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4129" r:id="rId2"/>
    <p:sldId id="1480" r:id="rId3"/>
    <p:sldId id="465" r:id="rId4"/>
    <p:sldId id="1479" r:id="rId5"/>
    <p:sldId id="1481" r:id="rId6"/>
    <p:sldId id="1791" r:id="rId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41743"/>
    <a:srgbClr val="FFBFCF"/>
    <a:srgbClr val="86CFC6"/>
    <a:srgbClr val="E3D361"/>
    <a:srgbClr val="FAD7C4"/>
    <a:srgbClr val="8CD1C9"/>
    <a:srgbClr val="E8A6E5"/>
    <a:srgbClr val="DA5072"/>
    <a:srgbClr val="E1606F"/>
    <a:srgbClr val="8444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151C13-D0BD-4DC9-A79F-7A4E4CCCB0E9}" v="4" dt="2025-06-15T17:15:46.6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p:normalViewPr>
  <p:slideViewPr>
    <p:cSldViewPr snapToGrid="0">
      <p:cViewPr varScale="1">
        <p:scale>
          <a:sx n="109" d="100"/>
          <a:sy n="109" d="100"/>
        </p:scale>
        <p:origin x="1284" y="114"/>
      </p:cViewPr>
      <p:guideLst/>
    </p:cSldViewPr>
  </p:slideViewPr>
  <p:notesTextViewPr>
    <p:cViewPr>
      <p:scale>
        <a:sx n="1" d="1"/>
        <a:sy n="1" d="1"/>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C8151C13-D0BD-4DC9-A79F-7A4E4CCCB0E9}"/>
    <pc:docChg chg="addSld delSld modSld">
      <pc:chgData name="Jolie Serrano Delgado" userId="d52b4219-5c60-4a0c-87ad-b1ec335c0c37" providerId="ADAL" clId="{C8151C13-D0BD-4DC9-A79F-7A4E4CCCB0E9}" dt="2025-06-15T17:15:50.530" v="9" actId="47"/>
      <pc:docMkLst>
        <pc:docMk/>
      </pc:docMkLst>
      <pc:sldChg chg="modSp del mod">
        <pc:chgData name="Jolie Serrano Delgado" userId="d52b4219-5c60-4a0c-87ad-b1ec335c0c37" providerId="ADAL" clId="{C8151C13-D0BD-4DC9-A79F-7A4E4CCCB0E9}" dt="2025-06-15T17:15:50.530" v="9" actId="47"/>
        <pc:sldMkLst>
          <pc:docMk/>
          <pc:sldMk cId="0" sldId="1482"/>
        </pc:sldMkLst>
        <pc:spChg chg="mod">
          <ac:chgData name="Jolie Serrano Delgado" userId="d52b4219-5c60-4a0c-87ad-b1ec335c0c37" providerId="ADAL" clId="{C8151C13-D0BD-4DC9-A79F-7A4E4CCCB0E9}" dt="2025-06-15T17:15:35.837" v="4" actId="21"/>
          <ac:spMkLst>
            <pc:docMk/>
            <pc:sldMk cId="0" sldId="1482"/>
            <ac:spMk id="55309" creationId="{00000000-0000-0000-0000-000000000000}"/>
          </ac:spMkLst>
        </pc:spChg>
      </pc:sldChg>
      <pc:sldChg chg="del">
        <pc:chgData name="Jolie Serrano Delgado" userId="d52b4219-5c60-4a0c-87ad-b1ec335c0c37" providerId="ADAL" clId="{C8151C13-D0BD-4DC9-A79F-7A4E4CCCB0E9}" dt="2025-06-15T17:15:17.595" v="1" actId="47"/>
        <pc:sldMkLst>
          <pc:docMk/>
          <pc:sldMk cId="1929319875" sldId="1483"/>
        </pc:sldMkLst>
      </pc:sldChg>
      <pc:sldChg chg="modSp add mod">
        <pc:chgData name="Jolie Serrano Delgado" userId="d52b4219-5c60-4a0c-87ad-b1ec335c0c37" providerId="ADAL" clId="{C8151C13-D0BD-4DC9-A79F-7A4E4CCCB0E9}" dt="2025-06-15T17:15:22.059" v="2" actId="207"/>
        <pc:sldMkLst>
          <pc:docMk/>
          <pc:sldMk cId="3573392034" sldId="1791"/>
        </pc:sldMkLst>
        <pc:spChg chg="mod">
          <ac:chgData name="Jolie Serrano Delgado" userId="d52b4219-5c60-4a0c-87ad-b1ec335c0c37" providerId="ADAL" clId="{C8151C13-D0BD-4DC9-A79F-7A4E4CCCB0E9}" dt="2025-06-15T17:15:22.059" v="2" actId="207"/>
          <ac:spMkLst>
            <pc:docMk/>
            <pc:sldMk cId="3573392034" sldId="1791"/>
            <ac:spMk id="5" creationId="{7FCA87B9-E211-0E4B-A9F7-DF87D6193A8C}"/>
          </ac:spMkLst>
        </pc:spChg>
      </pc:sldChg>
      <pc:sldChg chg="modSp add mod">
        <pc:chgData name="Jolie Serrano Delgado" userId="d52b4219-5c60-4a0c-87ad-b1ec335c0c37" providerId="ADAL" clId="{C8151C13-D0BD-4DC9-A79F-7A4E4CCCB0E9}" dt="2025-06-15T17:15:48.611" v="8" actId="207"/>
        <pc:sldMkLst>
          <pc:docMk/>
          <pc:sldMk cId="0" sldId="4129"/>
        </pc:sldMkLst>
        <pc:spChg chg="mod">
          <ac:chgData name="Jolie Serrano Delgado" userId="d52b4219-5c60-4a0c-87ad-b1ec335c0c37" providerId="ADAL" clId="{C8151C13-D0BD-4DC9-A79F-7A4E4CCCB0E9}" dt="2025-06-15T17:15:48.611" v="8" actId="207"/>
          <ac:spMkLst>
            <pc:docMk/>
            <pc:sldMk cId="0" sldId="4129"/>
            <ac:spMk id="18" creationId="{8F5F15BF-00E8-0146-9639-0FB07145B42A}"/>
          </ac:spMkLst>
        </pc:spChg>
        <pc:spChg chg="mod">
          <ac:chgData name="Jolie Serrano Delgado" userId="d52b4219-5c60-4a0c-87ad-b1ec335c0c37" providerId="ADAL" clId="{C8151C13-D0BD-4DC9-A79F-7A4E4CCCB0E9}" dt="2025-06-15T17:15:46.677" v="7" actId="207"/>
          <ac:spMkLst>
            <pc:docMk/>
            <pc:sldMk cId="0" sldId="4129"/>
            <ac:spMk id="5530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blan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B97AF51-0D4A-4FE3-9EA8-73C49943EB91}"/>
              </a:ext>
            </a:extLst>
          </p:cNvPr>
          <p:cNvSpPr>
            <a:spLocks noGrp="1"/>
          </p:cNvSpPr>
          <p:nvPr>
            <p:ph type="pic" sz="quarter" idx="10"/>
          </p:nvPr>
        </p:nvSpPr>
        <p:spPr>
          <a:xfrm>
            <a:off x="3686175" y="800100"/>
            <a:ext cx="4819650" cy="4819650"/>
          </a:xfrm>
          <a:prstGeom prst="ellipse">
            <a:avLst/>
          </a:prstGeom>
        </p:spPr>
        <p:txBody>
          <a:bodyPr/>
          <a:lstStyle/>
          <a:p>
            <a:endParaRPr lang="en-US"/>
          </a:p>
        </p:txBody>
      </p:sp>
    </p:spTree>
    <p:extLst>
      <p:ext uri="{BB962C8B-B14F-4D97-AF65-F5344CB8AC3E}">
        <p14:creationId xmlns:p14="http://schemas.microsoft.com/office/powerpoint/2010/main" val="1765540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323DED8-8D66-4B4A-A518-030B17ED4186}"/>
              </a:ext>
            </a:extLst>
          </p:cNvPr>
          <p:cNvSpPr>
            <a:spLocks noGrp="1"/>
          </p:cNvSpPr>
          <p:nvPr>
            <p:ph type="pic" sz="quarter" idx="10"/>
          </p:nvPr>
        </p:nvSpPr>
        <p:spPr>
          <a:xfrm>
            <a:off x="1000125" y="1262063"/>
            <a:ext cx="4469228" cy="4471080"/>
          </a:xfrm>
          <a:prstGeom prst="ellipse">
            <a:avLst/>
          </a:prstGeom>
        </p:spPr>
        <p:txBody>
          <a:body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9E7DC938-F0A1-484F-9029-8F30D81BE2C0}"/>
              </a:ext>
            </a:extLst>
          </p:cNvPr>
          <p:cNvSpPr>
            <a:spLocks noGrp="1"/>
          </p:cNvSpPr>
          <p:nvPr>
            <p:ph type="pic" sz="quarter" idx="10"/>
          </p:nvPr>
        </p:nvSpPr>
        <p:spPr>
          <a:xfrm>
            <a:off x="6690204" y="919903"/>
            <a:ext cx="4641850" cy="4533900"/>
          </a:xfrm>
          <a:custGeom>
            <a:avLst/>
            <a:gdLst>
              <a:gd name="connsiteX0" fmla="*/ 0 w 4622800"/>
              <a:gd name="connsiteY0" fmla="*/ 0 h 3886200"/>
              <a:gd name="connsiteX1" fmla="*/ 4622800 w 4622800"/>
              <a:gd name="connsiteY1" fmla="*/ 0 h 3886200"/>
              <a:gd name="connsiteX2" fmla="*/ 4622800 w 4622800"/>
              <a:gd name="connsiteY2" fmla="*/ 3886200 h 3886200"/>
              <a:gd name="connsiteX3" fmla="*/ 0 w 4622800"/>
              <a:gd name="connsiteY3" fmla="*/ 3886200 h 3886200"/>
              <a:gd name="connsiteX4" fmla="*/ 0 w 4622800"/>
              <a:gd name="connsiteY4" fmla="*/ 0 h 3886200"/>
              <a:gd name="connsiteX0" fmla="*/ 0 w 4622800"/>
              <a:gd name="connsiteY0" fmla="*/ 247650 h 4133850"/>
              <a:gd name="connsiteX1" fmla="*/ 4318000 w 4622800"/>
              <a:gd name="connsiteY1" fmla="*/ 0 h 4133850"/>
              <a:gd name="connsiteX2" fmla="*/ 4622800 w 4622800"/>
              <a:gd name="connsiteY2" fmla="*/ 4133850 h 4133850"/>
              <a:gd name="connsiteX3" fmla="*/ 0 w 4622800"/>
              <a:gd name="connsiteY3" fmla="*/ 4133850 h 4133850"/>
              <a:gd name="connsiteX4" fmla="*/ 0 w 4622800"/>
              <a:gd name="connsiteY4" fmla="*/ 247650 h 4133850"/>
              <a:gd name="connsiteX0" fmla="*/ 0 w 4622800"/>
              <a:gd name="connsiteY0" fmla="*/ 247650 h 4533900"/>
              <a:gd name="connsiteX1" fmla="*/ 4318000 w 4622800"/>
              <a:gd name="connsiteY1" fmla="*/ 0 h 4533900"/>
              <a:gd name="connsiteX2" fmla="*/ 4622800 w 4622800"/>
              <a:gd name="connsiteY2" fmla="*/ 4133850 h 4533900"/>
              <a:gd name="connsiteX3" fmla="*/ 285750 w 4622800"/>
              <a:gd name="connsiteY3" fmla="*/ 4533900 h 4533900"/>
              <a:gd name="connsiteX4" fmla="*/ 0 w 4622800"/>
              <a:gd name="connsiteY4" fmla="*/ 247650 h 4533900"/>
              <a:gd name="connsiteX0" fmla="*/ 0 w 4641850"/>
              <a:gd name="connsiteY0" fmla="*/ 247650 h 4533900"/>
              <a:gd name="connsiteX1" fmla="*/ 4318000 w 4641850"/>
              <a:gd name="connsiteY1" fmla="*/ 0 h 4533900"/>
              <a:gd name="connsiteX2" fmla="*/ 4641850 w 4641850"/>
              <a:gd name="connsiteY2" fmla="*/ 4191000 h 4533900"/>
              <a:gd name="connsiteX3" fmla="*/ 285750 w 4641850"/>
              <a:gd name="connsiteY3" fmla="*/ 4533900 h 4533900"/>
              <a:gd name="connsiteX4" fmla="*/ 0 w 4641850"/>
              <a:gd name="connsiteY4" fmla="*/ 247650 h 4533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1850" h="4533900">
                <a:moveTo>
                  <a:pt x="0" y="247650"/>
                </a:moveTo>
                <a:lnTo>
                  <a:pt x="4318000" y="0"/>
                </a:lnTo>
                <a:lnTo>
                  <a:pt x="4641850" y="4191000"/>
                </a:lnTo>
                <a:lnTo>
                  <a:pt x="285750" y="4533900"/>
                </a:lnTo>
                <a:lnTo>
                  <a:pt x="0" y="247650"/>
                </a:lnTo>
                <a:close/>
              </a:path>
            </a:pathLst>
          </a:custGeom>
        </p:spPr>
        <p:txBody>
          <a:bodyPr/>
          <a:lstStyle/>
          <a:p>
            <a:endParaRPr lang="en-US" dirty="0"/>
          </a:p>
        </p:txBody>
      </p:sp>
    </p:spTree>
    <p:extLst>
      <p:ext uri="{BB962C8B-B14F-4D97-AF65-F5344CB8AC3E}">
        <p14:creationId xmlns:p14="http://schemas.microsoft.com/office/powerpoint/2010/main" val="26354985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277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8150857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83" r:id="rId1"/>
    <p:sldLayoutId id="2147483695" r:id="rId2"/>
    <p:sldLayoutId id="2147483696" r:id="rId3"/>
    <p:sldLayoutId id="2147483697" r:id="rId4"/>
    <p:sldLayoutId id="2147483698"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ontsquirrel.com/fonts/nautilus-pompilius" TargetMode="External"/><Relationship Id="rId2" Type="http://schemas.openxmlformats.org/officeDocument/2006/relationships/hyperlink" Target="https://www.fontsquirrel.com/fonts/metropolis" TargetMode="External"/><Relationship Id="rId1" Type="http://schemas.openxmlformats.org/officeDocument/2006/relationships/slideLayout" Target="../slideLayouts/slideLayout4.xml"/><Relationship Id="rId4" Type="http://schemas.openxmlformats.org/officeDocument/2006/relationships/hyperlink" Target="https://free-powerpoint-templates-download.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5.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741743">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cs typeface="Arial" panose="020B0604020202020204" pitchFamily="34" charset="0"/>
                <a:hlinkClick r:id="rId2">
                  <a:extLst>
                    <a:ext uri="{A12FA001-AC4F-418D-AE19-62706E023703}">
                      <ahyp:hlinkClr xmlns:ahyp="http://schemas.microsoft.com/office/drawing/2018/hyperlinkcolor" val="tx"/>
                    </a:ext>
                  </a:extLst>
                </a:hlinkClick>
              </a:rPr>
              <a:t>Metropolis Font Family </a:t>
            </a:r>
            <a:r>
              <a:rPr lang="en-US" altLang="ja-JP" sz="1400" dirty="0">
                <a:solidFill>
                  <a:schemeClr val="bg1"/>
                </a:solidFill>
                <a:cs typeface="Arial" panose="020B0604020202020204" pitchFamily="34" charset="0"/>
              </a:rPr>
              <a:t> and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Nautilus Pompilius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69C90AA-1639-4926-95D1-67C09C06DD49}"/>
              </a:ext>
            </a:extLst>
          </p:cNvPr>
          <p:cNvSpPr/>
          <p:nvPr/>
        </p:nvSpPr>
        <p:spPr>
          <a:xfrm>
            <a:off x="0" y="0"/>
            <a:ext cx="12210732" cy="6858000"/>
          </a:xfrm>
          <a:prstGeom prst="rect">
            <a:avLst/>
          </a:prstGeom>
          <a:gradFill flip="none" rotWithShape="1">
            <a:gsLst>
              <a:gs pos="20000">
                <a:srgbClr val="FEE2CD"/>
              </a:gs>
              <a:gs pos="100000">
                <a:srgbClr val="FFFADA"/>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Picture Placeholder 7">
            <a:extLst>
              <a:ext uri="{FF2B5EF4-FFF2-40B4-BE49-F238E27FC236}">
                <a16:creationId xmlns:a16="http://schemas.microsoft.com/office/drawing/2014/main" id="{56F41660-39A6-42C7-8C7B-950C8BFA66FE}"/>
              </a:ext>
            </a:extLst>
          </p:cNvPr>
          <p:cNvSpPr>
            <a:spLocks noGrp="1"/>
          </p:cNvSpPr>
          <p:nvPr>
            <p:ph type="pic" sz="quarter" idx="10"/>
          </p:nvPr>
        </p:nvSpPr>
        <p:spPr/>
        <p:txBody>
          <a:bodyPr/>
          <a:lstStyle/>
          <a:p>
            <a:endParaRPr lang="es-CO"/>
          </a:p>
        </p:txBody>
      </p:sp>
      <p:grpSp>
        <p:nvGrpSpPr>
          <p:cNvPr id="198" name="Group 80">
            <a:extLst>
              <a:ext uri="{FF2B5EF4-FFF2-40B4-BE49-F238E27FC236}">
                <a16:creationId xmlns:a16="http://schemas.microsoft.com/office/drawing/2014/main" id="{7C42675D-E986-4B1A-849F-A9BC930DBFFC}"/>
              </a:ext>
            </a:extLst>
          </p:cNvPr>
          <p:cNvGrpSpPr>
            <a:grpSpLocks noChangeAspect="1"/>
          </p:cNvGrpSpPr>
          <p:nvPr/>
        </p:nvGrpSpPr>
        <p:grpSpPr bwMode="auto">
          <a:xfrm flipH="1">
            <a:off x="124224" y="4880860"/>
            <a:ext cx="2062695" cy="1379538"/>
            <a:chOff x="216" y="395"/>
            <a:chExt cx="1116" cy="869"/>
          </a:xfrm>
          <a:solidFill>
            <a:srgbClr val="844459"/>
          </a:solidFill>
        </p:grpSpPr>
        <p:sp>
          <p:nvSpPr>
            <p:cNvPr id="199" name="Freeform 81">
              <a:extLst>
                <a:ext uri="{FF2B5EF4-FFF2-40B4-BE49-F238E27FC236}">
                  <a16:creationId xmlns:a16="http://schemas.microsoft.com/office/drawing/2014/main" id="{9A339576-9C43-4D34-8C64-53B02DB3C9D2}"/>
                </a:ext>
              </a:extLst>
            </p:cNvPr>
            <p:cNvSpPr>
              <a:spLocks/>
            </p:cNvSpPr>
            <p:nvPr/>
          </p:nvSpPr>
          <p:spPr bwMode="auto">
            <a:xfrm>
              <a:off x="284" y="538"/>
              <a:ext cx="906" cy="726"/>
            </a:xfrm>
            <a:custGeom>
              <a:avLst/>
              <a:gdLst>
                <a:gd name="T0" fmla="*/ 209 w 644"/>
                <a:gd name="T1" fmla="*/ 0 h 516"/>
                <a:gd name="T2" fmla="*/ 104 w 644"/>
                <a:gd name="T3" fmla="*/ 42 h 516"/>
                <a:gd name="T4" fmla="*/ 154 w 644"/>
                <a:gd name="T5" fmla="*/ 375 h 516"/>
                <a:gd name="T6" fmla="*/ 242 w 644"/>
                <a:gd name="T7" fmla="*/ 437 h 516"/>
                <a:gd name="T8" fmla="*/ 295 w 644"/>
                <a:gd name="T9" fmla="*/ 478 h 516"/>
                <a:gd name="T10" fmla="*/ 343 w 644"/>
                <a:gd name="T11" fmla="*/ 510 h 516"/>
                <a:gd name="T12" fmla="*/ 353 w 644"/>
                <a:gd name="T13" fmla="*/ 503 h 516"/>
                <a:gd name="T14" fmla="*/ 479 w 644"/>
                <a:gd name="T15" fmla="*/ 407 h 516"/>
                <a:gd name="T16" fmla="*/ 589 w 644"/>
                <a:gd name="T17" fmla="*/ 294 h 516"/>
                <a:gd name="T18" fmla="*/ 643 w 644"/>
                <a:gd name="T19" fmla="*/ 148 h 516"/>
                <a:gd name="T20" fmla="*/ 562 w 644"/>
                <a:gd name="T21" fmla="*/ 43 h 516"/>
                <a:gd name="T22" fmla="*/ 560 w 644"/>
                <a:gd name="T23" fmla="*/ 43 h 516"/>
                <a:gd name="T24" fmla="*/ 555 w 644"/>
                <a:gd name="T25" fmla="*/ 42 h 516"/>
                <a:gd name="T26" fmla="*/ 380 w 644"/>
                <a:gd name="T27" fmla="*/ 142 h 516"/>
                <a:gd name="T28" fmla="*/ 366 w 644"/>
                <a:gd name="T29" fmla="*/ 163 h 516"/>
                <a:gd name="T30" fmla="*/ 360 w 644"/>
                <a:gd name="T31" fmla="*/ 177 h 516"/>
                <a:gd name="T32" fmla="*/ 359 w 644"/>
                <a:gd name="T33" fmla="*/ 170 h 516"/>
                <a:gd name="T34" fmla="*/ 357 w 644"/>
                <a:gd name="T35" fmla="*/ 158 h 516"/>
                <a:gd name="T36" fmla="*/ 357 w 644"/>
                <a:gd name="T37" fmla="*/ 155 h 516"/>
                <a:gd name="T38" fmla="*/ 356 w 644"/>
                <a:gd name="T39" fmla="*/ 153 h 516"/>
                <a:gd name="T40" fmla="*/ 356 w 644"/>
                <a:gd name="T41" fmla="*/ 150 h 516"/>
                <a:gd name="T42" fmla="*/ 354 w 644"/>
                <a:gd name="T43" fmla="*/ 143 h 516"/>
                <a:gd name="T44" fmla="*/ 209 w 644"/>
                <a:gd name="T45" fmla="*/ 0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44" h="516">
                  <a:moveTo>
                    <a:pt x="209" y="0"/>
                  </a:moveTo>
                  <a:cubicBezTo>
                    <a:pt x="170" y="0"/>
                    <a:pt x="131" y="16"/>
                    <a:pt x="104" y="42"/>
                  </a:cubicBezTo>
                  <a:cubicBezTo>
                    <a:pt x="0" y="144"/>
                    <a:pt x="58" y="293"/>
                    <a:pt x="154" y="375"/>
                  </a:cubicBezTo>
                  <a:cubicBezTo>
                    <a:pt x="181" y="399"/>
                    <a:pt x="212" y="418"/>
                    <a:pt x="242" y="437"/>
                  </a:cubicBezTo>
                  <a:cubicBezTo>
                    <a:pt x="261" y="450"/>
                    <a:pt x="278" y="463"/>
                    <a:pt x="295" y="478"/>
                  </a:cubicBezTo>
                  <a:cubicBezTo>
                    <a:pt x="305" y="486"/>
                    <a:pt x="328" y="516"/>
                    <a:pt x="343" y="510"/>
                  </a:cubicBezTo>
                  <a:cubicBezTo>
                    <a:pt x="347" y="508"/>
                    <a:pt x="350" y="505"/>
                    <a:pt x="353" y="503"/>
                  </a:cubicBezTo>
                  <a:cubicBezTo>
                    <a:pt x="392" y="467"/>
                    <a:pt x="438" y="440"/>
                    <a:pt x="479" y="407"/>
                  </a:cubicBezTo>
                  <a:cubicBezTo>
                    <a:pt x="520" y="374"/>
                    <a:pt x="559" y="337"/>
                    <a:pt x="589" y="294"/>
                  </a:cubicBezTo>
                  <a:cubicBezTo>
                    <a:pt x="620" y="252"/>
                    <a:pt x="642" y="200"/>
                    <a:pt x="643" y="148"/>
                  </a:cubicBezTo>
                  <a:cubicBezTo>
                    <a:pt x="644" y="97"/>
                    <a:pt x="616" y="49"/>
                    <a:pt x="562" y="43"/>
                  </a:cubicBezTo>
                  <a:cubicBezTo>
                    <a:pt x="560" y="43"/>
                    <a:pt x="560" y="43"/>
                    <a:pt x="560" y="43"/>
                  </a:cubicBezTo>
                  <a:cubicBezTo>
                    <a:pt x="558" y="42"/>
                    <a:pt x="557" y="42"/>
                    <a:pt x="555" y="42"/>
                  </a:cubicBezTo>
                  <a:cubicBezTo>
                    <a:pt x="484" y="42"/>
                    <a:pt x="422" y="87"/>
                    <a:pt x="380" y="142"/>
                  </a:cubicBezTo>
                  <a:cubicBezTo>
                    <a:pt x="374" y="149"/>
                    <a:pt x="370" y="156"/>
                    <a:pt x="366" y="163"/>
                  </a:cubicBezTo>
                  <a:cubicBezTo>
                    <a:pt x="364" y="167"/>
                    <a:pt x="362" y="172"/>
                    <a:pt x="360" y="177"/>
                  </a:cubicBezTo>
                  <a:cubicBezTo>
                    <a:pt x="359" y="174"/>
                    <a:pt x="359" y="172"/>
                    <a:pt x="359" y="170"/>
                  </a:cubicBezTo>
                  <a:cubicBezTo>
                    <a:pt x="358" y="166"/>
                    <a:pt x="358" y="162"/>
                    <a:pt x="357" y="158"/>
                  </a:cubicBezTo>
                  <a:cubicBezTo>
                    <a:pt x="357" y="155"/>
                    <a:pt x="357" y="155"/>
                    <a:pt x="357" y="155"/>
                  </a:cubicBezTo>
                  <a:cubicBezTo>
                    <a:pt x="356" y="154"/>
                    <a:pt x="356" y="154"/>
                    <a:pt x="356" y="153"/>
                  </a:cubicBezTo>
                  <a:cubicBezTo>
                    <a:pt x="356" y="152"/>
                    <a:pt x="356" y="151"/>
                    <a:pt x="356" y="150"/>
                  </a:cubicBezTo>
                  <a:cubicBezTo>
                    <a:pt x="355" y="148"/>
                    <a:pt x="355" y="146"/>
                    <a:pt x="354" y="143"/>
                  </a:cubicBezTo>
                  <a:cubicBezTo>
                    <a:pt x="337" y="73"/>
                    <a:pt x="289" y="0"/>
                    <a:pt x="209" y="0"/>
                  </a:cubicBezTo>
                  <a:close/>
                </a:path>
              </a:pathLst>
            </a:custGeom>
            <a:gradFill>
              <a:gsLst>
                <a:gs pos="0">
                  <a:srgbClr val="844459">
                    <a:alpha val="58000"/>
                  </a:srgbClr>
                </a:gs>
                <a:gs pos="100000">
                  <a:srgbClr val="E1606F">
                    <a:lumMod val="85000"/>
                    <a:lumOff val="15000"/>
                    <a:alpha val="10000"/>
                  </a:srgbClr>
                </a:gs>
              </a:gsLst>
              <a:lin ang="5400000" scaled="0"/>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82">
              <a:extLst>
                <a:ext uri="{FF2B5EF4-FFF2-40B4-BE49-F238E27FC236}">
                  <a16:creationId xmlns:a16="http://schemas.microsoft.com/office/drawing/2014/main" id="{4E1D4141-4A78-4AD7-A8C0-FB72F4B236DA}"/>
                </a:ext>
              </a:extLst>
            </p:cNvPr>
            <p:cNvSpPr>
              <a:spLocks/>
            </p:cNvSpPr>
            <p:nvPr/>
          </p:nvSpPr>
          <p:spPr bwMode="auto">
            <a:xfrm>
              <a:off x="985" y="1129"/>
              <a:ext cx="103" cy="99"/>
            </a:xfrm>
            <a:custGeom>
              <a:avLst/>
              <a:gdLst>
                <a:gd name="T0" fmla="*/ 8 w 73"/>
                <a:gd name="T1" fmla="*/ 5 h 70"/>
                <a:gd name="T2" fmla="*/ 11 w 73"/>
                <a:gd name="T3" fmla="*/ 5 h 70"/>
                <a:gd name="T4" fmla="*/ 18 w 73"/>
                <a:gd name="T5" fmla="*/ 10 h 70"/>
                <a:gd name="T6" fmla="*/ 21 w 73"/>
                <a:gd name="T7" fmla="*/ 13 h 70"/>
                <a:gd name="T8" fmla="*/ 25 w 73"/>
                <a:gd name="T9" fmla="*/ 21 h 70"/>
                <a:gd name="T10" fmla="*/ 27 w 73"/>
                <a:gd name="T11" fmla="*/ 26 h 70"/>
                <a:gd name="T12" fmla="*/ 28 w 73"/>
                <a:gd name="T13" fmla="*/ 28 h 70"/>
                <a:gd name="T14" fmla="*/ 29 w 73"/>
                <a:gd name="T15" fmla="*/ 31 h 70"/>
                <a:gd name="T16" fmla="*/ 30 w 73"/>
                <a:gd name="T17" fmla="*/ 27 h 70"/>
                <a:gd name="T18" fmla="*/ 34 w 73"/>
                <a:gd name="T19" fmla="*/ 19 h 70"/>
                <a:gd name="T20" fmla="*/ 44 w 73"/>
                <a:gd name="T21" fmla="*/ 6 h 70"/>
                <a:gd name="T22" fmla="*/ 50 w 73"/>
                <a:gd name="T23" fmla="*/ 2 h 70"/>
                <a:gd name="T24" fmla="*/ 59 w 73"/>
                <a:gd name="T25" fmla="*/ 0 h 70"/>
                <a:gd name="T26" fmla="*/ 67 w 73"/>
                <a:gd name="T27" fmla="*/ 4 h 70"/>
                <a:gd name="T28" fmla="*/ 72 w 73"/>
                <a:gd name="T29" fmla="*/ 12 h 70"/>
                <a:gd name="T30" fmla="*/ 72 w 73"/>
                <a:gd name="T31" fmla="*/ 19 h 70"/>
                <a:gd name="T32" fmla="*/ 68 w 73"/>
                <a:gd name="T33" fmla="*/ 29 h 70"/>
                <a:gd name="T34" fmla="*/ 60 w 73"/>
                <a:gd name="T35" fmla="*/ 37 h 70"/>
                <a:gd name="T36" fmla="*/ 56 w 73"/>
                <a:gd name="T37" fmla="*/ 40 h 70"/>
                <a:gd name="T38" fmla="*/ 50 w 73"/>
                <a:gd name="T39" fmla="*/ 45 h 70"/>
                <a:gd name="T40" fmla="*/ 40 w 73"/>
                <a:gd name="T41" fmla="*/ 53 h 70"/>
                <a:gd name="T42" fmla="*/ 30 w 73"/>
                <a:gd name="T43" fmla="*/ 61 h 70"/>
                <a:gd name="T44" fmla="*/ 19 w 73"/>
                <a:gd name="T45" fmla="*/ 70 h 70"/>
                <a:gd name="T46" fmla="*/ 14 w 73"/>
                <a:gd name="T47" fmla="*/ 68 h 70"/>
                <a:gd name="T48" fmla="*/ 12 w 73"/>
                <a:gd name="T49" fmla="*/ 63 h 70"/>
                <a:gd name="T50" fmla="*/ 12 w 73"/>
                <a:gd name="T51" fmla="*/ 62 h 70"/>
                <a:gd name="T52" fmla="*/ 8 w 73"/>
                <a:gd name="T53" fmla="*/ 49 h 70"/>
                <a:gd name="T54" fmla="*/ 7 w 73"/>
                <a:gd name="T55" fmla="*/ 45 h 70"/>
                <a:gd name="T56" fmla="*/ 2 w 73"/>
                <a:gd name="T57" fmla="*/ 27 h 70"/>
                <a:gd name="T58" fmla="*/ 1 w 73"/>
                <a:gd name="T59" fmla="*/ 16 h 70"/>
                <a:gd name="T60" fmla="*/ 6 w 73"/>
                <a:gd name="T61" fmla="*/ 6 h 70"/>
                <a:gd name="T62" fmla="*/ 7 w 73"/>
                <a:gd name="T63" fmla="*/ 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3" h="70">
                  <a:moveTo>
                    <a:pt x="7" y="6"/>
                  </a:moveTo>
                  <a:cubicBezTo>
                    <a:pt x="7" y="5"/>
                    <a:pt x="8" y="5"/>
                    <a:pt x="8" y="5"/>
                  </a:cubicBezTo>
                  <a:cubicBezTo>
                    <a:pt x="9" y="5"/>
                    <a:pt x="10" y="5"/>
                    <a:pt x="11" y="5"/>
                  </a:cubicBezTo>
                  <a:cubicBezTo>
                    <a:pt x="11" y="5"/>
                    <a:pt x="11" y="5"/>
                    <a:pt x="11" y="5"/>
                  </a:cubicBezTo>
                  <a:cubicBezTo>
                    <a:pt x="12" y="5"/>
                    <a:pt x="13" y="5"/>
                    <a:pt x="14" y="6"/>
                  </a:cubicBezTo>
                  <a:cubicBezTo>
                    <a:pt x="16" y="7"/>
                    <a:pt x="17" y="8"/>
                    <a:pt x="18" y="10"/>
                  </a:cubicBezTo>
                  <a:cubicBezTo>
                    <a:pt x="19" y="10"/>
                    <a:pt x="20" y="11"/>
                    <a:pt x="20" y="12"/>
                  </a:cubicBezTo>
                  <a:cubicBezTo>
                    <a:pt x="21" y="13"/>
                    <a:pt x="21" y="13"/>
                    <a:pt x="21" y="13"/>
                  </a:cubicBezTo>
                  <a:cubicBezTo>
                    <a:pt x="21" y="14"/>
                    <a:pt x="22" y="15"/>
                    <a:pt x="23" y="17"/>
                  </a:cubicBezTo>
                  <a:cubicBezTo>
                    <a:pt x="24" y="18"/>
                    <a:pt x="24" y="20"/>
                    <a:pt x="25" y="21"/>
                  </a:cubicBezTo>
                  <a:cubicBezTo>
                    <a:pt x="26" y="23"/>
                    <a:pt x="26" y="24"/>
                    <a:pt x="27" y="25"/>
                  </a:cubicBezTo>
                  <a:cubicBezTo>
                    <a:pt x="27" y="26"/>
                    <a:pt x="27" y="26"/>
                    <a:pt x="27" y="26"/>
                  </a:cubicBezTo>
                  <a:cubicBezTo>
                    <a:pt x="27" y="26"/>
                    <a:pt x="27" y="26"/>
                    <a:pt x="27" y="26"/>
                  </a:cubicBezTo>
                  <a:cubicBezTo>
                    <a:pt x="27" y="27"/>
                    <a:pt x="28" y="28"/>
                    <a:pt x="28" y="28"/>
                  </a:cubicBezTo>
                  <a:cubicBezTo>
                    <a:pt x="28" y="30"/>
                    <a:pt x="28" y="30"/>
                    <a:pt x="28" y="30"/>
                  </a:cubicBezTo>
                  <a:cubicBezTo>
                    <a:pt x="28" y="30"/>
                    <a:pt x="29" y="30"/>
                    <a:pt x="29" y="31"/>
                  </a:cubicBezTo>
                  <a:cubicBezTo>
                    <a:pt x="30" y="28"/>
                    <a:pt x="30" y="28"/>
                    <a:pt x="30" y="28"/>
                  </a:cubicBezTo>
                  <a:cubicBezTo>
                    <a:pt x="30" y="27"/>
                    <a:pt x="30" y="27"/>
                    <a:pt x="30" y="27"/>
                  </a:cubicBezTo>
                  <a:cubicBezTo>
                    <a:pt x="31" y="25"/>
                    <a:pt x="31" y="24"/>
                    <a:pt x="32" y="23"/>
                  </a:cubicBezTo>
                  <a:cubicBezTo>
                    <a:pt x="32" y="21"/>
                    <a:pt x="33" y="20"/>
                    <a:pt x="34" y="19"/>
                  </a:cubicBezTo>
                  <a:cubicBezTo>
                    <a:pt x="36" y="15"/>
                    <a:pt x="38" y="13"/>
                    <a:pt x="40" y="10"/>
                  </a:cubicBezTo>
                  <a:cubicBezTo>
                    <a:pt x="41" y="8"/>
                    <a:pt x="43" y="7"/>
                    <a:pt x="44" y="6"/>
                  </a:cubicBezTo>
                  <a:cubicBezTo>
                    <a:pt x="46" y="5"/>
                    <a:pt x="47" y="4"/>
                    <a:pt x="48" y="3"/>
                  </a:cubicBezTo>
                  <a:cubicBezTo>
                    <a:pt x="49" y="3"/>
                    <a:pt x="49" y="2"/>
                    <a:pt x="50" y="2"/>
                  </a:cubicBezTo>
                  <a:cubicBezTo>
                    <a:pt x="52" y="1"/>
                    <a:pt x="54" y="0"/>
                    <a:pt x="56" y="0"/>
                  </a:cubicBezTo>
                  <a:cubicBezTo>
                    <a:pt x="57" y="0"/>
                    <a:pt x="58" y="0"/>
                    <a:pt x="59" y="0"/>
                  </a:cubicBezTo>
                  <a:cubicBezTo>
                    <a:pt x="61" y="0"/>
                    <a:pt x="62" y="0"/>
                    <a:pt x="62" y="1"/>
                  </a:cubicBezTo>
                  <a:cubicBezTo>
                    <a:pt x="64" y="1"/>
                    <a:pt x="66" y="2"/>
                    <a:pt x="67" y="4"/>
                  </a:cubicBezTo>
                  <a:cubicBezTo>
                    <a:pt x="69" y="5"/>
                    <a:pt x="70" y="7"/>
                    <a:pt x="71" y="9"/>
                  </a:cubicBezTo>
                  <a:cubicBezTo>
                    <a:pt x="71" y="10"/>
                    <a:pt x="72" y="11"/>
                    <a:pt x="72" y="12"/>
                  </a:cubicBezTo>
                  <a:cubicBezTo>
                    <a:pt x="72" y="12"/>
                    <a:pt x="73" y="13"/>
                    <a:pt x="73" y="15"/>
                  </a:cubicBezTo>
                  <a:cubicBezTo>
                    <a:pt x="73" y="16"/>
                    <a:pt x="73" y="18"/>
                    <a:pt x="72" y="19"/>
                  </a:cubicBezTo>
                  <a:cubicBezTo>
                    <a:pt x="72" y="21"/>
                    <a:pt x="71" y="22"/>
                    <a:pt x="71" y="23"/>
                  </a:cubicBezTo>
                  <a:cubicBezTo>
                    <a:pt x="70" y="25"/>
                    <a:pt x="69" y="27"/>
                    <a:pt x="68" y="29"/>
                  </a:cubicBezTo>
                  <a:cubicBezTo>
                    <a:pt x="66" y="32"/>
                    <a:pt x="64" y="34"/>
                    <a:pt x="61" y="36"/>
                  </a:cubicBezTo>
                  <a:cubicBezTo>
                    <a:pt x="60" y="37"/>
                    <a:pt x="60" y="37"/>
                    <a:pt x="60" y="37"/>
                  </a:cubicBezTo>
                  <a:cubicBezTo>
                    <a:pt x="60" y="38"/>
                    <a:pt x="59" y="38"/>
                    <a:pt x="58" y="39"/>
                  </a:cubicBezTo>
                  <a:cubicBezTo>
                    <a:pt x="56" y="40"/>
                    <a:pt x="56" y="40"/>
                    <a:pt x="56" y="40"/>
                  </a:cubicBezTo>
                  <a:cubicBezTo>
                    <a:pt x="56" y="41"/>
                    <a:pt x="56" y="41"/>
                    <a:pt x="56" y="41"/>
                  </a:cubicBezTo>
                  <a:cubicBezTo>
                    <a:pt x="54" y="42"/>
                    <a:pt x="52" y="44"/>
                    <a:pt x="50" y="45"/>
                  </a:cubicBezTo>
                  <a:cubicBezTo>
                    <a:pt x="48" y="47"/>
                    <a:pt x="46" y="49"/>
                    <a:pt x="43" y="51"/>
                  </a:cubicBezTo>
                  <a:cubicBezTo>
                    <a:pt x="40" y="53"/>
                    <a:pt x="40" y="53"/>
                    <a:pt x="40" y="53"/>
                  </a:cubicBezTo>
                  <a:cubicBezTo>
                    <a:pt x="38" y="55"/>
                    <a:pt x="35" y="57"/>
                    <a:pt x="33" y="59"/>
                  </a:cubicBezTo>
                  <a:cubicBezTo>
                    <a:pt x="30" y="61"/>
                    <a:pt x="30" y="61"/>
                    <a:pt x="30" y="61"/>
                  </a:cubicBezTo>
                  <a:cubicBezTo>
                    <a:pt x="29" y="61"/>
                    <a:pt x="29" y="61"/>
                    <a:pt x="29" y="61"/>
                  </a:cubicBezTo>
                  <a:cubicBezTo>
                    <a:pt x="26" y="64"/>
                    <a:pt x="22" y="67"/>
                    <a:pt x="19" y="70"/>
                  </a:cubicBezTo>
                  <a:cubicBezTo>
                    <a:pt x="17" y="70"/>
                    <a:pt x="15" y="70"/>
                    <a:pt x="14" y="69"/>
                  </a:cubicBezTo>
                  <a:cubicBezTo>
                    <a:pt x="14" y="68"/>
                    <a:pt x="14" y="68"/>
                    <a:pt x="14" y="68"/>
                  </a:cubicBezTo>
                  <a:cubicBezTo>
                    <a:pt x="13" y="68"/>
                    <a:pt x="13" y="67"/>
                    <a:pt x="12" y="66"/>
                  </a:cubicBezTo>
                  <a:cubicBezTo>
                    <a:pt x="12" y="65"/>
                    <a:pt x="12" y="64"/>
                    <a:pt x="12" y="63"/>
                  </a:cubicBezTo>
                  <a:cubicBezTo>
                    <a:pt x="12" y="63"/>
                    <a:pt x="12" y="63"/>
                    <a:pt x="12" y="63"/>
                  </a:cubicBezTo>
                  <a:cubicBezTo>
                    <a:pt x="12" y="62"/>
                    <a:pt x="12" y="62"/>
                    <a:pt x="12" y="62"/>
                  </a:cubicBezTo>
                  <a:cubicBezTo>
                    <a:pt x="11" y="59"/>
                    <a:pt x="10" y="56"/>
                    <a:pt x="10" y="54"/>
                  </a:cubicBezTo>
                  <a:cubicBezTo>
                    <a:pt x="9" y="52"/>
                    <a:pt x="8" y="50"/>
                    <a:pt x="8" y="49"/>
                  </a:cubicBezTo>
                  <a:cubicBezTo>
                    <a:pt x="8" y="48"/>
                    <a:pt x="8" y="48"/>
                    <a:pt x="8" y="48"/>
                  </a:cubicBezTo>
                  <a:cubicBezTo>
                    <a:pt x="7" y="45"/>
                    <a:pt x="7" y="45"/>
                    <a:pt x="7" y="45"/>
                  </a:cubicBezTo>
                  <a:cubicBezTo>
                    <a:pt x="6" y="42"/>
                    <a:pt x="5" y="39"/>
                    <a:pt x="4" y="36"/>
                  </a:cubicBezTo>
                  <a:cubicBezTo>
                    <a:pt x="3" y="33"/>
                    <a:pt x="2" y="30"/>
                    <a:pt x="2" y="27"/>
                  </a:cubicBezTo>
                  <a:cubicBezTo>
                    <a:pt x="2" y="26"/>
                    <a:pt x="2" y="26"/>
                    <a:pt x="2" y="26"/>
                  </a:cubicBezTo>
                  <a:cubicBezTo>
                    <a:pt x="1" y="22"/>
                    <a:pt x="0" y="19"/>
                    <a:pt x="1" y="16"/>
                  </a:cubicBezTo>
                  <a:cubicBezTo>
                    <a:pt x="2" y="13"/>
                    <a:pt x="3" y="11"/>
                    <a:pt x="4" y="9"/>
                  </a:cubicBezTo>
                  <a:cubicBezTo>
                    <a:pt x="4" y="8"/>
                    <a:pt x="5" y="7"/>
                    <a:pt x="6" y="6"/>
                  </a:cubicBezTo>
                  <a:cubicBezTo>
                    <a:pt x="6" y="6"/>
                    <a:pt x="6" y="6"/>
                    <a:pt x="7" y="6"/>
                  </a:cubicBezTo>
                  <a:cubicBezTo>
                    <a:pt x="7" y="6"/>
                    <a:pt x="7" y="6"/>
                    <a:pt x="7"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83">
              <a:extLst>
                <a:ext uri="{FF2B5EF4-FFF2-40B4-BE49-F238E27FC236}">
                  <a16:creationId xmlns:a16="http://schemas.microsoft.com/office/drawing/2014/main" id="{A5143223-E6C6-4F4C-96FD-70B78F3E98FB}"/>
                </a:ext>
              </a:extLst>
            </p:cNvPr>
            <p:cNvSpPr>
              <a:spLocks/>
            </p:cNvSpPr>
            <p:nvPr/>
          </p:nvSpPr>
          <p:spPr bwMode="auto">
            <a:xfrm>
              <a:off x="1104" y="508"/>
              <a:ext cx="85" cy="82"/>
            </a:xfrm>
            <a:custGeom>
              <a:avLst/>
              <a:gdLst>
                <a:gd name="T0" fmla="*/ 6 w 60"/>
                <a:gd name="T1" fmla="*/ 4 h 58"/>
                <a:gd name="T2" fmla="*/ 9 w 60"/>
                <a:gd name="T3" fmla="*/ 4 h 58"/>
                <a:gd name="T4" fmla="*/ 15 w 60"/>
                <a:gd name="T5" fmla="*/ 8 h 58"/>
                <a:gd name="T6" fmla="*/ 16 w 60"/>
                <a:gd name="T7" fmla="*/ 11 h 58"/>
                <a:gd name="T8" fmla="*/ 20 w 60"/>
                <a:gd name="T9" fmla="*/ 18 h 58"/>
                <a:gd name="T10" fmla="*/ 22 w 60"/>
                <a:gd name="T11" fmla="*/ 21 h 58"/>
                <a:gd name="T12" fmla="*/ 22 w 60"/>
                <a:gd name="T13" fmla="*/ 24 h 58"/>
                <a:gd name="T14" fmla="*/ 23 w 60"/>
                <a:gd name="T15" fmla="*/ 25 h 58"/>
                <a:gd name="T16" fmla="*/ 24 w 60"/>
                <a:gd name="T17" fmla="*/ 22 h 58"/>
                <a:gd name="T18" fmla="*/ 27 w 60"/>
                <a:gd name="T19" fmla="*/ 15 h 58"/>
                <a:gd name="T20" fmla="*/ 36 w 60"/>
                <a:gd name="T21" fmla="*/ 5 h 58"/>
                <a:gd name="T22" fmla="*/ 41 w 60"/>
                <a:gd name="T23" fmla="*/ 2 h 58"/>
                <a:gd name="T24" fmla="*/ 48 w 60"/>
                <a:gd name="T25" fmla="*/ 0 h 58"/>
                <a:gd name="T26" fmla="*/ 55 w 60"/>
                <a:gd name="T27" fmla="*/ 3 h 58"/>
                <a:gd name="T28" fmla="*/ 59 w 60"/>
                <a:gd name="T29" fmla="*/ 10 h 58"/>
                <a:gd name="T30" fmla="*/ 59 w 60"/>
                <a:gd name="T31" fmla="*/ 16 h 58"/>
                <a:gd name="T32" fmla="*/ 55 w 60"/>
                <a:gd name="T33" fmla="*/ 24 h 58"/>
                <a:gd name="T34" fmla="*/ 49 w 60"/>
                <a:gd name="T35" fmla="*/ 30 h 58"/>
                <a:gd name="T36" fmla="*/ 46 w 60"/>
                <a:gd name="T37" fmla="*/ 33 h 58"/>
                <a:gd name="T38" fmla="*/ 41 w 60"/>
                <a:gd name="T39" fmla="*/ 37 h 58"/>
                <a:gd name="T40" fmla="*/ 33 w 60"/>
                <a:gd name="T41" fmla="*/ 44 h 58"/>
                <a:gd name="T42" fmla="*/ 25 w 60"/>
                <a:gd name="T43" fmla="*/ 50 h 58"/>
                <a:gd name="T44" fmla="*/ 15 w 60"/>
                <a:gd name="T45" fmla="*/ 57 h 58"/>
                <a:gd name="T46" fmla="*/ 11 w 60"/>
                <a:gd name="T47" fmla="*/ 56 h 58"/>
                <a:gd name="T48" fmla="*/ 9 w 60"/>
                <a:gd name="T49" fmla="*/ 52 h 58"/>
                <a:gd name="T50" fmla="*/ 9 w 60"/>
                <a:gd name="T51" fmla="*/ 51 h 58"/>
                <a:gd name="T52" fmla="*/ 6 w 60"/>
                <a:gd name="T53" fmla="*/ 40 h 58"/>
                <a:gd name="T54" fmla="*/ 5 w 60"/>
                <a:gd name="T55" fmla="*/ 37 h 58"/>
                <a:gd name="T56" fmla="*/ 1 w 60"/>
                <a:gd name="T57" fmla="*/ 22 h 58"/>
                <a:gd name="T58" fmla="*/ 0 w 60"/>
                <a:gd name="T59" fmla="*/ 13 h 58"/>
                <a:gd name="T60" fmla="*/ 4 w 60"/>
                <a:gd name="T61" fmla="*/ 5 h 58"/>
                <a:gd name="T62" fmla="*/ 5 w 60"/>
                <a:gd name="T63" fmla="*/ 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 h="58">
                  <a:moveTo>
                    <a:pt x="5" y="5"/>
                  </a:moveTo>
                  <a:cubicBezTo>
                    <a:pt x="5" y="4"/>
                    <a:pt x="6" y="4"/>
                    <a:pt x="6" y="4"/>
                  </a:cubicBezTo>
                  <a:cubicBezTo>
                    <a:pt x="7" y="4"/>
                    <a:pt x="8" y="4"/>
                    <a:pt x="8" y="4"/>
                  </a:cubicBezTo>
                  <a:cubicBezTo>
                    <a:pt x="9" y="4"/>
                    <a:pt x="9" y="4"/>
                    <a:pt x="9" y="4"/>
                  </a:cubicBezTo>
                  <a:cubicBezTo>
                    <a:pt x="9" y="4"/>
                    <a:pt x="10" y="4"/>
                    <a:pt x="11" y="5"/>
                  </a:cubicBezTo>
                  <a:cubicBezTo>
                    <a:pt x="12" y="6"/>
                    <a:pt x="13" y="7"/>
                    <a:pt x="15" y="8"/>
                  </a:cubicBezTo>
                  <a:cubicBezTo>
                    <a:pt x="15" y="9"/>
                    <a:pt x="16" y="9"/>
                    <a:pt x="16" y="10"/>
                  </a:cubicBezTo>
                  <a:cubicBezTo>
                    <a:pt x="16" y="11"/>
                    <a:pt x="16" y="11"/>
                    <a:pt x="16" y="11"/>
                  </a:cubicBezTo>
                  <a:cubicBezTo>
                    <a:pt x="17" y="12"/>
                    <a:pt x="18" y="13"/>
                    <a:pt x="18" y="14"/>
                  </a:cubicBezTo>
                  <a:cubicBezTo>
                    <a:pt x="19" y="15"/>
                    <a:pt x="19" y="16"/>
                    <a:pt x="20" y="18"/>
                  </a:cubicBezTo>
                  <a:cubicBezTo>
                    <a:pt x="21" y="19"/>
                    <a:pt x="21" y="20"/>
                    <a:pt x="22" y="21"/>
                  </a:cubicBezTo>
                  <a:cubicBezTo>
                    <a:pt x="22" y="21"/>
                    <a:pt x="22" y="21"/>
                    <a:pt x="22" y="21"/>
                  </a:cubicBezTo>
                  <a:cubicBezTo>
                    <a:pt x="22" y="22"/>
                    <a:pt x="22" y="22"/>
                    <a:pt x="22" y="22"/>
                  </a:cubicBezTo>
                  <a:cubicBezTo>
                    <a:pt x="22" y="22"/>
                    <a:pt x="22" y="23"/>
                    <a:pt x="22" y="24"/>
                  </a:cubicBezTo>
                  <a:cubicBezTo>
                    <a:pt x="23" y="24"/>
                    <a:pt x="23" y="24"/>
                    <a:pt x="23" y="24"/>
                  </a:cubicBezTo>
                  <a:cubicBezTo>
                    <a:pt x="23" y="25"/>
                    <a:pt x="23" y="25"/>
                    <a:pt x="23" y="25"/>
                  </a:cubicBezTo>
                  <a:cubicBezTo>
                    <a:pt x="24" y="23"/>
                    <a:pt x="24" y="23"/>
                    <a:pt x="24" y="23"/>
                  </a:cubicBezTo>
                  <a:cubicBezTo>
                    <a:pt x="24" y="22"/>
                    <a:pt x="24" y="22"/>
                    <a:pt x="24" y="22"/>
                  </a:cubicBezTo>
                  <a:cubicBezTo>
                    <a:pt x="25" y="21"/>
                    <a:pt x="25" y="20"/>
                    <a:pt x="26" y="19"/>
                  </a:cubicBezTo>
                  <a:cubicBezTo>
                    <a:pt x="26" y="18"/>
                    <a:pt x="27" y="16"/>
                    <a:pt x="27" y="15"/>
                  </a:cubicBezTo>
                  <a:cubicBezTo>
                    <a:pt x="29" y="13"/>
                    <a:pt x="31" y="10"/>
                    <a:pt x="32" y="9"/>
                  </a:cubicBezTo>
                  <a:cubicBezTo>
                    <a:pt x="33" y="7"/>
                    <a:pt x="35" y="6"/>
                    <a:pt x="36" y="5"/>
                  </a:cubicBezTo>
                  <a:cubicBezTo>
                    <a:pt x="37" y="4"/>
                    <a:pt x="38" y="3"/>
                    <a:pt x="39" y="3"/>
                  </a:cubicBezTo>
                  <a:cubicBezTo>
                    <a:pt x="39" y="2"/>
                    <a:pt x="40" y="2"/>
                    <a:pt x="41" y="2"/>
                  </a:cubicBezTo>
                  <a:cubicBezTo>
                    <a:pt x="42" y="1"/>
                    <a:pt x="44" y="0"/>
                    <a:pt x="46" y="0"/>
                  </a:cubicBezTo>
                  <a:cubicBezTo>
                    <a:pt x="47" y="0"/>
                    <a:pt x="47" y="0"/>
                    <a:pt x="48" y="0"/>
                  </a:cubicBezTo>
                  <a:cubicBezTo>
                    <a:pt x="49" y="0"/>
                    <a:pt x="50" y="0"/>
                    <a:pt x="51" y="1"/>
                  </a:cubicBezTo>
                  <a:cubicBezTo>
                    <a:pt x="52" y="1"/>
                    <a:pt x="53" y="2"/>
                    <a:pt x="55" y="3"/>
                  </a:cubicBezTo>
                  <a:cubicBezTo>
                    <a:pt x="56" y="4"/>
                    <a:pt x="57" y="6"/>
                    <a:pt x="58" y="7"/>
                  </a:cubicBezTo>
                  <a:cubicBezTo>
                    <a:pt x="58" y="8"/>
                    <a:pt x="58" y="9"/>
                    <a:pt x="59" y="10"/>
                  </a:cubicBezTo>
                  <a:cubicBezTo>
                    <a:pt x="59" y="10"/>
                    <a:pt x="59" y="11"/>
                    <a:pt x="59" y="12"/>
                  </a:cubicBezTo>
                  <a:cubicBezTo>
                    <a:pt x="60" y="14"/>
                    <a:pt x="59" y="15"/>
                    <a:pt x="59" y="16"/>
                  </a:cubicBezTo>
                  <a:cubicBezTo>
                    <a:pt x="58" y="17"/>
                    <a:pt x="58" y="18"/>
                    <a:pt x="58" y="19"/>
                  </a:cubicBezTo>
                  <a:cubicBezTo>
                    <a:pt x="57" y="21"/>
                    <a:pt x="56" y="22"/>
                    <a:pt x="55" y="24"/>
                  </a:cubicBezTo>
                  <a:cubicBezTo>
                    <a:pt x="54" y="26"/>
                    <a:pt x="52" y="28"/>
                    <a:pt x="50" y="30"/>
                  </a:cubicBezTo>
                  <a:cubicBezTo>
                    <a:pt x="49" y="30"/>
                    <a:pt x="49" y="30"/>
                    <a:pt x="49" y="30"/>
                  </a:cubicBezTo>
                  <a:cubicBezTo>
                    <a:pt x="49" y="31"/>
                    <a:pt x="48" y="32"/>
                    <a:pt x="47" y="32"/>
                  </a:cubicBezTo>
                  <a:cubicBezTo>
                    <a:pt x="46" y="33"/>
                    <a:pt x="46" y="33"/>
                    <a:pt x="46" y="33"/>
                  </a:cubicBezTo>
                  <a:cubicBezTo>
                    <a:pt x="46" y="33"/>
                    <a:pt x="46" y="33"/>
                    <a:pt x="46" y="33"/>
                  </a:cubicBezTo>
                  <a:cubicBezTo>
                    <a:pt x="44" y="35"/>
                    <a:pt x="43" y="36"/>
                    <a:pt x="41" y="37"/>
                  </a:cubicBezTo>
                  <a:cubicBezTo>
                    <a:pt x="39" y="39"/>
                    <a:pt x="37" y="40"/>
                    <a:pt x="35" y="42"/>
                  </a:cubicBezTo>
                  <a:cubicBezTo>
                    <a:pt x="33" y="44"/>
                    <a:pt x="33" y="44"/>
                    <a:pt x="33" y="44"/>
                  </a:cubicBezTo>
                  <a:cubicBezTo>
                    <a:pt x="31" y="45"/>
                    <a:pt x="29" y="47"/>
                    <a:pt x="27" y="49"/>
                  </a:cubicBezTo>
                  <a:cubicBezTo>
                    <a:pt x="25" y="50"/>
                    <a:pt x="25" y="50"/>
                    <a:pt x="25" y="50"/>
                  </a:cubicBezTo>
                  <a:cubicBezTo>
                    <a:pt x="24" y="51"/>
                    <a:pt x="24" y="51"/>
                    <a:pt x="24" y="51"/>
                  </a:cubicBezTo>
                  <a:cubicBezTo>
                    <a:pt x="21" y="53"/>
                    <a:pt x="18" y="55"/>
                    <a:pt x="15" y="57"/>
                  </a:cubicBezTo>
                  <a:cubicBezTo>
                    <a:pt x="14" y="58"/>
                    <a:pt x="12" y="58"/>
                    <a:pt x="11" y="57"/>
                  </a:cubicBezTo>
                  <a:cubicBezTo>
                    <a:pt x="11" y="56"/>
                    <a:pt x="11" y="56"/>
                    <a:pt x="11" y="56"/>
                  </a:cubicBezTo>
                  <a:cubicBezTo>
                    <a:pt x="10" y="56"/>
                    <a:pt x="10" y="55"/>
                    <a:pt x="10" y="54"/>
                  </a:cubicBezTo>
                  <a:cubicBezTo>
                    <a:pt x="9" y="54"/>
                    <a:pt x="9" y="53"/>
                    <a:pt x="9" y="52"/>
                  </a:cubicBezTo>
                  <a:cubicBezTo>
                    <a:pt x="9" y="52"/>
                    <a:pt x="9" y="52"/>
                    <a:pt x="9" y="52"/>
                  </a:cubicBezTo>
                  <a:cubicBezTo>
                    <a:pt x="9" y="51"/>
                    <a:pt x="9" y="51"/>
                    <a:pt x="9" y="51"/>
                  </a:cubicBezTo>
                  <a:cubicBezTo>
                    <a:pt x="9" y="49"/>
                    <a:pt x="8" y="47"/>
                    <a:pt x="7" y="45"/>
                  </a:cubicBezTo>
                  <a:cubicBezTo>
                    <a:pt x="7" y="43"/>
                    <a:pt x="6" y="42"/>
                    <a:pt x="6" y="40"/>
                  </a:cubicBezTo>
                  <a:cubicBezTo>
                    <a:pt x="6" y="39"/>
                    <a:pt x="6" y="39"/>
                    <a:pt x="6" y="39"/>
                  </a:cubicBezTo>
                  <a:cubicBezTo>
                    <a:pt x="5" y="37"/>
                    <a:pt x="5" y="37"/>
                    <a:pt x="5" y="37"/>
                  </a:cubicBezTo>
                  <a:cubicBezTo>
                    <a:pt x="4" y="35"/>
                    <a:pt x="4" y="32"/>
                    <a:pt x="3" y="30"/>
                  </a:cubicBezTo>
                  <a:cubicBezTo>
                    <a:pt x="2" y="27"/>
                    <a:pt x="1" y="25"/>
                    <a:pt x="1" y="22"/>
                  </a:cubicBezTo>
                  <a:cubicBezTo>
                    <a:pt x="1" y="21"/>
                    <a:pt x="1" y="21"/>
                    <a:pt x="1" y="21"/>
                  </a:cubicBezTo>
                  <a:cubicBezTo>
                    <a:pt x="0" y="19"/>
                    <a:pt x="0" y="16"/>
                    <a:pt x="0" y="13"/>
                  </a:cubicBezTo>
                  <a:cubicBezTo>
                    <a:pt x="1" y="11"/>
                    <a:pt x="2" y="9"/>
                    <a:pt x="3" y="7"/>
                  </a:cubicBezTo>
                  <a:cubicBezTo>
                    <a:pt x="3" y="6"/>
                    <a:pt x="4" y="6"/>
                    <a:pt x="4" y="5"/>
                  </a:cubicBezTo>
                  <a:cubicBezTo>
                    <a:pt x="4" y="5"/>
                    <a:pt x="5" y="5"/>
                    <a:pt x="5" y="5"/>
                  </a:cubicBezTo>
                  <a:cubicBezTo>
                    <a:pt x="5" y="5"/>
                    <a:pt x="5" y="5"/>
                    <a:pt x="5"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84">
              <a:extLst>
                <a:ext uri="{FF2B5EF4-FFF2-40B4-BE49-F238E27FC236}">
                  <a16:creationId xmlns:a16="http://schemas.microsoft.com/office/drawing/2014/main" id="{D00B0071-8F8F-4AE9-984E-B3B275681FBA}"/>
                </a:ext>
              </a:extLst>
            </p:cNvPr>
            <p:cNvSpPr>
              <a:spLocks/>
            </p:cNvSpPr>
            <p:nvPr/>
          </p:nvSpPr>
          <p:spPr bwMode="auto">
            <a:xfrm>
              <a:off x="263" y="519"/>
              <a:ext cx="119" cy="143"/>
            </a:xfrm>
            <a:custGeom>
              <a:avLst/>
              <a:gdLst>
                <a:gd name="T0" fmla="*/ 13 w 85"/>
                <a:gd name="T1" fmla="*/ 0 h 101"/>
                <a:gd name="T2" fmla="*/ 8 w 85"/>
                <a:gd name="T3" fmla="*/ 2 h 101"/>
                <a:gd name="T4" fmla="*/ 1 w 85"/>
                <a:gd name="T5" fmla="*/ 16 h 101"/>
                <a:gd name="T6" fmla="*/ 0 w 85"/>
                <a:gd name="T7" fmla="*/ 24 h 101"/>
                <a:gd name="T8" fmla="*/ 1 w 85"/>
                <a:gd name="T9" fmla="*/ 26 h 101"/>
                <a:gd name="T10" fmla="*/ 2 w 85"/>
                <a:gd name="T11" fmla="*/ 32 h 101"/>
                <a:gd name="T12" fmla="*/ 8 w 85"/>
                <a:gd name="T13" fmla="*/ 51 h 101"/>
                <a:gd name="T14" fmla="*/ 11 w 85"/>
                <a:gd name="T15" fmla="*/ 55 h 101"/>
                <a:gd name="T16" fmla="*/ 12 w 85"/>
                <a:gd name="T17" fmla="*/ 56 h 101"/>
                <a:gd name="T18" fmla="*/ 17 w 85"/>
                <a:gd name="T19" fmla="*/ 64 h 101"/>
                <a:gd name="T20" fmla="*/ 25 w 85"/>
                <a:gd name="T21" fmla="*/ 75 h 101"/>
                <a:gd name="T22" fmla="*/ 33 w 85"/>
                <a:gd name="T23" fmla="*/ 85 h 101"/>
                <a:gd name="T24" fmla="*/ 43 w 85"/>
                <a:gd name="T25" fmla="*/ 95 h 101"/>
                <a:gd name="T26" fmla="*/ 47 w 85"/>
                <a:gd name="T27" fmla="*/ 98 h 101"/>
                <a:gd name="T28" fmla="*/ 50 w 85"/>
                <a:gd name="T29" fmla="*/ 101 h 101"/>
                <a:gd name="T30" fmla="*/ 57 w 85"/>
                <a:gd name="T31" fmla="*/ 97 h 101"/>
                <a:gd name="T32" fmla="*/ 58 w 85"/>
                <a:gd name="T33" fmla="*/ 94 h 101"/>
                <a:gd name="T34" fmla="*/ 60 w 85"/>
                <a:gd name="T35" fmla="*/ 87 h 101"/>
                <a:gd name="T36" fmla="*/ 61 w 85"/>
                <a:gd name="T37" fmla="*/ 81 h 101"/>
                <a:gd name="T38" fmla="*/ 62 w 85"/>
                <a:gd name="T39" fmla="*/ 79 h 101"/>
                <a:gd name="T40" fmla="*/ 63 w 85"/>
                <a:gd name="T41" fmla="*/ 77 h 101"/>
                <a:gd name="T42" fmla="*/ 77 w 85"/>
                <a:gd name="T43" fmla="*/ 50 h 101"/>
                <a:gd name="T44" fmla="*/ 81 w 85"/>
                <a:gd name="T45" fmla="*/ 39 h 101"/>
                <a:gd name="T46" fmla="*/ 84 w 85"/>
                <a:gd name="T47" fmla="*/ 25 h 101"/>
                <a:gd name="T48" fmla="*/ 83 w 85"/>
                <a:gd name="T49" fmla="*/ 14 h 101"/>
                <a:gd name="T50" fmla="*/ 73 w 85"/>
                <a:gd name="T51" fmla="*/ 3 h 101"/>
                <a:gd name="T52" fmla="*/ 68 w 85"/>
                <a:gd name="T53" fmla="*/ 3 h 101"/>
                <a:gd name="T54" fmla="*/ 52 w 85"/>
                <a:gd name="T55" fmla="*/ 17 h 101"/>
                <a:gd name="T56" fmla="*/ 45 w 85"/>
                <a:gd name="T57" fmla="*/ 33 h 101"/>
                <a:gd name="T58" fmla="*/ 45 w 85"/>
                <a:gd name="T59" fmla="*/ 35 h 101"/>
                <a:gd name="T60" fmla="*/ 45 w 85"/>
                <a:gd name="T61" fmla="*/ 36 h 101"/>
                <a:gd name="T62" fmla="*/ 24 w 85"/>
                <a:gd name="T63" fmla="*/ 2 h 101"/>
                <a:gd name="T64" fmla="*/ 16 w 85"/>
                <a:gd name="T65" fmla="*/ 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5" h="101">
                  <a:moveTo>
                    <a:pt x="16" y="0"/>
                  </a:moveTo>
                  <a:cubicBezTo>
                    <a:pt x="15" y="0"/>
                    <a:pt x="14" y="0"/>
                    <a:pt x="13" y="0"/>
                  </a:cubicBezTo>
                  <a:cubicBezTo>
                    <a:pt x="12" y="0"/>
                    <a:pt x="11" y="1"/>
                    <a:pt x="10" y="1"/>
                  </a:cubicBezTo>
                  <a:cubicBezTo>
                    <a:pt x="10" y="1"/>
                    <a:pt x="9" y="2"/>
                    <a:pt x="8" y="2"/>
                  </a:cubicBezTo>
                  <a:cubicBezTo>
                    <a:pt x="7" y="3"/>
                    <a:pt x="6" y="4"/>
                    <a:pt x="5" y="6"/>
                  </a:cubicBezTo>
                  <a:cubicBezTo>
                    <a:pt x="3" y="8"/>
                    <a:pt x="1" y="12"/>
                    <a:pt x="1" y="16"/>
                  </a:cubicBezTo>
                  <a:cubicBezTo>
                    <a:pt x="0" y="17"/>
                    <a:pt x="0" y="19"/>
                    <a:pt x="0" y="21"/>
                  </a:cubicBezTo>
                  <a:cubicBezTo>
                    <a:pt x="0" y="22"/>
                    <a:pt x="0" y="23"/>
                    <a:pt x="0" y="24"/>
                  </a:cubicBezTo>
                  <a:cubicBezTo>
                    <a:pt x="1" y="25"/>
                    <a:pt x="1" y="25"/>
                    <a:pt x="1" y="25"/>
                  </a:cubicBezTo>
                  <a:cubicBezTo>
                    <a:pt x="1" y="26"/>
                    <a:pt x="1" y="26"/>
                    <a:pt x="1" y="26"/>
                  </a:cubicBezTo>
                  <a:cubicBezTo>
                    <a:pt x="1" y="27"/>
                    <a:pt x="1" y="28"/>
                    <a:pt x="1" y="30"/>
                  </a:cubicBezTo>
                  <a:cubicBezTo>
                    <a:pt x="2" y="32"/>
                    <a:pt x="2" y="32"/>
                    <a:pt x="2" y="32"/>
                  </a:cubicBezTo>
                  <a:cubicBezTo>
                    <a:pt x="2" y="37"/>
                    <a:pt x="3" y="42"/>
                    <a:pt x="6" y="46"/>
                  </a:cubicBezTo>
                  <a:cubicBezTo>
                    <a:pt x="7" y="48"/>
                    <a:pt x="7" y="49"/>
                    <a:pt x="8" y="51"/>
                  </a:cubicBezTo>
                  <a:cubicBezTo>
                    <a:pt x="10" y="53"/>
                    <a:pt x="10" y="53"/>
                    <a:pt x="10" y="53"/>
                  </a:cubicBezTo>
                  <a:cubicBezTo>
                    <a:pt x="10" y="53"/>
                    <a:pt x="10" y="54"/>
                    <a:pt x="11" y="55"/>
                  </a:cubicBezTo>
                  <a:cubicBezTo>
                    <a:pt x="11" y="55"/>
                    <a:pt x="11" y="55"/>
                    <a:pt x="11" y="55"/>
                  </a:cubicBezTo>
                  <a:cubicBezTo>
                    <a:pt x="12" y="56"/>
                    <a:pt x="12" y="56"/>
                    <a:pt x="12" y="56"/>
                  </a:cubicBezTo>
                  <a:cubicBezTo>
                    <a:pt x="13" y="58"/>
                    <a:pt x="13" y="58"/>
                    <a:pt x="13" y="58"/>
                  </a:cubicBezTo>
                  <a:cubicBezTo>
                    <a:pt x="14" y="60"/>
                    <a:pt x="16" y="62"/>
                    <a:pt x="17" y="64"/>
                  </a:cubicBezTo>
                  <a:cubicBezTo>
                    <a:pt x="20" y="67"/>
                    <a:pt x="20" y="67"/>
                    <a:pt x="20" y="67"/>
                  </a:cubicBezTo>
                  <a:cubicBezTo>
                    <a:pt x="21" y="70"/>
                    <a:pt x="23" y="72"/>
                    <a:pt x="25" y="75"/>
                  </a:cubicBezTo>
                  <a:cubicBezTo>
                    <a:pt x="26" y="76"/>
                    <a:pt x="26" y="77"/>
                    <a:pt x="27" y="78"/>
                  </a:cubicBezTo>
                  <a:cubicBezTo>
                    <a:pt x="29" y="80"/>
                    <a:pt x="31" y="82"/>
                    <a:pt x="33" y="85"/>
                  </a:cubicBezTo>
                  <a:cubicBezTo>
                    <a:pt x="35" y="87"/>
                    <a:pt x="37" y="89"/>
                    <a:pt x="38" y="91"/>
                  </a:cubicBezTo>
                  <a:cubicBezTo>
                    <a:pt x="40" y="93"/>
                    <a:pt x="41" y="94"/>
                    <a:pt x="43" y="95"/>
                  </a:cubicBezTo>
                  <a:cubicBezTo>
                    <a:pt x="44" y="97"/>
                    <a:pt x="44" y="97"/>
                    <a:pt x="44" y="97"/>
                  </a:cubicBezTo>
                  <a:cubicBezTo>
                    <a:pt x="45" y="97"/>
                    <a:pt x="46" y="98"/>
                    <a:pt x="47" y="98"/>
                  </a:cubicBezTo>
                  <a:cubicBezTo>
                    <a:pt x="47" y="98"/>
                    <a:pt x="47" y="98"/>
                    <a:pt x="47" y="99"/>
                  </a:cubicBezTo>
                  <a:cubicBezTo>
                    <a:pt x="48" y="100"/>
                    <a:pt x="49" y="101"/>
                    <a:pt x="50" y="101"/>
                  </a:cubicBezTo>
                  <a:cubicBezTo>
                    <a:pt x="51" y="101"/>
                    <a:pt x="51" y="101"/>
                    <a:pt x="52" y="101"/>
                  </a:cubicBezTo>
                  <a:cubicBezTo>
                    <a:pt x="54" y="101"/>
                    <a:pt x="56" y="100"/>
                    <a:pt x="57" y="97"/>
                  </a:cubicBezTo>
                  <a:cubicBezTo>
                    <a:pt x="57" y="96"/>
                    <a:pt x="57" y="95"/>
                    <a:pt x="58" y="94"/>
                  </a:cubicBezTo>
                  <a:cubicBezTo>
                    <a:pt x="58" y="94"/>
                    <a:pt x="58" y="94"/>
                    <a:pt x="58" y="94"/>
                  </a:cubicBezTo>
                  <a:cubicBezTo>
                    <a:pt x="58" y="93"/>
                    <a:pt x="58" y="92"/>
                    <a:pt x="59" y="91"/>
                  </a:cubicBezTo>
                  <a:cubicBezTo>
                    <a:pt x="59" y="90"/>
                    <a:pt x="60" y="88"/>
                    <a:pt x="60" y="87"/>
                  </a:cubicBezTo>
                  <a:cubicBezTo>
                    <a:pt x="60" y="85"/>
                    <a:pt x="60" y="85"/>
                    <a:pt x="60" y="85"/>
                  </a:cubicBezTo>
                  <a:cubicBezTo>
                    <a:pt x="61" y="84"/>
                    <a:pt x="61" y="83"/>
                    <a:pt x="61" y="81"/>
                  </a:cubicBezTo>
                  <a:cubicBezTo>
                    <a:pt x="62" y="81"/>
                    <a:pt x="62" y="80"/>
                    <a:pt x="62" y="80"/>
                  </a:cubicBezTo>
                  <a:cubicBezTo>
                    <a:pt x="62" y="79"/>
                    <a:pt x="62" y="79"/>
                    <a:pt x="62" y="79"/>
                  </a:cubicBezTo>
                  <a:cubicBezTo>
                    <a:pt x="63" y="78"/>
                    <a:pt x="63" y="78"/>
                    <a:pt x="63" y="78"/>
                  </a:cubicBezTo>
                  <a:cubicBezTo>
                    <a:pt x="63" y="77"/>
                    <a:pt x="63" y="77"/>
                    <a:pt x="63" y="77"/>
                  </a:cubicBezTo>
                  <a:cubicBezTo>
                    <a:pt x="65" y="73"/>
                    <a:pt x="67" y="69"/>
                    <a:pt x="70" y="64"/>
                  </a:cubicBezTo>
                  <a:cubicBezTo>
                    <a:pt x="72" y="59"/>
                    <a:pt x="74" y="55"/>
                    <a:pt x="77" y="50"/>
                  </a:cubicBezTo>
                  <a:cubicBezTo>
                    <a:pt x="78" y="47"/>
                    <a:pt x="79" y="44"/>
                    <a:pt x="80" y="41"/>
                  </a:cubicBezTo>
                  <a:cubicBezTo>
                    <a:pt x="81" y="39"/>
                    <a:pt x="81" y="39"/>
                    <a:pt x="81" y="39"/>
                  </a:cubicBezTo>
                  <a:cubicBezTo>
                    <a:pt x="82" y="36"/>
                    <a:pt x="83" y="34"/>
                    <a:pt x="84" y="31"/>
                  </a:cubicBezTo>
                  <a:cubicBezTo>
                    <a:pt x="84" y="29"/>
                    <a:pt x="84" y="27"/>
                    <a:pt x="84" y="25"/>
                  </a:cubicBezTo>
                  <a:cubicBezTo>
                    <a:pt x="85" y="23"/>
                    <a:pt x="85" y="21"/>
                    <a:pt x="84" y="19"/>
                  </a:cubicBezTo>
                  <a:cubicBezTo>
                    <a:pt x="84" y="17"/>
                    <a:pt x="84" y="16"/>
                    <a:pt x="83" y="14"/>
                  </a:cubicBezTo>
                  <a:cubicBezTo>
                    <a:pt x="83" y="12"/>
                    <a:pt x="82" y="10"/>
                    <a:pt x="81" y="8"/>
                  </a:cubicBezTo>
                  <a:cubicBezTo>
                    <a:pt x="79" y="5"/>
                    <a:pt x="76" y="3"/>
                    <a:pt x="73" y="3"/>
                  </a:cubicBezTo>
                  <a:cubicBezTo>
                    <a:pt x="72" y="3"/>
                    <a:pt x="71" y="3"/>
                    <a:pt x="71" y="3"/>
                  </a:cubicBezTo>
                  <a:cubicBezTo>
                    <a:pt x="70" y="3"/>
                    <a:pt x="69" y="3"/>
                    <a:pt x="68" y="3"/>
                  </a:cubicBezTo>
                  <a:cubicBezTo>
                    <a:pt x="66" y="3"/>
                    <a:pt x="64" y="4"/>
                    <a:pt x="62" y="5"/>
                  </a:cubicBezTo>
                  <a:cubicBezTo>
                    <a:pt x="57" y="7"/>
                    <a:pt x="54" y="12"/>
                    <a:pt x="52" y="17"/>
                  </a:cubicBezTo>
                  <a:cubicBezTo>
                    <a:pt x="49" y="21"/>
                    <a:pt x="48" y="24"/>
                    <a:pt x="47" y="27"/>
                  </a:cubicBezTo>
                  <a:cubicBezTo>
                    <a:pt x="46" y="29"/>
                    <a:pt x="46" y="31"/>
                    <a:pt x="45" y="33"/>
                  </a:cubicBezTo>
                  <a:cubicBezTo>
                    <a:pt x="45" y="33"/>
                    <a:pt x="45" y="33"/>
                    <a:pt x="45" y="33"/>
                  </a:cubicBezTo>
                  <a:cubicBezTo>
                    <a:pt x="45" y="34"/>
                    <a:pt x="45" y="34"/>
                    <a:pt x="45" y="35"/>
                  </a:cubicBezTo>
                  <a:cubicBezTo>
                    <a:pt x="45" y="35"/>
                    <a:pt x="45" y="35"/>
                    <a:pt x="45" y="35"/>
                  </a:cubicBezTo>
                  <a:cubicBezTo>
                    <a:pt x="45" y="36"/>
                    <a:pt x="45" y="36"/>
                    <a:pt x="45" y="36"/>
                  </a:cubicBezTo>
                  <a:cubicBezTo>
                    <a:pt x="42" y="25"/>
                    <a:pt x="37" y="16"/>
                    <a:pt x="32" y="9"/>
                  </a:cubicBezTo>
                  <a:cubicBezTo>
                    <a:pt x="30" y="7"/>
                    <a:pt x="28" y="4"/>
                    <a:pt x="24" y="2"/>
                  </a:cubicBezTo>
                  <a:cubicBezTo>
                    <a:pt x="23" y="2"/>
                    <a:pt x="21" y="1"/>
                    <a:pt x="19" y="0"/>
                  </a:cubicBezTo>
                  <a:cubicBezTo>
                    <a:pt x="18" y="0"/>
                    <a:pt x="17" y="0"/>
                    <a:pt x="16" y="0"/>
                  </a:cubicBezTo>
                  <a:cubicBezTo>
                    <a:pt x="16" y="0"/>
                    <a:pt x="16" y="0"/>
                    <a:pt x="1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85">
              <a:extLst>
                <a:ext uri="{FF2B5EF4-FFF2-40B4-BE49-F238E27FC236}">
                  <a16:creationId xmlns:a16="http://schemas.microsoft.com/office/drawing/2014/main" id="{BF296A3A-21FB-465E-A8C0-5725F8FD7FB2}"/>
                </a:ext>
              </a:extLst>
            </p:cNvPr>
            <p:cNvSpPr>
              <a:spLocks/>
            </p:cNvSpPr>
            <p:nvPr/>
          </p:nvSpPr>
          <p:spPr bwMode="auto">
            <a:xfrm>
              <a:off x="520" y="1167"/>
              <a:ext cx="34" cy="28"/>
            </a:xfrm>
            <a:custGeom>
              <a:avLst/>
              <a:gdLst>
                <a:gd name="T0" fmla="*/ 14 w 24"/>
                <a:gd name="T1" fmla="*/ 0 h 20"/>
                <a:gd name="T2" fmla="*/ 10 w 24"/>
                <a:gd name="T3" fmla="*/ 0 h 20"/>
                <a:gd name="T4" fmla="*/ 1 w 24"/>
                <a:gd name="T5" fmla="*/ 10 h 20"/>
                <a:gd name="T6" fmla="*/ 10 w 24"/>
                <a:gd name="T7" fmla="*/ 20 h 20"/>
                <a:gd name="T8" fmla="*/ 14 w 24"/>
                <a:gd name="T9" fmla="*/ 20 h 20"/>
                <a:gd name="T10" fmla="*/ 24 w 24"/>
                <a:gd name="T11" fmla="*/ 10 h 20"/>
                <a:gd name="T12" fmla="*/ 14 w 24"/>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4" h="20">
                  <a:moveTo>
                    <a:pt x="14" y="0"/>
                  </a:moveTo>
                  <a:cubicBezTo>
                    <a:pt x="10" y="0"/>
                    <a:pt x="10" y="0"/>
                    <a:pt x="10" y="0"/>
                  </a:cubicBezTo>
                  <a:cubicBezTo>
                    <a:pt x="5" y="0"/>
                    <a:pt x="0" y="5"/>
                    <a:pt x="1" y="10"/>
                  </a:cubicBezTo>
                  <a:cubicBezTo>
                    <a:pt x="1" y="15"/>
                    <a:pt x="5" y="20"/>
                    <a:pt x="10" y="20"/>
                  </a:cubicBezTo>
                  <a:cubicBezTo>
                    <a:pt x="14" y="20"/>
                    <a:pt x="14" y="20"/>
                    <a:pt x="14" y="20"/>
                  </a:cubicBezTo>
                  <a:cubicBezTo>
                    <a:pt x="20" y="20"/>
                    <a:pt x="24" y="15"/>
                    <a:pt x="24" y="10"/>
                  </a:cubicBezTo>
                  <a:cubicBezTo>
                    <a:pt x="24" y="5"/>
                    <a:pt x="20" y="0"/>
                    <a:pt x="1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86">
              <a:extLst>
                <a:ext uri="{FF2B5EF4-FFF2-40B4-BE49-F238E27FC236}">
                  <a16:creationId xmlns:a16="http://schemas.microsoft.com/office/drawing/2014/main" id="{849DDEC2-AA51-4DB1-9052-D245E6072861}"/>
                </a:ext>
              </a:extLst>
            </p:cNvPr>
            <p:cNvSpPr>
              <a:spLocks/>
            </p:cNvSpPr>
            <p:nvPr/>
          </p:nvSpPr>
          <p:spPr bwMode="auto">
            <a:xfrm>
              <a:off x="589" y="1194"/>
              <a:ext cx="42" cy="32"/>
            </a:xfrm>
            <a:custGeom>
              <a:avLst/>
              <a:gdLst>
                <a:gd name="T0" fmla="*/ 15 w 30"/>
                <a:gd name="T1" fmla="*/ 0 h 23"/>
                <a:gd name="T2" fmla="*/ 15 w 30"/>
                <a:gd name="T3" fmla="*/ 23 h 23"/>
                <a:gd name="T4" fmla="*/ 15 w 30"/>
                <a:gd name="T5" fmla="*/ 0 h 23"/>
              </a:gdLst>
              <a:ahLst/>
              <a:cxnLst>
                <a:cxn ang="0">
                  <a:pos x="T0" y="T1"/>
                </a:cxn>
                <a:cxn ang="0">
                  <a:pos x="T2" y="T3"/>
                </a:cxn>
                <a:cxn ang="0">
                  <a:pos x="T4" y="T5"/>
                </a:cxn>
              </a:cxnLst>
              <a:rect l="0" t="0" r="r" b="b"/>
              <a:pathLst>
                <a:path w="30" h="23">
                  <a:moveTo>
                    <a:pt x="15" y="0"/>
                  </a:moveTo>
                  <a:cubicBezTo>
                    <a:pt x="0" y="0"/>
                    <a:pt x="0" y="23"/>
                    <a:pt x="15" y="23"/>
                  </a:cubicBezTo>
                  <a:cubicBezTo>
                    <a:pt x="30" y="23"/>
                    <a:pt x="30" y="0"/>
                    <a:pt x="1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87">
              <a:extLst>
                <a:ext uri="{FF2B5EF4-FFF2-40B4-BE49-F238E27FC236}">
                  <a16:creationId xmlns:a16="http://schemas.microsoft.com/office/drawing/2014/main" id="{59AB81E5-47BE-498C-B103-30851B5C7554}"/>
                </a:ext>
              </a:extLst>
            </p:cNvPr>
            <p:cNvSpPr>
              <a:spLocks/>
            </p:cNvSpPr>
            <p:nvPr/>
          </p:nvSpPr>
          <p:spPr bwMode="auto">
            <a:xfrm>
              <a:off x="546" y="1208"/>
              <a:ext cx="35" cy="28"/>
            </a:xfrm>
            <a:custGeom>
              <a:avLst/>
              <a:gdLst>
                <a:gd name="T0" fmla="*/ 13 w 25"/>
                <a:gd name="T1" fmla="*/ 0 h 20"/>
                <a:gd name="T2" fmla="*/ 13 w 25"/>
                <a:gd name="T3" fmla="*/ 20 h 20"/>
                <a:gd name="T4" fmla="*/ 13 w 25"/>
                <a:gd name="T5" fmla="*/ 0 h 20"/>
              </a:gdLst>
              <a:ahLst/>
              <a:cxnLst>
                <a:cxn ang="0">
                  <a:pos x="T0" y="T1"/>
                </a:cxn>
                <a:cxn ang="0">
                  <a:pos x="T2" y="T3"/>
                </a:cxn>
                <a:cxn ang="0">
                  <a:pos x="T4" y="T5"/>
                </a:cxn>
              </a:cxnLst>
              <a:rect l="0" t="0" r="r" b="b"/>
              <a:pathLst>
                <a:path w="25" h="20">
                  <a:moveTo>
                    <a:pt x="13" y="0"/>
                  </a:moveTo>
                  <a:cubicBezTo>
                    <a:pt x="0" y="0"/>
                    <a:pt x="0" y="20"/>
                    <a:pt x="13" y="20"/>
                  </a:cubicBezTo>
                  <a:cubicBezTo>
                    <a:pt x="25" y="20"/>
                    <a:pt x="25" y="0"/>
                    <a:pt x="1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88">
              <a:extLst>
                <a:ext uri="{FF2B5EF4-FFF2-40B4-BE49-F238E27FC236}">
                  <a16:creationId xmlns:a16="http://schemas.microsoft.com/office/drawing/2014/main" id="{8C47526A-EE15-40C6-A8B4-999699E7E5CC}"/>
                </a:ext>
              </a:extLst>
            </p:cNvPr>
            <p:cNvSpPr>
              <a:spLocks/>
            </p:cNvSpPr>
            <p:nvPr/>
          </p:nvSpPr>
          <p:spPr bwMode="auto">
            <a:xfrm>
              <a:off x="798" y="578"/>
              <a:ext cx="33" cy="27"/>
            </a:xfrm>
            <a:custGeom>
              <a:avLst/>
              <a:gdLst>
                <a:gd name="T0" fmla="*/ 14 w 24"/>
                <a:gd name="T1" fmla="*/ 0 h 19"/>
                <a:gd name="T2" fmla="*/ 10 w 24"/>
                <a:gd name="T3" fmla="*/ 0 h 19"/>
                <a:gd name="T4" fmla="*/ 1 w 24"/>
                <a:gd name="T5" fmla="*/ 9 h 19"/>
                <a:gd name="T6" fmla="*/ 10 w 24"/>
                <a:gd name="T7" fmla="*/ 19 h 19"/>
                <a:gd name="T8" fmla="*/ 14 w 24"/>
                <a:gd name="T9" fmla="*/ 19 h 19"/>
                <a:gd name="T10" fmla="*/ 24 w 24"/>
                <a:gd name="T11" fmla="*/ 9 h 19"/>
                <a:gd name="T12" fmla="*/ 14 w 24"/>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24" h="19">
                  <a:moveTo>
                    <a:pt x="14" y="0"/>
                  </a:moveTo>
                  <a:cubicBezTo>
                    <a:pt x="10" y="0"/>
                    <a:pt x="10" y="0"/>
                    <a:pt x="10" y="0"/>
                  </a:cubicBezTo>
                  <a:cubicBezTo>
                    <a:pt x="5" y="0"/>
                    <a:pt x="0" y="4"/>
                    <a:pt x="1" y="9"/>
                  </a:cubicBezTo>
                  <a:cubicBezTo>
                    <a:pt x="1" y="15"/>
                    <a:pt x="5" y="19"/>
                    <a:pt x="10" y="19"/>
                  </a:cubicBezTo>
                  <a:cubicBezTo>
                    <a:pt x="14" y="19"/>
                    <a:pt x="14" y="19"/>
                    <a:pt x="14" y="19"/>
                  </a:cubicBezTo>
                  <a:cubicBezTo>
                    <a:pt x="20" y="19"/>
                    <a:pt x="24" y="15"/>
                    <a:pt x="24" y="9"/>
                  </a:cubicBezTo>
                  <a:cubicBezTo>
                    <a:pt x="24" y="4"/>
                    <a:pt x="20" y="0"/>
                    <a:pt x="1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89">
              <a:extLst>
                <a:ext uri="{FF2B5EF4-FFF2-40B4-BE49-F238E27FC236}">
                  <a16:creationId xmlns:a16="http://schemas.microsoft.com/office/drawing/2014/main" id="{86B947FF-AA72-41C1-8390-1D759D1C9572}"/>
                </a:ext>
              </a:extLst>
            </p:cNvPr>
            <p:cNvSpPr>
              <a:spLocks/>
            </p:cNvSpPr>
            <p:nvPr/>
          </p:nvSpPr>
          <p:spPr bwMode="auto">
            <a:xfrm>
              <a:off x="764" y="546"/>
              <a:ext cx="28" cy="23"/>
            </a:xfrm>
            <a:custGeom>
              <a:avLst/>
              <a:gdLst>
                <a:gd name="T0" fmla="*/ 10 w 20"/>
                <a:gd name="T1" fmla="*/ 0 h 16"/>
                <a:gd name="T2" fmla="*/ 10 w 20"/>
                <a:gd name="T3" fmla="*/ 16 h 16"/>
                <a:gd name="T4" fmla="*/ 10 w 20"/>
                <a:gd name="T5" fmla="*/ 0 h 16"/>
              </a:gdLst>
              <a:ahLst/>
              <a:cxnLst>
                <a:cxn ang="0">
                  <a:pos x="T0" y="T1"/>
                </a:cxn>
                <a:cxn ang="0">
                  <a:pos x="T2" y="T3"/>
                </a:cxn>
                <a:cxn ang="0">
                  <a:pos x="T4" y="T5"/>
                </a:cxn>
              </a:cxnLst>
              <a:rect l="0" t="0" r="r" b="b"/>
              <a:pathLst>
                <a:path w="20" h="16">
                  <a:moveTo>
                    <a:pt x="10" y="0"/>
                  </a:moveTo>
                  <a:cubicBezTo>
                    <a:pt x="0" y="0"/>
                    <a:pt x="0" y="16"/>
                    <a:pt x="10" y="16"/>
                  </a:cubicBezTo>
                  <a:cubicBezTo>
                    <a:pt x="20" y="16"/>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90">
              <a:extLst>
                <a:ext uri="{FF2B5EF4-FFF2-40B4-BE49-F238E27FC236}">
                  <a16:creationId xmlns:a16="http://schemas.microsoft.com/office/drawing/2014/main" id="{5A89C023-ED21-48D3-842B-B26049E2E8A2}"/>
                </a:ext>
              </a:extLst>
            </p:cNvPr>
            <p:cNvSpPr>
              <a:spLocks/>
            </p:cNvSpPr>
            <p:nvPr/>
          </p:nvSpPr>
          <p:spPr bwMode="auto">
            <a:xfrm>
              <a:off x="1124" y="1032"/>
              <a:ext cx="23" cy="28"/>
            </a:xfrm>
            <a:custGeom>
              <a:avLst/>
              <a:gdLst>
                <a:gd name="T0" fmla="*/ 8 w 16"/>
                <a:gd name="T1" fmla="*/ 0 h 20"/>
                <a:gd name="T2" fmla="*/ 0 w 16"/>
                <a:gd name="T3" fmla="*/ 8 h 20"/>
                <a:gd name="T4" fmla="*/ 0 w 16"/>
                <a:gd name="T5" fmla="*/ 12 h 20"/>
                <a:gd name="T6" fmla="*/ 8 w 16"/>
                <a:gd name="T7" fmla="*/ 20 h 20"/>
                <a:gd name="T8" fmla="*/ 16 w 16"/>
                <a:gd name="T9" fmla="*/ 12 h 20"/>
                <a:gd name="T10" fmla="*/ 16 w 16"/>
                <a:gd name="T11" fmla="*/ 8 h 20"/>
                <a:gd name="T12" fmla="*/ 8 w 16"/>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16" h="20">
                  <a:moveTo>
                    <a:pt x="8" y="0"/>
                  </a:moveTo>
                  <a:cubicBezTo>
                    <a:pt x="4" y="0"/>
                    <a:pt x="0" y="3"/>
                    <a:pt x="0" y="8"/>
                  </a:cubicBezTo>
                  <a:cubicBezTo>
                    <a:pt x="0" y="12"/>
                    <a:pt x="0" y="12"/>
                    <a:pt x="0" y="12"/>
                  </a:cubicBezTo>
                  <a:cubicBezTo>
                    <a:pt x="0" y="16"/>
                    <a:pt x="4" y="20"/>
                    <a:pt x="8" y="20"/>
                  </a:cubicBezTo>
                  <a:cubicBezTo>
                    <a:pt x="12" y="19"/>
                    <a:pt x="16" y="16"/>
                    <a:pt x="16" y="12"/>
                  </a:cubicBezTo>
                  <a:cubicBezTo>
                    <a:pt x="16" y="8"/>
                    <a:pt x="16" y="8"/>
                    <a:pt x="16" y="8"/>
                  </a:cubicBezTo>
                  <a:cubicBezTo>
                    <a:pt x="16" y="3"/>
                    <a:pt x="12" y="0"/>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91">
              <a:extLst>
                <a:ext uri="{FF2B5EF4-FFF2-40B4-BE49-F238E27FC236}">
                  <a16:creationId xmlns:a16="http://schemas.microsoft.com/office/drawing/2014/main" id="{CAA81BCC-01F3-46D7-B853-97E4E177BACE}"/>
                </a:ext>
              </a:extLst>
            </p:cNvPr>
            <p:cNvSpPr>
              <a:spLocks/>
            </p:cNvSpPr>
            <p:nvPr/>
          </p:nvSpPr>
          <p:spPr bwMode="auto">
            <a:xfrm>
              <a:off x="1173" y="986"/>
              <a:ext cx="29" cy="22"/>
            </a:xfrm>
            <a:custGeom>
              <a:avLst/>
              <a:gdLst>
                <a:gd name="T0" fmla="*/ 10 w 20"/>
                <a:gd name="T1" fmla="*/ 0 h 16"/>
                <a:gd name="T2" fmla="*/ 10 w 20"/>
                <a:gd name="T3" fmla="*/ 16 h 16"/>
                <a:gd name="T4" fmla="*/ 10 w 20"/>
                <a:gd name="T5" fmla="*/ 0 h 16"/>
              </a:gdLst>
              <a:ahLst/>
              <a:cxnLst>
                <a:cxn ang="0">
                  <a:pos x="T0" y="T1"/>
                </a:cxn>
                <a:cxn ang="0">
                  <a:pos x="T2" y="T3"/>
                </a:cxn>
                <a:cxn ang="0">
                  <a:pos x="T4" y="T5"/>
                </a:cxn>
              </a:cxnLst>
              <a:rect l="0" t="0" r="r" b="b"/>
              <a:pathLst>
                <a:path w="20" h="16">
                  <a:moveTo>
                    <a:pt x="10" y="0"/>
                  </a:moveTo>
                  <a:cubicBezTo>
                    <a:pt x="0" y="0"/>
                    <a:pt x="0" y="16"/>
                    <a:pt x="10" y="16"/>
                  </a:cubicBezTo>
                  <a:cubicBezTo>
                    <a:pt x="20" y="16"/>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92">
              <a:extLst>
                <a:ext uri="{FF2B5EF4-FFF2-40B4-BE49-F238E27FC236}">
                  <a16:creationId xmlns:a16="http://schemas.microsoft.com/office/drawing/2014/main" id="{2525BC8D-E236-4A47-B5A6-94F1725A1DA2}"/>
                </a:ext>
              </a:extLst>
            </p:cNvPr>
            <p:cNvSpPr>
              <a:spLocks/>
            </p:cNvSpPr>
            <p:nvPr/>
          </p:nvSpPr>
          <p:spPr bwMode="auto">
            <a:xfrm>
              <a:off x="1168" y="1032"/>
              <a:ext cx="28" cy="21"/>
            </a:xfrm>
            <a:custGeom>
              <a:avLst/>
              <a:gdLst>
                <a:gd name="T0" fmla="*/ 10 w 20"/>
                <a:gd name="T1" fmla="*/ 0 h 15"/>
                <a:gd name="T2" fmla="*/ 10 w 20"/>
                <a:gd name="T3" fmla="*/ 15 h 15"/>
                <a:gd name="T4" fmla="*/ 10 w 20"/>
                <a:gd name="T5" fmla="*/ 0 h 15"/>
              </a:gdLst>
              <a:ahLst/>
              <a:cxnLst>
                <a:cxn ang="0">
                  <a:pos x="T0" y="T1"/>
                </a:cxn>
                <a:cxn ang="0">
                  <a:pos x="T2" y="T3"/>
                </a:cxn>
                <a:cxn ang="0">
                  <a:pos x="T4" y="T5"/>
                </a:cxn>
              </a:cxnLst>
              <a:rect l="0" t="0" r="r" b="b"/>
              <a:pathLst>
                <a:path w="20" h="15">
                  <a:moveTo>
                    <a:pt x="10" y="0"/>
                  </a:moveTo>
                  <a:cubicBezTo>
                    <a:pt x="0" y="0"/>
                    <a:pt x="0" y="15"/>
                    <a:pt x="10" y="15"/>
                  </a:cubicBezTo>
                  <a:cubicBezTo>
                    <a:pt x="20" y="15"/>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93">
              <a:extLst>
                <a:ext uri="{FF2B5EF4-FFF2-40B4-BE49-F238E27FC236}">
                  <a16:creationId xmlns:a16="http://schemas.microsoft.com/office/drawing/2014/main" id="{8BA05D0B-AB2A-4BE3-B471-5BEF5BB9ACE6}"/>
                </a:ext>
              </a:extLst>
            </p:cNvPr>
            <p:cNvSpPr>
              <a:spLocks/>
            </p:cNvSpPr>
            <p:nvPr/>
          </p:nvSpPr>
          <p:spPr bwMode="auto">
            <a:xfrm>
              <a:off x="1235" y="818"/>
              <a:ext cx="97" cy="118"/>
            </a:xfrm>
            <a:custGeom>
              <a:avLst/>
              <a:gdLst>
                <a:gd name="T0" fmla="*/ 69 w 69"/>
                <a:gd name="T1" fmla="*/ 79 h 84"/>
                <a:gd name="T2" fmla="*/ 56 w 69"/>
                <a:gd name="T3" fmla="*/ 67 h 84"/>
                <a:gd name="T4" fmla="*/ 46 w 69"/>
                <a:gd name="T5" fmla="*/ 57 h 84"/>
                <a:gd name="T6" fmla="*/ 37 w 69"/>
                <a:gd name="T7" fmla="*/ 48 h 84"/>
                <a:gd name="T8" fmla="*/ 37 w 69"/>
                <a:gd name="T9" fmla="*/ 46 h 84"/>
                <a:gd name="T10" fmla="*/ 53 w 69"/>
                <a:gd name="T11" fmla="*/ 44 h 84"/>
                <a:gd name="T12" fmla="*/ 58 w 69"/>
                <a:gd name="T13" fmla="*/ 39 h 84"/>
                <a:gd name="T14" fmla="*/ 52 w 69"/>
                <a:gd name="T15" fmla="*/ 33 h 84"/>
                <a:gd name="T16" fmla="*/ 44 w 69"/>
                <a:gd name="T17" fmla="*/ 33 h 84"/>
                <a:gd name="T18" fmla="*/ 39 w 69"/>
                <a:gd name="T19" fmla="*/ 33 h 84"/>
                <a:gd name="T20" fmla="*/ 48 w 69"/>
                <a:gd name="T21" fmla="*/ 18 h 84"/>
                <a:gd name="T22" fmla="*/ 47 w 69"/>
                <a:gd name="T23" fmla="*/ 11 h 84"/>
                <a:gd name="T24" fmla="*/ 44 w 69"/>
                <a:gd name="T25" fmla="*/ 11 h 84"/>
                <a:gd name="T26" fmla="*/ 40 w 69"/>
                <a:gd name="T27" fmla="*/ 13 h 84"/>
                <a:gd name="T28" fmla="*/ 36 w 69"/>
                <a:gd name="T29" fmla="*/ 20 h 84"/>
                <a:gd name="T30" fmla="*/ 36 w 69"/>
                <a:gd name="T31" fmla="*/ 7 h 84"/>
                <a:gd name="T32" fmla="*/ 28 w 69"/>
                <a:gd name="T33" fmla="*/ 0 h 84"/>
                <a:gd name="T34" fmla="*/ 21 w 69"/>
                <a:gd name="T35" fmla="*/ 7 h 84"/>
                <a:gd name="T36" fmla="*/ 22 w 69"/>
                <a:gd name="T37" fmla="*/ 33 h 84"/>
                <a:gd name="T38" fmla="*/ 22 w 69"/>
                <a:gd name="T39" fmla="*/ 33 h 84"/>
                <a:gd name="T40" fmla="*/ 12 w 69"/>
                <a:gd name="T41" fmla="*/ 23 h 84"/>
                <a:gd name="T42" fmla="*/ 10 w 69"/>
                <a:gd name="T43" fmla="*/ 22 h 84"/>
                <a:gd name="T44" fmla="*/ 8 w 69"/>
                <a:gd name="T45" fmla="*/ 23 h 84"/>
                <a:gd name="T46" fmla="*/ 8 w 69"/>
                <a:gd name="T47" fmla="*/ 26 h 84"/>
                <a:gd name="T48" fmla="*/ 16 w 69"/>
                <a:gd name="T49" fmla="*/ 33 h 84"/>
                <a:gd name="T50" fmla="*/ 7 w 69"/>
                <a:gd name="T51" fmla="*/ 34 h 84"/>
                <a:gd name="T52" fmla="*/ 0 w 69"/>
                <a:gd name="T53" fmla="*/ 41 h 84"/>
                <a:gd name="T54" fmla="*/ 7 w 69"/>
                <a:gd name="T55" fmla="*/ 48 h 84"/>
                <a:gd name="T56" fmla="*/ 19 w 69"/>
                <a:gd name="T57" fmla="*/ 48 h 84"/>
                <a:gd name="T58" fmla="*/ 9 w 69"/>
                <a:gd name="T59" fmla="*/ 66 h 84"/>
                <a:gd name="T60" fmla="*/ 10 w 69"/>
                <a:gd name="T61" fmla="*/ 72 h 84"/>
                <a:gd name="T62" fmla="*/ 16 w 69"/>
                <a:gd name="T63" fmla="*/ 70 h 84"/>
                <a:gd name="T64" fmla="*/ 23 w 69"/>
                <a:gd name="T65" fmla="*/ 58 h 84"/>
                <a:gd name="T66" fmla="*/ 26 w 69"/>
                <a:gd name="T67" fmla="*/ 79 h 84"/>
                <a:gd name="T68" fmla="*/ 32 w 69"/>
                <a:gd name="T69" fmla="*/ 84 h 84"/>
                <a:gd name="T70" fmla="*/ 38 w 69"/>
                <a:gd name="T71" fmla="*/ 78 h 84"/>
                <a:gd name="T72" fmla="*/ 37 w 69"/>
                <a:gd name="T73" fmla="*/ 55 h 84"/>
                <a:gd name="T74" fmla="*/ 57 w 69"/>
                <a:gd name="T75" fmla="*/ 74 h 84"/>
                <a:gd name="T76" fmla="*/ 66 w 69"/>
                <a:gd name="T77" fmla="*/ 82 h 84"/>
                <a:gd name="T78" fmla="*/ 69 w 69"/>
                <a:gd name="T79" fmla="*/ 82 h 84"/>
                <a:gd name="T80" fmla="*/ 69 w 69"/>
                <a:gd name="T81" fmla="*/ 7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9" h="84">
                  <a:moveTo>
                    <a:pt x="69" y="79"/>
                  </a:moveTo>
                  <a:cubicBezTo>
                    <a:pt x="64" y="75"/>
                    <a:pt x="60" y="71"/>
                    <a:pt x="56" y="67"/>
                  </a:cubicBezTo>
                  <a:cubicBezTo>
                    <a:pt x="53" y="64"/>
                    <a:pt x="50" y="61"/>
                    <a:pt x="46" y="57"/>
                  </a:cubicBezTo>
                  <a:cubicBezTo>
                    <a:pt x="43" y="54"/>
                    <a:pt x="40" y="51"/>
                    <a:pt x="37" y="48"/>
                  </a:cubicBezTo>
                  <a:cubicBezTo>
                    <a:pt x="37" y="47"/>
                    <a:pt x="37" y="47"/>
                    <a:pt x="37" y="46"/>
                  </a:cubicBezTo>
                  <a:cubicBezTo>
                    <a:pt x="42" y="46"/>
                    <a:pt x="48" y="45"/>
                    <a:pt x="53" y="44"/>
                  </a:cubicBezTo>
                  <a:cubicBezTo>
                    <a:pt x="56" y="44"/>
                    <a:pt x="58" y="41"/>
                    <a:pt x="58" y="39"/>
                  </a:cubicBezTo>
                  <a:cubicBezTo>
                    <a:pt x="58" y="35"/>
                    <a:pt x="55" y="33"/>
                    <a:pt x="52" y="33"/>
                  </a:cubicBezTo>
                  <a:cubicBezTo>
                    <a:pt x="49" y="33"/>
                    <a:pt x="47" y="33"/>
                    <a:pt x="44" y="33"/>
                  </a:cubicBezTo>
                  <a:cubicBezTo>
                    <a:pt x="43" y="33"/>
                    <a:pt x="41" y="33"/>
                    <a:pt x="39" y="33"/>
                  </a:cubicBezTo>
                  <a:cubicBezTo>
                    <a:pt x="42" y="28"/>
                    <a:pt x="45" y="23"/>
                    <a:pt x="48" y="18"/>
                  </a:cubicBezTo>
                  <a:cubicBezTo>
                    <a:pt x="50" y="16"/>
                    <a:pt x="49" y="13"/>
                    <a:pt x="47" y="11"/>
                  </a:cubicBezTo>
                  <a:cubicBezTo>
                    <a:pt x="46" y="11"/>
                    <a:pt x="45" y="11"/>
                    <a:pt x="44" y="11"/>
                  </a:cubicBezTo>
                  <a:cubicBezTo>
                    <a:pt x="43" y="11"/>
                    <a:pt x="41" y="12"/>
                    <a:pt x="40" y="13"/>
                  </a:cubicBezTo>
                  <a:cubicBezTo>
                    <a:pt x="39" y="15"/>
                    <a:pt x="37" y="17"/>
                    <a:pt x="36" y="20"/>
                  </a:cubicBezTo>
                  <a:cubicBezTo>
                    <a:pt x="36" y="15"/>
                    <a:pt x="36" y="11"/>
                    <a:pt x="36" y="7"/>
                  </a:cubicBezTo>
                  <a:cubicBezTo>
                    <a:pt x="35" y="3"/>
                    <a:pt x="32" y="0"/>
                    <a:pt x="28" y="0"/>
                  </a:cubicBezTo>
                  <a:cubicBezTo>
                    <a:pt x="25" y="0"/>
                    <a:pt x="21" y="3"/>
                    <a:pt x="21" y="7"/>
                  </a:cubicBezTo>
                  <a:cubicBezTo>
                    <a:pt x="22" y="16"/>
                    <a:pt x="22" y="24"/>
                    <a:pt x="22" y="33"/>
                  </a:cubicBezTo>
                  <a:cubicBezTo>
                    <a:pt x="22" y="33"/>
                    <a:pt x="22" y="33"/>
                    <a:pt x="22" y="33"/>
                  </a:cubicBezTo>
                  <a:cubicBezTo>
                    <a:pt x="19" y="30"/>
                    <a:pt x="15" y="26"/>
                    <a:pt x="12" y="23"/>
                  </a:cubicBezTo>
                  <a:cubicBezTo>
                    <a:pt x="11" y="22"/>
                    <a:pt x="11" y="22"/>
                    <a:pt x="10" y="22"/>
                  </a:cubicBezTo>
                  <a:cubicBezTo>
                    <a:pt x="9" y="22"/>
                    <a:pt x="9" y="22"/>
                    <a:pt x="8" y="23"/>
                  </a:cubicBezTo>
                  <a:cubicBezTo>
                    <a:pt x="7" y="24"/>
                    <a:pt x="7" y="25"/>
                    <a:pt x="8" y="26"/>
                  </a:cubicBezTo>
                  <a:cubicBezTo>
                    <a:pt x="11" y="29"/>
                    <a:pt x="13" y="31"/>
                    <a:pt x="16" y="33"/>
                  </a:cubicBezTo>
                  <a:cubicBezTo>
                    <a:pt x="13" y="34"/>
                    <a:pt x="10" y="34"/>
                    <a:pt x="7" y="34"/>
                  </a:cubicBezTo>
                  <a:cubicBezTo>
                    <a:pt x="3" y="34"/>
                    <a:pt x="0" y="37"/>
                    <a:pt x="0" y="41"/>
                  </a:cubicBezTo>
                  <a:cubicBezTo>
                    <a:pt x="0" y="45"/>
                    <a:pt x="3" y="48"/>
                    <a:pt x="7" y="48"/>
                  </a:cubicBezTo>
                  <a:cubicBezTo>
                    <a:pt x="11" y="48"/>
                    <a:pt x="15" y="48"/>
                    <a:pt x="19" y="48"/>
                  </a:cubicBezTo>
                  <a:cubicBezTo>
                    <a:pt x="16" y="54"/>
                    <a:pt x="12" y="60"/>
                    <a:pt x="9" y="66"/>
                  </a:cubicBezTo>
                  <a:cubicBezTo>
                    <a:pt x="8" y="68"/>
                    <a:pt x="8" y="71"/>
                    <a:pt x="10" y="72"/>
                  </a:cubicBezTo>
                  <a:cubicBezTo>
                    <a:pt x="12" y="73"/>
                    <a:pt x="15" y="72"/>
                    <a:pt x="16" y="70"/>
                  </a:cubicBezTo>
                  <a:cubicBezTo>
                    <a:pt x="19" y="66"/>
                    <a:pt x="21" y="62"/>
                    <a:pt x="23" y="58"/>
                  </a:cubicBezTo>
                  <a:cubicBezTo>
                    <a:pt x="24" y="65"/>
                    <a:pt x="24" y="72"/>
                    <a:pt x="26" y="79"/>
                  </a:cubicBezTo>
                  <a:cubicBezTo>
                    <a:pt x="26" y="82"/>
                    <a:pt x="29" y="84"/>
                    <a:pt x="32" y="84"/>
                  </a:cubicBezTo>
                  <a:cubicBezTo>
                    <a:pt x="35" y="84"/>
                    <a:pt x="38" y="81"/>
                    <a:pt x="38" y="78"/>
                  </a:cubicBezTo>
                  <a:cubicBezTo>
                    <a:pt x="37" y="70"/>
                    <a:pt x="37" y="62"/>
                    <a:pt x="37" y="55"/>
                  </a:cubicBezTo>
                  <a:cubicBezTo>
                    <a:pt x="44" y="61"/>
                    <a:pt x="50" y="67"/>
                    <a:pt x="57" y="74"/>
                  </a:cubicBezTo>
                  <a:cubicBezTo>
                    <a:pt x="60" y="76"/>
                    <a:pt x="63" y="79"/>
                    <a:pt x="66" y="82"/>
                  </a:cubicBezTo>
                  <a:cubicBezTo>
                    <a:pt x="66" y="83"/>
                    <a:pt x="68" y="83"/>
                    <a:pt x="69" y="82"/>
                  </a:cubicBezTo>
                  <a:cubicBezTo>
                    <a:pt x="69" y="81"/>
                    <a:pt x="69" y="80"/>
                    <a:pt x="69"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94">
              <a:extLst>
                <a:ext uri="{FF2B5EF4-FFF2-40B4-BE49-F238E27FC236}">
                  <a16:creationId xmlns:a16="http://schemas.microsoft.com/office/drawing/2014/main" id="{46168054-9118-4DA6-A8FE-75D144AA4076}"/>
                </a:ext>
              </a:extLst>
            </p:cNvPr>
            <p:cNvSpPr>
              <a:spLocks/>
            </p:cNvSpPr>
            <p:nvPr/>
          </p:nvSpPr>
          <p:spPr bwMode="auto">
            <a:xfrm>
              <a:off x="924" y="395"/>
              <a:ext cx="116" cy="183"/>
            </a:xfrm>
            <a:custGeom>
              <a:avLst/>
              <a:gdLst>
                <a:gd name="T0" fmla="*/ 81 w 82"/>
                <a:gd name="T1" fmla="*/ 88 h 130"/>
                <a:gd name="T2" fmla="*/ 71 w 82"/>
                <a:gd name="T3" fmla="*/ 76 h 130"/>
                <a:gd name="T4" fmla="*/ 62 w 82"/>
                <a:gd name="T5" fmla="*/ 65 h 130"/>
                <a:gd name="T6" fmla="*/ 50 w 82"/>
                <a:gd name="T7" fmla="*/ 51 h 130"/>
                <a:gd name="T8" fmla="*/ 71 w 82"/>
                <a:gd name="T9" fmla="*/ 49 h 130"/>
                <a:gd name="T10" fmla="*/ 75 w 82"/>
                <a:gd name="T11" fmla="*/ 44 h 130"/>
                <a:gd name="T12" fmla="*/ 70 w 82"/>
                <a:gd name="T13" fmla="*/ 38 h 130"/>
                <a:gd name="T14" fmla="*/ 57 w 82"/>
                <a:gd name="T15" fmla="*/ 38 h 130"/>
                <a:gd name="T16" fmla="*/ 68 w 82"/>
                <a:gd name="T17" fmla="*/ 23 h 130"/>
                <a:gd name="T18" fmla="*/ 70 w 82"/>
                <a:gd name="T19" fmla="*/ 20 h 130"/>
                <a:gd name="T20" fmla="*/ 68 w 82"/>
                <a:gd name="T21" fmla="*/ 13 h 130"/>
                <a:gd name="T22" fmla="*/ 65 w 82"/>
                <a:gd name="T23" fmla="*/ 12 h 130"/>
                <a:gd name="T24" fmla="*/ 64 w 82"/>
                <a:gd name="T25" fmla="*/ 12 h 130"/>
                <a:gd name="T26" fmla="*/ 61 w 82"/>
                <a:gd name="T27" fmla="*/ 15 h 130"/>
                <a:gd name="T28" fmla="*/ 46 w 82"/>
                <a:gd name="T29" fmla="*/ 36 h 130"/>
                <a:gd name="T30" fmla="*/ 45 w 82"/>
                <a:gd name="T31" fmla="*/ 37 h 130"/>
                <a:gd name="T32" fmla="*/ 44 w 82"/>
                <a:gd name="T33" fmla="*/ 29 h 130"/>
                <a:gd name="T34" fmla="*/ 42 w 82"/>
                <a:gd name="T35" fmla="*/ 7 h 130"/>
                <a:gd name="T36" fmla="*/ 40 w 82"/>
                <a:gd name="T37" fmla="*/ 2 h 130"/>
                <a:gd name="T38" fmla="*/ 35 w 82"/>
                <a:gd name="T39" fmla="*/ 0 h 130"/>
                <a:gd name="T40" fmla="*/ 27 w 82"/>
                <a:gd name="T41" fmla="*/ 7 h 130"/>
                <a:gd name="T42" fmla="*/ 29 w 82"/>
                <a:gd name="T43" fmla="*/ 27 h 130"/>
                <a:gd name="T44" fmla="*/ 19 w 82"/>
                <a:gd name="T45" fmla="*/ 16 h 130"/>
                <a:gd name="T46" fmla="*/ 16 w 82"/>
                <a:gd name="T47" fmla="*/ 15 h 130"/>
                <a:gd name="T48" fmla="*/ 12 w 82"/>
                <a:gd name="T49" fmla="*/ 16 h 130"/>
                <a:gd name="T50" fmla="*/ 12 w 82"/>
                <a:gd name="T51" fmla="*/ 23 h 130"/>
                <a:gd name="T52" fmla="*/ 26 w 82"/>
                <a:gd name="T53" fmla="*/ 38 h 130"/>
                <a:gd name="T54" fmla="*/ 7 w 82"/>
                <a:gd name="T55" fmla="*/ 38 h 130"/>
                <a:gd name="T56" fmla="*/ 7 w 82"/>
                <a:gd name="T57" fmla="*/ 38 h 130"/>
                <a:gd name="T58" fmla="*/ 0 w 82"/>
                <a:gd name="T59" fmla="*/ 45 h 130"/>
                <a:gd name="T60" fmla="*/ 7 w 82"/>
                <a:gd name="T61" fmla="*/ 51 h 130"/>
                <a:gd name="T62" fmla="*/ 31 w 82"/>
                <a:gd name="T63" fmla="*/ 52 h 130"/>
                <a:gd name="T64" fmla="*/ 31 w 82"/>
                <a:gd name="T65" fmla="*/ 57 h 130"/>
                <a:gd name="T66" fmla="*/ 27 w 82"/>
                <a:gd name="T67" fmla="*/ 64 h 130"/>
                <a:gd name="T68" fmla="*/ 17 w 82"/>
                <a:gd name="T69" fmla="*/ 79 h 130"/>
                <a:gd name="T70" fmla="*/ 15 w 82"/>
                <a:gd name="T71" fmla="*/ 82 h 130"/>
                <a:gd name="T72" fmla="*/ 17 w 82"/>
                <a:gd name="T73" fmla="*/ 88 h 130"/>
                <a:gd name="T74" fmla="*/ 24 w 82"/>
                <a:gd name="T75" fmla="*/ 87 h 130"/>
                <a:gd name="T76" fmla="*/ 33 w 82"/>
                <a:gd name="T77" fmla="*/ 73 h 130"/>
                <a:gd name="T78" fmla="*/ 37 w 82"/>
                <a:gd name="T79" fmla="*/ 116 h 130"/>
                <a:gd name="T80" fmla="*/ 39 w 82"/>
                <a:gd name="T81" fmla="*/ 126 h 130"/>
                <a:gd name="T82" fmla="*/ 45 w 82"/>
                <a:gd name="T83" fmla="*/ 130 h 130"/>
                <a:gd name="T84" fmla="*/ 52 w 82"/>
                <a:gd name="T85" fmla="*/ 124 h 130"/>
                <a:gd name="T86" fmla="*/ 47 w 82"/>
                <a:gd name="T87" fmla="*/ 61 h 130"/>
                <a:gd name="T88" fmla="*/ 59 w 82"/>
                <a:gd name="T89" fmla="*/ 75 h 130"/>
                <a:gd name="T90" fmla="*/ 66 w 82"/>
                <a:gd name="T91" fmla="*/ 84 h 130"/>
                <a:gd name="T92" fmla="*/ 75 w 82"/>
                <a:gd name="T93" fmla="*/ 93 h 130"/>
                <a:gd name="T94" fmla="*/ 80 w 82"/>
                <a:gd name="T95" fmla="*/ 94 h 130"/>
                <a:gd name="T96" fmla="*/ 82 w 82"/>
                <a:gd name="T97" fmla="*/ 91 h 130"/>
                <a:gd name="T98" fmla="*/ 81 w 82"/>
                <a:gd name="T99" fmla="*/ 88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2" h="130">
                  <a:moveTo>
                    <a:pt x="81" y="88"/>
                  </a:moveTo>
                  <a:cubicBezTo>
                    <a:pt x="78" y="84"/>
                    <a:pt x="75" y="80"/>
                    <a:pt x="71" y="76"/>
                  </a:cubicBezTo>
                  <a:cubicBezTo>
                    <a:pt x="68" y="72"/>
                    <a:pt x="65" y="69"/>
                    <a:pt x="62" y="65"/>
                  </a:cubicBezTo>
                  <a:cubicBezTo>
                    <a:pt x="58" y="60"/>
                    <a:pt x="54" y="56"/>
                    <a:pt x="50" y="51"/>
                  </a:cubicBezTo>
                  <a:cubicBezTo>
                    <a:pt x="57" y="51"/>
                    <a:pt x="64" y="50"/>
                    <a:pt x="71" y="49"/>
                  </a:cubicBezTo>
                  <a:cubicBezTo>
                    <a:pt x="74" y="49"/>
                    <a:pt x="75" y="46"/>
                    <a:pt x="75" y="44"/>
                  </a:cubicBezTo>
                  <a:cubicBezTo>
                    <a:pt x="75" y="41"/>
                    <a:pt x="73" y="38"/>
                    <a:pt x="70" y="38"/>
                  </a:cubicBezTo>
                  <a:cubicBezTo>
                    <a:pt x="65" y="38"/>
                    <a:pt x="61" y="38"/>
                    <a:pt x="57" y="38"/>
                  </a:cubicBezTo>
                  <a:cubicBezTo>
                    <a:pt x="60" y="33"/>
                    <a:pt x="64" y="28"/>
                    <a:pt x="68" y="23"/>
                  </a:cubicBezTo>
                  <a:cubicBezTo>
                    <a:pt x="68" y="22"/>
                    <a:pt x="69" y="21"/>
                    <a:pt x="70" y="20"/>
                  </a:cubicBezTo>
                  <a:cubicBezTo>
                    <a:pt x="71" y="18"/>
                    <a:pt x="70" y="14"/>
                    <a:pt x="68" y="13"/>
                  </a:cubicBezTo>
                  <a:cubicBezTo>
                    <a:pt x="67" y="12"/>
                    <a:pt x="66" y="12"/>
                    <a:pt x="65" y="12"/>
                  </a:cubicBezTo>
                  <a:cubicBezTo>
                    <a:pt x="65" y="12"/>
                    <a:pt x="64" y="12"/>
                    <a:pt x="64" y="12"/>
                  </a:cubicBezTo>
                  <a:cubicBezTo>
                    <a:pt x="62" y="13"/>
                    <a:pt x="61" y="14"/>
                    <a:pt x="61" y="15"/>
                  </a:cubicBezTo>
                  <a:cubicBezTo>
                    <a:pt x="56" y="22"/>
                    <a:pt x="50" y="29"/>
                    <a:pt x="46" y="36"/>
                  </a:cubicBezTo>
                  <a:cubicBezTo>
                    <a:pt x="45" y="36"/>
                    <a:pt x="45" y="37"/>
                    <a:pt x="45" y="37"/>
                  </a:cubicBezTo>
                  <a:cubicBezTo>
                    <a:pt x="44" y="34"/>
                    <a:pt x="44" y="32"/>
                    <a:pt x="44" y="29"/>
                  </a:cubicBezTo>
                  <a:cubicBezTo>
                    <a:pt x="43" y="22"/>
                    <a:pt x="43" y="14"/>
                    <a:pt x="42" y="7"/>
                  </a:cubicBezTo>
                  <a:cubicBezTo>
                    <a:pt x="42" y="5"/>
                    <a:pt x="42" y="3"/>
                    <a:pt x="40" y="2"/>
                  </a:cubicBezTo>
                  <a:cubicBezTo>
                    <a:pt x="39" y="0"/>
                    <a:pt x="37" y="0"/>
                    <a:pt x="35" y="0"/>
                  </a:cubicBezTo>
                  <a:cubicBezTo>
                    <a:pt x="31" y="0"/>
                    <a:pt x="27" y="3"/>
                    <a:pt x="27" y="7"/>
                  </a:cubicBezTo>
                  <a:cubicBezTo>
                    <a:pt x="28" y="14"/>
                    <a:pt x="28" y="21"/>
                    <a:pt x="29" y="27"/>
                  </a:cubicBezTo>
                  <a:cubicBezTo>
                    <a:pt x="25" y="24"/>
                    <a:pt x="22" y="20"/>
                    <a:pt x="19" y="16"/>
                  </a:cubicBezTo>
                  <a:cubicBezTo>
                    <a:pt x="18" y="15"/>
                    <a:pt x="17" y="15"/>
                    <a:pt x="16" y="15"/>
                  </a:cubicBezTo>
                  <a:cubicBezTo>
                    <a:pt x="14" y="15"/>
                    <a:pt x="13" y="15"/>
                    <a:pt x="12" y="16"/>
                  </a:cubicBezTo>
                  <a:cubicBezTo>
                    <a:pt x="10" y="18"/>
                    <a:pt x="10" y="21"/>
                    <a:pt x="12" y="23"/>
                  </a:cubicBezTo>
                  <a:cubicBezTo>
                    <a:pt x="17" y="28"/>
                    <a:pt x="21" y="33"/>
                    <a:pt x="26" y="38"/>
                  </a:cubicBezTo>
                  <a:cubicBezTo>
                    <a:pt x="19" y="38"/>
                    <a:pt x="13" y="38"/>
                    <a:pt x="7" y="38"/>
                  </a:cubicBezTo>
                  <a:cubicBezTo>
                    <a:pt x="7" y="38"/>
                    <a:pt x="7" y="38"/>
                    <a:pt x="7" y="38"/>
                  </a:cubicBezTo>
                  <a:cubicBezTo>
                    <a:pt x="3" y="38"/>
                    <a:pt x="0" y="41"/>
                    <a:pt x="0" y="45"/>
                  </a:cubicBezTo>
                  <a:cubicBezTo>
                    <a:pt x="0" y="48"/>
                    <a:pt x="3" y="51"/>
                    <a:pt x="7" y="51"/>
                  </a:cubicBezTo>
                  <a:cubicBezTo>
                    <a:pt x="15" y="52"/>
                    <a:pt x="23" y="52"/>
                    <a:pt x="31" y="52"/>
                  </a:cubicBezTo>
                  <a:cubicBezTo>
                    <a:pt x="31" y="53"/>
                    <a:pt x="31" y="55"/>
                    <a:pt x="31" y="57"/>
                  </a:cubicBezTo>
                  <a:cubicBezTo>
                    <a:pt x="30" y="59"/>
                    <a:pt x="28" y="62"/>
                    <a:pt x="27" y="64"/>
                  </a:cubicBezTo>
                  <a:cubicBezTo>
                    <a:pt x="23" y="69"/>
                    <a:pt x="20" y="74"/>
                    <a:pt x="17" y="79"/>
                  </a:cubicBezTo>
                  <a:cubicBezTo>
                    <a:pt x="17" y="80"/>
                    <a:pt x="16" y="81"/>
                    <a:pt x="15" y="82"/>
                  </a:cubicBezTo>
                  <a:cubicBezTo>
                    <a:pt x="14" y="84"/>
                    <a:pt x="15" y="87"/>
                    <a:pt x="17" y="88"/>
                  </a:cubicBezTo>
                  <a:cubicBezTo>
                    <a:pt x="19" y="90"/>
                    <a:pt x="22" y="89"/>
                    <a:pt x="24" y="87"/>
                  </a:cubicBezTo>
                  <a:cubicBezTo>
                    <a:pt x="27" y="82"/>
                    <a:pt x="30" y="78"/>
                    <a:pt x="33" y="73"/>
                  </a:cubicBezTo>
                  <a:cubicBezTo>
                    <a:pt x="34" y="87"/>
                    <a:pt x="35" y="102"/>
                    <a:pt x="37" y="116"/>
                  </a:cubicBezTo>
                  <a:cubicBezTo>
                    <a:pt x="37" y="119"/>
                    <a:pt x="38" y="122"/>
                    <a:pt x="39" y="126"/>
                  </a:cubicBezTo>
                  <a:cubicBezTo>
                    <a:pt x="39" y="128"/>
                    <a:pt x="42" y="130"/>
                    <a:pt x="45" y="130"/>
                  </a:cubicBezTo>
                  <a:cubicBezTo>
                    <a:pt x="48" y="130"/>
                    <a:pt x="52" y="127"/>
                    <a:pt x="52" y="124"/>
                  </a:cubicBezTo>
                  <a:cubicBezTo>
                    <a:pt x="50" y="103"/>
                    <a:pt x="48" y="82"/>
                    <a:pt x="47" y="61"/>
                  </a:cubicBezTo>
                  <a:cubicBezTo>
                    <a:pt x="51" y="66"/>
                    <a:pt x="55" y="71"/>
                    <a:pt x="59" y="75"/>
                  </a:cubicBezTo>
                  <a:cubicBezTo>
                    <a:pt x="61" y="78"/>
                    <a:pt x="64" y="81"/>
                    <a:pt x="66" y="84"/>
                  </a:cubicBezTo>
                  <a:cubicBezTo>
                    <a:pt x="69" y="87"/>
                    <a:pt x="72" y="90"/>
                    <a:pt x="75" y="93"/>
                  </a:cubicBezTo>
                  <a:cubicBezTo>
                    <a:pt x="76" y="94"/>
                    <a:pt x="78" y="95"/>
                    <a:pt x="80" y="94"/>
                  </a:cubicBezTo>
                  <a:cubicBezTo>
                    <a:pt x="81" y="93"/>
                    <a:pt x="82" y="92"/>
                    <a:pt x="82" y="91"/>
                  </a:cubicBezTo>
                  <a:cubicBezTo>
                    <a:pt x="82" y="90"/>
                    <a:pt x="82" y="89"/>
                    <a:pt x="81" y="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95">
              <a:extLst>
                <a:ext uri="{FF2B5EF4-FFF2-40B4-BE49-F238E27FC236}">
                  <a16:creationId xmlns:a16="http://schemas.microsoft.com/office/drawing/2014/main" id="{16B6DE85-703E-435F-B325-80A64D268790}"/>
                </a:ext>
              </a:extLst>
            </p:cNvPr>
            <p:cNvSpPr>
              <a:spLocks/>
            </p:cNvSpPr>
            <p:nvPr/>
          </p:nvSpPr>
          <p:spPr bwMode="auto">
            <a:xfrm>
              <a:off x="216" y="821"/>
              <a:ext cx="124" cy="177"/>
            </a:xfrm>
            <a:custGeom>
              <a:avLst/>
              <a:gdLst>
                <a:gd name="T0" fmla="*/ 83 w 88"/>
                <a:gd name="T1" fmla="*/ 49 h 126"/>
                <a:gd name="T2" fmla="*/ 78 w 88"/>
                <a:gd name="T3" fmla="*/ 49 h 126"/>
                <a:gd name="T4" fmla="*/ 59 w 88"/>
                <a:gd name="T5" fmla="*/ 50 h 126"/>
                <a:gd name="T6" fmla="*/ 67 w 88"/>
                <a:gd name="T7" fmla="*/ 37 h 126"/>
                <a:gd name="T8" fmla="*/ 74 w 88"/>
                <a:gd name="T9" fmla="*/ 24 h 126"/>
                <a:gd name="T10" fmla="*/ 72 w 88"/>
                <a:gd name="T11" fmla="*/ 15 h 126"/>
                <a:gd name="T12" fmla="*/ 69 w 88"/>
                <a:gd name="T13" fmla="*/ 15 h 126"/>
                <a:gd name="T14" fmla="*/ 64 w 88"/>
                <a:gd name="T15" fmla="*/ 18 h 126"/>
                <a:gd name="T16" fmla="*/ 53 w 88"/>
                <a:gd name="T17" fmla="*/ 36 h 126"/>
                <a:gd name="T18" fmla="*/ 50 w 88"/>
                <a:gd name="T19" fmla="*/ 8 h 126"/>
                <a:gd name="T20" fmla="*/ 48 w 88"/>
                <a:gd name="T21" fmla="*/ 3 h 126"/>
                <a:gd name="T22" fmla="*/ 43 w 88"/>
                <a:gd name="T23" fmla="*/ 0 h 126"/>
                <a:gd name="T24" fmla="*/ 37 w 88"/>
                <a:gd name="T25" fmla="*/ 3 h 126"/>
                <a:gd name="T26" fmla="*/ 35 w 88"/>
                <a:gd name="T27" fmla="*/ 8 h 126"/>
                <a:gd name="T28" fmla="*/ 39 w 88"/>
                <a:gd name="T29" fmla="*/ 47 h 126"/>
                <a:gd name="T30" fmla="*/ 23 w 88"/>
                <a:gd name="T31" fmla="*/ 31 h 126"/>
                <a:gd name="T32" fmla="*/ 18 w 88"/>
                <a:gd name="T33" fmla="*/ 29 h 126"/>
                <a:gd name="T34" fmla="*/ 13 w 88"/>
                <a:gd name="T35" fmla="*/ 31 h 126"/>
                <a:gd name="T36" fmla="*/ 13 w 88"/>
                <a:gd name="T37" fmla="*/ 40 h 126"/>
                <a:gd name="T38" fmla="*/ 24 w 88"/>
                <a:gd name="T39" fmla="*/ 52 h 126"/>
                <a:gd name="T40" fmla="*/ 7 w 88"/>
                <a:gd name="T41" fmla="*/ 53 h 126"/>
                <a:gd name="T42" fmla="*/ 2 w 88"/>
                <a:gd name="T43" fmla="*/ 55 h 126"/>
                <a:gd name="T44" fmla="*/ 0 w 88"/>
                <a:gd name="T45" fmla="*/ 59 h 126"/>
                <a:gd name="T46" fmla="*/ 7 w 88"/>
                <a:gd name="T47" fmla="*/ 66 h 126"/>
                <a:gd name="T48" fmla="*/ 36 w 88"/>
                <a:gd name="T49" fmla="*/ 63 h 126"/>
                <a:gd name="T50" fmla="*/ 37 w 88"/>
                <a:gd name="T51" fmla="*/ 64 h 126"/>
                <a:gd name="T52" fmla="*/ 22 w 88"/>
                <a:gd name="T53" fmla="*/ 91 h 126"/>
                <a:gd name="T54" fmla="*/ 18 w 88"/>
                <a:gd name="T55" fmla="*/ 98 h 126"/>
                <a:gd name="T56" fmla="*/ 20 w 88"/>
                <a:gd name="T57" fmla="*/ 106 h 126"/>
                <a:gd name="T58" fmla="*/ 28 w 88"/>
                <a:gd name="T59" fmla="*/ 104 h 126"/>
                <a:gd name="T60" fmla="*/ 44 w 88"/>
                <a:gd name="T61" fmla="*/ 76 h 126"/>
                <a:gd name="T62" fmla="*/ 46 w 88"/>
                <a:gd name="T63" fmla="*/ 90 h 126"/>
                <a:gd name="T64" fmla="*/ 50 w 88"/>
                <a:gd name="T65" fmla="*/ 114 h 126"/>
                <a:gd name="T66" fmla="*/ 50 w 88"/>
                <a:gd name="T67" fmla="*/ 117 h 126"/>
                <a:gd name="T68" fmla="*/ 51 w 88"/>
                <a:gd name="T69" fmla="*/ 119 h 126"/>
                <a:gd name="T70" fmla="*/ 52 w 88"/>
                <a:gd name="T71" fmla="*/ 123 h 126"/>
                <a:gd name="T72" fmla="*/ 55 w 88"/>
                <a:gd name="T73" fmla="*/ 125 h 126"/>
                <a:gd name="T74" fmla="*/ 60 w 88"/>
                <a:gd name="T75" fmla="*/ 126 h 126"/>
                <a:gd name="T76" fmla="*/ 64 w 88"/>
                <a:gd name="T77" fmla="*/ 123 h 126"/>
                <a:gd name="T78" fmla="*/ 65 w 88"/>
                <a:gd name="T79" fmla="*/ 118 h 126"/>
                <a:gd name="T80" fmla="*/ 60 w 88"/>
                <a:gd name="T81" fmla="*/ 88 h 126"/>
                <a:gd name="T82" fmla="*/ 72 w 88"/>
                <a:gd name="T83" fmla="*/ 98 h 126"/>
                <a:gd name="T84" fmla="*/ 82 w 88"/>
                <a:gd name="T85" fmla="*/ 95 h 126"/>
                <a:gd name="T86" fmla="*/ 79 w 88"/>
                <a:gd name="T87" fmla="*/ 86 h 126"/>
                <a:gd name="T88" fmla="*/ 76 w 88"/>
                <a:gd name="T89" fmla="*/ 84 h 126"/>
                <a:gd name="T90" fmla="*/ 64 w 88"/>
                <a:gd name="T91" fmla="*/ 72 h 126"/>
                <a:gd name="T92" fmla="*/ 57 w 88"/>
                <a:gd name="T93" fmla="*/ 65 h 126"/>
                <a:gd name="T94" fmla="*/ 57 w 88"/>
                <a:gd name="T95" fmla="*/ 62 h 126"/>
                <a:gd name="T96" fmla="*/ 83 w 88"/>
                <a:gd name="T97" fmla="*/ 60 h 126"/>
                <a:gd name="T98" fmla="*/ 86 w 88"/>
                <a:gd name="T99" fmla="*/ 58 h 126"/>
                <a:gd name="T100" fmla="*/ 88 w 88"/>
                <a:gd name="T101" fmla="*/ 54 h 126"/>
                <a:gd name="T102" fmla="*/ 83 w 88"/>
                <a:gd name="T103" fmla="*/ 4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8" h="126">
                  <a:moveTo>
                    <a:pt x="83" y="49"/>
                  </a:moveTo>
                  <a:cubicBezTo>
                    <a:pt x="81" y="49"/>
                    <a:pt x="79" y="49"/>
                    <a:pt x="78" y="49"/>
                  </a:cubicBezTo>
                  <a:cubicBezTo>
                    <a:pt x="71" y="49"/>
                    <a:pt x="65" y="49"/>
                    <a:pt x="59" y="50"/>
                  </a:cubicBezTo>
                  <a:cubicBezTo>
                    <a:pt x="62" y="45"/>
                    <a:pt x="64" y="41"/>
                    <a:pt x="67" y="37"/>
                  </a:cubicBezTo>
                  <a:cubicBezTo>
                    <a:pt x="69" y="32"/>
                    <a:pt x="72" y="28"/>
                    <a:pt x="74" y="24"/>
                  </a:cubicBezTo>
                  <a:cubicBezTo>
                    <a:pt x="76" y="21"/>
                    <a:pt x="75" y="17"/>
                    <a:pt x="72" y="15"/>
                  </a:cubicBezTo>
                  <a:cubicBezTo>
                    <a:pt x="71" y="15"/>
                    <a:pt x="70" y="15"/>
                    <a:pt x="69" y="15"/>
                  </a:cubicBezTo>
                  <a:cubicBezTo>
                    <a:pt x="67" y="15"/>
                    <a:pt x="65" y="16"/>
                    <a:pt x="64" y="18"/>
                  </a:cubicBezTo>
                  <a:cubicBezTo>
                    <a:pt x="60" y="24"/>
                    <a:pt x="57" y="30"/>
                    <a:pt x="53" y="36"/>
                  </a:cubicBezTo>
                  <a:cubicBezTo>
                    <a:pt x="52" y="26"/>
                    <a:pt x="51" y="17"/>
                    <a:pt x="50" y="8"/>
                  </a:cubicBezTo>
                  <a:cubicBezTo>
                    <a:pt x="50" y="6"/>
                    <a:pt x="50" y="4"/>
                    <a:pt x="48" y="3"/>
                  </a:cubicBezTo>
                  <a:cubicBezTo>
                    <a:pt x="47" y="1"/>
                    <a:pt x="45" y="0"/>
                    <a:pt x="43" y="0"/>
                  </a:cubicBezTo>
                  <a:cubicBezTo>
                    <a:pt x="41" y="0"/>
                    <a:pt x="39" y="1"/>
                    <a:pt x="37" y="3"/>
                  </a:cubicBezTo>
                  <a:cubicBezTo>
                    <a:pt x="36" y="4"/>
                    <a:pt x="35" y="6"/>
                    <a:pt x="35" y="8"/>
                  </a:cubicBezTo>
                  <a:cubicBezTo>
                    <a:pt x="36" y="21"/>
                    <a:pt x="38" y="34"/>
                    <a:pt x="39" y="47"/>
                  </a:cubicBezTo>
                  <a:cubicBezTo>
                    <a:pt x="34" y="42"/>
                    <a:pt x="28" y="36"/>
                    <a:pt x="23" y="31"/>
                  </a:cubicBezTo>
                  <a:cubicBezTo>
                    <a:pt x="22" y="29"/>
                    <a:pt x="20" y="29"/>
                    <a:pt x="18" y="29"/>
                  </a:cubicBezTo>
                  <a:cubicBezTo>
                    <a:pt x="16" y="29"/>
                    <a:pt x="14" y="29"/>
                    <a:pt x="13" y="31"/>
                  </a:cubicBezTo>
                  <a:cubicBezTo>
                    <a:pt x="10" y="33"/>
                    <a:pt x="10" y="38"/>
                    <a:pt x="13" y="40"/>
                  </a:cubicBezTo>
                  <a:cubicBezTo>
                    <a:pt x="17" y="44"/>
                    <a:pt x="21" y="48"/>
                    <a:pt x="24" y="52"/>
                  </a:cubicBezTo>
                  <a:cubicBezTo>
                    <a:pt x="18" y="52"/>
                    <a:pt x="12" y="53"/>
                    <a:pt x="7" y="53"/>
                  </a:cubicBezTo>
                  <a:cubicBezTo>
                    <a:pt x="5" y="53"/>
                    <a:pt x="3" y="54"/>
                    <a:pt x="2" y="55"/>
                  </a:cubicBezTo>
                  <a:cubicBezTo>
                    <a:pt x="1" y="56"/>
                    <a:pt x="0" y="58"/>
                    <a:pt x="0" y="59"/>
                  </a:cubicBezTo>
                  <a:cubicBezTo>
                    <a:pt x="0" y="63"/>
                    <a:pt x="3" y="66"/>
                    <a:pt x="7" y="66"/>
                  </a:cubicBezTo>
                  <a:cubicBezTo>
                    <a:pt x="16" y="65"/>
                    <a:pt x="26" y="64"/>
                    <a:pt x="36" y="63"/>
                  </a:cubicBezTo>
                  <a:cubicBezTo>
                    <a:pt x="36" y="64"/>
                    <a:pt x="36" y="64"/>
                    <a:pt x="37" y="64"/>
                  </a:cubicBezTo>
                  <a:cubicBezTo>
                    <a:pt x="32" y="73"/>
                    <a:pt x="27" y="82"/>
                    <a:pt x="22" y="91"/>
                  </a:cubicBezTo>
                  <a:cubicBezTo>
                    <a:pt x="21" y="94"/>
                    <a:pt x="20" y="96"/>
                    <a:pt x="18" y="98"/>
                  </a:cubicBezTo>
                  <a:cubicBezTo>
                    <a:pt x="17" y="101"/>
                    <a:pt x="18" y="104"/>
                    <a:pt x="20" y="106"/>
                  </a:cubicBezTo>
                  <a:cubicBezTo>
                    <a:pt x="23" y="107"/>
                    <a:pt x="26" y="106"/>
                    <a:pt x="28" y="104"/>
                  </a:cubicBezTo>
                  <a:cubicBezTo>
                    <a:pt x="33" y="95"/>
                    <a:pt x="38" y="86"/>
                    <a:pt x="44" y="76"/>
                  </a:cubicBezTo>
                  <a:cubicBezTo>
                    <a:pt x="44" y="81"/>
                    <a:pt x="45" y="86"/>
                    <a:pt x="46" y="90"/>
                  </a:cubicBezTo>
                  <a:cubicBezTo>
                    <a:pt x="47" y="98"/>
                    <a:pt x="48" y="106"/>
                    <a:pt x="50" y="114"/>
                  </a:cubicBezTo>
                  <a:cubicBezTo>
                    <a:pt x="50" y="115"/>
                    <a:pt x="50" y="116"/>
                    <a:pt x="50" y="117"/>
                  </a:cubicBezTo>
                  <a:cubicBezTo>
                    <a:pt x="50" y="118"/>
                    <a:pt x="51" y="118"/>
                    <a:pt x="51" y="119"/>
                  </a:cubicBezTo>
                  <a:cubicBezTo>
                    <a:pt x="51" y="120"/>
                    <a:pt x="52" y="122"/>
                    <a:pt x="52" y="123"/>
                  </a:cubicBezTo>
                  <a:cubicBezTo>
                    <a:pt x="53" y="124"/>
                    <a:pt x="54" y="125"/>
                    <a:pt x="55" y="125"/>
                  </a:cubicBezTo>
                  <a:cubicBezTo>
                    <a:pt x="56" y="126"/>
                    <a:pt x="58" y="126"/>
                    <a:pt x="60" y="126"/>
                  </a:cubicBezTo>
                  <a:cubicBezTo>
                    <a:pt x="62" y="125"/>
                    <a:pt x="63" y="124"/>
                    <a:pt x="64" y="123"/>
                  </a:cubicBezTo>
                  <a:cubicBezTo>
                    <a:pt x="65" y="121"/>
                    <a:pt x="65" y="120"/>
                    <a:pt x="65" y="118"/>
                  </a:cubicBezTo>
                  <a:cubicBezTo>
                    <a:pt x="63" y="108"/>
                    <a:pt x="62" y="98"/>
                    <a:pt x="60" y="88"/>
                  </a:cubicBezTo>
                  <a:cubicBezTo>
                    <a:pt x="64" y="92"/>
                    <a:pt x="68" y="95"/>
                    <a:pt x="72" y="98"/>
                  </a:cubicBezTo>
                  <a:cubicBezTo>
                    <a:pt x="76" y="100"/>
                    <a:pt x="80" y="99"/>
                    <a:pt x="82" y="95"/>
                  </a:cubicBezTo>
                  <a:cubicBezTo>
                    <a:pt x="84" y="92"/>
                    <a:pt x="82" y="88"/>
                    <a:pt x="79" y="86"/>
                  </a:cubicBezTo>
                  <a:cubicBezTo>
                    <a:pt x="78" y="86"/>
                    <a:pt x="77" y="85"/>
                    <a:pt x="76" y="84"/>
                  </a:cubicBezTo>
                  <a:cubicBezTo>
                    <a:pt x="72" y="81"/>
                    <a:pt x="68" y="76"/>
                    <a:pt x="64" y="72"/>
                  </a:cubicBezTo>
                  <a:cubicBezTo>
                    <a:pt x="62" y="70"/>
                    <a:pt x="59" y="68"/>
                    <a:pt x="57" y="65"/>
                  </a:cubicBezTo>
                  <a:cubicBezTo>
                    <a:pt x="57" y="64"/>
                    <a:pt x="57" y="63"/>
                    <a:pt x="57" y="62"/>
                  </a:cubicBezTo>
                  <a:cubicBezTo>
                    <a:pt x="65" y="61"/>
                    <a:pt x="74" y="61"/>
                    <a:pt x="83" y="60"/>
                  </a:cubicBezTo>
                  <a:cubicBezTo>
                    <a:pt x="84" y="60"/>
                    <a:pt x="85" y="59"/>
                    <a:pt x="86" y="58"/>
                  </a:cubicBezTo>
                  <a:cubicBezTo>
                    <a:pt x="87" y="57"/>
                    <a:pt x="88" y="56"/>
                    <a:pt x="88" y="54"/>
                  </a:cubicBezTo>
                  <a:cubicBezTo>
                    <a:pt x="88" y="52"/>
                    <a:pt x="86" y="49"/>
                    <a:pt x="83"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96">
              <a:extLst>
                <a:ext uri="{FF2B5EF4-FFF2-40B4-BE49-F238E27FC236}">
                  <a16:creationId xmlns:a16="http://schemas.microsoft.com/office/drawing/2014/main" id="{BAE17C4A-68AA-4418-8563-B83996DD08D1}"/>
                </a:ext>
              </a:extLst>
            </p:cNvPr>
            <p:cNvSpPr>
              <a:spLocks/>
            </p:cNvSpPr>
            <p:nvPr/>
          </p:nvSpPr>
          <p:spPr bwMode="auto">
            <a:xfrm>
              <a:off x="1065" y="633"/>
              <a:ext cx="86" cy="137"/>
            </a:xfrm>
            <a:custGeom>
              <a:avLst/>
              <a:gdLst>
                <a:gd name="T0" fmla="*/ 4 w 61"/>
                <a:gd name="T1" fmla="*/ 1 h 97"/>
                <a:gd name="T2" fmla="*/ 1 w 61"/>
                <a:gd name="T3" fmla="*/ 5 h 97"/>
                <a:gd name="T4" fmla="*/ 1 w 61"/>
                <a:gd name="T5" fmla="*/ 11 h 97"/>
                <a:gd name="T6" fmla="*/ 6 w 61"/>
                <a:gd name="T7" fmla="*/ 15 h 97"/>
                <a:gd name="T8" fmla="*/ 14 w 61"/>
                <a:gd name="T9" fmla="*/ 17 h 97"/>
                <a:gd name="T10" fmla="*/ 24 w 61"/>
                <a:gd name="T11" fmla="*/ 23 h 97"/>
                <a:gd name="T12" fmla="*/ 37 w 61"/>
                <a:gd name="T13" fmla="*/ 36 h 97"/>
                <a:gd name="T14" fmla="*/ 43 w 61"/>
                <a:gd name="T15" fmla="*/ 46 h 97"/>
                <a:gd name="T16" fmla="*/ 47 w 61"/>
                <a:gd name="T17" fmla="*/ 63 h 97"/>
                <a:gd name="T18" fmla="*/ 48 w 61"/>
                <a:gd name="T19" fmla="*/ 76 h 97"/>
                <a:gd name="T20" fmla="*/ 48 w 61"/>
                <a:gd name="T21" fmla="*/ 91 h 97"/>
                <a:gd name="T22" fmla="*/ 52 w 61"/>
                <a:gd name="T23" fmla="*/ 97 h 97"/>
                <a:gd name="T24" fmla="*/ 59 w 61"/>
                <a:gd name="T25" fmla="*/ 93 h 97"/>
                <a:gd name="T26" fmla="*/ 61 w 61"/>
                <a:gd name="T27" fmla="*/ 80 h 97"/>
                <a:gd name="T28" fmla="*/ 61 w 61"/>
                <a:gd name="T29" fmla="*/ 69 h 97"/>
                <a:gd name="T30" fmla="*/ 58 w 61"/>
                <a:gd name="T31" fmla="*/ 47 h 97"/>
                <a:gd name="T32" fmla="*/ 53 w 61"/>
                <a:gd name="T33" fmla="*/ 32 h 97"/>
                <a:gd name="T34" fmla="*/ 46 w 61"/>
                <a:gd name="T35" fmla="*/ 23 h 97"/>
                <a:gd name="T36" fmla="*/ 37 w 61"/>
                <a:gd name="T37" fmla="*/ 14 h 97"/>
                <a:gd name="T38" fmla="*/ 25 w 61"/>
                <a:gd name="T39" fmla="*/ 5 h 97"/>
                <a:gd name="T40" fmla="*/ 18 w 61"/>
                <a:gd name="T41" fmla="*/ 2 h 97"/>
                <a:gd name="T42" fmla="*/ 10 w 61"/>
                <a:gd name="T43" fmla="*/ 0 h 97"/>
                <a:gd name="T44" fmla="*/ 8 w 61"/>
                <a:gd name="T45" fmla="*/ 0 h 97"/>
                <a:gd name="T46" fmla="*/ 4 w 61"/>
                <a:gd name="T47" fmla="*/ 1 h 97"/>
                <a:gd name="T48" fmla="*/ 4 w 61"/>
                <a:gd name="T49" fmla="*/ 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1" h="97">
                  <a:moveTo>
                    <a:pt x="4" y="1"/>
                  </a:moveTo>
                  <a:cubicBezTo>
                    <a:pt x="2" y="2"/>
                    <a:pt x="1" y="3"/>
                    <a:pt x="1" y="5"/>
                  </a:cubicBezTo>
                  <a:cubicBezTo>
                    <a:pt x="0" y="7"/>
                    <a:pt x="0" y="9"/>
                    <a:pt x="1" y="11"/>
                  </a:cubicBezTo>
                  <a:cubicBezTo>
                    <a:pt x="2" y="13"/>
                    <a:pt x="4" y="14"/>
                    <a:pt x="6" y="15"/>
                  </a:cubicBezTo>
                  <a:cubicBezTo>
                    <a:pt x="9" y="15"/>
                    <a:pt x="11" y="16"/>
                    <a:pt x="14" y="17"/>
                  </a:cubicBezTo>
                  <a:cubicBezTo>
                    <a:pt x="18" y="18"/>
                    <a:pt x="21" y="20"/>
                    <a:pt x="24" y="23"/>
                  </a:cubicBezTo>
                  <a:cubicBezTo>
                    <a:pt x="29" y="27"/>
                    <a:pt x="33" y="31"/>
                    <a:pt x="37" y="36"/>
                  </a:cubicBezTo>
                  <a:cubicBezTo>
                    <a:pt x="39" y="39"/>
                    <a:pt x="41" y="42"/>
                    <a:pt x="43" y="46"/>
                  </a:cubicBezTo>
                  <a:cubicBezTo>
                    <a:pt x="45" y="51"/>
                    <a:pt x="46" y="57"/>
                    <a:pt x="47" y="63"/>
                  </a:cubicBezTo>
                  <a:cubicBezTo>
                    <a:pt x="47" y="67"/>
                    <a:pt x="48" y="72"/>
                    <a:pt x="48" y="76"/>
                  </a:cubicBezTo>
                  <a:cubicBezTo>
                    <a:pt x="48" y="81"/>
                    <a:pt x="49" y="86"/>
                    <a:pt x="48" y="91"/>
                  </a:cubicBezTo>
                  <a:cubicBezTo>
                    <a:pt x="48" y="93"/>
                    <a:pt x="50" y="96"/>
                    <a:pt x="52" y="97"/>
                  </a:cubicBezTo>
                  <a:cubicBezTo>
                    <a:pt x="55" y="97"/>
                    <a:pt x="59" y="96"/>
                    <a:pt x="59" y="93"/>
                  </a:cubicBezTo>
                  <a:cubicBezTo>
                    <a:pt x="60" y="88"/>
                    <a:pt x="61" y="84"/>
                    <a:pt x="61" y="80"/>
                  </a:cubicBezTo>
                  <a:cubicBezTo>
                    <a:pt x="61" y="76"/>
                    <a:pt x="61" y="73"/>
                    <a:pt x="61" y="69"/>
                  </a:cubicBezTo>
                  <a:cubicBezTo>
                    <a:pt x="61" y="61"/>
                    <a:pt x="60" y="54"/>
                    <a:pt x="58" y="47"/>
                  </a:cubicBezTo>
                  <a:cubicBezTo>
                    <a:pt x="57" y="42"/>
                    <a:pt x="55" y="37"/>
                    <a:pt x="53" y="32"/>
                  </a:cubicBezTo>
                  <a:cubicBezTo>
                    <a:pt x="51" y="29"/>
                    <a:pt x="48" y="26"/>
                    <a:pt x="46" y="23"/>
                  </a:cubicBezTo>
                  <a:cubicBezTo>
                    <a:pt x="43" y="20"/>
                    <a:pt x="40" y="17"/>
                    <a:pt x="37" y="14"/>
                  </a:cubicBezTo>
                  <a:cubicBezTo>
                    <a:pt x="34" y="11"/>
                    <a:pt x="30" y="8"/>
                    <a:pt x="25" y="5"/>
                  </a:cubicBezTo>
                  <a:cubicBezTo>
                    <a:pt x="23" y="4"/>
                    <a:pt x="20" y="3"/>
                    <a:pt x="18" y="2"/>
                  </a:cubicBezTo>
                  <a:cubicBezTo>
                    <a:pt x="15" y="1"/>
                    <a:pt x="13" y="0"/>
                    <a:pt x="10" y="0"/>
                  </a:cubicBezTo>
                  <a:cubicBezTo>
                    <a:pt x="9" y="0"/>
                    <a:pt x="9" y="0"/>
                    <a:pt x="8" y="0"/>
                  </a:cubicBezTo>
                  <a:cubicBezTo>
                    <a:pt x="7" y="0"/>
                    <a:pt x="5" y="0"/>
                    <a:pt x="4" y="1"/>
                  </a:cubicBezTo>
                  <a:cubicBezTo>
                    <a:pt x="4" y="1"/>
                    <a:pt x="4" y="1"/>
                    <a:pt x="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97">
              <a:extLst>
                <a:ext uri="{FF2B5EF4-FFF2-40B4-BE49-F238E27FC236}">
                  <a16:creationId xmlns:a16="http://schemas.microsoft.com/office/drawing/2014/main" id="{90C22F6E-2029-4DB2-A6C0-1DA99BAB1303}"/>
                </a:ext>
              </a:extLst>
            </p:cNvPr>
            <p:cNvSpPr>
              <a:spLocks/>
            </p:cNvSpPr>
            <p:nvPr/>
          </p:nvSpPr>
          <p:spPr bwMode="auto">
            <a:xfrm>
              <a:off x="1123" y="809"/>
              <a:ext cx="21" cy="22"/>
            </a:xfrm>
            <a:custGeom>
              <a:avLst/>
              <a:gdLst>
                <a:gd name="T0" fmla="*/ 0 w 15"/>
                <a:gd name="T1" fmla="*/ 8 h 15"/>
                <a:gd name="T2" fmla="*/ 7 w 15"/>
                <a:gd name="T3" fmla="*/ 15 h 15"/>
                <a:gd name="T4" fmla="*/ 15 w 15"/>
                <a:gd name="T5" fmla="*/ 8 h 15"/>
                <a:gd name="T6" fmla="*/ 7 w 15"/>
                <a:gd name="T7" fmla="*/ 0 h 15"/>
                <a:gd name="T8" fmla="*/ 0 w 15"/>
                <a:gd name="T9" fmla="*/ 8 h 15"/>
                <a:gd name="T10" fmla="*/ 0 w 15"/>
                <a:gd name="T11" fmla="*/ 8 h 15"/>
              </a:gdLst>
              <a:ahLst/>
              <a:cxnLst>
                <a:cxn ang="0">
                  <a:pos x="T0" y="T1"/>
                </a:cxn>
                <a:cxn ang="0">
                  <a:pos x="T2" y="T3"/>
                </a:cxn>
                <a:cxn ang="0">
                  <a:pos x="T4" y="T5"/>
                </a:cxn>
                <a:cxn ang="0">
                  <a:pos x="T6" y="T7"/>
                </a:cxn>
                <a:cxn ang="0">
                  <a:pos x="T8" y="T9"/>
                </a:cxn>
                <a:cxn ang="0">
                  <a:pos x="T10" y="T11"/>
                </a:cxn>
              </a:cxnLst>
              <a:rect l="0" t="0" r="r" b="b"/>
              <a:pathLst>
                <a:path w="15" h="15">
                  <a:moveTo>
                    <a:pt x="0" y="8"/>
                  </a:moveTo>
                  <a:cubicBezTo>
                    <a:pt x="0" y="12"/>
                    <a:pt x="3" y="15"/>
                    <a:pt x="7" y="15"/>
                  </a:cubicBezTo>
                  <a:cubicBezTo>
                    <a:pt x="12" y="15"/>
                    <a:pt x="15" y="12"/>
                    <a:pt x="15" y="8"/>
                  </a:cubicBezTo>
                  <a:cubicBezTo>
                    <a:pt x="15" y="4"/>
                    <a:pt x="12" y="0"/>
                    <a:pt x="7" y="0"/>
                  </a:cubicBezTo>
                  <a:cubicBezTo>
                    <a:pt x="3" y="0"/>
                    <a:pt x="0" y="4"/>
                    <a:pt x="0" y="8"/>
                  </a:cubicBezTo>
                  <a:cubicBezTo>
                    <a:pt x="0" y="8"/>
                    <a:pt x="0" y="8"/>
                    <a:pt x="0"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98">
              <a:extLst>
                <a:ext uri="{FF2B5EF4-FFF2-40B4-BE49-F238E27FC236}">
                  <a16:creationId xmlns:a16="http://schemas.microsoft.com/office/drawing/2014/main" id="{A281FFD8-A4DA-46A6-AA9E-3B695E32A411}"/>
                </a:ext>
              </a:extLst>
            </p:cNvPr>
            <p:cNvSpPr>
              <a:spLocks/>
            </p:cNvSpPr>
            <p:nvPr/>
          </p:nvSpPr>
          <p:spPr bwMode="auto">
            <a:xfrm>
              <a:off x="378" y="732"/>
              <a:ext cx="58" cy="182"/>
            </a:xfrm>
            <a:custGeom>
              <a:avLst/>
              <a:gdLst>
                <a:gd name="T0" fmla="*/ 8 w 41"/>
                <a:gd name="T1" fmla="*/ 5 h 129"/>
                <a:gd name="T2" fmla="*/ 1 w 41"/>
                <a:gd name="T3" fmla="*/ 45 h 129"/>
                <a:gd name="T4" fmla="*/ 0 w 41"/>
                <a:gd name="T5" fmla="*/ 55 h 129"/>
                <a:gd name="T6" fmla="*/ 1 w 41"/>
                <a:gd name="T7" fmla="*/ 68 h 129"/>
                <a:gd name="T8" fmla="*/ 3 w 41"/>
                <a:gd name="T9" fmla="*/ 76 h 129"/>
                <a:gd name="T10" fmla="*/ 5 w 41"/>
                <a:gd name="T11" fmla="*/ 80 h 129"/>
                <a:gd name="T12" fmla="*/ 9 w 41"/>
                <a:gd name="T13" fmla="*/ 90 h 129"/>
                <a:gd name="T14" fmla="*/ 18 w 41"/>
                <a:gd name="T15" fmla="*/ 110 h 129"/>
                <a:gd name="T16" fmla="*/ 25 w 41"/>
                <a:gd name="T17" fmla="*/ 119 h 129"/>
                <a:gd name="T18" fmla="*/ 33 w 41"/>
                <a:gd name="T19" fmla="*/ 128 h 129"/>
                <a:gd name="T20" fmla="*/ 38 w 41"/>
                <a:gd name="T21" fmla="*/ 129 h 129"/>
                <a:gd name="T22" fmla="*/ 39 w 41"/>
                <a:gd name="T23" fmla="*/ 123 h 129"/>
                <a:gd name="T24" fmla="*/ 33 w 41"/>
                <a:gd name="T25" fmla="*/ 112 h 129"/>
                <a:gd name="T26" fmla="*/ 28 w 41"/>
                <a:gd name="T27" fmla="*/ 103 h 129"/>
                <a:gd name="T28" fmla="*/ 21 w 41"/>
                <a:gd name="T29" fmla="*/ 86 h 129"/>
                <a:gd name="T30" fmla="*/ 18 w 41"/>
                <a:gd name="T31" fmla="*/ 77 h 129"/>
                <a:gd name="T32" fmla="*/ 16 w 41"/>
                <a:gd name="T33" fmla="*/ 73 h 129"/>
                <a:gd name="T34" fmla="*/ 14 w 41"/>
                <a:gd name="T35" fmla="*/ 64 h 129"/>
                <a:gd name="T36" fmla="*/ 14 w 41"/>
                <a:gd name="T37" fmla="*/ 57 h 129"/>
                <a:gd name="T38" fmla="*/ 14 w 41"/>
                <a:gd name="T39" fmla="*/ 51 h 129"/>
                <a:gd name="T40" fmla="*/ 15 w 41"/>
                <a:gd name="T41" fmla="*/ 41 h 129"/>
                <a:gd name="T42" fmla="*/ 16 w 41"/>
                <a:gd name="T43" fmla="*/ 35 h 129"/>
                <a:gd name="T44" fmla="*/ 17 w 41"/>
                <a:gd name="T45" fmla="*/ 28 h 129"/>
                <a:gd name="T46" fmla="*/ 21 w 41"/>
                <a:gd name="T47" fmla="*/ 8 h 129"/>
                <a:gd name="T48" fmla="*/ 17 w 41"/>
                <a:gd name="T49" fmla="*/ 0 h 129"/>
                <a:gd name="T50" fmla="*/ 15 w 41"/>
                <a:gd name="T51" fmla="*/ 0 h 129"/>
                <a:gd name="T52" fmla="*/ 8 w 41"/>
                <a:gd name="T53" fmla="*/ 5 h 129"/>
                <a:gd name="T54" fmla="*/ 8 w 41"/>
                <a:gd name="T55" fmla="*/ 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1" h="129">
                  <a:moveTo>
                    <a:pt x="8" y="5"/>
                  </a:moveTo>
                  <a:cubicBezTo>
                    <a:pt x="5" y="18"/>
                    <a:pt x="2" y="32"/>
                    <a:pt x="1" y="45"/>
                  </a:cubicBezTo>
                  <a:cubicBezTo>
                    <a:pt x="1" y="49"/>
                    <a:pt x="0" y="52"/>
                    <a:pt x="0" y="55"/>
                  </a:cubicBezTo>
                  <a:cubicBezTo>
                    <a:pt x="0" y="59"/>
                    <a:pt x="0" y="63"/>
                    <a:pt x="1" y="68"/>
                  </a:cubicBezTo>
                  <a:cubicBezTo>
                    <a:pt x="1" y="70"/>
                    <a:pt x="2" y="73"/>
                    <a:pt x="3" y="76"/>
                  </a:cubicBezTo>
                  <a:cubicBezTo>
                    <a:pt x="4" y="77"/>
                    <a:pt x="5" y="79"/>
                    <a:pt x="5" y="80"/>
                  </a:cubicBezTo>
                  <a:cubicBezTo>
                    <a:pt x="6" y="83"/>
                    <a:pt x="8" y="87"/>
                    <a:pt x="9" y="90"/>
                  </a:cubicBezTo>
                  <a:cubicBezTo>
                    <a:pt x="12" y="97"/>
                    <a:pt x="15" y="103"/>
                    <a:pt x="18" y="110"/>
                  </a:cubicBezTo>
                  <a:cubicBezTo>
                    <a:pt x="20" y="113"/>
                    <a:pt x="22" y="116"/>
                    <a:pt x="25" y="119"/>
                  </a:cubicBezTo>
                  <a:cubicBezTo>
                    <a:pt x="27" y="122"/>
                    <a:pt x="30" y="125"/>
                    <a:pt x="33" y="128"/>
                  </a:cubicBezTo>
                  <a:cubicBezTo>
                    <a:pt x="34" y="129"/>
                    <a:pt x="36" y="129"/>
                    <a:pt x="38" y="129"/>
                  </a:cubicBezTo>
                  <a:cubicBezTo>
                    <a:pt x="40" y="127"/>
                    <a:pt x="41" y="125"/>
                    <a:pt x="39" y="123"/>
                  </a:cubicBezTo>
                  <a:cubicBezTo>
                    <a:pt x="37" y="119"/>
                    <a:pt x="35" y="116"/>
                    <a:pt x="33" y="112"/>
                  </a:cubicBezTo>
                  <a:cubicBezTo>
                    <a:pt x="31" y="109"/>
                    <a:pt x="29" y="106"/>
                    <a:pt x="28" y="103"/>
                  </a:cubicBezTo>
                  <a:cubicBezTo>
                    <a:pt x="25" y="97"/>
                    <a:pt x="23" y="92"/>
                    <a:pt x="21" y="86"/>
                  </a:cubicBezTo>
                  <a:cubicBezTo>
                    <a:pt x="20" y="83"/>
                    <a:pt x="19" y="80"/>
                    <a:pt x="18" y="77"/>
                  </a:cubicBezTo>
                  <a:cubicBezTo>
                    <a:pt x="17" y="76"/>
                    <a:pt x="17" y="74"/>
                    <a:pt x="16" y="73"/>
                  </a:cubicBezTo>
                  <a:cubicBezTo>
                    <a:pt x="15" y="70"/>
                    <a:pt x="14" y="67"/>
                    <a:pt x="14" y="64"/>
                  </a:cubicBezTo>
                  <a:cubicBezTo>
                    <a:pt x="13" y="62"/>
                    <a:pt x="14" y="59"/>
                    <a:pt x="14" y="57"/>
                  </a:cubicBezTo>
                  <a:cubicBezTo>
                    <a:pt x="14" y="55"/>
                    <a:pt x="14" y="53"/>
                    <a:pt x="14" y="51"/>
                  </a:cubicBezTo>
                  <a:cubicBezTo>
                    <a:pt x="14" y="48"/>
                    <a:pt x="15" y="45"/>
                    <a:pt x="15" y="41"/>
                  </a:cubicBezTo>
                  <a:cubicBezTo>
                    <a:pt x="15" y="39"/>
                    <a:pt x="16" y="37"/>
                    <a:pt x="16" y="35"/>
                  </a:cubicBezTo>
                  <a:cubicBezTo>
                    <a:pt x="16" y="32"/>
                    <a:pt x="17" y="30"/>
                    <a:pt x="17" y="28"/>
                  </a:cubicBezTo>
                  <a:cubicBezTo>
                    <a:pt x="18" y="21"/>
                    <a:pt x="20" y="15"/>
                    <a:pt x="21" y="8"/>
                  </a:cubicBezTo>
                  <a:cubicBezTo>
                    <a:pt x="22" y="5"/>
                    <a:pt x="20" y="1"/>
                    <a:pt x="17" y="0"/>
                  </a:cubicBezTo>
                  <a:cubicBezTo>
                    <a:pt x="16" y="0"/>
                    <a:pt x="15" y="0"/>
                    <a:pt x="15" y="0"/>
                  </a:cubicBezTo>
                  <a:cubicBezTo>
                    <a:pt x="12" y="0"/>
                    <a:pt x="9" y="2"/>
                    <a:pt x="8" y="5"/>
                  </a:cubicBezTo>
                  <a:cubicBezTo>
                    <a:pt x="8" y="5"/>
                    <a:pt x="8" y="5"/>
                    <a:pt x="8"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99">
              <a:extLst>
                <a:ext uri="{FF2B5EF4-FFF2-40B4-BE49-F238E27FC236}">
                  <a16:creationId xmlns:a16="http://schemas.microsoft.com/office/drawing/2014/main" id="{F96ABAB9-A87F-4A2B-B0CA-3BBC6F839177}"/>
                </a:ext>
              </a:extLst>
            </p:cNvPr>
            <p:cNvSpPr>
              <a:spLocks/>
            </p:cNvSpPr>
            <p:nvPr/>
          </p:nvSpPr>
          <p:spPr bwMode="auto">
            <a:xfrm>
              <a:off x="441" y="938"/>
              <a:ext cx="19" cy="18"/>
            </a:xfrm>
            <a:custGeom>
              <a:avLst/>
              <a:gdLst>
                <a:gd name="T0" fmla="*/ 0 w 13"/>
                <a:gd name="T1" fmla="*/ 6 h 13"/>
                <a:gd name="T2" fmla="*/ 7 w 13"/>
                <a:gd name="T3" fmla="*/ 13 h 13"/>
                <a:gd name="T4" fmla="*/ 13 w 13"/>
                <a:gd name="T5" fmla="*/ 6 h 13"/>
                <a:gd name="T6" fmla="*/ 7 w 13"/>
                <a:gd name="T7" fmla="*/ 0 h 13"/>
                <a:gd name="T8" fmla="*/ 0 w 13"/>
                <a:gd name="T9" fmla="*/ 6 h 13"/>
                <a:gd name="T10" fmla="*/ 0 w 13"/>
                <a:gd name="T11" fmla="*/ 6 h 13"/>
              </a:gdLst>
              <a:ahLst/>
              <a:cxnLst>
                <a:cxn ang="0">
                  <a:pos x="T0" y="T1"/>
                </a:cxn>
                <a:cxn ang="0">
                  <a:pos x="T2" y="T3"/>
                </a:cxn>
                <a:cxn ang="0">
                  <a:pos x="T4" y="T5"/>
                </a:cxn>
                <a:cxn ang="0">
                  <a:pos x="T6" y="T7"/>
                </a:cxn>
                <a:cxn ang="0">
                  <a:pos x="T8" y="T9"/>
                </a:cxn>
                <a:cxn ang="0">
                  <a:pos x="T10" y="T11"/>
                </a:cxn>
              </a:cxnLst>
              <a:rect l="0" t="0" r="r" b="b"/>
              <a:pathLst>
                <a:path w="13" h="13">
                  <a:moveTo>
                    <a:pt x="0" y="6"/>
                  </a:moveTo>
                  <a:cubicBezTo>
                    <a:pt x="0" y="10"/>
                    <a:pt x="3" y="13"/>
                    <a:pt x="7" y="13"/>
                  </a:cubicBezTo>
                  <a:cubicBezTo>
                    <a:pt x="10" y="13"/>
                    <a:pt x="13" y="10"/>
                    <a:pt x="13" y="6"/>
                  </a:cubicBezTo>
                  <a:cubicBezTo>
                    <a:pt x="13" y="3"/>
                    <a:pt x="10" y="0"/>
                    <a:pt x="7" y="0"/>
                  </a:cubicBezTo>
                  <a:cubicBezTo>
                    <a:pt x="3" y="0"/>
                    <a:pt x="0" y="3"/>
                    <a:pt x="0" y="6"/>
                  </a:cubicBezTo>
                  <a:cubicBezTo>
                    <a:pt x="0" y="6"/>
                    <a:pt x="0" y="6"/>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0" name="Group 39">
            <a:extLst>
              <a:ext uri="{FF2B5EF4-FFF2-40B4-BE49-F238E27FC236}">
                <a16:creationId xmlns:a16="http://schemas.microsoft.com/office/drawing/2014/main" id="{A2D460DA-7992-4C78-B405-12D25526AC16}"/>
              </a:ext>
            </a:extLst>
          </p:cNvPr>
          <p:cNvGrpSpPr/>
          <p:nvPr/>
        </p:nvGrpSpPr>
        <p:grpSpPr>
          <a:xfrm>
            <a:off x="-1676400" y="2866945"/>
            <a:ext cx="15533933" cy="5637856"/>
            <a:chOff x="-1676400" y="2866945"/>
            <a:chExt cx="15533933" cy="5637856"/>
          </a:xfrm>
        </p:grpSpPr>
        <p:sp>
          <p:nvSpPr>
            <p:cNvPr id="39" name="Rectangle 38">
              <a:extLst>
                <a:ext uri="{FF2B5EF4-FFF2-40B4-BE49-F238E27FC236}">
                  <a16:creationId xmlns:a16="http://schemas.microsoft.com/office/drawing/2014/main" id="{38269AE1-E0E5-4BA5-B7A8-26534A101122}"/>
                </a:ext>
              </a:extLst>
            </p:cNvPr>
            <p:cNvSpPr/>
            <p:nvPr/>
          </p:nvSpPr>
          <p:spPr>
            <a:xfrm>
              <a:off x="-1676400" y="4955312"/>
              <a:ext cx="1646801" cy="245394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40A0CF2E-C360-43EC-92B3-F7685A1AC0AF}"/>
                </a:ext>
              </a:extLst>
            </p:cNvPr>
            <p:cNvSpPr/>
            <p:nvPr/>
          </p:nvSpPr>
          <p:spPr>
            <a:xfrm rot="5400000">
              <a:off x="260261" y="6454430"/>
              <a:ext cx="1646801" cy="245394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E1C1AAA1-A51A-49D3-B326-FC0E7D3AD25C}"/>
                </a:ext>
              </a:extLst>
            </p:cNvPr>
            <p:cNvSpPr/>
            <p:nvPr/>
          </p:nvSpPr>
          <p:spPr>
            <a:xfrm>
              <a:off x="12210732" y="2866945"/>
              <a:ext cx="1646801" cy="245394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5">
            <a:extLst>
              <a:ext uri="{FF2B5EF4-FFF2-40B4-BE49-F238E27FC236}">
                <a16:creationId xmlns:a16="http://schemas.microsoft.com/office/drawing/2014/main" id="{66A6A3DB-0CD3-4974-95D8-E4AB60CA8768}"/>
              </a:ext>
            </a:extLst>
          </p:cNvPr>
          <p:cNvGrpSpPr>
            <a:grpSpLocks noChangeAspect="1"/>
          </p:cNvGrpSpPr>
          <p:nvPr/>
        </p:nvGrpSpPr>
        <p:grpSpPr bwMode="auto">
          <a:xfrm>
            <a:off x="2219196" y="3928333"/>
            <a:ext cx="7772339" cy="1831654"/>
            <a:chOff x="1050" y="2456"/>
            <a:chExt cx="5580" cy="1315"/>
          </a:xfrm>
        </p:grpSpPr>
        <p:sp>
          <p:nvSpPr>
            <p:cNvPr id="20" name="Freeform 6">
              <a:extLst>
                <a:ext uri="{FF2B5EF4-FFF2-40B4-BE49-F238E27FC236}">
                  <a16:creationId xmlns:a16="http://schemas.microsoft.com/office/drawing/2014/main" id="{27D7D56D-1E9C-4E56-80FA-0A515BA16ECA}"/>
                </a:ext>
              </a:extLst>
            </p:cNvPr>
            <p:cNvSpPr>
              <a:spLocks/>
            </p:cNvSpPr>
            <p:nvPr/>
          </p:nvSpPr>
          <p:spPr bwMode="auto">
            <a:xfrm>
              <a:off x="5405" y="2594"/>
              <a:ext cx="1217" cy="1160"/>
            </a:xfrm>
            <a:custGeom>
              <a:avLst/>
              <a:gdLst>
                <a:gd name="T0" fmla="*/ 12 w 152"/>
                <a:gd name="T1" fmla="*/ 143 h 143"/>
                <a:gd name="T2" fmla="*/ 82 w 152"/>
                <a:gd name="T3" fmla="*/ 131 h 143"/>
                <a:gd name="T4" fmla="*/ 152 w 152"/>
                <a:gd name="T5" fmla="*/ 115 h 143"/>
                <a:gd name="T6" fmla="*/ 88 w 152"/>
                <a:gd name="T7" fmla="*/ 70 h 143"/>
                <a:gd name="T8" fmla="*/ 132 w 152"/>
                <a:gd name="T9" fmla="*/ 0 h 143"/>
                <a:gd name="T10" fmla="*/ 67 w 152"/>
                <a:gd name="T11" fmla="*/ 15 h 143"/>
                <a:gd name="T12" fmla="*/ 0 w 152"/>
                <a:gd name="T13" fmla="*/ 27 h 143"/>
                <a:gd name="T14" fmla="*/ 12 w 152"/>
                <a:gd name="T15" fmla="*/ 143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43">
                  <a:moveTo>
                    <a:pt x="12" y="143"/>
                  </a:moveTo>
                  <a:cubicBezTo>
                    <a:pt x="35" y="140"/>
                    <a:pt x="59" y="136"/>
                    <a:pt x="82" y="131"/>
                  </a:cubicBezTo>
                  <a:cubicBezTo>
                    <a:pt x="105" y="126"/>
                    <a:pt x="129" y="121"/>
                    <a:pt x="152" y="115"/>
                  </a:cubicBezTo>
                  <a:cubicBezTo>
                    <a:pt x="130" y="101"/>
                    <a:pt x="109" y="86"/>
                    <a:pt x="88" y="70"/>
                  </a:cubicBezTo>
                  <a:cubicBezTo>
                    <a:pt x="103" y="47"/>
                    <a:pt x="118" y="24"/>
                    <a:pt x="132" y="0"/>
                  </a:cubicBezTo>
                  <a:cubicBezTo>
                    <a:pt x="111" y="6"/>
                    <a:pt x="89" y="11"/>
                    <a:pt x="67" y="15"/>
                  </a:cubicBezTo>
                  <a:cubicBezTo>
                    <a:pt x="44" y="19"/>
                    <a:pt x="22" y="23"/>
                    <a:pt x="0" y="27"/>
                  </a:cubicBezTo>
                  <a:cubicBezTo>
                    <a:pt x="4" y="65"/>
                    <a:pt x="8" y="104"/>
                    <a:pt x="12" y="143"/>
                  </a:cubicBezTo>
                </a:path>
              </a:pathLst>
            </a:custGeom>
            <a:solidFill>
              <a:srgbClr val="8444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7">
              <a:extLst>
                <a:ext uri="{FF2B5EF4-FFF2-40B4-BE49-F238E27FC236}">
                  <a16:creationId xmlns:a16="http://schemas.microsoft.com/office/drawing/2014/main" id="{46ABAE2F-555C-40C1-BBDC-51E0BEBAEF3B}"/>
                </a:ext>
              </a:extLst>
            </p:cNvPr>
            <p:cNvSpPr>
              <a:spLocks noEditPoints="1"/>
            </p:cNvSpPr>
            <p:nvPr/>
          </p:nvSpPr>
          <p:spPr bwMode="auto">
            <a:xfrm>
              <a:off x="5397" y="2578"/>
              <a:ext cx="1233" cy="1193"/>
            </a:xfrm>
            <a:custGeom>
              <a:avLst/>
              <a:gdLst>
                <a:gd name="T0" fmla="*/ 133 w 154"/>
                <a:gd name="T1" fmla="*/ 0 h 147"/>
                <a:gd name="T2" fmla="*/ 135 w 154"/>
                <a:gd name="T3" fmla="*/ 2 h 147"/>
                <a:gd name="T4" fmla="*/ 134 w 154"/>
                <a:gd name="T5" fmla="*/ 3 h 147"/>
                <a:gd name="T6" fmla="*/ 91 w 154"/>
                <a:gd name="T7" fmla="*/ 72 h 147"/>
                <a:gd name="T8" fmla="*/ 154 w 154"/>
                <a:gd name="T9" fmla="*/ 116 h 147"/>
                <a:gd name="T10" fmla="*/ 154 w 154"/>
                <a:gd name="T11" fmla="*/ 118 h 147"/>
                <a:gd name="T12" fmla="*/ 153 w 154"/>
                <a:gd name="T13" fmla="*/ 119 h 147"/>
                <a:gd name="T14" fmla="*/ 83 w 154"/>
                <a:gd name="T15" fmla="*/ 135 h 147"/>
                <a:gd name="T16" fmla="*/ 13 w 154"/>
                <a:gd name="T17" fmla="*/ 147 h 147"/>
                <a:gd name="T18" fmla="*/ 12 w 154"/>
                <a:gd name="T19" fmla="*/ 147 h 147"/>
                <a:gd name="T20" fmla="*/ 11 w 154"/>
                <a:gd name="T21" fmla="*/ 145 h 147"/>
                <a:gd name="T22" fmla="*/ 0 w 154"/>
                <a:gd name="T23" fmla="*/ 29 h 147"/>
                <a:gd name="T24" fmla="*/ 1 w 154"/>
                <a:gd name="T25" fmla="*/ 27 h 147"/>
                <a:gd name="T26" fmla="*/ 67 w 154"/>
                <a:gd name="T27" fmla="*/ 15 h 147"/>
                <a:gd name="T28" fmla="*/ 133 w 154"/>
                <a:gd name="T29" fmla="*/ 0 h 147"/>
                <a:gd name="T30" fmla="*/ 133 w 154"/>
                <a:gd name="T31" fmla="*/ 0 h 147"/>
                <a:gd name="T32" fmla="*/ 14 w 154"/>
                <a:gd name="T33" fmla="*/ 143 h 147"/>
                <a:gd name="T34" fmla="*/ 83 w 154"/>
                <a:gd name="T35" fmla="*/ 131 h 147"/>
                <a:gd name="T36" fmla="*/ 149 w 154"/>
                <a:gd name="T37" fmla="*/ 117 h 147"/>
                <a:gd name="T38" fmla="*/ 88 w 154"/>
                <a:gd name="T39" fmla="*/ 74 h 147"/>
                <a:gd name="T40" fmla="*/ 87 w 154"/>
                <a:gd name="T41" fmla="*/ 73 h 147"/>
                <a:gd name="T42" fmla="*/ 88 w 154"/>
                <a:gd name="T43" fmla="*/ 71 h 147"/>
                <a:gd name="T44" fmla="*/ 130 w 154"/>
                <a:gd name="T45" fmla="*/ 5 h 147"/>
                <a:gd name="T46" fmla="*/ 68 w 154"/>
                <a:gd name="T47" fmla="*/ 19 h 147"/>
                <a:gd name="T48" fmla="*/ 3 w 154"/>
                <a:gd name="T49" fmla="*/ 30 h 147"/>
                <a:gd name="T50" fmla="*/ 14 w 154"/>
                <a:gd name="T51" fmla="*/ 143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4" h="147">
                  <a:moveTo>
                    <a:pt x="133" y="0"/>
                  </a:moveTo>
                  <a:cubicBezTo>
                    <a:pt x="134" y="0"/>
                    <a:pt x="135" y="1"/>
                    <a:pt x="135" y="2"/>
                  </a:cubicBezTo>
                  <a:cubicBezTo>
                    <a:pt x="135" y="3"/>
                    <a:pt x="135" y="3"/>
                    <a:pt x="134" y="3"/>
                  </a:cubicBezTo>
                  <a:cubicBezTo>
                    <a:pt x="120" y="26"/>
                    <a:pt x="106" y="49"/>
                    <a:pt x="91" y="72"/>
                  </a:cubicBezTo>
                  <a:cubicBezTo>
                    <a:pt x="111" y="87"/>
                    <a:pt x="132" y="102"/>
                    <a:pt x="154" y="116"/>
                  </a:cubicBezTo>
                  <a:cubicBezTo>
                    <a:pt x="154" y="116"/>
                    <a:pt x="154" y="117"/>
                    <a:pt x="154" y="118"/>
                  </a:cubicBezTo>
                  <a:cubicBezTo>
                    <a:pt x="154" y="118"/>
                    <a:pt x="154" y="119"/>
                    <a:pt x="153" y="119"/>
                  </a:cubicBezTo>
                  <a:cubicBezTo>
                    <a:pt x="130" y="125"/>
                    <a:pt x="107" y="130"/>
                    <a:pt x="83" y="135"/>
                  </a:cubicBezTo>
                  <a:cubicBezTo>
                    <a:pt x="60" y="139"/>
                    <a:pt x="36" y="144"/>
                    <a:pt x="13" y="147"/>
                  </a:cubicBezTo>
                  <a:cubicBezTo>
                    <a:pt x="13" y="147"/>
                    <a:pt x="12" y="147"/>
                    <a:pt x="12" y="147"/>
                  </a:cubicBezTo>
                  <a:cubicBezTo>
                    <a:pt x="12" y="146"/>
                    <a:pt x="11" y="146"/>
                    <a:pt x="11" y="145"/>
                  </a:cubicBezTo>
                  <a:cubicBezTo>
                    <a:pt x="0" y="29"/>
                    <a:pt x="0" y="29"/>
                    <a:pt x="0" y="29"/>
                  </a:cubicBezTo>
                  <a:cubicBezTo>
                    <a:pt x="0" y="28"/>
                    <a:pt x="0" y="27"/>
                    <a:pt x="1" y="27"/>
                  </a:cubicBezTo>
                  <a:cubicBezTo>
                    <a:pt x="23" y="24"/>
                    <a:pt x="45" y="20"/>
                    <a:pt x="67" y="15"/>
                  </a:cubicBezTo>
                  <a:cubicBezTo>
                    <a:pt x="89" y="11"/>
                    <a:pt x="111" y="6"/>
                    <a:pt x="133" y="0"/>
                  </a:cubicBezTo>
                  <a:cubicBezTo>
                    <a:pt x="133" y="0"/>
                    <a:pt x="133" y="0"/>
                    <a:pt x="133" y="0"/>
                  </a:cubicBezTo>
                  <a:close/>
                  <a:moveTo>
                    <a:pt x="14" y="143"/>
                  </a:moveTo>
                  <a:cubicBezTo>
                    <a:pt x="37" y="140"/>
                    <a:pt x="60" y="136"/>
                    <a:pt x="83" y="131"/>
                  </a:cubicBezTo>
                  <a:cubicBezTo>
                    <a:pt x="105" y="127"/>
                    <a:pt x="127" y="122"/>
                    <a:pt x="149" y="117"/>
                  </a:cubicBezTo>
                  <a:cubicBezTo>
                    <a:pt x="128" y="103"/>
                    <a:pt x="108" y="89"/>
                    <a:pt x="88" y="74"/>
                  </a:cubicBezTo>
                  <a:cubicBezTo>
                    <a:pt x="88" y="74"/>
                    <a:pt x="87" y="73"/>
                    <a:pt x="87" y="73"/>
                  </a:cubicBezTo>
                  <a:cubicBezTo>
                    <a:pt x="87" y="72"/>
                    <a:pt x="87" y="72"/>
                    <a:pt x="88" y="71"/>
                  </a:cubicBezTo>
                  <a:cubicBezTo>
                    <a:pt x="102" y="49"/>
                    <a:pt x="116" y="27"/>
                    <a:pt x="130" y="5"/>
                  </a:cubicBezTo>
                  <a:cubicBezTo>
                    <a:pt x="109" y="10"/>
                    <a:pt x="89" y="15"/>
                    <a:pt x="68" y="19"/>
                  </a:cubicBezTo>
                  <a:cubicBezTo>
                    <a:pt x="46" y="23"/>
                    <a:pt x="24" y="27"/>
                    <a:pt x="3" y="30"/>
                  </a:cubicBezTo>
                  <a:lnTo>
                    <a:pt x="14" y="1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8">
              <a:extLst>
                <a:ext uri="{FF2B5EF4-FFF2-40B4-BE49-F238E27FC236}">
                  <a16:creationId xmlns:a16="http://schemas.microsoft.com/office/drawing/2014/main" id="{564F19FA-41AD-4C34-BBBF-842CF8F79DD6}"/>
                </a:ext>
              </a:extLst>
            </p:cNvPr>
            <p:cNvSpPr>
              <a:spLocks/>
            </p:cNvSpPr>
            <p:nvPr/>
          </p:nvSpPr>
          <p:spPr bwMode="auto">
            <a:xfrm>
              <a:off x="5429" y="2967"/>
              <a:ext cx="432" cy="787"/>
            </a:xfrm>
            <a:custGeom>
              <a:avLst/>
              <a:gdLst>
                <a:gd name="T0" fmla="*/ 47 w 54"/>
                <a:gd name="T1" fmla="*/ 0 h 97"/>
                <a:gd name="T2" fmla="*/ 0 w 54"/>
                <a:gd name="T3" fmla="*/ 8 h 97"/>
                <a:gd name="T4" fmla="*/ 9 w 54"/>
                <a:gd name="T5" fmla="*/ 97 h 97"/>
                <a:gd name="T6" fmla="*/ 54 w 54"/>
                <a:gd name="T7" fmla="*/ 55 h 97"/>
                <a:gd name="T8" fmla="*/ 47 w 54"/>
                <a:gd name="T9" fmla="*/ 0 h 97"/>
              </a:gdLst>
              <a:ahLst/>
              <a:cxnLst>
                <a:cxn ang="0">
                  <a:pos x="T0" y="T1"/>
                </a:cxn>
                <a:cxn ang="0">
                  <a:pos x="T2" y="T3"/>
                </a:cxn>
                <a:cxn ang="0">
                  <a:pos x="T4" y="T5"/>
                </a:cxn>
                <a:cxn ang="0">
                  <a:pos x="T6" y="T7"/>
                </a:cxn>
                <a:cxn ang="0">
                  <a:pos x="T8" y="T9"/>
                </a:cxn>
              </a:cxnLst>
              <a:rect l="0" t="0" r="r" b="b"/>
              <a:pathLst>
                <a:path w="54" h="97">
                  <a:moveTo>
                    <a:pt x="47" y="0"/>
                  </a:moveTo>
                  <a:cubicBezTo>
                    <a:pt x="31" y="3"/>
                    <a:pt x="16" y="6"/>
                    <a:pt x="0" y="8"/>
                  </a:cubicBezTo>
                  <a:cubicBezTo>
                    <a:pt x="3" y="38"/>
                    <a:pt x="6" y="68"/>
                    <a:pt x="9" y="97"/>
                  </a:cubicBezTo>
                  <a:cubicBezTo>
                    <a:pt x="24" y="83"/>
                    <a:pt x="39" y="69"/>
                    <a:pt x="54" y="55"/>
                  </a:cubicBezTo>
                  <a:cubicBezTo>
                    <a:pt x="51" y="37"/>
                    <a:pt x="49" y="18"/>
                    <a:pt x="47" y="0"/>
                  </a:cubicBezTo>
                </a:path>
              </a:pathLst>
            </a:custGeom>
            <a:solidFill>
              <a:srgbClr val="8444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9">
              <a:extLst>
                <a:ext uri="{FF2B5EF4-FFF2-40B4-BE49-F238E27FC236}">
                  <a16:creationId xmlns:a16="http://schemas.microsoft.com/office/drawing/2014/main" id="{0944BD45-3103-479A-9B91-7385186E14C4}"/>
                </a:ext>
              </a:extLst>
            </p:cNvPr>
            <p:cNvSpPr>
              <a:spLocks noEditPoints="1"/>
            </p:cNvSpPr>
            <p:nvPr/>
          </p:nvSpPr>
          <p:spPr bwMode="auto">
            <a:xfrm>
              <a:off x="5413" y="2951"/>
              <a:ext cx="456" cy="820"/>
            </a:xfrm>
            <a:custGeom>
              <a:avLst/>
              <a:gdLst>
                <a:gd name="T0" fmla="*/ 50 w 57"/>
                <a:gd name="T1" fmla="*/ 2 h 101"/>
                <a:gd name="T2" fmla="*/ 57 w 57"/>
                <a:gd name="T3" fmla="*/ 57 h 101"/>
                <a:gd name="T4" fmla="*/ 56 w 57"/>
                <a:gd name="T5" fmla="*/ 58 h 101"/>
                <a:gd name="T6" fmla="*/ 12 w 57"/>
                <a:gd name="T7" fmla="*/ 101 h 101"/>
                <a:gd name="T8" fmla="*/ 10 w 57"/>
                <a:gd name="T9" fmla="*/ 101 h 101"/>
                <a:gd name="T10" fmla="*/ 9 w 57"/>
                <a:gd name="T11" fmla="*/ 99 h 101"/>
                <a:gd name="T12" fmla="*/ 1 w 57"/>
                <a:gd name="T13" fmla="*/ 10 h 101"/>
                <a:gd name="T14" fmla="*/ 2 w 57"/>
                <a:gd name="T15" fmla="*/ 8 h 101"/>
                <a:gd name="T16" fmla="*/ 49 w 57"/>
                <a:gd name="T17" fmla="*/ 1 h 101"/>
                <a:gd name="T18" fmla="*/ 49 w 57"/>
                <a:gd name="T19" fmla="*/ 0 h 101"/>
                <a:gd name="T20" fmla="*/ 50 w 57"/>
                <a:gd name="T21" fmla="*/ 2 h 101"/>
                <a:gd name="T22" fmla="*/ 12 w 57"/>
                <a:gd name="T23" fmla="*/ 96 h 101"/>
                <a:gd name="T24" fmla="*/ 54 w 57"/>
                <a:gd name="T25" fmla="*/ 56 h 101"/>
                <a:gd name="T26" fmla="*/ 48 w 57"/>
                <a:gd name="T27" fmla="*/ 4 h 101"/>
                <a:gd name="T28" fmla="*/ 4 w 57"/>
                <a:gd name="T29" fmla="*/ 11 h 101"/>
                <a:gd name="T30" fmla="*/ 12 w 57"/>
                <a:gd name="T31" fmla="*/ 9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7" h="101">
                  <a:moveTo>
                    <a:pt x="50" y="2"/>
                  </a:moveTo>
                  <a:cubicBezTo>
                    <a:pt x="57" y="57"/>
                    <a:pt x="57" y="57"/>
                    <a:pt x="57" y="57"/>
                  </a:cubicBezTo>
                  <a:cubicBezTo>
                    <a:pt x="57" y="57"/>
                    <a:pt x="57" y="58"/>
                    <a:pt x="56" y="58"/>
                  </a:cubicBezTo>
                  <a:cubicBezTo>
                    <a:pt x="42" y="73"/>
                    <a:pt x="27" y="87"/>
                    <a:pt x="12" y="101"/>
                  </a:cubicBezTo>
                  <a:cubicBezTo>
                    <a:pt x="11" y="101"/>
                    <a:pt x="11" y="101"/>
                    <a:pt x="10" y="101"/>
                  </a:cubicBezTo>
                  <a:cubicBezTo>
                    <a:pt x="10" y="101"/>
                    <a:pt x="10" y="100"/>
                    <a:pt x="9" y="99"/>
                  </a:cubicBezTo>
                  <a:cubicBezTo>
                    <a:pt x="1" y="10"/>
                    <a:pt x="1" y="10"/>
                    <a:pt x="1" y="10"/>
                  </a:cubicBezTo>
                  <a:cubicBezTo>
                    <a:pt x="0" y="9"/>
                    <a:pt x="1" y="8"/>
                    <a:pt x="2" y="8"/>
                  </a:cubicBezTo>
                  <a:cubicBezTo>
                    <a:pt x="17" y="6"/>
                    <a:pt x="33" y="3"/>
                    <a:pt x="49" y="1"/>
                  </a:cubicBezTo>
                  <a:cubicBezTo>
                    <a:pt x="49" y="0"/>
                    <a:pt x="49" y="0"/>
                    <a:pt x="49" y="0"/>
                  </a:cubicBezTo>
                  <a:cubicBezTo>
                    <a:pt x="49" y="0"/>
                    <a:pt x="50" y="1"/>
                    <a:pt x="50" y="2"/>
                  </a:cubicBezTo>
                  <a:moveTo>
                    <a:pt x="12" y="96"/>
                  </a:moveTo>
                  <a:cubicBezTo>
                    <a:pt x="26" y="83"/>
                    <a:pt x="40" y="70"/>
                    <a:pt x="54" y="56"/>
                  </a:cubicBezTo>
                  <a:cubicBezTo>
                    <a:pt x="48" y="4"/>
                    <a:pt x="48" y="4"/>
                    <a:pt x="48" y="4"/>
                  </a:cubicBezTo>
                  <a:cubicBezTo>
                    <a:pt x="33" y="7"/>
                    <a:pt x="18" y="9"/>
                    <a:pt x="4" y="11"/>
                  </a:cubicBezTo>
                  <a:lnTo>
                    <a:pt x="12" y="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0">
              <a:extLst>
                <a:ext uri="{FF2B5EF4-FFF2-40B4-BE49-F238E27FC236}">
                  <a16:creationId xmlns:a16="http://schemas.microsoft.com/office/drawing/2014/main" id="{BDBAF7DA-B240-448B-8D02-6090F980E8BF}"/>
                </a:ext>
              </a:extLst>
            </p:cNvPr>
            <p:cNvSpPr>
              <a:spLocks/>
            </p:cNvSpPr>
            <p:nvPr/>
          </p:nvSpPr>
          <p:spPr bwMode="auto">
            <a:xfrm>
              <a:off x="1058" y="2594"/>
              <a:ext cx="1217" cy="1160"/>
            </a:xfrm>
            <a:custGeom>
              <a:avLst/>
              <a:gdLst>
                <a:gd name="T0" fmla="*/ 140 w 152"/>
                <a:gd name="T1" fmla="*/ 143 h 143"/>
                <a:gd name="T2" fmla="*/ 70 w 152"/>
                <a:gd name="T3" fmla="*/ 131 h 143"/>
                <a:gd name="T4" fmla="*/ 0 w 152"/>
                <a:gd name="T5" fmla="*/ 115 h 143"/>
                <a:gd name="T6" fmla="*/ 65 w 152"/>
                <a:gd name="T7" fmla="*/ 70 h 143"/>
                <a:gd name="T8" fmla="*/ 20 w 152"/>
                <a:gd name="T9" fmla="*/ 0 h 143"/>
                <a:gd name="T10" fmla="*/ 86 w 152"/>
                <a:gd name="T11" fmla="*/ 15 h 143"/>
                <a:gd name="T12" fmla="*/ 152 w 152"/>
                <a:gd name="T13" fmla="*/ 27 h 143"/>
                <a:gd name="T14" fmla="*/ 140 w 152"/>
                <a:gd name="T15" fmla="*/ 143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43">
                  <a:moveTo>
                    <a:pt x="140" y="143"/>
                  </a:moveTo>
                  <a:cubicBezTo>
                    <a:pt x="117" y="140"/>
                    <a:pt x="94" y="136"/>
                    <a:pt x="70" y="131"/>
                  </a:cubicBezTo>
                  <a:cubicBezTo>
                    <a:pt x="47" y="126"/>
                    <a:pt x="24" y="121"/>
                    <a:pt x="0" y="115"/>
                  </a:cubicBezTo>
                  <a:cubicBezTo>
                    <a:pt x="22" y="101"/>
                    <a:pt x="44" y="86"/>
                    <a:pt x="65" y="70"/>
                  </a:cubicBezTo>
                  <a:cubicBezTo>
                    <a:pt x="49" y="47"/>
                    <a:pt x="34" y="24"/>
                    <a:pt x="20" y="0"/>
                  </a:cubicBezTo>
                  <a:cubicBezTo>
                    <a:pt x="42" y="6"/>
                    <a:pt x="64" y="11"/>
                    <a:pt x="86" y="15"/>
                  </a:cubicBezTo>
                  <a:cubicBezTo>
                    <a:pt x="108" y="19"/>
                    <a:pt x="130" y="23"/>
                    <a:pt x="152" y="27"/>
                  </a:cubicBezTo>
                  <a:cubicBezTo>
                    <a:pt x="148" y="65"/>
                    <a:pt x="144" y="104"/>
                    <a:pt x="140" y="143"/>
                  </a:cubicBezTo>
                </a:path>
              </a:pathLst>
            </a:custGeom>
            <a:solidFill>
              <a:srgbClr val="8444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1">
              <a:extLst>
                <a:ext uri="{FF2B5EF4-FFF2-40B4-BE49-F238E27FC236}">
                  <a16:creationId xmlns:a16="http://schemas.microsoft.com/office/drawing/2014/main" id="{FB9D2092-0FF6-4797-95B3-3A63C8D1009B}"/>
                </a:ext>
              </a:extLst>
            </p:cNvPr>
            <p:cNvSpPr>
              <a:spLocks noEditPoints="1"/>
            </p:cNvSpPr>
            <p:nvPr/>
          </p:nvSpPr>
          <p:spPr bwMode="auto">
            <a:xfrm>
              <a:off x="1050" y="2578"/>
              <a:ext cx="1233" cy="1193"/>
            </a:xfrm>
            <a:custGeom>
              <a:avLst/>
              <a:gdLst>
                <a:gd name="T0" fmla="*/ 21 w 154"/>
                <a:gd name="T1" fmla="*/ 0 h 147"/>
                <a:gd name="T2" fmla="*/ 87 w 154"/>
                <a:gd name="T3" fmla="*/ 15 h 147"/>
                <a:gd name="T4" fmla="*/ 153 w 154"/>
                <a:gd name="T5" fmla="*/ 27 h 147"/>
                <a:gd name="T6" fmla="*/ 154 w 154"/>
                <a:gd name="T7" fmla="*/ 29 h 147"/>
                <a:gd name="T8" fmla="*/ 143 w 154"/>
                <a:gd name="T9" fmla="*/ 145 h 147"/>
                <a:gd name="T10" fmla="*/ 142 w 154"/>
                <a:gd name="T11" fmla="*/ 147 h 147"/>
                <a:gd name="T12" fmla="*/ 141 w 154"/>
                <a:gd name="T13" fmla="*/ 147 h 147"/>
                <a:gd name="T14" fmla="*/ 71 w 154"/>
                <a:gd name="T15" fmla="*/ 135 h 147"/>
                <a:gd name="T16" fmla="*/ 1 w 154"/>
                <a:gd name="T17" fmla="*/ 119 h 147"/>
                <a:gd name="T18" fmla="*/ 0 w 154"/>
                <a:gd name="T19" fmla="*/ 118 h 147"/>
                <a:gd name="T20" fmla="*/ 1 w 154"/>
                <a:gd name="T21" fmla="*/ 116 h 147"/>
                <a:gd name="T22" fmla="*/ 63 w 154"/>
                <a:gd name="T23" fmla="*/ 72 h 147"/>
                <a:gd name="T24" fmla="*/ 20 w 154"/>
                <a:gd name="T25" fmla="*/ 3 h 147"/>
                <a:gd name="T26" fmla="*/ 20 w 154"/>
                <a:gd name="T27" fmla="*/ 1 h 147"/>
                <a:gd name="T28" fmla="*/ 21 w 154"/>
                <a:gd name="T29" fmla="*/ 0 h 147"/>
                <a:gd name="T30" fmla="*/ 21 w 154"/>
                <a:gd name="T31" fmla="*/ 0 h 147"/>
                <a:gd name="T32" fmla="*/ 71 w 154"/>
                <a:gd name="T33" fmla="*/ 131 h 147"/>
                <a:gd name="T34" fmla="*/ 140 w 154"/>
                <a:gd name="T35" fmla="*/ 143 h 147"/>
                <a:gd name="T36" fmla="*/ 151 w 154"/>
                <a:gd name="T37" fmla="*/ 30 h 147"/>
                <a:gd name="T38" fmla="*/ 86 w 154"/>
                <a:gd name="T39" fmla="*/ 19 h 147"/>
                <a:gd name="T40" fmla="*/ 24 w 154"/>
                <a:gd name="T41" fmla="*/ 5 h 147"/>
                <a:gd name="T42" fmla="*/ 67 w 154"/>
                <a:gd name="T43" fmla="*/ 71 h 147"/>
                <a:gd name="T44" fmla="*/ 67 w 154"/>
                <a:gd name="T45" fmla="*/ 73 h 147"/>
                <a:gd name="T46" fmla="*/ 66 w 154"/>
                <a:gd name="T47" fmla="*/ 74 h 147"/>
                <a:gd name="T48" fmla="*/ 5 w 154"/>
                <a:gd name="T49" fmla="*/ 117 h 147"/>
                <a:gd name="T50" fmla="*/ 71 w 154"/>
                <a:gd name="T51" fmla="*/ 131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4" h="147">
                  <a:moveTo>
                    <a:pt x="21" y="0"/>
                  </a:moveTo>
                  <a:cubicBezTo>
                    <a:pt x="43" y="6"/>
                    <a:pt x="65" y="11"/>
                    <a:pt x="87" y="15"/>
                  </a:cubicBezTo>
                  <a:cubicBezTo>
                    <a:pt x="109" y="20"/>
                    <a:pt x="131" y="24"/>
                    <a:pt x="153" y="27"/>
                  </a:cubicBezTo>
                  <a:cubicBezTo>
                    <a:pt x="154" y="27"/>
                    <a:pt x="154" y="28"/>
                    <a:pt x="154" y="29"/>
                  </a:cubicBezTo>
                  <a:cubicBezTo>
                    <a:pt x="143" y="145"/>
                    <a:pt x="143" y="145"/>
                    <a:pt x="143" y="145"/>
                  </a:cubicBezTo>
                  <a:cubicBezTo>
                    <a:pt x="143" y="146"/>
                    <a:pt x="143" y="146"/>
                    <a:pt x="142" y="147"/>
                  </a:cubicBezTo>
                  <a:cubicBezTo>
                    <a:pt x="142" y="147"/>
                    <a:pt x="142" y="147"/>
                    <a:pt x="141" y="147"/>
                  </a:cubicBezTo>
                  <a:cubicBezTo>
                    <a:pt x="118" y="144"/>
                    <a:pt x="94" y="139"/>
                    <a:pt x="71" y="135"/>
                  </a:cubicBezTo>
                  <a:cubicBezTo>
                    <a:pt x="48" y="130"/>
                    <a:pt x="24" y="125"/>
                    <a:pt x="1" y="119"/>
                  </a:cubicBezTo>
                  <a:cubicBezTo>
                    <a:pt x="0" y="119"/>
                    <a:pt x="0" y="118"/>
                    <a:pt x="0" y="118"/>
                  </a:cubicBezTo>
                  <a:cubicBezTo>
                    <a:pt x="0" y="117"/>
                    <a:pt x="0" y="116"/>
                    <a:pt x="1" y="116"/>
                  </a:cubicBezTo>
                  <a:cubicBezTo>
                    <a:pt x="22" y="102"/>
                    <a:pt x="43" y="87"/>
                    <a:pt x="63" y="72"/>
                  </a:cubicBezTo>
                  <a:cubicBezTo>
                    <a:pt x="48" y="49"/>
                    <a:pt x="34" y="26"/>
                    <a:pt x="20" y="3"/>
                  </a:cubicBezTo>
                  <a:cubicBezTo>
                    <a:pt x="19" y="3"/>
                    <a:pt x="19" y="2"/>
                    <a:pt x="20" y="1"/>
                  </a:cubicBezTo>
                  <a:cubicBezTo>
                    <a:pt x="20" y="1"/>
                    <a:pt x="20" y="0"/>
                    <a:pt x="21" y="0"/>
                  </a:cubicBezTo>
                  <a:cubicBezTo>
                    <a:pt x="21" y="0"/>
                    <a:pt x="21" y="0"/>
                    <a:pt x="21" y="0"/>
                  </a:cubicBezTo>
                  <a:moveTo>
                    <a:pt x="71" y="131"/>
                  </a:moveTo>
                  <a:cubicBezTo>
                    <a:pt x="94" y="136"/>
                    <a:pt x="117" y="140"/>
                    <a:pt x="140" y="143"/>
                  </a:cubicBezTo>
                  <a:cubicBezTo>
                    <a:pt x="151" y="30"/>
                    <a:pt x="151" y="30"/>
                    <a:pt x="151" y="30"/>
                  </a:cubicBezTo>
                  <a:cubicBezTo>
                    <a:pt x="130" y="27"/>
                    <a:pt x="108" y="23"/>
                    <a:pt x="86" y="19"/>
                  </a:cubicBezTo>
                  <a:cubicBezTo>
                    <a:pt x="66" y="15"/>
                    <a:pt x="45" y="10"/>
                    <a:pt x="24" y="5"/>
                  </a:cubicBezTo>
                  <a:cubicBezTo>
                    <a:pt x="38" y="27"/>
                    <a:pt x="52" y="49"/>
                    <a:pt x="67" y="71"/>
                  </a:cubicBezTo>
                  <a:cubicBezTo>
                    <a:pt x="67" y="72"/>
                    <a:pt x="67" y="72"/>
                    <a:pt x="67" y="73"/>
                  </a:cubicBezTo>
                  <a:cubicBezTo>
                    <a:pt x="67" y="73"/>
                    <a:pt x="67" y="74"/>
                    <a:pt x="66" y="74"/>
                  </a:cubicBezTo>
                  <a:cubicBezTo>
                    <a:pt x="46" y="89"/>
                    <a:pt x="26" y="103"/>
                    <a:pt x="5" y="117"/>
                  </a:cubicBezTo>
                  <a:cubicBezTo>
                    <a:pt x="27" y="122"/>
                    <a:pt x="49" y="127"/>
                    <a:pt x="71" y="13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2">
              <a:extLst>
                <a:ext uri="{FF2B5EF4-FFF2-40B4-BE49-F238E27FC236}">
                  <a16:creationId xmlns:a16="http://schemas.microsoft.com/office/drawing/2014/main" id="{C6851355-D3DB-4376-935B-77790B738F73}"/>
                </a:ext>
              </a:extLst>
            </p:cNvPr>
            <p:cNvSpPr>
              <a:spLocks/>
            </p:cNvSpPr>
            <p:nvPr/>
          </p:nvSpPr>
          <p:spPr bwMode="auto">
            <a:xfrm>
              <a:off x="1826" y="2967"/>
              <a:ext cx="425" cy="787"/>
            </a:xfrm>
            <a:custGeom>
              <a:avLst/>
              <a:gdLst>
                <a:gd name="T0" fmla="*/ 6 w 53"/>
                <a:gd name="T1" fmla="*/ 0 h 97"/>
                <a:gd name="T2" fmla="*/ 53 w 53"/>
                <a:gd name="T3" fmla="*/ 8 h 97"/>
                <a:gd name="T4" fmla="*/ 44 w 53"/>
                <a:gd name="T5" fmla="*/ 97 h 97"/>
                <a:gd name="T6" fmla="*/ 0 w 53"/>
                <a:gd name="T7" fmla="*/ 55 h 97"/>
                <a:gd name="T8" fmla="*/ 6 w 53"/>
                <a:gd name="T9" fmla="*/ 0 h 97"/>
              </a:gdLst>
              <a:ahLst/>
              <a:cxnLst>
                <a:cxn ang="0">
                  <a:pos x="T0" y="T1"/>
                </a:cxn>
                <a:cxn ang="0">
                  <a:pos x="T2" y="T3"/>
                </a:cxn>
                <a:cxn ang="0">
                  <a:pos x="T4" y="T5"/>
                </a:cxn>
                <a:cxn ang="0">
                  <a:pos x="T6" y="T7"/>
                </a:cxn>
                <a:cxn ang="0">
                  <a:pos x="T8" y="T9"/>
                </a:cxn>
              </a:cxnLst>
              <a:rect l="0" t="0" r="r" b="b"/>
              <a:pathLst>
                <a:path w="53" h="97">
                  <a:moveTo>
                    <a:pt x="6" y="0"/>
                  </a:moveTo>
                  <a:cubicBezTo>
                    <a:pt x="22" y="3"/>
                    <a:pt x="38" y="6"/>
                    <a:pt x="53" y="8"/>
                  </a:cubicBezTo>
                  <a:cubicBezTo>
                    <a:pt x="50" y="38"/>
                    <a:pt x="47" y="68"/>
                    <a:pt x="44" y="97"/>
                  </a:cubicBezTo>
                  <a:cubicBezTo>
                    <a:pt x="29" y="83"/>
                    <a:pt x="14" y="69"/>
                    <a:pt x="0" y="55"/>
                  </a:cubicBezTo>
                  <a:cubicBezTo>
                    <a:pt x="2" y="37"/>
                    <a:pt x="4" y="18"/>
                    <a:pt x="6" y="0"/>
                  </a:cubicBezTo>
                </a:path>
              </a:pathLst>
            </a:custGeom>
            <a:solidFill>
              <a:srgbClr val="8444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13">
              <a:extLst>
                <a:ext uri="{FF2B5EF4-FFF2-40B4-BE49-F238E27FC236}">
                  <a16:creationId xmlns:a16="http://schemas.microsoft.com/office/drawing/2014/main" id="{1C9B61A4-7D17-4836-9FE7-2A3EF24934B2}"/>
                </a:ext>
              </a:extLst>
            </p:cNvPr>
            <p:cNvSpPr>
              <a:spLocks noEditPoints="1"/>
            </p:cNvSpPr>
            <p:nvPr/>
          </p:nvSpPr>
          <p:spPr bwMode="auto">
            <a:xfrm>
              <a:off x="1810" y="2951"/>
              <a:ext cx="457" cy="820"/>
            </a:xfrm>
            <a:custGeom>
              <a:avLst/>
              <a:gdLst>
                <a:gd name="T0" fmla="*/ 9 w 57"/>
                <a:gd name="T1" fmla="*/ 1 h 101"/>
                <a:gd name="T2" fmla="*/ 55 w 57"/>
                <a:gd name="T3" fmla="*/ 8 h 101"/>
                <a:gd name="T4" fmla="*/ 57 w 57"/>
                <a:gd name="T5" fmla="*/ 10 h 101"/>
                <a:gd name="T6" fmla="*/ 48 w 57"/>
                <a:gd name="T7" fmla="*/ 99 h 101"/>
                <a:gd name="T8" fmla="*/ 47 w 57"/>
                <a:gd name="T9" fmla="*/ 101 h 101"/>
                <a:gd name="T10" fmla="*/ 46 w 57"/>
                <a:gd name="T11" fmla="*/ 101 h 101"/>
                <a:gd name="T12" fmla="*/ 1 w 57"/>
                <a:gd name="T13" fmla="*/ 58 h 101"/>
                <a:gd name="T14" fmla="*/ 0 w 57"/>
                <a:gd name="T15" fmla="*/ 57 h 101"/>
                <a:gd name="T16" fmla="*/ 7 w 57"/>
                <a:gd name="T17" fmla="*/ 2 h 101"/>
                <a:gd name="T18" fmla="*/ 8 w 57"/>
                <a:gd name="T19" fmla="*/ 0 h 101"/>
                <a:gd name="T20" fmla="*/ 9 w 57"/>
                <a:gd name="T21" fmla="*/ 1 h 101"/>
                <a:gd name="T22" fmla="*/ 45 w 57"/>
                <a:gd name="T23" fmla="*/ 96 h 101"/>
                <a:gd name="T24" fmla="*/ 54 w 57"/>
                <a:gd name="T25" fmla="*/ 11 h 101"/>
                <a:gd name="T26" fmla="*/ 10 w 57"/>
                <a:gd name="T27" fmla="*/ 4 h 101"/>
                <a:gd name="T28" fmla="*/ 3 w 57"/>
                <a:gd name="T29" fmla="*/ 56 h 101"/>
                <a:gd name="T30" fmla="*/ 45 w 57"/>
                <a:gd name="T31" fmla="*/ 9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7" h="101">
                  <a:moveTo>
                    <a:pt x="9" y="1"/>
                  </a:moveTo>
                  <a:cubicBezTo>
                    <a:pt x="24" y="3"/>
                    <a:pt x="40" y="6"/>
                    <a:pt x="55" y="8"/>
                  </a:cubicBezTo>
                  <a:cubicBezTo>
                    <a:pt x="56" y="8"/>
                    <a:pt x="57" y="9"/>
                    <a:pt x="57" y="10"/>
                  </a:cubicBezTo>
                  <a:cubicBezTo>
                    <a:pt x="48" y="99"/>
                    <a:pt x="48" y="99"/>
                    <a:pt x="48" y="99"/>
                  </a:cubicBezTo>
                  <a:cubicBezTo>
                    <a:pt x="48" y="100"/>
                    <a:pt x="47" y="101"/>
                    <a:pt x="47" y="101"/>
                  </a:cubicBezTo>
                  <a:cubicBezTo>
                    <a:pt x="46" y="101"/>
                    <a:pt x="46" y="101"/>
                    <a:pt x="46" y="101"/>
                  </a:cubicBezTo>
                  <a:cubicBezTo>
                    <a:pt x="30" y="87"/>
                    <a:pt x="15" y="73"/>
                    <a:pt x="1" y="58"/>
                  </a:cubicBezTo>
                  <a:cubicBezTo>
                    <a:pt x="0" y="58"/>
                    <a:pt x="0" y="57"/>
                    <a:pt x="0" y="57"/>
                  </a:cubicBezTo>
                  <a:cubicBezTo>
                    <a:pt x="7" y="2"/>
                    <a:pt x="7" y="2"/>
                    <a:pt x="7" y="2"/>
                  </a:cubicBezTo>
                  <a:cubicBezTo>
                    <a:pt x="7" y="1"/>
                    <a:pt x="8" y="0"/>
                    <a:pt x="8" y="0"/>
                  </a:cubicBezTo>
                  <a:cubicBezTo>
                    <a:pt x="9" y="0"/>
                    <a:pt x="9" y="0"/>
                    <a:pt x="9" y="1"/>
                  </a:cubicBezTo>
                  <a:moveTo>
                    <a:pt x="45" y="96"/>
                  </a:moveTo>
                  <a:cubicBezTo>
                    <a:pt x="54" y="11"/>
                    <a:pt x="54" y="11"/>
                    <a:pt x="54" y="11"/>
                  </a:cubicBezTo>
                  <a:cubicBezTo>
                    <a:pt x="39" y="9"/>
                    <a:pt x="24" y="7"/>
                    <a:pt x="10" y="4"/>
                  </a:cubicBezTo>
                  <a:cubicBezTo>
                    <a:pt x="3" y="56"/>
                    <a:pt x="3" y="56"/>
                    <a:pt x="3" y="56"/>
                  </a:cubicBezTo>
                  <a:cubicBezTo>
                    <a:pt x="17" y="70"/>
                    <a:pt x="31" y="83"/>
                    <a:pt x="45" y="9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4">
              <a:extLst>
                <a:ext uri="{FF2B5EF4-FFF2-40B4-BE49-F238E27FC236}">
                  <a16:creationId xmlns:a16="http://schemas.microsoft.com/office/drawing/2014/main" id="{BEF9D41E-4BD2-4EE6-A6A8-045B1B18AEB0}"/>
                </a:ext>
              </a:extLst>
            </p:cNvPr>
            <p:cNvSpPr>
              <a:spLocks/>
            </p:cNvSpPr>
            <p:nvPr/>
          </p:nvSpPr>
          <p:spPr bwMode="auto">
            <a:xfrm>
              <a:off x="1826" y="2472"/>
              <a:ext cx="4035" cy="1193"/>
            </a:xfrm>
            <a:custGeom>
              <a:avLst/>
              <a:gdLst>
                <a:gd name="T0" fmla="*/ 0 w 504"/>
                <a:gd name="T1" fmla="*/ 116 h 147"/>
                <a:gd name="T2" fmla="*/ 504 w 504"/>
                <a:gd name="T3" fmla="*/ 116 h 147"/>
                <a:gd name="T4" fmla="*/ 489 w 504"/>
                <a:gd name="T5" fmla="*/ 0 h 147"/>
                <a:gd name="T6" fmla="*/ 14 w 504"/>
                <a:gd name="T7" fmla="*/ 0 h 147"/>
                <a:gd name="T8" fmla="*/ 0 w 504"/>
                <a:gd name="T9" fmla="*/ 116 h 147"/>
              </a:gdLst>
              <a:ahLst/>
              <a:cxnLst>
                <a:cxn ang="0">
                  <a:pos x="T0" y="T1"/>
                </a:cxn>
                <a:cxn ang="0">
                  <a:pos x="T2" y="T3"/>
                </a:cxn>
                <a:cxn ang="0">
                  <a:pos x="T4" y="T5"/>
                </a:cxn>
                <a:cxn ang="0">
                  <a:pos x="T6" y="T7"/>
                </a:cxn>
                <a:cxn ang="0">
                  <a:pos x="T8" y="T9"/>
                </a:cxn>
              </a:cxnLst>
              <a:rect l="0" t="0" r="r" b="b"/>
              <a:pathLst>
                <a:path w="504" h="147">
                  <a:moveTo>
                    <a:pt x="0" y="116"/>
                  </a:moveTo>
                  <a:cubicBezTo>
                    <a:pt x="167" y="147"/>
                    <a:pt x="337" y="147"/>
                    <a:pt x="504" y="116"/>
                  </a:cubicBezTo>
                  <a:cubicBezTo>
                    <a:pt x="499" y="77"/>
                    <a:pt x="494" y="38"/>
                    <a:pt x="489" y="0"/>
                  </a:cubicBezTo>
                  <a:cubicBezTo>
                    <a:pt x="332" y="29"/>
                    <a:pt x="172" y="29"/>
                    <a:pt x="14" y="0"/>
                  </a:cubicBezTo>
                  <a:cubicBezTo>
                    <a:pt x="9" y="38"/>
                    <a:pt x="4" y="77"/>
                    <a:pt x="0" y="116"/>
                  </a:cubicBezTo>
                </a:path>
              </a:pathLst>
            </a:custGeom>
            <a:solidFill>
              <a:srgbClr val="9A50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15">
              <a:extLst>
                <a:ext uri="{FF2B5EF4-FFF2-40B4-BE49-F238E27FC236}">
                  <a16:creationId xmlns:a16="http://schemas.microsoft.com/office/drawing/2014/main" id="{87E0E979-397F-4EBA-9140-EE85E6170F8F}"/>
                </a:ext>
              </a:extLst>
            </p:cNvPr>
            <p:cNvSpPr>
              <a:spLocks noEditPoints="1"/>
            </p:cNvSpPr>
            <p:nvPr/>
          </p:nvSpPr>
          <p:spPr bwMode="auto">
            <a:xfrm>
              <a:off x="1810" y="2456"/>
              <a:ext cx="4059" cy="1160"/>
            </a:xfrm>
            <a:custGeom>
              <a:avLst/>
              <a:gdLst>
                <a:gd name="T0" fmla="*/ 492 w 507"/>
                <a:gd name="T1" fmla="*/ 0 h 143"/>
                <a:gd name="T2" fmla="*/ 493 w 507"/>
                <a:gd name="T3" fmla="*/ 1 h 143"/>
                <a:gd name="T4" fmla="*/ 507 w 507"/>
                <a:gd name="T5" fmla="*/ 118 h 143"/>
                <a:gd name="T6" fmla="*/ 507 w 507"/>
                <a:gd name="T7" fmla="*/ 119 h 143"/>
                <a:gd name="T8" fmla="*/ 506 w 507"/>
                <a:gd name="T9" fmla="*/ 120 h 143"/>
                <a:gd name="T10" fmla="*/ 254 w 507"/>
                <a:gd name="T11" fmla="*/ 143 h 143"/>
                <a:gd name="T12" fmla="*/ 2 w 507"/>
                <a:gd name="T13" fmla="*/ 120 h 143"/>
                <a:gd name="T14" fmla="*/ 1 w 507"/>
                <a:gd name="T15" fmla="*/ 119 h 143"/>
                <a:gd name="T16" fmla="*/ 0 w 507"/>
                <a:gd name="T17" fmla="*/ 118 h 143"/>
                <a:gd name="T18" fmla="*/ 15 w 507"/>
                <a:gd name="T19" fmla="*/ 1 h 143"/>
                <a:gd name="T20" fmla="*/ 15 w 507"/>
                <a:gd name="T21" fmla="*/ 0 h 143"/>
                <a:gd name="T22" fmla="*/ 16 w 507"/>
                <a:gd name="T23" fmla="*/ 0 h 143"/>
                <a:gd name="T24" fmla="*/ 254 w 507"/>
                <a:gd name="T25" fmla="*/ 22 h 143"/>
                <a:gd name="T26" fmla="*/ 491 w 507"/>
                <a:gd name="T27" fmla="*/ 0 h 143"/>
                <a:gd name="T28" fmla="*/ 491 w 507"/>
                <a:gd name="T29" fmla="*/ 0 h 143"/>
                <a:gd name="T30" fmla="*/ 492 w 507"/>
                <a:gd name="T31" fmla="*/ 0 h 143"/>
                <a:gd name="T32" fmla="*/ 254 w 507"/>
                <a:gd name="T33" fmla="*/ 139 h 143"/>
                <a:gd name="T34" fmla="*/ 504 w 507"/>
                <a:gd name="T35" fmla="*/ 116 h 143"/>
                <a:gd name="T36" fmla="*/ 490 w 507"/>
                <a:gd name="T37" fmla="*/ 4 h 143"/>
                <a:gd name="T38" fmla="*/ 254 w 507"/>
                <a:gd name="T39" fmla="*/ 25 h 143"/>
                <a:gd name="T40" fmla="*/ 17 w 507"/>
                <a:gd name="T41" fmla="*/ 4 h 143"/>
                <a:gd name="T42" fmla="*/ 3 w 507"/>
                <a:gd name="T43" fmla="*/ 116 h 143"/>
                <a:gd name="T44" fmla="*/ 254 w 507"/>
                <a:gd name="T45" fmla="*/ 139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07" h="143">
                  <a:moveTo>
                    <a:pt x="492" y="0"/>
                  </a:moveTo>
                  <a:cubicBezTo>
                    <a:pt x="492" y="1"/>
                    <a:pt x="493" y="1"/>
                    <a:pt x="493" y="1"/>
                  </a:cubicBezTo>
                  <a:cubicBezTo>
                    <a:pt x="507" y="118"/>
                    <a:pt x="507" y="118"/>
                    <a:pt x="507" y="118"/>
                  </a:cubicBezTo>
                  <a:cubicBezTo>
                    <a:pt x="507" y="118"/>
                    <a:pt x="507" y="119"/>
                    <a:pt x="507" y="119"/>
                  </a:cubicBezTo>
                  <a:cubicBezTo>
                    <a:pt x="506" y="119"/>
                    <a:pt x="506" y="120"/>
                    <a:pt x="506" y="120"/>
                  </a:cubicBezTo>
                  <a:cubicBezTo>
                    <a:pt x="423" y="135"/>
                    <a:pt x="338" y="143"/>
                    <a:pt x="254" y="143"/>
                  </a:cubicBezTo>
                  <a:cubicBezTo>
                    <a:pt x="169" y="143"/>
                    <a:pt x="85" y="135"/>
                    <a:pt x="2" y="120"/>
                  </a:cubicBezTo>
                  <a:cubicBezTo>
                    <a:pt x="1" y="120"/>
                    <a:pt x="1" y="119"/>
                    <a:pt x="1" y="119"/>
                  </a:cubicBezTo>
                  <a:cubicBezTo>
                    <a:pt x="0" y="119"/>
                    <a:pt x="0" y="118"/>
                    <a:pt x="0" y="118"/>
                  </a:cubicBezTo>
                  <a:cubicBezTo>
                    <a:pt x="15" y="1"/>
                    <a:pt x="15" y="1"/>
                    <a:pt x="15" y="1"/>
                  </a:cubicBezTo>
                  <a:cubicBezTo>
                    <a:pt x="15" y="1"/>
                    <a:pt x="15" y="1"/>
                    <a:pt x="15" y="0"/>
                  </a:cubicBezTo>
                  <a:cubicBezTo>
                    <a:pt x="16" y="0"/>
                    <a:pt x="16" y="0"/>
                    <a:pt x="16" y="0"/>
                  </a:cubicBezTo>
                  <a:cubicBezTo>
                    <a:pt x="95" y="14"/>
                    <a:pt x="174" y="22"/>
                    <a:pt x="254" y="22"/>
                  </a:cubicBezTo>
                  <a:cubicBezTo>
                    <a:pt x="333" y="22"/>
                    <a:pt x="413" y="14"/>
                    <a:pt x="491" y="0"/>
                  </a:cubicBezTo>
                  <a:cubicBezTo>
                    <a:pt x="491" y="0"/>
                    <a:pt x="491" y="0"/>
                    <a:pt x="491" y="0"/>
                  </a:cubicBezTo>
                  <a:cubicBezTo>
                    <a:pt x="491" y="0"/>
                    <a:pt x="492" y="0"/>
                    <a:pt x="492" y="0"/>
                  </a:cubicBezTo>
                  <a:moveTo>
                    <a:pt x="254" y="139"/>
                  </a:moveTo>
                  <a:cubicBezTo>
                    <a:pt x="337" y="139"/>
                    <a:pt x="421" y="132"/>
                    <a:pt x="504" y="116"/>
                  </a:cubicBezTo>
                  <a:cubicBezTo>
                    <a:pt x="490" y="4"/>
                    <a:pt x="490" y="4"/>
                    <a:pt x="490" y="4"/>
                  </a:cubicBezTo>
                  <a:cubicBezTo>
                    <a:pt x="412" y="18"/>
                    <a:pt x="332" y="25"/>
                    <a:pt x="254" y="25"/>
                  </a:cubicBezTo>
                  <a:cubicBezTo>
                    <a:pt x="175" y="25"/>
                    <a:pt x="95" y="18"/>
                    <a:pt x="17" y="4"/>
                  </a:cubicBezTo>
                  <a:cubicBezTo>
                    <a:pt x="3" y="116"/>
                    <a:pt x="3" y="116"/>
                    <a:pt x="3" y="116"/>
                  </a:cubicBezTo>
                  <a:cubicBezTo>
                    <a:pt x="86" y="132"/>
                    <a:pt x="170" y="139"/>
                    <a:pt x="254" y="13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 name="TextBox 32">
            <a:extLst>
              <a:ext uri="{FF2B5EF4-FFF2-40B4-BE49-F238E27FC236}">
                <a16:creationId xmlns:a16="http://schemas.microsoft.com/office/drawing/2014/main" id="{B8D5AE6B-BDCB-4AE7-83ED-9E9B4AB76C31}"/>
              </a:ext>
            </a:extLst>
          </p:cNvPr>
          <p:cNvSpPr txBox="1"/>
          <p:nvPr/>
        </p:nvSpPr>
        <p:spPr>
          <a:xfrm>
            <a:off x="3784050" y="4301861"/>
            <a:ext cx="4341573" cy="1015663"/>
          </a:xfrm>
          <a:prstGeom prst="rect">
            <a:avLst/>
          </a:prstGeom>
          <a:noFill/>
        </p:spPr>
        <p:txBody>
          <a:bodyPr wrap="none" rtlCol="0">
            <a:spAutoFit/>
          </a:bodyPr>
          <a:lstStyle/>
          <a:p>
            <a:pPr algn="ctr"/>
            <a:r>
              <a:rPr lang="en-US" sz="6000" dirty="0">
                <a:solidFill>
                  <a:schemeClr val="bg1"/>
                </a:solidFill>
                <a:latin typeface="Nautilus Pompilius" panose="02000000000000000000" pitchFamily="50" charset="-52"/>
              </a:rPr>
              <a:t>Mother’s Day</a:t>
            </a:r>
          </a:p>
        </p:txBody>
      </p:sp>
      <p:sp>
        <p:nvSpPr>
          <p:cNvPr id="35" name="TextBox 34">
            <a:extLst>
              <a:ext uri="{FF2B5EF4-FFF2-40B4-BE49-F238E27FC236}">
                <a16:creationId xmlns:a16="http://schemas.microsoft.com/office/drawing/2014/main" id="{BA4AF79D-CAE7-4FDA-9329-60DDA04CA565}"/>
              </a:ext>
            </a:extLst>
          </p:cNvPr>
          <p:cNvSpPr txBox="1"/>
          <p:nvPr/>
        </p:nvSpPr>
        <p:spPr>
          <a:xfrm>
            <a:off x="4263241" y="3450630"/>
            <a:ext cx="3517401" cy="830997"/>
          </a:xfrm>
          <a:prstGeom prst="rect">
            <a:avLst/>
          </a:prstGeom>
          <a:noFill/>
        </p:spPr>
        <p:txBody>
          <a:bodyPr wrap="square" rtlCol="0">
            <a:spAutoFit/>
          </a:bodyPr>
          <a:lstStyle/>
          <a:p>
            <a:pPr algn="ctr"/>
            <a:r>
              <a:rPr lang="en-US" sz="4800" dirty="0">
                <a:solidFill>
                  <a:schemeClr val="bg1"/>
                </a:solidFill>
                <a:effectLst>
                  <a:outerShdw blurRad="38100" dist="38100" dir="2700000" algn="tl">
                    <a:srgbClr val="000000">
                      <a:alpha val="43137"/>
                    </a:srgbClr>
                  </a:outerShdw>
                </a:effectLst>
                <a:latin typeface="Metropolis" panose="00000500000000000000" pitchFamily="50" charset="0"/>
              </a:rPr>
              <a:t>HAPPY</a:t>
            </a:r>
          </a:p>
        </p:txBody>
      </p:sp>
      <p:grpSp>
        <p:nvGrpSpPr>
          <p:cNvPr id="53" name="Group 30">
            <a:extLst>
              <a:ext uri="{FF2B5EF4-FFF2-40B4-BE49-F238E27FC236}">
                <a16:creationId xmlns:a16="http://schemas.microsoft.com/office/drawing/2014/main" id="{6C3E8C84-6733-4E14-9DF1-8210B7342E3F}"/>
              </a:ext>
            </a:extLst>
          </p:cNvPr>
          <p:cNvGrpSpPr>
            <a:grpSpLocks noChangeAspect="1"/>
          </p:cNvGrpSpPr>
          <p:nvPr/>
        </p:nvGrpSpPr>
        <p:grpSpPr bwMode="auto">
          <a:xfrm rot="18278131">
            <a:off x="2115933" y="1027972"/>
            <a:ext cx="2213061" cy="1099600"/>
            <a:chOff x="0" y="-1"/>
            <a:chExt cx="958" cy="476"/>
          </a:xfrm>
          <a:solidFill>
            <a:srgbClr val="EAAEAC"/>
          </a:solidFill>
        </p:grpSpPr>
        <p:sp>
          <p:nvSpPr>
            <p:cNvPr id="55" name="Freeform 31">
              <a:extLst>
                <a:ext uri="{FF2B5EF4-FFF2-40B4-BE49-F238E27FC236}">
                  <a16:creationId xmlns:a16="http://schemas.microsoft.com/office/drawing/2014/main" id="{B03C99EF-564D-40DD-BCE7-3A1880944206}"/>
                </a:ext>
              </a:extLst>
            </p:cNvPr>
            <p:cNvSpPr>
              <a:spLocks/>
            </p:cNvSpPr>
            <p:nvPr/>
          </p:nvSpPr>
          <p:spPr bwMode="auto">
            <a:xfrm>
              <a:off x="432" y="11"/>
              <a:ext cx="189" cy="177"/>
            </a:xfrm>
            <a:custGeom>
              <a:avLst/>
              <a:gdLst>
                <a:gd name="T0" fmla="*/ 74 w 79"/>
                <a:gd name="T1" fmla="*/ 74 h 74"/>
                <a:gd name="T2" fmla="*/ 59 w 79"/>
                <a:gd name="T3" fmla="*/ 46 h 74"/>
                <a:gd name="T4" fmla="*/ 42 w 79"/>
                <a:gd name="T5" fmla="*/ 31 h 74"/>
                <a:gd name="T6" fmla="*/ 25 w 79"/>
                <a:gd name="T7" fmla="*/ 26 h 74"/>
                <a:gd name="T8" fmla="*/ 12 w 79"/>
                <a:gd name="T9" fmla="*/ 27 h 74"/>
                <a:gd name="T10" fmla="*/ 5 w 79"/>
                <a:gd name="T11" fmla="*/ 24 h 74"/>
                <a:gd name="T12" fmla="*/ 5 w 79"/>
                <a:gd name="T13" fmla="*/ 11 h 74"/>
                <a:gd name="T14" fmla="*/ 18 w 79"/>
                <a:gd name="T15" fmla="*/ 4 h 74"/>
                <a:gd name="T16" fmla="*/ 48 w 79"/>
                <a:gd name="T17" fmla="*/ 9 h 74"/>
                <a:gd name="T18" fmla="*/ 77 w 79"/>
                <a:gd name="T19" fmla="*/ 56 h 74"/>
                <a:gd name="T20" fmla="*/ 74 w 79"/>
                <a:gd name="T2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 h="74">
                  <a:moveTo>
                    <a:pt x="74" y="74"/>
                  </a:moveTo>
                  <a:cubicBezTo>
                    <a:pt x="72" y="62"/>
                    <a:pt x="65" y="54"/>
                    <a:pt x="59" y="46"/>
                  </a:cubicBezTo>
                  <a:cubicBezTo>
                    <a:pt x="54" y="40"/>
                    <a:pt x="48" y="35"/>
                    <a:pt x="42" y="31"/>
                  </a:cubicBezTo>
                  <a:cubicBezTo>
                    <a:pt x="37" y="27"/>
                    <a:pt x="31" y="26"/>
                    <a:pt x="25" y="26"/>
                  </a:cubicBezTo>
                  <a:cubicBezTo>
                    <a:pt x="21" y="27"/>
                    <a:pt x="16" y="27"/>
                    <a:pt x="12" y="27"/>
                  </a:cubicBezTo>
                  <a:cubicBezTo>
                    <a:pt x="10" y="26"/>
                    <a:pt x="7" y="25"/>
                    <a:pt x="5" y="24"/>
                  </a:cubicBezTo>
                  <a:cubicBezTo>
                    <a:pt x="0" y="20"/>
                    <a:pt x="0" y="14"/>
                    <a:pt x="5" y="11"/>
                  </a:cubicBezTo>
                  <a:cubicBezTo>
                    <a:pt x="9" y="9"/>
                    <a:pt x="13" y="6"/>
                    <a:pt x="18" y="4"/>
                  </a:cubicBezTo>
                  <a:cubicBezTo>
                    <a:pt x="29" y="0"/>
                    <a:pt x="39" y="1"/>
                    <a:pt x="48" y="9"/>
                  </a:cubicBezTo>
                  <a:cubicBezTo>
                    <a:pt x="62" y="21"/>
                    <a:pt x="73" y="37"/>
                    <a:pt x="77" y="56"/>
                  </a:cubicBezTo>
                  <a:cubicBezTo>
                    <a:pt x="79" y="62"/>
                    <a:pt x="78" y="68"/>
                    <a:pt x="74"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32">
              <a:extLst>
                <a:ext uri="{FF2B5EF4-FFF2-40B4-BE49-F238E27FC236}">
                  <a16:creationId xmlns:a16="http://schemas.microsoft.com/office/drawing/2014/main" id="{9F0D6A41-C836-497E-80DD-298ADF5FE6E0}"/>
                </a:ext>
              </a:extLst>
            </p:cNvPr>
            <p:cNvSpPr>
              <a:spLocks/>
            </p:cNvSpPr>
            <p:nvPr/>
          </p:nvSpPr>
          <p:spPr bwMode="auto">
            <a:xfrm>
              <a:off x="354" y="220"/>
              <a:ext cx="255" cy="93"/>
            </a:xfrm>
            <a:custGeom>
              <a:avLst/>
              <a:gdLst>
                <a:gd name="T0" fmla="*/ 3 w 107"/>
                <a:gd name="T1" fmla="*/ 18 h 39"/>
                <a:gd name="T2" fmla="*/ 11 w 107"/>
                <a:gd name="T3" fmla="*/ 29 h 39"/>
                <a:gd name="T4" fmla="*/ 25 w 107"/>
                <a:gd name="T5" fmla="*/ 38 h 39"/>
                <a:gd name="T6" fmla="*/ 42 w 107"/>
                <a:gd name="T7" fmla="*/ 39 h 39"/>
                <a:gd name="T8" fmla="*/ 83 w 107"/>
                <a:gd name="T9" fmla="*/ 32 h 39"/>
                <a:gd name="T10" fmla="*/ 107 w 107"/>
                <a:gd name="T11" fmla="*/ 1 h 39"/>
                <a:gd name="T12" fmla="*/ 64 w 107"/>
                <a:gd name="T13" fmla="*/ 25 h 39"/>
                <a:gd name="T14" fmla="*/ 53 w 107"/>
                <a:gd name="T15" fmla="*/ 24 h 39"/>
                <a:gd name="T16" fmla="*/ 37 w 107"/>
                <a:gd name="T17" fmla="*/ 15 h 39"/>
                <a:gd name="T18" fmla="*/ 22 w 107"/>
                <a:gd name="T19" fmla="*/ 4 h 39"/>
                <a:gd name="T20" fmla="*/ 5 w 107"/>
                <a:gd name="T21" fmla="*/ 3 h 39"/>
                <a:gd name="T22" fmla="*/ 3 w 107"/>
                <a:gd name="T23" fmla="*/ 1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 h="39">
                  <a:moveTo>
                    <a:pt x="3" y="18"/>
                  </a:moveTo>
                  <a:cubicBezTo>
                    <a:pt x="4" y="22"/>
                    <a:pt x="8" y="26"/>
                    <a:pt x="11" y="29"/>
                  </a:cubicBezTo>
                  <a:cubicBezTo>
                    <a:pt x="15" y="33"/>
                    <a:pt x="20" y="36"/>
                    <a:pt x="25" y="38"/>
                  </a:cubicBezTo>
                  <a:cubicBezTo>
                    <a:pt x="31" y="39"/>
                    <a:pt x="36" y="39"/>
                    <a:pt x="42" y="39"/>
                  </a:cubicBezTo>
                  <a:cubicBezTo>
                    <a:pt x="56" y="38"/>
                    <a:pt x="70" y="37"/>
                    <a:pt x="83" y="32"/>
                  </a:cubicBezTo>
                  <a:cubicBezTo>
                    <a:pt x="95" y="26"/>
                    <a:pt x="106" y="15"/>
                    <a:pt x="107" y="1"/>
                  </a:cubicBezTo>
                  <a:cubicBezTo>
                    <a:pt x="97" y="14"/>
                    <a:pt x="81" y="24"/>
                    <a:pt x="64" y="25"/>
                  </a:cubicBezTo>
                  <a:cubicBezTo>
                    <a:pt x="60" y="25"/>
                    <a:pt x="57" y="25"/>
                    <a:pt x="53" y="24"/>
                  </a:cubicBezTo>
                  <a:cubicBezTo>
                    <a:pt x="47" y="23"/>
                    <a:pt x="42" y="19"/>
                    <a:pt x="37" y="15"/>
                  </a:cubicBezTo>
                  <a:cubicBezTo>
                    <a:pt x="32" y="11"/>
                    <a:pt x="28" y="7"/>
                    <a:pt x="22" y="4"/>
                  </a:cubicBezTo>
                  <a:cubicBezTo>
                    <a:pt x="17" y="2"/>
                    <a:pt x="10" y="0"/>
                    <a:pt x="5" y="3"/>
                  </a:cubicBezTo>
                  <a:cubicBezTo>
                    <a:pt x="0" y="6"/>
                    <a:pt x="1" y="13"/>
                    <a:pt x="3"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33">
              <a:extLst>
                <a:ext uri="{FF2B5EF4-FFF2-40B4-BE49-F238E27FC236}">
                  <a16:creationId xmlns:a16="http://schemas.microsoft.com/office/drawing/2014/main" id="{9AA9DF04-E76D-474A-A02B-9E04A9F107F7}"/>
                </a:ext>
              </a:extLst>
            </p:cNvPr>
            <p:cNvSpPr>
              <a:spLocks/>
            </p:cNvSpPr>
            <p:nvPr/>
          </p:nvSpPr>
          <p:spPr bwMode="auto">
            <a:xfrm>
              <a:off x="342" y="66"/>
              <a:ext cx="86" cy="142"/>
            </a:xfrm>
            <a:custGeom>
              <a:avLst/>
              <a:gdLst>
                <a:gd name="T0" fmla="*/ 1 w 36"/>
                <a:gd name="T1" fmla="*/ 35 h 59"/>
                <a:gd name="T2" fmla="*/ 10 w 36"/>
                <a:gd name="T3" fmla="*/ 16 h 59"/>
                <a:gd name="T4" fmla="*/ 32 w 36"/>
                <a:gd name="T5" fmla="*/ 0 h 59"/>
                <a:gd name="T6" fmla="*/ 36 w 36"/>
                <a:gd name="T7" fmla="*/ 5 h 59"/>
                <a:gd name="T8" fmla="*/ 35 w 36"/>
                <a:gd name="T9" fmla="*/ 9 h 59"/>
                <a:gd name="T10" fmla="*/ 22 w 36"/>
                <a:gd name="T11" fmla="*/ 45 h 59"/>
                <a:gd name="T12" fmla="*/ 20 w 36"/>
                <a:gd name="T13" fmla="*/ 52 h 59"/>
                <a:gd name="T14" fmla="*/ 7 w 36"/>
                <a:gd name="T15" fmla="*/ 53 h 59"/>
                <a:gd name="T16" fmla="*/ 3 w 36"/>
                <a:gd name="T17" fmla="*/ 45 h 59"/>
                <a:gd name="T18" fmla="*/ 1 w 36"/>
                <a:gd name="T19" fmla="*/ 3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59">
                  <a:moveTo>
                    <a:pt x="1" y="35"/>
                  </a:moveTo>
                  <a:cubicBezTo>
                    <a:pt x="3" y="27"/>
                    <a:pt x="9" y="24"/>
                    <a:pt x="10" y="16"/>
                  </a:cubicBezTo>
                  <a:cubicBezTo>
                    <a:pt x="11" y="8"/>
                    <a:pt x="24" y="0"/>
                    <a:pt x="32" y="0"/>
                  </a:cubicBezTo>
                  <a:cubicBezTo>
                    <a:pt x="35" y="1"/>
                    <a:pt x="36" y="2"/>
                    <a:pt x="36" y="5"/>
                  </a:cubicBezTo>
                  <a:cubicBezTo>
                    <a:pt x="36" y="6"/>
                    <a:pt x="35" y="8"/>
                    <a:pt x="35" y="9"/>
                  </a:cubicBezTo>
                  <a:cubicBezTo>
                    <a:pt x="29" y="21"/>
                    <a:pt x="25" y="33"/>
                    <a:pt x="22" y="45"/>
                  </a:cubicBezTo>
                  <a:cubicBezTo>
                    <a:pt x="21" y="47"/>
                    <a:pt x="21" y="50"/>
                    <a:pt x="20" y="52"/>
                  </a:cubicBezTo>
                  <a:cubicBezTo>
                    <a:pt x="17" y="58"/>
                    <a:pt x="10" y="59"/>
                    <a:pt x="7" y="53"/>
                  </a:cubicBezTo>
                  <a:cubicBezTo>
                    <a:pt x="5" y="50"/>
                    <a:pt x="4" y="48"/>
                    <a:pt x="3" y="45"/>
                  </a:cubicBezTo>
                  <a:cubicBezTo>
                    <a:pt x="4" y="45"/>
                    <a:pt x="0" y="40"/>
                    <a:pt x="1"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34">
              <a:extLst>
                <a:ext uri="{FF2B5EF4-FFF2-40B4-BE49-F238E27FC236}">
                  <a16:creationId xmlns:a16="http://schemas.microsoft.com/office/drawing/2014/main" id="{2050BE7E-C8A8-45EB-9002-858E09990C32}"/>
                </a:ext>
              </a:extLst>
            </p:cNvPr>
            <p:cNvSpPr>
              <a:spLocks/>
            </p:cNvSpPr>
            <p:nvPr/>
          </p:nvSpPr>
          <p:spPr bwMode="auto">
            <a:xfrm>
              <a:off x="439" y="73"/>
              <a:ext cx="127" cy="108"/>
            </a:xfrm>
            <a:custGeom>
              <a:avLst/>
              <a:gdLst>
                <a:gd name="T0" fmla="*/ 0 w 53"/>
                <a:gd name="T1" fmla="*/ 16 h 45"/>
                <a:gd name="T2" fmla="*/ 37 w 53"/>
                <a:gd name="T3" fmla="*/ 10 h 45"/>
                <a:gd name="T4" fmla="*/ 51 w 53"/>
                <a:gd name="T5" fmla="*/ 28 h 45"/>
                <a:gd name="T6" fmla="*/ 45 w 53"/>
                <a:gd name="T7" fmla="*/ 45 h 45"/>
                <a:gd name="T8" fmla="*/ 42 w 53"/>
                <a:gd name="T9" fmla="*/ 39 h 45"/>
                <a:gd name="T10" fmla="*/ 32 w 53"/>
                <a:gd name="T11" fmla="*/ 22 h 45"/>
                <a:gd name="T12" fmla="*/ 10 w 53"/>
                <a:gd name="T13" fmla="*/ 14 h 45"/>
                <a:gd name="T14" fmla="*/ 0 w 53"/>
                <a:gd name="T15" fmla="*/ 16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45">
                  <a:moveTo>
                    <a:pt x="0" y="16"/>
                  </a:moveTo>
                  <a:cubicBezTo>
                    <a:pt x="10" y="2"/>
                    <a:pt x="25" y="0"/>
                    <a:pt x="37" y="10"/>
                  </a:cubicBezTo>
                  <a:cubicBezTo>
                    <a:pt x="43" y="15"/>
                    <a:pt x="48" y="21"/>
                    <a:pt x="51" y="28"/>
                  </a:cubicBezTo>
                  <a:cubicBezTo>
                    <a:pt x="53" y="35"/>
                    <a:pt x="52" y="39"/>
                    <a:pt x="45" y="45"/>
                  </a:cubicBezTo>
                  <a:cubicBezTo>
                    <a:pt x="44" y="42"/>
                    <a:pt x="43" y="41"/>
                    <a:pt x="42" y="39"/>
                  </a:cubicBezTo>
                  <a:cubicBezTo>
                    <a:pt x="40" y="32"/>
                    <a:pt x="37" y="27"/>
                    <a:pt x="32" y="22"/>
                  </a:cubicBezTo>
                  <a:cubicBezTo>
                    <a:pt x="26" y="16"/>
                    <a:pt x="19" y="13"/>
                    <a:pt x="10" y="14"/>
                  </a:cubicBezTo>
                  <a:cubicBezTo>
                    <a:pt x="7" y="15"/>
                    <a:pt x="3" y="15"/>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35">
              <a:extLst>
                <a:ext uri="{FF2B5EF4-FFF2-40B4-BE49-F238E27FC236}">
                  <a16:creationId xmlns:a16="http://schemas.microsoft.com/office/drawing/2014/main" id="{EEFFDDC5-2DD7-4943-BAEA-E28EF34DFFEC}"/>
                </a:ext>
              </a:extLst>
            </p:cNvPr>
            <p:cNvSpPr>
              <a:spLocks/>
            </p:cNvSpPr>
            <p:nvPr/>
          </p:nvSpPr>
          <p:spPr bwMode="auto">
            <a:xfrm>
              <a:off x="451" y="196"/>
              <a:ext cx="127" cy="72"/>
            </a:xfrm>
            <a:custGeom>
              <a:avLst/>
              <a:gdLst>
                <a:gd name="T0" fmla="*/ 0 w 53"/>
                <a:gd name="T1" fmla="*/ 21 h 30"/>
                <a:gd name="T2" fmla="*/ 26 w 53"/>
                <a:gd name="T3" fmla="*/ 14 h 30"/>
                <a:gd name="T4" fmla="*/ 53 w 53"/>
                <a:gd name="T5" fmla="*/ 0 h 30"/>
                <a:gd name="T6" fmla="*/ 0 w 53"/>
                <a:gd name="T7" fmla="*/ 21 h 30"/>
              </a:gdLst>
              <a:ahLst/>
              <a:cxnLst>
                <a:cxn ang="0">
                  <a:pos x="T0" y="T1"/>
                </a:cxn>
                <a:cxn ang="0">
                  <a:pos x="T2" y="T3"/>
                </a:cxn>
                <a:cxn ang="0">
                  <a:pos x="T4" y="T5"/>
                </a:cxn>
                <a:cxn ang="0">
                  <a:pos x="T6" y="T7"/>
                </a:cxn>
              </a:cxnLst>
              <a:rect l="0" t="0" r="r" b="b"/>
              <a:pathLst>
                <a:path w="53" h="30">
                  <a:moveTo>
                    <a:pt x="0" y="21"/>
                  </a:moveTo>
                  <a:cubicBezTo>
                    <a:pt x="7" y="18"/>
                    <a:pt x="19" y="18"/>
                    <a:pt x="26" y="14"/>
                  </a:cubicBezTo>
                  <a:cubicBezTo>
                    <a:pt x="42" y="3"/>
                    <a:pt x="45" y="0"/>
                    <a:pt x="53" y="0"/>
                  </a:cubicBezTo>
                  <a:cubicBezTo>
                    <a:pt x="48" y="20"/>
                    <a:pt x="16" y="30"/>
                    <a:pt x="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6">
              <a:extLst>
                <a:ext uri="{FF2B5EF4-FFF2-40B4-BE49-F238E27FC236}">
                  <a16:creationId xmlns:a16="http://schemas.microsoft.com/office/drawing/2014/main" id="{081A605A-F445-478E-B9F5-144BFFACD1B8}"/>
                </a:ext>
              </a:extLst>
            </p:cNvPr>
            <p:cNvSpPr>
              <a:spLocks/>
            </p:cNvSpPr>
            <p:nvPr/>
          </p:nvSpPr>
          <p:spPr bwMode="auto">
            <a:xfrm>
              <a:off x="466" y="131"/>
              <a:ext cx="62" cy="82"/>
            </a:xfrm>
            <a:custGeom>
              <a:avLst/>
              <a:gdLst>
                <a:gd name="T0" fmla="*/ 24 w 26"/>
                <a:gd name="T1" fmla="*/ 18 h 34"/>
                <a:gd name="T2" fmla="*/ 22 w 26"/>
                <a:gd name="T3" fmla="*/ 30 h 34"/>
                <a:gd name="T4" fmla="*/ 7 w 26"/>
                <a:gd name="T5" fmla="*/ 28 h 34"/>
                <a:gd name="T6" fmla="*/ 1 w 26"/>
                <a:gd name="T7" fmla="*/ 17 h 34"/>
                <a:gd name="T8" fmla="*/ 0 w 26"/>
                <a:gd name="T9" fmla="*/ 9 h 34"/>
                <a:gd name="T10" fmla="*/ 12 w 26"/>
                <a:gd name="T11" fmla="*/ 2 h 34"/>
                <a:gd name="T12" fmla="*/ 24 w 26"/>
                <a:gd name="T13" fmla="*/ 18 h 34"/>
              </a:gdLst>
              <a:ahLst/>
              <a:cxnLst>
                <a:cxn ang="0">
                  <a:pos x="T0" y="T1"/>
                </a:cxn>
                <a:cxn ang="0">
                  <a:pos x="T2" y="T3"/>
                </a:cxn>
                <a:cxn ang="0">
                  <a:pos x="T4" y="T5"/>
                </a:cxn>
                <a:cxn ang="0">
                  <a:pos x="T6" y="T7"/>
                </a:cxn>
                <a:cxn ang="0">
                  <a:pos x="T8" y="T9"/>
                </a:cxn>
                <a:cxn ang="0">
                  <a:pos x="T10" y="T11"/>
                </a:cxn>
                <a:cxn ang="0">
                  <a:pos x="T12" y="T13"/>
                </a:cxn>
              </a:cxnLst>
              <a:rect l="0" t="0" r="r" b="b"/>
              <a:pathLst>
                <a:path w="26" h="34">
                  <a:moveTo>
                    <a:pt x="24" y="18"/>
                  </a:moveTo>
                  <a:cubicBezTo>
                    <a:pt x="26" y="23"/>
                    <a:pt x="24" y="27"/>
                    <a:pt x="22" y="30"/>
                  </a:cubicBezTo>
                  <a:cubicBezTo>
                    <a:pt x="18" y="34"/>
                    <a:pt x="11" y="32"/>
                    <a:pt x="7" y="28"/>
                  </a:cubicBezTo>
                  <a:cubicBezTo>
                    <a:pt x="5" y="24"/>
                    <a:pt x="2" y="21"/>
                    <a:pt x="1" y="17"/>
                  </a:cubicBezTo>
                  <a:cubicBezTo>
                    <a:pt x="0" y="15"/>
                    <a:pt x="0" y="11"/>
                    <a:pt x="0" y="9"/>
                  </a:cubicBezTo>
                  <a:cubicBezTo>
                    <a:pt x="1" y="3"/>
                    <a:pt x="7" y="0"/>
                    <a:pt x="12" y="2"/>
                  </a:cubicBezTo>
                  <a:cubicBezTo>
                    <a:pt x="19" y="5"/>
                    <a:pt x="23" y="11"/>
                    <a:pt x="24"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37">
              <a:extLst>
                <a:ext uri="{FF2B5EF4-FFF2-40B4-BE49-F238E27FC236}">
                  <a16:creationId xmlns:a16="http://schemas.microsoft.com/office/drawing/2014/main" id="{17739E68-636C-42E4-A13A-B329BFCFD630}"/>
                </a:ext>
              </a:extLst>
            </p:cNvPr>
            <p:cNvSpPr>
              <a:spLocks/>
            </p:cNvSpPr>
            <p:nvPr/>
          </p:nvSpPr>
          <p:spPr bwMode="auto">
            <a:xfrm>
              <a:off x="408" y="124"/>
              <a:ext cx="58" cy="98"/>
            </a:xfrm>
            <a:custGeom>
              <a:avLst/>
              <a:gdLst>
                <a:gd name="T0" fmla="*/ 24 w 24"/>
                <a:gd name="T1" fmla="*/ 2 h 41"/>
                <a:gd name="T2" fmla="*/ 19 w 24"/>
                <a:gd name="T3" fmla="*/ 8 h 41"/>
                <a:gd name="T4" fmla="*/ 20 w 24"/>
                <a:gd name="T5" fmla="*/ 36 h 41"/>
                <a:gd name="T6" fmla="*/ 24 w 24"/>
                <a:gd name="T7" fmla="*/ 39 h 41"/>
                <a:gd name="T8" fmla="*/ 11 w 24"/>
                <a:gd name="T9" fmla="*/ 38 h 41"/>
                <a:gd name="T10" fmla="*/ 12 w 24"/>
                <a:gd name="T11" fmla="*/ 5 h 41"/>
                <a:gd name="T12" fmla="*/ 24 w 24"/>
                <a:gd name="T13" fmla="*/ 2 h 41"/>
              </a:gdLst>
              <a:ahLst/>
              <a:cxnLst>
                <a:cxn ang="0">
                  <a:pos x="T0" y="T1"/>
                </a:cxn>
                <a:cxn ang="0">
                  <a:pos x="T2" y="T3"/>
                </a:cxn>
                <a:cxn ang="0">
                  <a:pos x="T4" y="T5"/>
                </a:cxn>
                <a:cxn ang="0">
                  <a:pos x="T6" y="T7"/>
                </a:cxn>
                <a:cxn ang="0">
                  <a:pos x="T8" y="T9"/>
                </a:cxn>
                <a:cxn ang="0">
                  <a:pos x="T10" y="T11"/>
                </a:cxn>
                <a:cxn ang="0">
                  <a:pos x="T12" y="T13"/>
                </a:cxn>
              </a:cxnLst>
              <a:rect l="0" t="0" r="r" b="b"/>
              <a:pathLst>
                <a:path w="24" h="41">
                  <a:moveTo>
                    <a:pt x="24" y="2"/>
                  </a:moveTo>
                  <a:cubicBezTo>
                    <a:pt x="22" y="5"/>
                    <a:pt x="21" y="7"/>
                    <a:pt x="19" y="8"/>
                  </a:cubicBezTo>
                  <a:cubicBezTo>
                    <a:pt x="11" y="17"/>
                    <a:pt x="12" y="28"/>
                    <a:pt x="20" y="36"/>
                  </a:cubicBezTo>
                  <a:cubicBezTo>
                    <a:pt x="21" y="37"/>
                    <a:pt x="22" y="37"/>
                    <a:pt x="24" y="39"/>
                  </a:cubicBezTo>
                  <a:cubicBezTo>
                    <a:pt x="19" y="41"/>
                    <a:pt x="15" y="40"/>
                    <a:pt x="11" y="38"/>
                  </a:cubicBezTo>
                  <a:cubicBezTo>
                    <a:pt x="0" y="30"/>
                    <a:pt x="0" y="13"/>
                    <a:pt x="12" y="5"/>
                  </a:cubicBezTo>
                  <a:cubicBezTo>
                    <a:pt x="15" y="3"/>
                    <a:pt x="18" y="0"/>
                    <a:pt x="24"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38">
              <a:extLst>
                <a:ext uri="{FF2B5EF4-FFF2-40B4-BE49-F238E27FC236}">
                  <a16:creationId xmlns:a16="http://schemas.microsoft.com/office/drawing/2014/main" id="{51F7C84E-34EE-4014-9C57-F2CBE681550C}"/>
                </a:ext>
              </a:extLst>
            </p:cNvPr>
            <p:cNvSpPr>
              <a:spLocks/>
            </p:cNvSpPr>
            <p:nvPr/>
          </p:nvSpPr>
          <p:spPr bwMode="auto">
            <a:xfrm>
              <a:off x="719" y="155"/>
              <a:ext cx="107" cy="151"/>
            </a:xfrm>
            <a:custGeom>
              <a:avLst/>
              <a:gdLst>
                <a:gd name="T0" fmla="*/ 37 w 45"/>
                <a:gd name="T1" fmla="*/ 63 h 63"/>
                <a:gd name="T2" fmla="*/ 33 w 45"/>
                <a:gd name="T3" fmla="*/ 40 h 63"/>
                <a:gd name="T4" fmla="*/ 26 w 45"/>
                <a:gd name="T5" fmla="*/ 25 h 63"/>
                <a:gd name="T6" fmla="*/ 15 w 45"/>
                <a:gd name="T7" fmla="*/ 17 h 63"/>
                <a:gd name="T8" fmla="*/ 7 w 45"/>
                <a:gd name="T9" fmla="*/ 14 h 63"/>
                <a:gd name="T10" fmla="*/ 2 w 45"/>
                <a:gd name="T11" fmla="*/ 10 h 63"/>
                <a:gd name="T12" fmla="*/ 6 w 45"/>
                <a:gd name="T13" fmla="*/ 2 h 63"/>
                <a:gd name="T14" fmla="*/ 16 w 45"/>
                <a:gd name="T15" fmla="*/ 0 h 63"/>
                <a:gd name="T16" fmla="*/ 36 w 45"/>
                <a:gd name="T17" fmla="*/ 11 h 63"/>
                <a:gd name="T18" fmla="*/ 43 w 45"/>
                <a:gd name="T19" fmla="*/ 51 h 63"/>
                <a:gd name="T20" fmla="*/ 37 w 45"/>
                <a:gd name="T21"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63">
                  <a:moveTo>
                    <a:pt x="37" y="63"/>
                  </a:moveTo>
                  <a:cubicBezTo>
                    <a:pt x="38" y="54"/>
                    <a:pt x="36" y="47"/>
                    <a:pt x="33" y="40"/>
                  </a:cubicBezTo>
                  <a:cubicBezTo>
                    <a:pt x="32" y="34"/>
                    <a:pt x="29" y="29"/>
                    <a:pt x="26" y="25"/>
                  </a:cubicBezTo>
                  <a:cubicBezTo>
                    <a:pt x="24" y="21"/>
                    <a:pt x="20" y="18"/>
                    <a:pt x="15" y="17"/>
                  </a:cubicBezTo>
                  <a:cubicBezTo>
                    <a:pt x="12" y="16"/>
                    <a:pt x="9" y="15"/>
                    <a:pt x="7" y="14"/>
                  </a:cubicBezTo>
                  <a:cubicBezTo>
                    <a:pt x="5" y="13"/>
                    <a:pt x="3" y="11"/>
                    <a:pt x="2" y="10"/>
                  </a:cubicBezTo>
                  <a:cubicBezTo>
                    <a:pt x="0" y="6"/>
                    <a:pt x="2" y="2"/>
                    <a:pt x="6" y="2"/>
                  </a:cubicBezTo>
                  <a:cubicBezTo>
                    <a:pt x="9" y="1"/>
                    <a:pt x="13" y="0"/>
                    <a:pt x="16" y="0"/>
                  </a:cubicBezTo>
                  <a:cubicBezTo>
                    <a:pt x="25" y="0"/>
                    <a:pt x="32" y="4"/>
                    <a:pt x="36" y="11"/>
                  </a:cubicBezTo>
                  <a:cubicBezTo>
                    <a:pt x="42" y="23"/>
                    <a:pt x="45" y="37"/>
                    <a:pt x="43" y="51"/>
                  </a:cubicBezTo>
                  <a:cubicBezTo>
                    <a:pt x="43" y="55"/>
                    <a:pt x="41" y="59"/>
                    <a:pt x="37"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39">
              <a:extLst>
                <a:ext uri="{FF2B5EF4-FFF2-40B4-BE49-F238E27FC236}">
                  <a16:creationId xmlns:a16="http://schemas.microsoft.com/office/drawing/2014/main" id="{7B196E4C-FF0E-4C7B-A94E-285B06B2E1F8}"/>
                </a:ext>
              </a:extLst>
            </p:cNvPr>
            <p:cNvSpPr>
              <a:spLocks/>
            </p:cNvSpPr>
            <p:nvPr/>
          </p:nvSpPr>
          <p:spPr bwMode="auto">
            <a:xfrm>
              <a:off x="616" y="265"/>
              <a:ext cx="182" cy="99"/>
            </a:xfrm>
            <a:custGeom>
              <a:avLst/>
              <a:gdLst>
                <a:gd name="T0" fmla="*/ 0 w 76"/>
                <a:gd name="T1" fmla="*/ 10 h 41"/>
                <a:gd name="T2" fmla="*/ 3 w 76"/>
                <a:gd name="T3" fmla="*/ 20 h 41"/>
                <a:gd name="T4" fmla="*/ 10 w 76"/>
                <a:gd name="T5" fmla="*/ 30 h 41"/>
                <a:gd name="T6" fmla="*/ 21 w 76"/>
                <a:gd name="T7" fmla="*/ 35 h 41"/>
                <a:gd name="T8" fmla="*/ 51 w 76"/>
                <a:gd name="T9" fmla="*/ 41 h 41"/>
                <a:gd name="T10" fmla="*/ 76 w 76"/>
                <a:gd name="T11" fmla="*/ 26 h 41"/>
                <a:gd name="T12" fmla="*/ 40 w 76"/>
                <a:gd name="T13" fmla="*/ 31 h 41"/>
                <a:gd name="T14" fmla="*/ 33 w 76"/>
                <a:gd name="T15" fmla="*/ 28 h 41"/>
                <a:gd name="T16" fmla="*/ 24 w 76"/>
                <a:gd name="T17" fmla="*/ 17 h 41"/>
                <a:gd name="T18" fmla="*/ 17 w 76"/>
                <a:gd name="T19" fmla="*/ 6 h 41"/>
                <a:gd name="T20" fmla="*/ 5 w 76"/>
                <a:gd name="T21" fmla="*/ 1 h 41"/>
                <a:gd name="T22" fmla="*/ 0 w 76"/>
                <a:gd name="T23" fmla="*/ 1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1">
                  <a:moveTo>
                    <a:pt x="0" y="10"/>
                  </a:moveTo>
                  <a:cubicBezTo>
                    <a:pt x="0" y="14"/>
                    <a:pt x="1" y="17"/>
                    <a:pt x="3" y="20"/>
                  </a:cubicBezTo>
                  <a:cubicBezTo>
                    <a:pt x="5" y="24"/>
                    <a:pt x="7" y="27"/>
                    <a:pt x="10" y="30"/>
                  </a:cubicBezTo>
                  <a:cubicBezTo>
                    <a:pt x="13" y="32"/>
                    <a:pt x="17" y="33"/>
                    <a:pt x="21" y="35"/>
                  </a:cubicBezTo>
                  <a:cubicBezTo>
                    <a:pt x="31" y="38"/>
                    <a:pt x="41" y="41"/>
                    <a:pt x="51" y="41"/>
                  </a:cubicBezTo>
                  <a:cubicBezTo>
                    <a:pt x="61" y="40"/>
                    <a:pt x="72" y="35"/>
                    <a:pt x="76" y="26"/>
                  </a:cubicBezTo>
                  <a:cubicBezTo>
                    <a:pt x="65" y="33"/>
                    <a:pt x="52" y="35"/>
                    <a:pt x="40" y="31"/>
                  </a:cubicBezTo>
                  <a:cubicBezTo>
                    <a:pt x="37" y="30"/>
                    <a:pt x="35" y="29"/>
                    <a:pt x="33" y="28"/>
                  </a:cubicBezTo>
                  <a:cubicBezTo>
                    <a:pt x="29" y="25"/>
                    <a:pt x="26" y="21"/>
                    <a:pt x="24" y="17"/>
                  </a:cubicBezTo>
                  <a:cubicBezTo>
                    <a:pt x="22" y="13"/>
                    <a:pt x="20" y="9"/>
                    <a:pt x="17" y="6"/>
                  </a:cubicBezTo>
                  <a:cubicBezTo>
                    <a:pt x="14" y="3"/>
                    <a:pt x="9" y="0"/>
                    <a:pt x="5" y="1"/>
                  </a:cubicBezTo>
                  <a:cubicBezTo>
                    <a:pt x="1" y="1"/>
                    <a:pt x="0" y="6"/>
                    <a:pt x="0"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40">
              <a:extLst>
                <a:ext uri="{FF2B5EF4-FFF2-40B4-BE49-F238E27FC236}">
                  <a16:creationId xmlns:a16="http://schemas.microsoft.com/office/drawing/2014/main" id="{0F38B5CF-835F-437C-98D5-E1156417BA1F}"/>
                </a:ext>
              </a:extLst>
            </p:cNvPr>
            <p:cNvSpPr>
              <a:spLocks/>
            </p:cNvSpPr>
            <p:nvPr/>
          </p:nvSpPr>
          <p:spPr bwMode="auto">
            <a:xfrm>
              <a:off x="628" y="167"/>
              <a:ext cx="86" cy="89"/>
            </a:xfrm>
            <a:custGeom>
              <a:avLst/>
              <a:gdLst>
                <a:gd name="T0" fmla="*/ 3 w 36"/>
                <a:gd name="T1" fmla="*/ 17 h 37"/>
                <a:gd name="T2" fmla="*/ 14 w 36"/>
                <a:gd name="T3" fmla="*/ 6 h 37"/>
                <a:gd name="T4" fmla="*/ 33 w 36"/>
                <a:gd name="T5" fmla="*/ 2 h 37"/>
                <a:gd name="T6" fmla="*/ 35 w 36"/>
                <a:gd name="T7" fmla="*/ 6 h 37"/>
                <a:gd name="T8" fmla="*/ 32 w 36"/>
                <a:gd name="T9" fmla="*/ 9 h 37"/>
                <a:gd name="T10" fmla="*/ 14 w 36"/>
                <a:gd name="T11" fmla="*/ 30 h 37"/>
                <a:gd name="T12" fmla="*/ 11 w 36"/>
                <a:gd name="T13" fmla="*/ 34 h 37"/>
                <a:gd name="T14" fmla="*/ 2 w 36"/>
                <a:gd name="T15" fmla="*/ 31 h 37"/>
                <a:gd name="T16" fmla="*/ 2 w 36"/>
                <a:gd name="T17" fmla="*/ 24 h 37"/>
                <a:gd name="T18" fmla="*/ 3 w 36"/>
                <a:gd name="T19" fmla="*/ 1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3" y="17"/>
                  </a:moveTo>
                  <a:cubicBezTo>
                    <a:pt x="6" y="12"/>
                    <a:pt x="11" y="12"/>
                    <a:pt x="14" y="6"/>
                  </a:cubicBezTo>
                  <a:cubicBezTo>
                    <a:pt x="16" y="2"/>
                    <a:pt x="28" y="0"/>
                    <a:pt x="33" y="2"/>
                  </a:cubicBezTo>
                  <a:cubicBezTo>
                    <a:pt x="35" y="3"/>
                    <a:pt x="36" y="4"/>
                    <a:pt x="35" y="6"/>
                  </a:cubicBezTo>
                  <a:cubicBezTo>
                    <a:pt x="34" y="7"/>
                    <a:pt x="33" y="8"/>
                    <a:pt x="32" y="9"/>
                  </a:cubicBezTo>
                  <a:cubicBezTo>
                    <a:pt x="25" y="15"/>
                    <a:pt x="20" y="22"/>
                    <a:pt x="14" y="30"/>
                  </a:cubicBezTo>
                  <a:cubicBezTo>
                    <a:pt x="13" y="31"/>
                    <a:pt x="12" y="33"/>
                    <a:pt x="11" y="34"/>
                  </a:cubicBezTo>
                  <a:cubicBezTo>
                    <a:pt x="7" y="37"/>
                    <a:pt x="3" y="36"/>
                    <a:pt x="2" y="31"/>
                  </a:cubicBezTo>
                  <a:cubicBezTo>
                    <a:pt x="2" y="29"/>
                    <a:pt x="2" y="27"/>
                    <a:pt x="2" y="24"/>
                  </a:cubicBezTo>
                  <a:cubicBezTo>
                    <a:pt x="2" y="25"/>
                    <a:pt x="0" y="21"/>
                    <a:pt x="3"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41">
              <a:extLst>
                <a:ext uri="{FF2B5EF4-FFF2-40B4-BE49-F238E27FC236}">
                  <a16:creationId xmlns:a16="http://schemas.microsoft.com/office/drawing/2014/main" id="{AA572305-DA59-485C-A4EC-F180F70A5A41}"/>
                </a:ext>
              </a:extLst>
            </p:cNvPr>
            <p:cNvSpPr>
              <a:spLocks/>
            </p:cNvSpPr>
            <p:nvPr/>
          </p:nvSpPr>
          <p:spPr bwMode="auto">
            <a:xfrm>
              <a:off x="709" y="191"/>
              <a:ext cx="77" cy="94"/>
            </a:xfrm>
            <a:custGeom>
              <a:avLst/>
              <a:gdLst>
                <a:gd name="T0" fmla="*/ 0 w 32"/>
                <a:gd name="T1" fmla="*/ 7 h 39"/>
                <a:gd name="T2" fmla="*/ 27 w 32"/>
                <a:gd name="T3" fmla="*/ 13 h 39"/>
                <a:gd name="T4" fmla="*/ 32 w 32"/>
                <a:gd name="T5" fmla="*/ 29 h 39"/>
                <a:gd name="T6" fmla="*/ 24 w 32"/>
                <a:gd name="T7" fmla="*/ 39 h 39"/>
                <a:gd name="T8" fmla="*/ 23 w 32"/>
                <a:gd name="T9" fmla="*/ 34 h 39"/>
                <a:gd name="T10" fmla="*/ 21 w 32"/>
                <a:gd name="T11" fmla="*/ 20 h 39"/>
                <a:gd name="T12" fmla="*/ 8 w 32"/>
                <a:gd name="T13" fmla="*/ 9 h 39"/>
                <a:gd name="T14" fmla="*/ 0 w 32"/>
                <a:gd name="T15" fmla="*/ 7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39">
                  <a:moveTo>
                    <a:pt x="0" y="7"/>
                  </a:moveTo>
                  <a:cubicBezTo>
                    <a:pt x="11" y="0"/>
                    <a:pt x="22" y="3"/>
                    <a:pt x="27" y="13"/>
                  </a:cubicBezTo>
                  <a:cubicBezTo>
                    <a:pt x="30" y="18"/>
                    <a:pt x="32" y="23"/>
                    <a:pt x="32" y="29"/>
                  </a:cubicBezTo>
                  <a:cubicBezTo>
                    <a:pt x="32" y="34"/>
                    <a:pt x="30" y="36"/>
                    <a:pt x="24" y="39"/>
                  </a:cubicBezTo>
                  <a:cubicBezTo>
                    <a:pt x="24" y="37"/>
                    <a:pt x="23" y="35"/>
                    <a:pt x="23" y="34"/>
                  </a:cubicBezTo>
                  <a:cubicBezTo>
                    <a:pt x="23" y="29"/>
                    <a:pt x="23" y="24"/>
                    <a:pt x="21" y="20"/>
                  </a:cubicBezTo>
                  <a:cubicBezTo>
                    <a:pt x="18" y="14"/>
                    <a:pt x="14" y="10"/>
                    <a:pt x="8" y="9"/>
                  </a:cubicBezTo>
                  <a:cubicBezTo>
                    <a:pt x="5" y="8"/>
                    <a:pt x="3" y="7"/>
                    <a:pt x="0"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42">
              <a:extLst>
                <a:ext uri="{FF2B5EF4-FFF2-40B4-BE49-F238E27FC236}">
                  <a16:creationId xmlns:a16="http://schemas.microsoft.com/office/drawing/2014/main" id="{89C09F37-9032-4D5F-BFBA-26D471270577}"/>
                </a:ext>
              </a:extLst>
            </p:cNvPr>
            <p:cNvSpPr>
              <a:spLocks/>
            </p:cNvSpPr>
            <p:nvPr/>
          </p:nvSpPr>
          <p:spPr bwMode="auto">
            <a:xfrm>
              <a:off x="681" y="277"/>
              <a:ext cx="105" cy="58"/>
            </a:xfrm>
            <a:custGeom>
              <a:avLst/>
              <a:gdLst>
                <a:gd name="T0" fmla="*/ 2 w 44"/>
                <a:gd name="T1" fmla="*/ 10 h 24"/>
                <a:gd name="T2" fmla="*/ 21 w 44"/>
                <a:gd name="T3" fmla="*/ 14 h 24"/>
                <a:gd name="T4" fmla="*/ 42 w 44"/>
                <a:gd name="T5" fmla="*/ 11 h 24"/>
                <a:gd name="T6" fmla="*/ 2 w 44"/>
                <a:gd name="T7" fmla="*/ 10 h 24"/>
              </a:gdLst>
              <a:ahLst/>
              <a:cxnLst>
                <a:cxn ang="0">
                  <a:pos x="T0" y="T1"/>
                </a:cxn>
                <a:cxn ang="0">
                  <a:pos x="T2" y="T3"/>
                </a:cxn>
                <a:cxn ang="0">
                  <a:pos x="T4" y="T5"/>
                </a:cxn>
                <a:cxn ang="0">
                  <a:pos x="T6" y="T7"/>
                </a:cxn>
              </a:cxnLst>
              <a:rect l="0" t="0" r="r" b="b"/>
              <a:pathLst>
                <a:path w="44" h="24">
                  <a:moveTo>
                    <a:pt x="2" y="10"/>
                  </a:moveTo>
                  <a:cubicBezTo>
                    <a:pt x="0" y="5"/>
                    <a:pt x="14" y="14"/>
                    <a:pt x="21" y="14"/>
                  </a:cubicBezTo>
                  <a:cubicBezTo>
                    <a:pt x="28" y="14"/>
                    <a:pt x="44" y="0"/>
                    <a:pt x="42" y="11"/>
                  </a:cubicBezTo>
                  <a:cubicBezTo>
                    <a:pt x="37" y="24"/>
                    <a:pt x="10" y="23"/>
                    <a:pt x="2"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43">
              <a:extLst>
                <a:ext uri="{FF2B5EF4-FFF2-40B4-BE49-F238E27FC236}">
                  <a16:creationId xmlns:a16="http://schemas.microsoft.com/office/drawing/2014/main" id="{A9505118-8378-4359-857E-59669D8EECE9}"/>
                </a:ext>
              </a:extLst>
            </p:cNvPr>
            <p:cNvSpPr>
              <a:spLocks/>
            </p:cNvSpPr>
            <p:nvPr/>
          </p:nvSpPr>
          <p:spPr bwMode="auto">
            <a:xfrm>
              <a:off x="712" y="232"/>
              <a:ext cx="43" cy="62"/>
            </a:xfrm>
            <a:custGeom>
              <a:avLst/>
              <a:gdLst>
                <a:gd name="T0" fmla="*/ 16 w 18"/>
                <a:gd name="T1" fmla="*/ 17 h 26"/>
                <a:gd name="T2" fmla="*/ 11 w 18"/>
                <a:gd name="T3" fmla="*/ 24 h 26"/>
                <a:gd name="T4" fmla="*/ 1 w 18"/>
                <a:gd name="T5" fmla="*/ 19 h 26"/>
                <a:gd name="T6" fmla="*/ 0 w 18"/>
                <a:gd name="T7" fmla="*/ 11 h 26"/>
                <a:gd name="T8" fmla="*/ 3 w 18"/>
                <a:gd name="T9" fmla="*/ 4 h 26"/>
                <a:gd name="T10" fmla="*/ 13 w 18"/>
                <a:gd name="T11" fmla="*/ 3 h 26"/>
                <a:gd name="T12" fmla="*/ 16 w 18"/>
                <a:gd name="T13" fmla="*/ 17 h 26"/>
              </a:gdLst>
              <a:ahLst/>
              <a:cxnLst>
                <a:cxn ang="0">
                  <a:pos x="T0" y="T1"/>
                </a:cxn>
                <a:cxn ang="0">
                  <a:pos x="T2" y="T3"/>
                </a:cxn>
                <a:cxn ang="0">
                  <a:pos x="T4" y="T5"/>
                </a:cxn>
                <a:cxn ang="0">
                  <a:pos x="T6" y="T7"/>
                </a:cxn>
                <a:cxn ang="0">
                  <a:pos x="T8" y="T9"/>
                </a:cxn>
                <a:cxn ang="0">
                  <a:pos x="T10" y="T11"/>
                </a:cxn>
                <a:cxn ang="0">
                  <a:pos x="T12" y="T13"/>
                </a:cxn>
              </a:cxnLst>
              <a:rect l="0" t="0" r="r" b="b"/>
              <a:pathLst>
                <a:path w="18" h="26">
                  <a:moveTo>
                    <a:pt x="16" y="17"/>
                  </a:moveTo>
                  <a:cubicBezTo>
                    <a:pt x="16" y="19"/>
                    <a:pt x="14" y="22"/>
                    <a:pt x="11" y="24"/>
                  </a:cubicBezTo>
                  <a:cubicBezTo>
                    <a:pt x="7" y="26"/>
                    <a:pt x="2" y="23"/>
                    <a:pt x="1" y="19"/>
                  </a:cubicBezTo>
                  <a:cubicBezTo>
                    <a:pt x="0" y="16"/>
                    <a:pt x="0" y="14"/>
                    <a:pt x="0" y="11"/>
                  </a:cubicBezTo>
                  <a:cubicBezTo>
                    <a:pt x="0" y="9"/>
                    <a:pt x="2" y="6"/>
                    <a:pt x="3" y="4"/>
                  </a:cubicBezTo>
                  <a:cubicBezTo>
                    <a:pt x="5" y="1"/>
                    <a:pt x="9" y="0"/>
                    <a:pt x="13" y="3"/>
                  </a:cubicBezTo>
                  <a:cubicBezTo>
                    <a:pt x="16" y="7"/>
                    <a:pt x="18" y="12"/>
                    <a:pt x="16"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44">
              <a:extLst>
                <a:ext uri="{FF2B5EF4-FFF2-40B4-BE49-F238E27FC236}">
                  <a16:creationId xmlns:a16="http://schemas.microsoft.com/office/drawing/2014/main" id="{B39CF452-B183-4C2E-9006-1FCDD7F27885}"/>
                </a:ext>
              </a:extLst>
            </p:cNvPr>
            <p:cNvSpPr>
              <a:spLocks/>
            </p:cNvSpPr>
            <p:nvPr/>
          </p:nvSpPr>
          <p:spPr bwMode="auto">
            <a:xfrm>
              <a:off x="671" y="215"/>
              <a:ext cx="62" cy="65"/>
            </a:xfrm>
            <a:custGeom>
              <a:avLst/>
              <a:gdLst>
                <a:gd name="T0" fmla="*/ 26 w 26"/>
                <a:gd name="T1" fmla="*/ 4 h 27"/>
                <a:gd name="T2" fmla="*/ 20 w 26"/>
                <a:gd name="T3" fmla="*/ 6 h 27"/>
                <a:gd name="T4" fmla="*/ 11 w 26"/>
                <a:gd name="T5" fmla="*/ 24 h 27"/>
                <a:gd name="T6" fmla="*/ 13 w 26"/>
                <a:gd name="T7" fmla="*/ 27 h 27"/>
                <a:gd name="T8" fmla="*/ 5 w 26"/>
                <a:gd name="T9" fmla="*/ 22 h 27"/>
                <a:gd name="T10" fmla="*/ 17 w 26"/>
                <a:gd name="T11" fmla="*/ 1 h 27"/>
                <a:gd name="T12" fmla="*/ 26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6" y="4"/>
                  </a:moveTo>
                  <a:cubicBezTo>
                    <a:pt x="24" y="5"/>
                    <a:pt x="22" y="6"/>
                    <a:pt x="20" y="6"/>
                  </a:cubicBezTo>
                  <a:cubicBezTo>
                    <a:pt x="12" y="9"/>
                    <a:pt x="8" y="16"/>
                    <a:pt x="11" y="24"/>
                  </a:cubicBezTo>
                  <a:cubicBezTo>
                    <a:pt x="12" y="25"/>
                    <a:pt x="12" y="26"/>
                    <a:pt x="13" y="27"/>
                  </a:cubicBezTo>
                  <a:cubicBezTo>
                    <a:pt x="9" y="27"/>
                    <a:pt x="6" y="25"/>
                    <a:pt x="5" y="22"/>
                  </a:cubicBezTo>
                  <a:cubicBezTo>
                    <a:pt x="0" y="13"/>
                    <a:pt x="6" y="2"/>
                    <a:pt x="17" y="1"/>
                  </a:cubicBezTo>
                  <a:cubicBezTo>
                    <a:pt x="20" y="1"/>
                    <a:pt x="23" y="0"/>
                    <a:pt x="2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45">
              <a:extLst>
                <a:ext uri="{FF2B5EF4-FFF2-40B4-BE49-F238E27FC236}">
                  <a16:creationId xmlns:a16="http://schemas.microsoft.com/office/drawing/2014/main" id="{5BB3781F-2827-45D3-8A92-4EB078B311FB}"/>
                </a:ext>
              </a:extLst>
            </p:cNvPr>
            <p:cNvSpPr>
              <a:spLocks/>
            </p:cNvSpPr>
            <p:nvPr/>
          </p:nvSpPr>
          <p:spPr bwMode="auto">
            <a:xfrm>
              <a:off x="215" y="213"/>
              <a:ext cx="131" cy="137"/>
            </a:xfrm>
            <a:custGeom>
              <a:avLst/>
              <a:gdLst>
                <a:gd name="T0" fmla="*/ 0 w 55"/>
                <a:gd name="T1" fmla="*/ 54 h 57"/>
                <a:gd name="T2" fmla="*/ 21 w 55"/>
                <a:gd name="T3" fmla="*/ 43 h 57"/>
                <a:gd name="T4" fmla="*/ 33 w 55"/>
                <a:gd name="T5" fmla="*/ 31 h 57"/>
                <a:gd name="T6" fmla="*/ 36 w 55"/>
                <a:gd name="T7" fmla="*/ 18 h 57"/>
                <a:gd name="T8" fmla="*/ 36 w 55"/>
                <a:gd name="T9" fmla="*/ 9 h 57"/>
                <a:gd name="T10" fmla="*/ 38 w 55"/>
                <a:gd name="T11" fmla="*/ 3 h 57"/>
                <a:gd name="T12" fmla="*/ 47 w 55"/>
                <a:gd name="T13" fmla="*/ 4 h 57"/>
                <a:gd name="T14" fmla="*/ 52 w 55"/>
                <a:gd name="T15" fmla="*/ 13 h 57"/>
                <a:gd name="T16" fmla="*/ 49 w 55"/>
                <a:gd name="T17" fmla="*/ 35 h 57"/>
                <a:gd name="T18" fmla="*/ 14 w 55"/>
                <a:gd name="T19" fmla="*/ 56 h 57"/>
                <a:gd name="T20" fmla="*/ 0 w 55"/>
                <a:gd name="T21" fmla="*/ 5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 h="57">
                  <a:moveTo>
                    <a:pt x="0" y="54"/>
                  </a:moveTo>
                  <a:cubicBezTo>
                    <a:pt x="9" y="52"/>
                    <a:pt x="15" y="48"/>
                    <a:pt x="21" y="43"/>
                  </a:cubicBezTo>
                  <a:cubicBezTo>
                    <a:pt x="25" y="39"/>
                    <a:pt x="29" y="35"/>
                    <a:pt x="33" y="31"/>
                  </a:cubicBezTo>
                  <a:cubicBezTo>
                    <a:pt x="36" y="27"/>
                    <a:pt x="36" y="23"/>
                    <a:pt x="36" y="18"/>
                  </a:cubicBezTo>
                  <a:cubicBezTo>
                    <a:pt x="36" y="15"/>
                    <a:pt x="35" y="12"/>
                    <a:pt x="36" y="9"/>
                  </a:cubicBezTo>
                  <a:cubicBezTo>
                    <a:pt x="36" y="7"/>
                    <a:pt x="37" y="5"/>
                    <a:pt x="38" y="3"/>
                  </a:cubicBezTo>
                  <a:cubicBezTo>
                    <a:pt x="40" y="0"/>
                    <a:pt x="45" y="0"/>
                    <a:pt x="47" y="4"/>
                  </a:cubicBezTo>
                  <a:cubicBezTo>
                    <a:pt x="49" y="7"/>
                    <a:pt x="51" y="10"/>
                    <a:pt x="52" y="13"/>
                  </a:cubicBezTo>
                  <a:cubicBezTo>
                    <a:pt x="55" y="21"/>
                    <a:pt x="54" y="28"/>
                    <a:pt x="49" y="35"/>
                  </a:cubicBezTo>
                  <a:cubicBezTo>
                    <a:pt x="39" y="45"/>
                    <a:pt x="28" y="53"/>
                    <a:pt x="14" y="56"/>
                  </a:cubicBezTo>
                  <a:cubicBezTo>
                    <a:pt x="10" y="57"/>
                    <a:pt x="5" y="57"/>
                    <a:pt x="0"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46">
              <a:extLst>
                <a:ext uri="{FF2B5EF4-FFF2-40B4-BE49-F238E27FC236}">
                  <a16:creationId xmlns:a16="http://schemas.microsoft.com/office/drawing/2014/main" id="{17368449-6ED1-47F9-B1F4-E17DA6C9E60A}"/>
                </a:ext>
              </a:extLst>
            </p:cNvPr>
            <p:cNvSpPr>
              <a:spLocks/>
            </p:cNvSpPr>
            <p:nvPr/>
          </p:nvSpPr>
          <p:spPr bwMode="auto">
            <a:xfrm>
              <a:off x="127" y="155"/>
              <a:ext cx="67" cy="187"/>
            </a:xfrm>
            <a:custGeom>
              <a:avLst/>
              <a:gdLst>
                <a:gd name="T0" fmla="*/ 16 w 28"/>
                <a:gd name="T1" fmla="*/ 1 h 78"/>
                <a:gd name="T2" fmla="*/ 7 w 28"/>
                <a:gd name="T3" fmla="*/ 7 h 78"/>
                <a:gd name="T4" fmla="*/ 1 w 28"/>
                <a:gd name="T5" fmla="*/ 18 h 78"/>
                <a:gd name="T6" fmla="*/ 0 w 28"/>
                <a:gd name="T7" fmla="*/ 30 h 78"/>
                <a:gd name="T8" fmla="*/ 5 w 28"/>
                <a:gd name="T9" fmla="*/ 60 h 78"/>
                <a:gd name="T10" fmla="*/ 28 w 28"/>
                <a:gd name="T11" fmla="*/ 78 h 78"/>
                <a:gd name="T12" fmla="*/ 10 w 28"/>
                <a:gd name="T13" fmla="*/ 46 h 78"/>
                <a:gd name="T14" fmla="*/ 11 w 28"/>
                <a:gd name="T15" fmla="*/ 38 h 78"/>
                <a:gd name="T16" fmla="*/ 17 w 28"/>
                <a:gd name="T17" fmla="*/ 26 h 78"/>
                <a:gd name="T18" fmla="*/ 25 w 28"/>
                <a:gd name="T19" fmla="*/ 15 h 78"/>
                <a:gd name="T20" fmla="*/ 26 w 28"/>
                <a:gd name="T21" fmla="*/ 3 h 78"/>
                <a:gd name="T22" fmla="*/ 16 w 28"/>
                <a:gd name="T23" fmla="*/ 1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78">
                  <a:moveTo>
                    <a:pt x="16" y="1"/>
                  </a:moveTo>
                  <a:cubicBezTo>
                    <a:pt x="12" y="2"/>
                    <a:pt x="10" y="5"/>
                    <a:pt x="7" y="7"/>
                  </a:cubicBezTo>
                  <a:cubicBezTo>
                    <a:pt x="5" y="10"/>
                    <a:pt x="2" y="14"/>
                    <a:pt x="1" y="18"/>
                  </a:cubicBezTo>
                  <a:cubicBezTo>
                    <a:pt x="0" y="22"/>
                    <a:pt x="0" y="26"/>
                    <a:pt x="0" y="30"/>
                  </a:cubicBezTo>
                  <a:cubicBezTo>
                    <a:pt x="0" y="40"/>
                    <a:pt x="1" y="50"/>
                    <a:pt x="5" y="60"/>
                  </a:cubicBezTo>
                  <a:cubicBezTo>
                    <a:pt x="9" y="69"/>
                    <a:pt x="17" y="77"/>
                    <a:pt x="28" y="78"/>
                  </a:cubicBezTo>
                  <a:cubicBezTo>
                    <a:pt x="17" y="70"/>
                    <a:pt x="11" y="58"/>
                    <a:pt x="10" y="46"/>
                  </a:cubicBezTo>
                  <a:cubicBezTo>
                    <a:pt x="10" y="43"/>
                    <a:pt x="10" y="41"/>
                    <a:pt x="11" y="38"/>
                  </a:cubicBezTo>
                  <a:cubicBezTo>
                    <a:pt x="12" y="34"/>
                    <a:pt x="15" y="30"/>
                    <a:pt x="17" y="26"/>
                  </a:cubicBezTo>
                  <a:cubicBezTo>
                    <a:pt x="20" y="23"/>
                    <a:pt x="23" y="20"/>
                    <a:pt x="25" y="15"/>
                  </a:cubicBezTo>
                  <a:cubicBezTo>
                    <a:pt x="27" y="12"/>
                    <a:pt x="28" y="7"/>
                    <a:pt x="26" y="3"/>
                  </a:cubicBezTo>
                  <a:cubicBezTo>
                    <a:pt x="24" y="0"/>
                    <a:pt x="19" y="0"/>
                    <a:pt x="1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47">
              <a:extLst>
                <a:ext uri="{FF2B5EF4-FFF2-40B4-BE49-F238E27FC236}">
                  <a16:creationId xmlns:a16="http://schemas.microsoft.com/office/drawing/2014/main" id="{A50E0A66-5CBE-4334-81B3-5B1ABBA748AA}"/>
                </a:ext>
              </a:extLst>
            </p:cNvPr>
            <p:cNvSpPr>
              <a:spLocks/>
            </p:cNvSpPr>
            <p:nvPr/>
          </p:nvSpPr>
          <p:spPr bwMode="auto">
            <a:xfrm>
              <a:off x="205" y="143"/>
              <a:ext cx="103" cy="67"/>
            </a:xfrm>
            <a:custGeom>
              <a:avLst/>
              <a:gdLst>
                <a:gd name="T0" fmla="*/ 17 w 43"/>
                <a:gd name="T1" fmla="*/ 1 h 28"/>
                <a:gd name="T2" fmla="*/ 31 w 43"/>
                <a:gd name="T3" fmla="*/ 8 h 28"/>
                <a:gd name="T4" fmla="*/ 42 w 43"/>
                <a:gd name="T5" fmla="*/ 25 h 28"/>
                <a:gd name="T6" fmla="*/ 39 w 43"/>
                <a:gd name="T7" fmla="*/ 27 h 28"/>
                <a:gd name="T8" fmla="*/ 35 w 43"/>
                <a:gd name="T9" fmla="*/ 26 h 28"/>
                <a:gd name="T10" fmla="*/ 10 w 43"/>
                <a:gd name="T11" fmla="*/ 17 h 28"/>
                <a:gd name="T12" fmla="*/ 4 w 43"/>
                <a:gd name="T13" fmla="*/ 15 h 28"/>
                <a:gd name="T14" fmla="*/ 4 w 43"/>
                <a:gd name="T15" fmla="*/ 6 h 28"/>
                <a:gd name="T16" fmla="*/ 10 w 43"/>
                <a:gd name="T17" fmla="*/ 3 h 28"/>
                <a:gd name="T18" fmla="*/ 17 w 43"/>
                <a:gd name="T19" fmla="*/ 1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28">
                  <a:moveTo>
                    <a:pt x="17" y="1"/>
                  </a:moveTo>
                  <a:cubicBezTo>
                    <a:pt x="23" y="3"/>
                    <a:pt x="25" y="7"/>
                    <a:pt x="31" y="8"/>
                  </a:cubicBezTo>
                  <a:cubicBezTo>
                    <a:pt x="37" y="9"/>
                    <a:pt x="43" y="19"/>
                    <a:pt x="42" y="25"/>
                  </a:cubicBezTo>
                  <a:cubicBezTo>
                    <a:pt x="42" y="27"/>
                    <a:pt x="41" y="28"/>
                    <a:pt x="39" y="27"/>
                  </a:cubicBezTo>
                  <a:cubicBezTo>
                    <a:pt x="38" y="27"/>
                    <a:pt x="37" y="27"/>
                    <a:pt x="35" y="26"/>
                  </a:cubicBezTo>
                  <a:cubicBezTo>
                    <a:pt x="27" y="22"/>
                    <a:pt x="18" y="19"/>
                    <a:pt x="10" y="17"/>
                  </a:cubicBezTo>
                  <a:cubicBezTo>
                    <a:pt x="8" y="16"/>
                    <a:pt x="6" y="16"/>
                    <a:pt x="4" y="15"/>
                  </a:cubicBezTo>
                  <a:cubicBezTo>
                    <a:pt x="0" y="13"/>
                    <a:pt x="0" y="8"/>
                    <a:pt x="4" y="6"/>
                  </a:cubicBezTo>
                  <a:cubicBezTo>
                    <a:pt x="6" y="5"/>
                    <a:pt x="7" y="4"/>
                    <a:pt x="10" y="3"/>
                  </a:cubicBezTo>
                  <a:cubicBezTo>
                    <a:pt x="10" y="3"/>
                    <a:pt x="13" y="0"/>
                    <a:pt x="17"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8">
              <a:extLst>
                <a:ext uri="{FF2B5EF4-FFF2-40B4-BE49-F238E27FC236}">
                  <a16:creationId xmlns:a16="http://schemas.microsoft.com/office/drawing/2014/main" id="{6018B8AC-C1A1-47D5-8ECA-44C61C788F2D}"/>
                </a:ext>
              </a:extLst>
            </p:cNvPr>
            <p:cNvSpPr>
              <a:spLocks/>
            </p:cNvSpPr>
            <p:nvPr/>
          </p:nvSpPr>
          <p:spPr bwMode="auto">
            <a:xfrm>
              <a:off x="222" y="217"/>
              <a:ext cx="79" cy="94"/>
            </a:xfrm>
            <a:custGeom>
              <a:avLst/>
              <a:gdLst>
                <a:gd name="T0" fmla="*/ 21 w 33"/>
                <a:gd name="T1" fmla="*/ 0 h 39"/>
                <a:gd name="T2" fmla="*/ 25 w 33"/>
                <a:gd name="T3" fmla="*/ 27 h 39"/>
                <a:gd name="T4" fmla="*/ 12 w 33"/>
                <a:gd name="T5" fmla="*/ 37 h 39"/>
                <a:gd name="T6" fmla="*/ 0 w 33"/>
                <a:gd name="T7" fmla="*/ 33 h 39"/>
                <a:gd name="T8" fmla="*/ 5 w 33"/>
                <a:gd name="T9" fmla="*/ 31 h 39"/>
                <a:gd name="T10" fmla="*/ 17 w 33"/>
                <a:gd name="T11" fmla="*/ 23 h 39"/>
                <a:gd name="T12" fmla="*/ 23 w 33"/>
                <a:gd name="T13" fmla="*/ 7 h 39"/>
                <a:gd name="T14" fmla="*/ 21 w 33"/>
                <a:gd name="T15" fmla="*/ 0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39">
                  <a:moveTo>
                    <a:pt x="21" y="0"/>
                  </a:moveTo>
                  <a:cubicBezTo>
                    <a:pt x="32" y="7"/>
                    <a:pt x="33" y="18"/>
                    <a:pt x="25" y="27"/>
                  </a:cubicBezTo>
                  <a:cubicBezTo>
                    <a:pt x="22" y="32"/>
                    <a:pt x="17" y="35"/>
                    <a:pt x="12" y="37"/>
                  </a:cubicBezTo>
                  <a:cubicBezTo>
                    <a:pt x="7" y="39"/>
                    <a:pt x="4" y="38"/>
                    <a:pt x="0" y="33"/>
                  </a:cubicBezTo>
                  <a:cubicBezTo>
                    <a:pt x="2" y="32"/>
                    <a:pt x="3" y="31"/>
                    <a:pt x="5" y="31"/>
                  </a:cubicBezTo>
                  <a:cubicBezTo>
                    <a:pt x="9" y="29"/>
                    <a:pt x="13" y="27"/>
                    <a:pt x="17" y="23"/>
                  </a:cubicBezTo>
                  <a:cubicBezTo>
                    <a:pt x="21" y="19"/>
                    <a:pt x="24" y="14"/>
                    <a:pt x="23" y="7"/>
                  </a:cubicBezTo>
                  <a:cubicBezTo>
                    <a:pt x="22" y="5"/>
                    <a:pt x="22" y="2"/>
                    <a:pt x="2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49">
              <a:extLst>
                <a:ext uri="{FF2B5EF4-FFF2-40B4-BE49-F238E27FC236}">
                  <a16:creationId xmlns:a16="http://schemas.microsoft.com/office/drawing/2014/main" id="{CA1B6C77-0368-4F7A-9295-4F89CB869D18}"/>
                </a:ext>
              </a:extLst>
            </p:cNvPr>
            <p:cNvSpPr>
              <a:spLocks/>
            </p:cNvSpPr>
            <p:nvPr/>
          </p:nvSpPr>
          <p:spPr bwMode="auto">
            <a:xfrm>
              <a:off x="160" y="222"/>
              <a:ext cx="53" cy="96"/>
            </a:xfrm>
            <a:custGeom>
              <a:avLst/>
              <a:gdLst>
                <a:gd name="T0" fmla="*/ 6 w 22"/>
                <a:gd name="T1" fmla="*/ 1 h 40"/>
                <a:gd name="T2" fmla="*/ 12 w 22"/>
                <a:gd name="T3" fmla="*/ 4 h 40"/>
                <a:gd name="T4" fmla="*/ 22 w 22"/>
                <a:gd name="T5" fmla="*/ 40 h 40"/>
                <a:gd name="T6" fmla="*/ 6 w 22"/>
                <a:gd name="T7" fmla="*/ 1 h 40"/>
              </a:gdLst>
              <a:ahLst/>
              <a:cxnLst>
                <a:cxn ang="0">
                  <a:pos x="T0" y="T1"/>
                </a:cxn>
                <a:cxn ang="0">
                  <a:pos x="T2" y="T3"/>
                </a:cxn>
                <a:cxn ang="0">
                  <a:pos x="T4" y="T5"/>
                </a:cxn>
                <a:cxn ang="0">
                  <a:pos x="T6" y="T7"/>
                </a:cxn>
              </a:cxnLst>
              <a:rect l="0" t="0" r="r" b="b"/>
              <a:pathLst>
                <a:path w="22" h="40">
                  <a:moveTo>
                    <a:pt x="6" y="1"/>
                  </a:moveTo>
                  <a:cubicBezTo>
                    <a:pt x="8" y="0"/>
                    <a:pt x="10" y="0"/>
                    <a:pt x="12" y="4"/>
                  </a:cubicBezTo>
                  <a:cubicBezTo>
                    <a:pt x="15" y="13"/>
                    <a:pt x="8" y="20"/>
                    <a:pt x="22" y="40"/>
                  </a:cubicBezTo>
                  <a:cubicBezTo>
                    <a:pt x="4" y="36"/>
                    <a:pt x="0" y="13"/>
                    <a:pt x="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50">
              <a:extLst>
                <a:ext uri="{FF2B5EF4-FFF2-40B4-BE49-F238E27FC236}">
                  <a16:creationId xmlns:a16="http://schemas.microsoft.com/office/drawing/2014/main" id="{F3C6D35B-8D6F-49BE-AE68-D6730467E139}"/>
                </a:ext>
              </a:extLst>
            </p:cNvPr>
            <p:cNvSpPr>
              <a:spLocks/>
            </p:cNvSpPr>
            <p:nvPr/>
          </p:nvSpPr>
          <p:spPr bwMode="auto">
            <a:xfrm>
              <a:off x="203" y="237"/>
              <a:ext cx="55" cy="43"/>
            </a:xfrm>
            <a:custGeom>
              <a:avLst/>
              <a:gdLst>
                <a:gd name="T0" fmla="*/ 10 w 23"/>
                <a:gd name="T1" fmla="*/ 17 h 18"/>
                <a:gd name="T2" fmla="*/ 3 w 23"/>
                <a:gd name="T3" fmla="*/ 14 h 18"/>
                <a:gd name="T4" fmla="*/ 3 w 23"/>
                <a:gd name="T5" fmla="*/ 5 h 18"/>
                <a:gd name="T6" fmla="*/ 11 w 23"/>
                <a:gd name="T7" fmla="*/ 0 h 18"/>
                <a:gd name="T8" fmla="*/ 17 w 23"/>
                <a:gd name="T9" fmla="*/ 0 h 18"/>
                <a:gd name="T10" fmla="*/ 22 w 23"/>
                <a:gd name="T11" fmla="*/ 9 h 18"/>
                <a:gd name="T12" fmla="*/ 10 w 23"/>
                <a:gd name="T13" fmla="*/ 17 h 18"/>
              </a:gdLst>
              <a:ahLst/>
              <a:cxnLst>
                <a:cxn ang="0">
                  <a:pos x="T0" y="T1"/>
                </a:cxn>
                <a:cxn ang="0">
                  <a:pos x="T2" y="T3"/>
                </a:cxn>
                <a:cxn ang="0">
                  <a:pos x="T4" y="T5"/>
                </a:cxn>
                <a:cxn ang="0">
                  <a:pos x="T6" y="T7"/>
                </a:cxn>
                <a:cxn ang="0">
                  <a:pos x="T8" y="T9"/>
                </a:cxn>
                <a:cxn ang="0">
                  <a:pos x="T10" y="T11"/>
                </a:cxn>
                <a:cxn ang="0">
                  <a:pos x="T12" y="T13"/>
                </a:cxn>
              </a:cxnLst>
              <a:rect l="0" t="0" r="r" b="b"/>
              <a:pathLst>
                <a:path w="23" h="18">
                  <a:moveTo>
                    <a:pt x="10" y="17"/>
                  </a:moveTo>
                  <a:cubicBezTo>
                    <a:pt x="6" y="18"/>
                    <a:pt x="5" y="15"/>
                    <a:pt x="3" y="14"/>
                  </a:cubicBezTo>
                  <a:cubicBezTo>
                    <a:pt x="0" y="11"/>
                    <a:pt x="0" y="8"/>
                    <a:pt x="3" y="5"/>
                  </a:cubicBezTo>
                  <a:cubicBezTo>
                    <a:pt x="6" y="3"/>
                    <a:pt x="8" y="2"/>
                    <a:pt x="11" y="0"/>
                  </a:cubicBezTo>
                  <a:cubicBezTo>
                    <a:pt x="13" y="0"/>
                    <a:pt x="15" y="0"/>
                    <a:pt x="17" y="0"/>
                  </a:cubicBezTo>
                  <a:cubicBezTo>
                    <a:pt x="21" y="1"/>
                    <a:pt x="23" y="5"/>
                    <a:pt x="22" y="9"/>
                  </a:cubicBezTo>
                  <a:cubicBezTo>
                    <a:pt x="20" y="14"/>
                    <a:pt x="16" y="17"/>
                    <a:pt x="1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51">
              <a:extLst>
                <a:ext uri="{FF2B5EF4-FFF2-40B4-BE49-F238E27FC236}">
                  <a16:creationId xmlns:a16="http://schemas.microsoft.com/office/drawing/2014/main" id="{0AFD1414-9902-4305-9014-2BD736A1FFD6}"/>
                </a:ext>
              </a:extLst>
            </p:cNvPr>
            <p:cNvSpPr>
              <a:spLocks/>
            </p:cNvSpPr>
            <p:nvPr/>
          </p:nvSpPr>
          <p:spPr bwMode="auto">
            <a:xfrm>
              <a:off x="198" y="196"/>
              <a:ext cx="74" cy="48"/>
            </a:xfrm>
            <a:custGeom>
              <a:avLst/>
              <a:gdLst>
                <a:gd name="T0" fmla="*/ 28 w 31"/>
                <a:gd name="T1" fmla="*/ 20 h 20"/>
                <a:gd name="T2" fmla="*/ 24 w 31"/>
                <a:gd name="T3" fmla="*/ 16 h 20"/>
                <a:gd name="T4" fmla="*/ 4 w 31"/>
                <a:gd name="T5" fmla="*/ 14 h 20"/>
                <a:gd name="T6" fmla="*/ 2 w 31"/>
                <a:gd name="T7" fmla="*/ 16 h 20"/>
                <a:gd name="T8" fmla="*/ 4 w 31"/>
                <a:gd name="T9" fmla="*/ 7 h 20"/>
                <a:gd name="T10" fmla="*/ 28 w 31"/>
                <a:gd name="T11" fmla="*/ 11 h 20"/>
                <a:gd name="T12" fmla="*/ 28 w 31"/>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1" h="20">
                  <a:moveTo>
                    <a:pt x="28" y="20"/>
                  </a:moveTo>
                  <a:cubicBezTo>
                    <a:pt x="27" y="19"/>
                    <a:pt x="25" y="17"/>
                    <a:pt x="24" y="16"/>
                  </a:cubicBezTo>
                  <a:cubicBezTo>
                    <a:pt x="19" y="9"/>
                    <a:pt x="11" y="8"/>
                    <a:pt x="4" y="14"/>
                  </a:cubicBezTo>
                  <a:cubicBezTo>
                    <a:pt x="4" y="15"/>
                    <a:pt x="3" y="15"/>
                    <a:pt x="2" y="16"/>
                  </a:cubicBezTo>
                  <a:cubicBezTo>
                    <a:pt x="0" y="12"/>
                    <a:pt x="2" y="10"/>
                    <a:pt x="4" y="7"/>
                  </a:cubicBezTo>
                  <a:cubicBezTo>
                    <a:pt x="11" y="0"/>
                    <a:pt x="23" y="2"/>
                    <a:pt x="28" y="11"/>
                  </a:cubicBezTo>
                  <a:cubicBezTo>
                    <a:pt x="29" y="14"/>
                    <a:pt x="31" y="16"/>
                    <a:pt x="2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52">
              <a:extLst>
                <a:ext uri="{FF2B5EF4-FFF2-40B4-BE49-F238E27FC236}">
                  <a16:creationId xmlns:a16="http://schemas.microsoft.com/office/drawing/2014/main" id="{044C2072-4447-43B3-82C0-0ECBFBB5AE6C}"/>
                </a:ext>
              </a:extLst>
            </p:cNvPr>
            <p:cNvSpPr>
              <a:spLocks/>
            </p:cNvSpPr>
            <p:nvPr/>
          </p:nvSpPr>
          <p:spPr bwMode="auto">
            <a:xfrm>
              <a:off x="702" y="54"/>
              <a:ext cx="129" cy="96"/>
            </a:xfrm>
            <a:custGeom>
              <a:avLst/>
              <a:gdLst>
                <a:gd name="T0" fmla="*/ 7 w 54"/>
                <a:gd name="T1" fmla="*/ 19 h 40"/>
                <a:gd name="T2" fmla="*/ 1 w 54"/>
                <a:gd name="T3" fmla="*/ 32 h 40"/>
                <a:gd name="T4" fmla="*/ 39 w 54"/>
                <a:gd name="T5" fmla="*/ 12 h 40"/>
                <a:gd name="T6" fmla="*/ 2 w 54"/>
                <a:gd name="T7" fmla="*/ 34 h 40"/>
                <a:gd name="T8" fmla="*/ 27 w 54"/>
                <a:gd name="T9" fmla="*/ 35 h 40"/>
                <a:gd name="T10" fmla="*/ 43 w 54"/>
                <a:gd name="T11" fmla="*/ 23 h 40"/>
                <a:gd name="T12" fmla="*/ 54 w 54"/>
                <a:gd name="T13" fmla="*/ 0 h 40"/>
                <a:gd name="T14" fmla="*/ 7 w 54"/>
                <a:gd name="T15" fmla="*/ 19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40">
                  <a:moveTo>
                    <a:pt x="7" y="19"/>
                  </a:moveTo>
                  <a:cubicBezTo>
                    <a:pt x="2" y="25"/>
                    <a:pt x="0" y="29"/>
                    <a:pt x="1" y="32"/>
                  </a:cubicBezTo>
                  <a:cubicBezTo>
                    <a:pt x="15" y="28"/>
                    <a:pt x="28" y="21"/>
                    <a:pt x="39" y="12"/>
                  </a:cubicBezTo>
                  <a:cubicBezTo>
                    <a:pt x="28" y="21"/>
                    <a:pt x="24" y="29"/>
                    <a:pt x="2" y="34"/>
                  </a:cubicBezTo>
                  <a:cubicBezTo>
                    <a:pt x="6" y="40"/>
                    <a:pt x="17" y="39"/>
                    <a:pt x="27" y="35"/>
                  </a:cubicBezTo>
                  <a:cubicBezTo>
                    <a:pt x="33" y="32"/>
                    <a:pt x="38" y="28"/>
                    <a:pt x="43" y="23"/>
                  </a:cubicBezTo>
                  <a:cubicBezTo>
                    <a:pt x="49" y="17"/>
                    <a:pt x="53" y="9"/>
                    <a:pt x="54" y="0"/>
                  </a:cubicBezTo>
                  <a:cubicBezTo>
                    <a:pt x="38" y="5"/>
                    <a:pt x="19" y="6"/>
                    <a:pt x="7"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53">
              <a:extLst>
                <a:ext uri="{FF2B5EF4-FFF2-40B4-BE49-F238E27FC236}">
                  <a16:creationId xmlns:a16="http://schemas.microsoft.com/office/drawing/2014/main" id="{A6ED6120-3C50-4442-B5CB-30B4E06F7C46}"/>
                </a:ext>
              </a:extLst>
            </p:cNvPr>
            <p:cNvSpPr>
              <a:spLocks/>
            </p:cNvSpPr>
            <p:nvPr/>
          </p:nvSpPr>
          <p:spPr bwMode="auto">
            <a:xfrm>
              <a:off x="241" y="23"/>
              <a:ext cx="93" cy="132"/>
            </a:xfrm>
            <a:custGeom>
              <a:avLst/>
              <a:gdLst>
                <a:gd name="T0" fmla="*/ 19 w 39"/>
                <a:gd name="T1" fmla="*/ 48 h 55"/>
                <a:gd name="T2" fmla="*/ 32 w 39"/>
                <a:gd name="T3" fmla="*/ 54 h 55"/>
                <a:gd name="T4" fmla="*/ 12 w 39"/>
                <a:gd name="T5" fmla="*/ 16 h 55"/>
                <a:gd name="T6" fmla="*/ 34 w 39"/>
                <a:gd name="T7" fmla="*/ 53 h 55"/>
                <a:gd name="T8" fmla="*/ 35 w 39"/>
                <a:gd name="T9" fmla="*/ 28 h 55"/>
                <a:gd name="T10" fmla="*/ 23 w 39"/>
                <a:gd name="T11" fmla="*/ 12 h 55"/>
                <a:gd name="T12" fmla="*/ 0 w 39"/>
                <a:gd name="T13" fmla="*/ 0 h 55"/>
                <a:gd name="T14" fmla="*/ 19 w 39"/>
                <a:gd name="T15" fmla="*/ 48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55">
                  <a:moveTo>
                    <a:pt x="19" y="48"/>
                  </a:moveTo>
                  <a:cubicBezTo>
                    <a:pt x="24" y="53"/>
                    <a:pt x="29" y="55"/>
                    <a:pt x="32" y="54"/>
                  </a:cubicBezTo>
                  <a:cubicBezTo>
                    <a:pt x="27" y="40"/>
                    <a:pt x="21" y="26"/>
                    <a:pt x="12" y="16"/>
                  </a:cubicBezTo>
                  <a:cubicBezTo>
                    <a:pt x="19" y="24"/>
                    <a:pt x="28" y="31"/>
                    <a:pt x="34" y="53"/>
                  </a:cubicBezTo>
                  <a:cubicBezTo>
                    <a:pt x="39" y="49"/>
                    <a:pt x="39" y="38"/>
                    <a:pt x="35" y="28"/>
                  </a:cubicBezTo>
                  <a:cubicBezTo>
                    <a:pt x="32" y="22"/>
                    <a:pt x="28" y="16"/>
                    <a:pt x="23" y="12"/>
                  </a:cubicBezTo>
                  <a:cubicBezTo>
                    <a:pt x="17" y="6"/>
                    <a:pt x="9" y="2"/>
                    <a:pt x="0" y="0"/>
                  </a:cubicBezTo>
                  <a:cubicBezTo>
                    <a:pt x="5" y="17"/>
                    <a:pt x="5" y="36"/>
                    <a:pt x="19"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54">
              <a:extLst>
                <a:ext uri="{FF2B5EF4-FFF2-40B4-BE49-F238E27FC236}">
                  <a16:creationId xmlns:a16="http://schemas.microsoft.com/office/drawing/2014/main" id="{802F5488-1C94-4B44-88E6-908532CE6194}"/>
                </a:ext>
              </a:extLst>
            </p:cNvPr>
            <p:cNvSpPr>
              <a:spLocks/>
            </p:cNvSpPr>
            <p:nvPr/>
          </p:nvSpPr>
          <p:spPr bwMode="auto">
            <a:xfrm>
              <a:off x="91" y="54"/>
              <a:ext cx="131" cy="101"/>
            </a:xfrm>
            <a:custGeom>
              <a:avLst/>
              <a:gdLst>
                <a:gd name="T0" fmla="*/ 35 w 55"/>
                <a:gd name="T1" fmla="*/ 39 h 42"/>
                <a:gd name="T2" fmla="*/ 49 w 55"/>
                <a:gd name="T3" fmla="*/ 40 h 42"/>
                <a:gd name="T4" fmla="*/ 17 w 55"/>
                <a:gd name="T5" fmla="*/ 12 h 42"/>
                <a:gd name="T6" fmla="*/ 50 w 55"/>
                <a:gd name="T7" fmla="*/ 38 h 42"/>
                <a:gd name="T8" fmla="*/ 43 w 55"/>
                <a:gd name="T9" fmla="*/ 15 h 42"/>
                <a:gd name="T10" fmla="*/ 26 w 55"/>
                <a:gd name="T11" fmla="*/ 4 h 42"/>
                <a:gd name="T12" fmla="*/ 0 w 55"/>
                <a:gd name="T13" fmla="*/ 1 h 42"/>
                <a:gd name="T14" fmla="*/ 35 w 55"/>
                <a:gd name="T15" fmla="*/ 39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2">
                  <a:moveTo>
                    <a:pt x="35" y="39"/>
                  </a:moveTo>
                  <a:cubicBezTo>
                    <a:pt x="42" y="42"/>
                    <a:pt x="47" y="42"/>
                    <a:pt x="49" y="40"/>
                  </a:cubicBezTo>
                  <a:cubicBezTo>
                    <a:pt x="40" y="29"/>
                    <a:pt x="29" y="19"/>
                    <a:pt x="17" y="12"/>
                  </a:cubicBezTo>
                  <a:cubicBezTo>
                    <a:pt x="28" y="19"/>
                    <a:pt x="42" y="26"/>
                    <a:pt x="50" y="38"/>
                  </a:cubicBezTo>
                  <a:cubicBezTo>
                    <a:pt x="55" y="33"/>
                    <a:pt x="50" y="22"/>
                    <a:pt x="43" y="15"/>
                  </a:cubicBezTo>
                  <a:cubicBezTo>
                    <a:pt x="38" y="10"/>
                    <a:pt x="32" y="6"/>
                    <a:pt x="26" y="4"/>
                  </a:cubicBezTo>
                  <a:cubicBezTo>
                    <a:pt x="18" y="1"/>
                    <a:pt x="9" y="0"/>
                    <a:pt x="0" y="1"/>
                  </a:cubicBezTo>
                  <a:cubicBezTo>
                    <a:pt x="11" y="15"/>
                    <a:pt x="18" y="33"/>
                    <a:pt x="35"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55">
              <a:extLst>
                <a:ext uri="{FF2B5EF4-FFF2-40B4-BE49-F238E27FC236}">
                  <a16:creationId xmlns:a16="http://schemas.microsoft.com/office/drawing/2014/main" id="{D58F1A22-F02F-4C4D-BCF5-F52C00D9760E}"/>
                </a:ext>
              </a:extLst>
            </p:cNvPr>
            <p:cNvSpPr>
              <a:spLocks/>
            </p:cNvSpPr>
            <p:nvPr/>
          </p:nvSpPr>
          <p:spPr bwMode="auto">
            <a:xfrm>
              <a:off x="0" y="213"/>
              <a:ext cx="131" cy="96"/>
            </a:xfrm>
            <a:custGeom>
              <a:avLst/>
              <a:gdLst>
                <a:gd name="T0" fmla="*/ 37 w 55"/>
                <a:gd name="T1" fmla="*/ 38 h 40"/>
                <a:gd name="T2" fmla="*/ 50 w 55"/>
                <a:gd name="T3" fmla="*/ 38 h 40"/>
                <a:gd name="T4" fmla="*/ 17 w 55"/>
                <a:gd name="T5" fmla="*/ 11 h 40"/>
                <a:gd name="T6" fmla="*/ 51 w 55"/>
                <a:gd name="T7" fmla="*/ 36 h 40"/>
                <a:gd name="T8" fmla="*/ 43 w 55"/>
                <a:gd name="T9" fmla="*/ 13 h 40"/>
                <a:gd name="T10" fmla="*/ 25 w 55"/>
                <a:gd name="T11" fmla="*/ 3 h 40"/>
                <a:gd name="T12" fmla="*/ 0 w 55"/>
                <a:gd name="T13" fmla="*/ 2 h 40"/>
                <a:gd name="T14" fmla="*/ 37 w 55"/>
                <a:gd name="T15" fmla="*/ 38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0">
                  <a:moveTo>
                    <a:pt x="37" y="38"/>
                  </a:moveTo>
                  <a:cubicBezTo>
                    <a:pt x="44" y="40"/>
                    <a:pt x="47" y="40"/>
                    <a:pt x="50" y="38"/>
                  </a:cubicBezTo>
                  <a:cubicBezTo>
                    <a:pt x="42" y="28"/>
                    <a:pt x="30" y="17"/>
                    <a:pt x="17" y="11"/>
                  </a:cubicBezTo>
                  <a:cubicBezTo>
                    <a:pt x="28" y="16"/>
                    <a:pt x="42" y="21"/>
                    <a:pt x="51" y="36"/>
                  </a:cubicBezTo>
                  <a:cubicBezTo>
                    <a:pt x="55" y="31"/>
                    <a:pt x="51" y="20"/>
                    <a:pt x="43" y="13"/>
                  </a:cubicBezTo>
                  <a:cubicBezTo>
                    <a:pt x="38" y="9"/>
                    <a:pt x="32" y="5"/>
                    <a:pt x="25" y="3"/>
                  </a:cubicBezTo>
                  <a:cubicBezTo>
                    <a:pt x="17" y="0"/>
                    <a:pt x="8" y="0"/>
                    <a:pt x="0" y="2"/>
                  </a:cubicBezTo>
                  <a:cubicBezTo>
                    <a:pt x="11" y="15"/>
                    <a:pt x="19" y="32"/>
                    <a:pt x="37"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56">
              <a:extLst>
                <a:ext uri="{FF2B5EF4-FFF2-40B4-BE49-F238E27FC236}">
                  <a16:creationId xmlns:a16="http://schemas.microsoft.com/office/drawing/2014/main" id="{CC617AE8-5FDD-410F-AA87-7E0BAD08C9AA}"/>
                </a:ext>
              </a:extLst>
            </p:cNvPr>
            <p:cNvSpPr>
              <a:spLocks/>
            </p:cNvSpPr>
            <p:nvPr/>
          </p:nvSpPr>
          <p:spPr bwMode="auto">
            <a:xfrm>
              <a:off x="57" y="311"/>
              <a:ext cx="86" cy="142"/>
            </a:xfrm>
            <a:custGeom>
              <a:avLst/>
              <a:gdLst>
                <a:gd name="T0" fmla="*/ 34 w 36"/>
                <a:gd name="T1" fmla="*/ 18 h 59"/>
                <a:gd name="T2" fmla="*/ 33 w 36"/>
                <a:gd name="T3" fmla="*/ 5 h 59"/>
                <a:gd name="T4" fmla="*/ 11 w 36"/>
                <a:gd name="T5" fmla="*/ 41 h 59"/>
                <a:gd name="T6" fmla="*/ 31 w 36"/>
                <a:gd name="T7" fmla="*/ 3 h 59"/>
                <a:gd name="T8" fmla="*/ 9 w 36"/>
                <a:gd name="T9" fmla="*/ 15 h 59"/>
                <a:gd name="T10" fmla="*/ 1 w 36"/>
                <a:gd name="T11" fmla="*/ 33 h 59"/>
                <a:gd name="T12" fmla="*/ 3 w 36"/>
                <a:gd name="T13" fmla="*/ 59 h 59"/>
                <a:gd name="T14" fmla="*/ 34 w 36"/>
                <a:gd name="T15" fmla="*/ 18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59">
                  <a:moveTo>
                    <a:pt x="34" y="18"/>
                  </a:moveTo>
                  <a:cubicBezTo>
                    <a:pt x="36" y="10"/>
                    <a:pt x="35" y="7"/>
                    <a:pt x="33" y="5"/>
                  </a:cubicBezTo>
                  <a:cubicBezTo>
                    <a:pt x="24" y="14"/>
                    <a:pt x="14" y="27"/>
                    <a:pt x="11" y="41"/>
                  </a:cubicBezTo>
                  <a:cubicBezTo>
                    <a:pt x="14" y="29"/>
                    <a:pt x="17" y="15"/>
                    <a:pt x="31" y="3"/>
                  </a:cubicBezTo>
                  <a:cubicBezTo>
                    <a:pt x="26" y="0"/>
                    <a:pt x="15" y="6"/>
                    <a:pt x="9" y="15"/>
                  </a:cubicBezTo>
                  <a:cubicBezTo>
                    <a:pt x="5" y="20"/>
                    <a:pt x="3" y="26"/>
                    <a:pt x="1" y="33"/>
                  </a:cubicBezTo>
                  <a:cubicBezTo>
                    <a:pt x="0" y="42"/>
                    <a:pt x="0" y="51"/>
                    <a:pt x="3" y="59"/>
                  </a:cubicBezTo>
                  <a:cubicBezTo>
                    <a:pt x="15" y="46"/>
                    <a:pt x="31" y="36"/>
                    <a:pt x="34"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57">
              <a:extLst>
                <a:ext uri="{FF2B5EF4-FFF2-40B4-BE49-F238E27FC236}">
                  <a16:creationId xmlns:a16="http://schemas.microsoft.com/office/drawing/2014/main" id="{A0AF3E6D-486D-4AC0-B3E2-9950FB094A5F}"/>
                </a:ext>
              </a:extLst>
            </p:cNvPr>
            <p:cNvSpPr>
              <a:spLocks/>
            </p:cNvSpPr>
            <p:nvPr/>
          </p:nvSpPr>
          <p:spPr bwMode="auto">
            <a:xfrm>
              <a:off x="819" y="239"/>
              <a:ext cx="139" cy="89"/>
            </a:xfrm>
            <a:custGeom>
              <a:avLst/>
              <a:gdLst>
                <a:gd name="T0" fmla="*/ 18 w 58"/>
                <a:gd name="T1" fmla="*/ 36 h 37"/>
                <a:gd name="T2" fmla="*/ 5 w 58"/>
                <a:gd name="T3" fmla="*/ 35 h 37"/>
                <a:gd name="T4" fmla="*/ 40 w 58"/>
                <a:gd name="T5" fmla="*/ 11 h 37"/>
                <a:gd name="T6" fmla="*/ 4 w 58"/>
                <a:gd name="T7" fmla="*/ 33 h 37"/>
                <a:gd name="T8" fmla="*/ 14 w 58"/>
                <a:gd name="T9" fmla="*/ 11 h 37"/>
                <a:gd name="T10" fmla="*/ 33 w 58"/>
                <a:gd name="T11" fmla="*/ 2 h 37"/>
                <a:gd name="T12" fmla="*/ 58 w 58"/>
                <a:gd name="T13" fmla="*/ 4 h 37"/>
                <a:gd name="T14" fmla="*/ 18 w 58"/>
                <a:gd name="T15" fmla="*/ 36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37">
                  <a:moveTo>
                    <a:pt x="18" y="36"/>
                  </a:moveTo>
                  <a:cubicBezTo>
                    <a:pt x="11" y="37"/>
                    <a:pt x="7" y="37"/>
                    <a:pt x="5" y="35"/>
                  </a:cubicBezTo>
                  <a:cubicBezTo>
                    <a:pt x="14" y="25"/>
                    <a:pt x="27" y="16"/>
                    <a:pt x="40" y="11"/>
                  </a:cubicBezTo>
                  <a:cubicBezTo>
                    <a:pt x="29" y="15"/>
                    <a:pt x="15" y="19"/>
                    <a:pt x="4" y="33"/>
                  </a:cubicBezTo>
                  <a:cubicBezTo>
                    <a:pt x="0" y="28"/>
                    <a:pt x="6" y="17"/>
                    <a:pt x="14" y="11"/>
                  </a:cubicBezTo>
                  <a:cubicBezTo>
                    <a:pt x="20" y="7"/>
                    <a:pt x="26" y="4"/>
                    <a:pt x="33" y="2"/>
                  </a:cubicBezTo>
                  <a:cubicBezTo>
                    <a:pt x="41" y="0"/>
                    <a:pt x="50" y="1"/>
                    <a:pt x="58" y="4"/>
                  </a:cubicBezTo>
                  <a:cubicBezTo>
                    <a:pt x="46" y="16"/>
                    <a:pt x="36" y="32"/>
                    <a:pt x="1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58">
              <a:extLst>
                <a:ext uri="{FF2B5EF4-FFF2-40B4-BE49-F238E27FC236}">
                  <a16:creationId xmlns:a16="http://schemas.microsoft.com/office/drawing/2014/main" id="{1D0D0793-5D0D-41EE-8A7A-CC864F86E98F}"/>
                </a:ext>
              </a:extLst>
            </p:cNvPr>
            <p:cNvSpPr>
              <a:spLocks/>
            </p:cNvSpPr>
            <p:nvPr/>
          </p:nvSpPr>
          <p:spPr bwMode="auto">
            <a:xfrm>
              <a:off x="805" y="330"/>
              <a:ext cx="79" cy="145"/>
            </a:xfrm>
            <a:custGeom>
              <a:avLst/>
              <a:gdLst>
                <a:gd name="T0" fmla="*/ 0 w 33"/>
                <a:gd name="T1" fmla="*/ 17 h 60"/>
                <a:gd name="T2" fmla="*/ 3 w 33"/>
                <a:gd name="T3" fmla="*/ 4 h 60"/>
                <a:gd name="T4" fmla="*/ 22 w 33"/>
                <a:gd name="T5" fmla="*/ 42 h 60"/>
                <a:gd name="T6" fmla="*/ 5 w 33"/>
                <a:gd name="T7" fmla="*/ 3 h 60"/>
                <a:gd name="T8" fmla="*/ 26 w 33"/>
                <a:gd name="T9" fmla="*/ 16 h 60"/>
                <a:gd name="T10" fmla="*/ 32 w 33"/>
                <a:gd name="T11" fmla="*/ 35 h 60"/>
                <a:gd name="T12" fmla="*/ 28 w 33"/>
                <a:gd name="T13" fmla="*/ 60 h 60"/>
                <a:gd name="T14" fmla="*/ 0 w 33"/>
                <a:gd name="T15" fmla="*/ 17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60">
                  <a:moveTo>
                    <a:pt x="0" y="17"/>
                  </a:moveTo>
                  <a:cubicBezTo>
                    <a:pt x="0" y="9"/>
                    <a:pt x="1" y="6"/>
                    <a:pt x="3" y="4"/>
                  </a:cubicBezTo>
                  <a:cubicBezTo>
                    <a:pt x="11" y="14"/>
                    <a:pt x="20" y="28"/>
                    <a:pt x="22" y="42"/>
                  </a:cubicBezTo>
                  <a:cubicBezTo>
                    <a:pt x="20" y="30"/>
                    <a:pt x="18" y="15"/>
                    <a:pt x="5" y="3"/>
                  </a:cubicBezTo>
                  <a:cubicBezTo>
                    <a:pt x="11" y="0"/>
                    <a:pt x="21" y="7"/>
                    <a:pt x="26" y="16"/>
                  </a:cubicBezTo>
                  <a:cubicBezTo>
                    <a:pt x="29" y="22"/>
                    <a:pt x="31" y="28"/>
                    <a:pt x="32" y="35"/>
                  </a:cubicBezTo>
                  <a:cubicBezTo>
                    <a:pt x="33" y="44"/>
                    <a:pt x="31" y="53"/>
                    <a:pt x="28" y="60"/>
                  </a:cubicBezTo>
                  <a:cubicBezTo>
                    <a:pt x="17" y="47"/>
                    <a:pt x="2" y="35"/>
                    <a:pt x="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59">
              <a:extLst>
                <a:ext uri="{FF2B5EF4-FFF2-40B4-BE49-F238E27FC236}">
                  <a16:creationId xmlns:a16="http://schemas.microsoft.com/office/drawing/2014/main" id="{4FB33603-391D-459A-A92D-26344614B7CB}"/>
                </a:ext>
              </a:extLst>
            </p:cNvPr>
            <p:cNvSpPr>
              <a:spLocks/>
            </p:cNvSpPr>
            <p:nvPr/>
          </p:nvSpPr>
          <p:spPr bwMode="auto">
            <a:xfrm>
              <a:off x="638" y="-1"/>
              <a:ext cx="71" cy="144"/>
            </a:xfrm>
            <a:custGeom>
              <a:avLst/>
              <a:gdLst>
                <a:gd name="T0" fmla="*/ 23 w 30"/>
                <a:gd name="T1" fmla="*/ 0 h 60"/>
                <a:gd name="T2" fmla="*/ 0 w 30"/>
                <a:gd name="T3" fmla="*/ 46 h 60"/>
                <a:gd name="T4" fmla="*/ 7 w 30"/>
                <a:gd name="T5" fmla="*/ 60 h 60"/>
                <a:gd name="T6" fmla="*/ 19 w 30"/>
                <a:gd name="T7" fmla="*/ 18 h 60"/>
                <a:gd name="T8" fmla="*/ 10 w 30"/>
                <a:gd name="T9" fmla="*/ 60 h 60"/>
                <a:gd name="T10" fmla="*/ 26 w 30"/>
                <a:gd name="T11" fmla="*/ 44 h 60"/>
                <a:gd name="T12" fmla="*/ 30 w 30"/>
                <a:gd name="T13" fmla="*/ 25 h 60"/>
                <a:gd name="T14" fmla="*/ 23 w 30"/>
                <a:gd name="T15" fmla="*/ 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60">
                  <a:moveTo>
                    <a:pt x="23" y="0"/>
                  </a:moveTo>
                  <a:cubicBezTo>
                    <a:pt x="14" y="15"/>
                    <a:pt x="0" y="28"/>
                    <a:pt x="0" y="46"/>
                  </a:cubicBezTo>
                  <a:cubicBezTo>
                    <a:pt x="0" y="57"/>
                    <a:pt x="3" y="60"/>
                    <a:pt x="7" y="60"/>
                  </a:cubicBezTo>
                  <a:cubicBezTo>
                    <a:pt x="13" y="46"/>
                    <a:pt x="18" y="33"/>
                    <a:pt x="19" y="18"/>
                  </a:cubicBezTo>
                  <a:cubicBezTo>
                    <a:pt x="18" y="32"/>
                    <a:pt x="17" y="47"/>
                    <a:pt x="10" y="60"/>
                  </a:cubicBezTo>
                  <a:cubicBezTo>
                    <a:pt x="16" y="58"/>
                    <a:pt x="22" y="52"/>
                    <a:pt x="26" y="44"/>
                  </a:cubicBezTo>
                  <a:cubicBezTo>
                    <a:pt x="28" y="38"/>
                    <a:pt x="30" y="32"/>
                    <a:pt x="30" y="25"/>
                  </a:cubicBezTo>
                  <a:cubicBezTo>
                    <a:pt x="30" y="16"/>
                    <a:pt x="28" y="8"/>
                    <a:pt x="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9" name="Group 30">
            <a:extLst>
              <a:ext uri="{FF2B5EF4-FFF2-40B4-BE49-F238E27FC236}">
                <a16:creationId xmlns:a16="http://schemas.microsoft.com/office/drawing/2014/main" id="{56B70717-4317-436A-973F-58A1B313AABD}"/>
              </a:ext>
            </a:extLst>
          </p:cNvPr>
          <p:cNvGrpSpPr>
            <a:grpSpLocks noChangeAspect="1"/>
          </p:cNvGrpSpPr>
          <p:nvPr/>
        </p:nvGrpSpPr>
        <p:grpSpPr bwMode="auto">
          <a:xfrm rot="3052445">
            <a:off x="7798875" y="941327"/>
            <a:ext cx="2213061" cy="1099600"/>
            <a:chOff x="0" y="-1"/>
            <a:chExt cx="958" cy="476"/>
          </a:xfrm>
          <a:solidFill>
            <a:srgbClr val="EAAEAC"/>
          </a:solidFill>
        </p:grpSpPr>
        <p:sp>
          <p:nvSpPr>
            <p:cNvPr id="110" name="Freeform 31">
              <a:extLst>
                <a:ext uri="{FF2B5EF4-FFF2-40B4-BE49-F238E27FC236}">
                  <a16:creationId xmlns:a16="http://schemas.microsoft.com/office/drawing/2014/main" id="{8BF517F8-1590-44AC-9C40-66DAA5750008}"/>
                </a:ext>
              </a:extLst>
            </p:cNvPr>
            <p:cNvSpPr>
              <a:spLocks/>
            </p:cNvSpPr>
            <p:nvPr/>
          </p:nvSpPr>
          <p:spPr bwMode="auto">
            <a:xfrm>
              <a:off x="432" y="11"/>
              <a:ext cx="189" cy="177"/>
            </a:xfrm>
            <a:custGeom>
              <a:avLst/>
              <a:gdLst>
                <a:gd name="T0" fmla="*/ 74 w 79"/>
                <a:gd name="T1" fmla="*/ 74 h 74"/>
                <a:gd name="T2" fmla="*/ 59 w 79"/>
                <a:gd name="T3" fmla="*/ 46 h 74"/>
                <a:gd name="T4" fmla="*/ 42 w 79"/>
                <a:gd name="T5" fmla="*/ 31 h 74"/>
                <a:gd name="T6" fmla="*/ 25 w 79"/>
                <a:gd name="T7" fmla="*/ 26 h 74"/>
                <a:gd name="T8" fmla="*/ 12 w 79"/>
                <a:gd name="T9" fmla="*/ 27 h 74"/>
                <a:gd name="T10" fmla="*/ 5 w 79"/>
                <a:gd name="T11" fmla="*/ 24 h 74"/>
                <a:gd name="T12" fmla="*/ 5 w 79"/>
                <a:gd name="T13" fmla="*/ 11 h 74"/>
                <a:gd name="T14" fmla="*/ 18 w 79"/>
                <a:gd name="T15" fmla="*/ 4 h 74"/>
                <a:gd name="T16" fmla="*/ 48 w 79"/>
                <a:gd name="T17" fmla="*/ 9 h 74"/>
                <a:gd name="T18" fmla="*/ 77 w 79"/>
                <a:gd name="T19" fmla="*/ 56 h 74"/>
                <a:gd name="T20" fmla="*/ 74 w 79"/>
                <a:gd name="T2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 h="74">
                  <a:moveTo>
                    <a:pt x="74" y="74"/>
                  </a:moveTo>
                  <a:cubicBezTo>
                    <a:pt x="72" y="62"/>
                    <a:pt x="65" y="54"/>
                    <a:pt x="59" y="46"/>
                  </a:cubicBezTo>
                  <a:cubicBezTo>
                    <a:pt x="54" y="40"/>
                    <a:pt x="48" y="35"/>
                    <a:pt x="42" y="31"/>
                  </a:cubicBezTo>
                  <a:cubicBezTo>
                    <a:pt x="37" y="27"/>
                    <a:pt x="31" y="26"/>
                    <a:pt x="25" y="26"/>
                  </a:cubicBezTo>
                  <a:cubicBezTo>
                    <a:pt x="21" y="27"/>
                    <a:pt x="16" y="27"/>
                    <a:pt x="12" y="27"/>
                  </a:cubicBezTo>
                  <a:cubicBezTo>
                    <a:pt x="10" y="26"/>
                    <a:pt x="7" y="25"/>
                    <a:pt x="5" y="24"/>
                  </a:cubicBezTo>
                  <a:cubicBezTo>
                    <a:pt x="0" y="20"/>
                    <a:pt x="0" y="14"/>
                    <a:pt x="5" y="11"/>
                  </a:cubicBezTo>
                  <a:cubicBezTo>
                    <a:pt x="9" y="9"/>
                    <a:pt x="13" y="6"/>
                    <a:pt x="18" y="4"/>
                  </a:cubicBezTo>
                  <a:cubicBezTo>
                    <a:pt x="29" y="0"/>
                    <a:pt x="39" y="1"/>
                    <a:pt x="48" y="9"/>
                  </a:cubicBezTo>
                  <a:cubicBezTo>
                    <a:pt x="62" y="21"/>
                    <a:pt x="73" y="37"/>
                    <a:pt x="77" y="56"/>
                  </a:cubicBezTo>
                  <a:cubicBezTo>
                    <a:pt x="79" y="62"/>
                    <a:pt x="78" y="68"/>
                    <a:pt x="74"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32">
              <a:extLst>
                <a:ext uri="{FF2B5EF4-FFF2-40B4-BE49-F238E27FC236}">
                  <a16:creationId xmlns:a16="http://schemas.microsoft.com/office/drawing/2014/main" id="{16E433A8-C5A8-4788-A6E1-3051FD1D8002}"/>
                </a:ext>
              </a:extLst>
            </p:cNvPr>
            <p:cNvSpPr>
              <a:spLocks/>
            </p:cNvSpPr>
            <p:nvPr/>
          </p:nvSpPr>
          <p:spPr bwMode="auto">
            <a:xfrm>
              <a:off x="354" y="220"/>
              <a:ext cx="255" cy="93"/>
            </a:xfrm>
            <a:custGeom>
              <a:avLst/>
              <a:gdLst>
                <a:gd name="T0" fmla="*/ 3 w 107"/>
                <a:gd name="T1" fmla="*/ 18 h 39"/>
                <a:gd name="T2" fmla="*/ 11 w 107"/>
                <a:gd name="T3" fmla="*/ 29 h 39"/>
                <a:gd name="T4" fmla="*/ 25 w 107"/>
                <a:gd name="T5" fmla="*/ 38 h 39"/>
                <a:gd name="T6" fmla="*/ 42 w 107"/>
                <a:gd name="T7" fmla="*/ 39 h 39"/>
                <a:gd name="T8" fmla="*/ 83 w 107"/>
                <a:gd name="T9" fmla="*/ 32 h 39"/>
                <a:gd name="T10" fmla="*/ 107 w 107"/>
                <a:gd name="T11" fmla="*/ 1 h 39"/>
                <a:gd name="T12" fmla="*/ 64 w 107"/>
                <a:gd name="T13" fmla="*/ 25 h 39"/>
                <a:gd name="T14" fmla="*/ 53 w 107"/>
                <a:gd name="T15" fmla="*/ 24 h 39"/>
                <a:gd name="T16" fmla="*/ 37 w 107"/>
                <a:gd name="T17" fmla="*/ 15 h 39"/>
                <a:gd name="T18" fmla="*/ 22 w 107"/>
                <a:gd name="T19" fmla="*/ 4 h 39"/>
                <a:gd name="T20" fmla="*/ 5 w 107"/>
                <a:gd name="T21" fmla="*/ 3 h 39"/>
                <a:gd name="T22" fmla="*/ 3 w 107"/>
                <a:gd name="T23" fmla="*/ 1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 h="39">
                  <a:moveTo>
                    <a:pt x="3" y="18"/>
                  </a:moveTo>
                  <a:cubicBezTo>
                    <a:pt x="4" y="22"/>
                    <a:pt x="8" y="26"/>
                    <a:pt x="11" y="29"/>
                  </a:cubicBezTo>
                  <a:cubicBezTo>
                    <a:pt x="15" y="33"/>
                    <a:pt x="20" y="36"/>
                    <a:pt x="25" y="38"/>
                  </a:cubicBezTo>
                  <a:cubicBezTo>
                    <a:pt x="31" y="39"/>
                    <a:pt x="36" y="39"/>
                    <a:pt x="42" y="39"/>
                  </a:cubicBezTo>
                  <a:cubicBezTo>
                    <a:pt x="56" y="38"/>
                    <a:pt x="70" y="37"/>
                    <a:pt x="83" y="32"/>
                  </a:cubicBezTo>
                  <a:cubicBezTo>
                    <a:pt x="95" y="26"/>
                    <a:pt x="106" y="15"/>
                    <a:pt x="107" y="1"/>
                  </a:cubicBezTo>
                  <a:cubicBezTo>
                    <a:pt x="97" y="14"/>
                    <a:pt x="81" y="24"/>
                    <a:pt x="64" y="25"/>
                  </a:cubicBezTo>
                  <a:cubicBezTo>
                    <a:pt x="60" y="25"/>
                    <a:pt x="57" y="25"/>
                    <a:pt x="53" y="24"/>
                  </a:cubicBezTo>
                  <a:cubicBezTo>
                    <a:pt x="47" y="23"/>
                    <a:pt x="42" y="19"/>
                    <a:pt x="37" y="15"/>
                  </a:cubicBezTo>
                  <a:cubicBezTo>
                    <a:pt x="32" y="11"/>
                    <a:pt x="28" y="7"/>
                    <a:pt x="22" y="4"/>
                  </a:cubicBezTo>
                  <a:cubicBezTo>
                    <a:pt x="17" y="2"/>
                    <a:pt x="10" y="0"/>
                    <a:pt x="5" y="3"/>
                  </a:cubicBezTo>
                  <a:cubicBezTo>
                    <a:pt x="0" y="6"/>
                    <a:pt x="1" y="13"/>
                    <a:pt x="3"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33">
              <a:extLst>
                <a:ext uri="{FF2B5EF4-FFF2-40B4-BE49-F238E27FC236}">
                  <a16:creationId xmlns:a16="http://schemas.microsoft.com/office/drawing/2014/main" id="{0CEA6293-84A8-4F05-AD4D-FB66F5857B37}"/>
                </a:ext>
              </a:extLst>
            </p:cNvPr>
            <p:cNvSpPr>
              <a:spLocks/>
            </p:cNvSpPr>
            <p:nvPr/>
          </p:nvSpPr>
          <p:spPr bwMode="auto">
            <a:xfrm>
              <a:off x="342" y="66"/>
              <a:ext cx="86" cy="142"/>
            </a:xfrm>
            <a:custGeom>
              <a:avLst/>
              <a:gdLst>
                <a:gd name="T0" fmla="*/ 1 w 36"/>
                <a:gd name="T1" fmla="*/ 35 h 59"/>
                <a:gd name="T2" fmla="*/ 10 w 36"/>
                <a:gd name="T3" fmla="*/ 16 h 59"/>
                <a:gd name="T4" fmla="*/ 32 w 36"/>
                <a:gd name="T5" fmla="*/ 0 h 59"/>
                <a:gd name="T6" fmla="*/ 36 w 36"/>
                <a:gd name="T7" fmla="*/ 5 h 59"/>
                <a:gd name="T8" fmla="*/ 35 w 36"/>
                <a:gd name="T9" fmla="*/ 9 h 59"/>
                <a:gd name="T10" fmla="*/ 22 w 36"/>
                <a:gd name="T11" fmla="*/ 45 h 59"/>
                <a:gd name="T12" fmla="*/ 20 w 36"/>
                <a:gd name="T13" fmla="*/ 52 h 59"/>
                <a:gd name="T14" fmla="*/ 7 w 36"/>
                <a:gd name="T15" fmla="*/ 53 h 59"/>
                <a:gd name="T16" fmla="*/ 3 w 36"/>
                <a:gd name="T17" fmla="*/ 45 h 59"/>
                <a:gd name="T18" fmla="*/ 1 w 36"/>
                <a:gd name="T19" fmla="*/ 3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59">
                  <a:moveTo>
                    <a:pt x="1" y="35"/>
                  </a:moveTo>
                  <a:cubicBezTo>
                    <a:pt x="3" y="27"/>
                    <a:pt x="9" y="24"/>
                    <a:pt x="10" y="16"/>
                  </a:cubicBezTo>
                  <a:cubicBezTo>
                    <a:pt x="11" y="8"/>
                    <a:pt x="24" y="0"/>
                    <a:pt x="32" y="0"/>
                  </a:cubicBezTo>
                  <a:cubicBezTo>
                    <a:pt x="35" y="1"/>
                    <a:pt x="36" y="2"/>
                    <a:pt x="36" y="5"/>
                  </a:cubicBezTo>
                  <a:cubicBezTo>
                    <a:pt x="36" y="6"/>
                    <a:pt x="35" y="8"/>
                    <a:pt x="35" y="9"/>
                  </a:cubicBezTo>
                  <a:cubicBezTo>
                    <a:pt x="29" y="21"/>
                    <a:pt x="25" y="33"/>
                    <a:pt x="22" y="45"/>
                  </a:cubicBezTo>
                  <a:cubicBezTo>
                    <a:pt x="21" y="47"/>
                    <a:pt x="21" y="50"/>
                    <a:pt x="20" y="52"/>
                  </a:cubicBezTo>
                  <a:cubicBezTo>
                    <a:pt x="17" y="58"/>
                    <a:pt x="10" y="59"/>
                    <a:pt x="7" y="53"/>
                  </a:cubicBezTo>
                  <a:cubicBezTo>
                    <a:pt x="5" y="50"/>
                    <a:pt x="4" y="48"/>
                    <a:pt x="3" y="45"/>
                  </a:cubicBezTo>
                  <a:cubicBezTo>
                    <a:pt x="4" y="45"/>
                    <a:pt x="0" y="40"/>
                    <a:pt x="1"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34">
              <a:extLst>
                <a:ext uri="{FF2B5EF4-FFF2-40B4-BE49-F238E27FC236}">
                  <a16:creationId xmlns:a16="http://schemas.microsoft.com/office/drawing/2014/main" id="{FA73C8D6-39A9-40A3-9475-1F3C15A638DF}"/>
                </a:ext>
              </a:extLst>
            </p:cNvPr>
            <p:cNvSpPr>
              <a:spLocks/>
            </p:cNvSpPr>
            <p:nvPr/>
          </p:nvSpPr>
          <p:spPr bwMode="auto">
            <a:xfrm>
              <a:off x="439" y="73"/>
              <a:ext cx="127" cy="108"/>
            </a:xfrm>
            <a:custGeom>
              <a:avLst/>
              <a:gdLst>
                <a:gd name="T0" fmla="*/ 0 w 53"/>
                <a:gd name="T1" fmla="*/ 16 h 45"/>
                <a:gd name="T2" fmla="*/ 37 w 53"/>
                <a:gd name="T3" fmla="*/ 10 h 45"/>
                <a:gd name="T4" fmla="*/ 51 w 53"/>
                <a:gd name="T5" fmla="*/ 28 h 45"/>
                <a:gd name="T6" fmla="*/ 45 w 53"/>
                <a:gd name="T7" fmla="*/ 45 h 45"/>
                <a:gd name="T8" fmla="*/ 42 w 53"/>
                <a:gd name="T9" fmla="*/ 39 h 45"/>
                <a:gd name="T10" fmla="*/ 32 w 53"/>
                <a:gd name="T11" fmla="*/ 22 h 45"/>
                <a:gd name="T12" fmla="*/ 10 w 53"/>
                <a:gd name="T13" fmla="*/ 14 h 45"/>
                <a:gd name="T14" fmla="*/ 0 w 53"/>
                <a:gd name="T15" fmla="*/ 16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45">
                  <a:moveTo>
                    <a:pt x="0" y="16"/>
                  </a:moveTo>
                  <a:cubicBezTo>
                    <a:pt x="10" y="2"/>
                    <a:pt x="25" y="0"/>
                    <a:pt x="37" y="10"/>
                  </a:cubicBezTo>
                  <a:cubicBezTo>
                    <a:pt x="43" y="15"/>
                    <a:pt x="48" y="21"/>
                    <a:pt x="51" y="28"/>
                  </a:cubicBezTo>
                  <a:cubicBezTo>
                    <a:pt x="53" y="35"/>
                    <a:pt x="52" y="39"/>
                    <a:pt x="45" y="45"/>
                  </a:cubicBezTo>
                  <a:cubicBezTo>
                    <a:pt x="44" y="42"/>
                    <a:pt x="43" y="41"/>
                    <a:pt x="42" y="39"/>
                  </a:cubicBezTo>
                  <a:cubicBezTo>
                    <a:pt x="40" y="32"/>
                    <a:pt x="37" y="27"/>
                    <a:pt x="32" y="22"/>
                  </a:cubicBezTo>
                  <a:cubicBezTo>
                    <a:pt x="26" y="16"/>
                    <a:pt x="19" y="13"/>
                    <a:pt x="10" y="14"/>
                  </a:cubicBezTo>
                  <a:cubicBezTo>
                    <a:pt x="7" y="15"/>
                    <a:pt x="3" y="15"/>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35">
              <a:extLst>
                <a:ext uri="{FF2B5EF4-FFF2-40B4-BE49-F238E27FC236}">
                  <a16:creationId xmlns:a16="http://schemas.microsoft.com/office/drawing/2014/main" id="{BA93B042-134C-4E81-A79D-AA311F3E53C5}"/>
                </a:ext>
              </a:extLst>
            </p:cNvPr>
            <p:cNvSpPr>
              <a:spLocks/>
            </p:cNvSpPr>
            <p:nvPr/>
          </p:nvSpPr>
          <p:spPr bwMode="auto">
            <a:xfrm>
              <a:off x="451" y="196"/>
              <a:ext cx="127" cy="72"/>
            </a:xfrm>
            <a:custGeom>
              <a:avLst/>
              <a:gdLst>
                <a:gd name="T0" fmla="*/ 0 w 53"/>
                <a:gd name="T1" fmla="*/ 21 h 30"/>
                <a:gd name="T2" fmla="*/ 26 w 53"/>
                <a:gd name="T3" fmla="*/ 14 h 30"/>
                <a:gd name="T4" fmla="*/ 53 w 53"/>
                <a:gd name="T5" fmla="*/ 0 h 30"/>
                <a:gd name="T6" fmla="*/ 0 w 53"/>
                <a:gd name="T7" fmla="*/ 21 h 30"/>
              </a:gdLst>
              <a:ahLst/>
              <a:cxnLst>
                <a:cxn ang="0">
                  <a:pos x="T0" y="T1"/>
                </a:cxn>
                <a:cxn ang="0">
                  <a:pos x="T2" y="T3"/>
                </a:cxn>
                <a:cxn ang="0">
                  <a:pos x="T4" y="T5"/>
                </a:cxn>
                <a:cxn ang="0">
                  <a:pos x="T6" y="T7"/>
                </a:cxn>
              </a:cxnLst>
              <a:rect l="0" t="0" r="r" b="b"/>
              <a:pathLst>
                <a:path w="53" h="30">
                  <a:moveTo>
                    <a:pt x="0" y="21"/>
                  </a:moveTo>
                  <a:cubicBezTo>
                    <a:pt x="7" y="18"/>
                    <a:pt x="19" y="18"/>
                    <a:pt x="26" y="14"/>
                  </a:cubicBezTo>
                  <a:cubicBezTo>
                    <a:pt x="42" y="3"/>
                    <a:pt x="45" y="0"/>
                    <a:pt x="53" y="0"/>
                  </a:cubicBezTo>
                  <a:cubicBezTo>
                    <a:pt x="48" y="20"/>
                    <a:pt x="16" y="30"/>
                    <a:pt x="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36">
              <a:extLst>
                <a:ext uri="{FF2B5EF4-FFF2-40B4-BE49-F238E27FC236}">
                  <a16:creationId xmlns:a16="http://schemas.microsoft.com/office/drawing/2014/main" id="{7EA85AD6-4235-4253-BAEC-787BB6ABE772}"/>
                </a:ext>
              </a:extLst>
            </p:cNvPr>
            <p:cNvSpPr>
              <a:spLocks/>
            </p:cNvSpPr>
            <p:nvPr/>
          </p:nvSpPr>
          <p:spPr bwMode="auto">
            <a:xfrm>
              <a:off x="466" y="131"/>
              <a:ext cx="62" cy="82"/>
            </a:xfrm>
            <a:custGeom>
              <a:avLst/>
              <a:gdLst>
                <a:gd name="T0" fmla="*/ 24 w 26"/>
                <a:gd name="T1" fmla="*/ 18 h 34"/>
                <a:gd name="T2" fmla="*/ 22 w 26"/>
                <a:gd name="T3" fmla="*/ 30 h 34"/>
                <a:gd name="T4" fmla="*/ 7 w 26"/>
                <a:gd name="T5" fmla="*/ 28 h 34"/>
                <a:gd name="T6" fmla="*/ 1 w 26"/>
                <a:gd name="T7" fmla="*/ 17 h 34"/>
                <a:gd name="T8" fmla="*/ 0 w 26"/>
                <a:gd name="T9" fmla="*/ 9 h 34"/>
                <a:gd name="T10" fmla="*/ 12 w 26"/>
                <a:gd name="T11" fmla="*/ 2 h 34"/>
                <a:gd name="T12" fmla="*/ 24 w 26"/>
                <a:gd name="T13" fmla="*/ 18 h 34"/>
              </a:gdLst>
              <a:ahLst/>
              <a:cxnLst>
                <a:cxn ang="0">
                  <a:pos x="T0" y="T1"/>
                </a:cxn>
                <a:cxn ang="0">
                  <a:pos x="T2" y="T3"/>
                </a:cxn>
                <a:cxn ang="0">
                  <a:pos x="T4" y="T5"/>
                </a:cxn>
                <a:cxn ang="0">
                  <a:pos x="T6" y="T7"/>
                </a:cxn>
                <a:cxn ang="0">
                  <a:pos x="T8" y="T9"/>
                </a:cxn>
                <a:cxn ang="0">
                  <a:pos x="T10" y="T11"/>
                </a:cxn>
                <a:cxn ang="0">
                  <a:pos x="T12" y="T13"/>
                </a:cxn>
              </a:cxnLst>
              <a:rect l="0" t="0" r="r" b="b"/>
              <a:pathLst>
                <a:path w="26" h="34">
                  <a:moveTo>
                    <a:pt x="24" y="18"/>
                  </a:moveTo>
                  <a:cubicBezTo>
                    <a:pt x="26" y="23"/>
                    <a:pt x="24" y="27"/>
                    <a:pt x="22" y="30"/>
                  </a:cubicBezTo>
                  <a:cubicBezTo>
                    <a:pt x="18" y="34"/>
                    <a:pt x="11" y="32"/>
                    <a:pt x="7" y="28"/>
                  </a:cubicBezTo>
                  <a:cubicBezTo>
                    <a:pt x="5" y="24"/>
                    <a:pt x="2" y="21"/>
                    <a:pt x="1" y="17"/>
                  </a:cubicBezTo>
                  <a:cubicBezTo>
                    <a:pt x="0" y="15"/>
                    <a:pt x="0" y="11"/>
                    <a:pt x="0" y="9"/>
                  </a:cubicBezTo>
                  <a:cubicBezTo>
                    <a:pt x="1" y="3"/>
                    <a:pt x="7" y="0"/>
                    <a:pt x="12" y="2"/>
                  </a:cubicBezTo>
                  <a:cubicBezTo>
                    <a:pt x="19" y="5"/>
                    <a:pt x="23" y="11"/>
                    <a:pt x="24"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37">
              <a:extLst>
                <a:ext uri="{FF2B5EF4-FFF2-40B4-BE49-F238E27FC236}">
                  <a16:creationId xmlns:a16="http://schemas.microsoft.com/office/drawing/2014/main" id="{EDECAC7C-DA4E-433E-B01F-D70C2599EFE9}"/>
                </a:ext>
              </a:extLst>
            </p:cNvPr>
            <p:cNvSpPr>
              <a:spLocks/>
            </p:cNvSpPr>
            <p:nvPr/>
          </p:nvSpPr>
          <p:spPr bwMode="auto">
            <a:xfrm>
              <a:off x="408" y="124"/>
              <a:ext cx="58" cy="98"/>
            </a:xfrm>
            <a:custGeom>
              <a:avLst/>
              <a:gdLst>
                <a:gd name="T0" fmla="*/ 24 w 24"/>
                <a:gd name="T1" fmla="*/ 2 h 41"/>
                <a:gd name="T2" fmla="*/ 19 w 24"/>
                <a:gd name="T3" fmla="*/ 8 h 41"/>
                <a:gd name="T4" fmla="*/ 20 w 24"/>
                <a:gd name="T5" fmla="*/ 36 h 41"/>
                <a:gd name="T6" fmla="*/ 24 w 24"/>
                <a:gd name="T7" fmla="*/ 39 h 41"/>
                <a:gd name="T8" fmla="*/ 11 w 24"/>
                <a:gd name="T9" fmla="*/ 38 h 41"/>
                <a:gd name="T10" fmla="*/ 12 w 24"/>
                <a:gd name="T11" fmla="*/ 5 h 41"/>
                <a:gd name="T12" fmla="*/ 24 w 24"/>
                <a:gd name="T13" fmla="*/ 2 h 41"/>
              </a:gdLst>
              <a:ahLst/>
              <a:cxnLst>
                <a:cxn ang="0">
                  <a:pos x="T0" y="T1"/>
                </a:cxn>
                <a:cxn ang="0">
                  <a:pos x="T2" y="T3"/>
                </a:cxn>
                <a:cxn ang="0">
                  <a:pos x="T4" y="T5"/>
                </a:cxn>
                <a:cxn ang="0">
                  <a:pos x="T6" y="T7"/>
                </a:cxn>
                <a:cxn ang="0">
                  <a:pos x="T8" y="T9"/>
                </a:cxn>
                <a:cxn ang="0">
                  <a:pos x="T10" y="T11"/>
                </a:cxn>
                <a:cxn ang="0">
                  <a:pos x="T12" y="T13"/>
                </a:cxn>
              </a:cxnLst>
              <a:rect l="0" t="0" r="r" b="b"/>
              <a:pathLst>
                <a:path w="24" h="41">
                  <a:moveTo>
                    <a:pt x="24" y="2"/>
                  </a:moveTo>
                  <a:cubicBezTo>
                    <a:pt x="22" y="5"/>
                    <a:pt x="21" y="7"/>
                    <a:pt x="19" y="8"/>
                  </a:cubicBezTo>
                  <a:cubicBezTo>
                    <a:pt x="11" y="17"/>
                    <a:pt x="12" y="28"/>
                    <a:pt x="20" y="36"/>
                  </a:cubicBezTo>
                  <a:cubicBezTo>
                    <a:pt x="21" y="37"/>
                    <a:pt x="22" y="37"/>
                    <a:pt x="24" y="39"/>
                  </a:cubicBezTo>
                  <a:cubicBezTo>
                    <a:pt x="19" y="41"/>
                    <a:pt x="15" y="40"/>
                    <a:pt x="11" y="38"/>
                  </a:cubicBezTo>
                  <a:cubicBezTo>
                    <a:pt x="0" y="30"/>
                    <a:pt x="0" y="13"/>
                    <a:pt x="12" y="5"/>
                  </a:cubicBezTo>
                  <a:cubicBezTo>
                    <a:pt x="15" y="3"/>
                    <a:pt x="18" y="0"/>
                    <a:pt x="24"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38">
              <a:extLst>
                <a:ext uri="{FF2B5EF4-FFF2-40B4-BE49-F238E27FC236}">
                  <a16:creationId xmlns:a16="http://schemas.microsoft.com/office/drawing/2014/main" id="{C51ABE82-E44A-4CC5-95F6-B1717663CF89}"/>
                </a:ext>
              </a:extLst>
            </p:cNvPr>
            <p:cNvSpPr>
              <a:spLocks/>
            </p:cNvSpPr>
            <p:nvPr/>
          </p:nvSpPr>
          <p:spPr bwMode="auto">
            <a:xfrm>
              <a:off x="719" y="155"/>
              <a:ext cx="107" cy="151"/>
            </a:xfrm>
            <a:custGeom>
              <a:avLst/>
              <a:gdLst>
                <a:gd name="T0" fmla="*/ 37 w 45"/>
                <a:gd name="T1" fmla="*/ 63 h 63"/>
                <a:gd name="T2" fmla="*/ 33 w 45"/>
                <a:gd name="T3" fmla="*/ 40 h 63"/>
                <a:gd name="T4" fmla="*/ 26 w 45"/>
                <a:gd name="T5" fmla="*/ 25 h 63"/>
                <a:gd name="T6" fmla="*/ 15 w 45"/>
                <a:gd name="T7" fmla="*/ 17 h 63"/>
                <a:gd name="T8" fmla="*/ 7 w 45"/>
                <a:gd name="T9" fmla="*/ 14 h 63"/>
                <a:gd name="T10" fmla="*/ 2 w 45"/>
                <a:gd name="T11" fmla="*/ 10 h 63"/>
                <a:gd name="T12" fmla="*/ 6 w 45"/>
                <a:gd name="T13" fmla="*/ 2 h 63"/>
                <a:gd name="T14" fmla="*/ 16 w 45"/>
                <a:gd name="T15" fmla="*/ 0 h 63"/>
                <a:gd name="T16" fmla="*/ 36 w 45"/>
                <a:gd name="T17" fmla="*/ 11 h 63"/>
                <a:gd name="T18" fmla="*/ 43 w 45"/>
                <a:gd name="T19" fmla="*/ 51 h 63"/>
                <a:gd name="T20" fmla="*/ 37 w 45"/>
                <a:gd name="T21"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63">
                  <a:moveTo>
                    <a:pt x="37" y="63"/>
                  </a:moveTo>
                  <a:cubicBezTo>
                    <a:pt x="38" y="54"/>
                    <a:pt x="36" y="47"/>
                    <a:pt x="33" y="40"/>
                  </a:cubicBezTo>
                  <a:cubicBezTo>
                    <a:pt x="32" y="34"/>
                    <a:pt x="29" y="29"/>
                    <a:pt x="26" y="25"/>
                  </a:cubicBezTo>
                  <a:cubicBezTo>
                    <a:pt x="24" y="21"/>
                    <a:pt x="20" y="18"/>
                    <a:pt x="15" y="17"/>
                  </a:cubicBezTo>
                  <a:cubicBezTo>
                    <a:pt x="12" y="16"/>
                    <a:pt x="9" y="15"/>
                    <a:pt x="7" y="14"/>
                  </a:cubicBezTo>
                  <a:cubicBezTo>
                    <a:pt x="5" y="13"/>
                    <a:pt x="3" y="11"/>
                    <a:pt x="2" y="10"/>
                  </a:cubicBezTo>
                  <a:cubicBezTo>
                    <a:pt x="0" y="6"/>
                    <a:pt x="2" y="2"/>
                    <a:pt x="6" y="2"/>
                  </a:cubicBezTo>
                  <a:cubicBezTo>
                    <a:pt x="9" y="1"/>
                    <a:pt x="13" y="0"/>
                    <a:pt x="16" y="0"/>
                  </a:cubicBezTo>
                  <a:cubicBezTo>
                    <a:pt x="25" y="0"/>
                    <a:pt x="32" y="4"/>
                    <a:pt x="36" y="11"/>
                  </a:cubicBezTo>
                  <a:cubicBezTo>
                    <a:pt x="42" y="23"/>
                    <a:pt x="45" y="37"/>
                    <a:pt x="43" y="51"/>
                  </a:cubicBezTo>
                  <a:cubicBezTo>
                    <a:pt x="43" y="55"/>
                    <a:pt x="41" y="59"/>
                    <a:pt x="37"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39">
              <a:extLst>
                <a:ext uri="{FF2B5EF4-FFF2-40B4-BE49-F238E27FC236}">
                  <a16:creationId xmlns:a16="http://schemas.microsoft.com/office/drawing/2014/main" id="{8615F1A7-324B-4946-98D3-50781CFFC4DE}"/>
                </a:ext>
              </a:extLst>
            </p:cNvPr>
            <p:cNvSpPr>
              <a:spLocks/>
            </p:cNvSpPr>
            <p:nvPr/>
          </p:nvSpPr>
          <p:spPr bwMode="auto">
            <a:xfrm>
              <a:off x="616" y="265"/>
              <a:ext cx="182" cy="99"/>
            </a:xfrm>
            <a:custGeom>
              <a:avLst/>
              <a:gdLst>
                <a:gd name="T0" fmla="*/ 0 w 76"/>
                <a:gd name="T1" fmla="*/ 10 h 41"/>
                <a:gd name="T2" fmla="*/ 3 w 76"/>
                <a:gd name="T3" fmla="*/ 20 h 41"/>
                <a:gd name="T4" fmla="*/ 10 w 76"/>
                <a:gd name="T5" fmla="*/ 30 h 41"/>
                <a:gd name="T6" fmla="*/ 21 w 76"/>
                <a:gd name="T7" fmla="*/ 35 h 41"/>
                <a:gd name="T8" fmla="*/ 51 w 76"/>
                <a:gd name="T9" fmla="*/ 41 h 41"/>
                <a:gd name="T10" fmla="*/ 76 w 76"/>
                <a:gd name="T11" fmla="*/ 26 h 41"/>
                <a:gd name="T12" fmla="*/ 40 w 76"/>
                <a:gd name="T13" fmla="*/ 31 h 41"/>
                <a:gd name="T14" fmla="*/ 33 w 76"/>
                <a:gd name="T15" fmla="*/ 28 h 41"/>
                <a:gd name="T16" fmla="*/ 24 w 76"/>
                <a:gd name="T17" fmla="*/ 17 h 41"/>
                <a:gd name="T18" fmla="*/ 17 w 76"/>
                <a:gd name="T19" fmla="*/ 6 h 41"/>
                <a:gd name="T20" fmla="*/ 5 w 76"/>
                <a:gd name="T21" fmla="*/ 1 h 41"/>
                <a:gd name="T22" fmla="*/ 0 w 76"/>
                <a:gd name="T23" fmla="*/ 1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1">
                  <a:moveTo>
                    <a:pt x="0" y="10"/>
                  </a:moveTo>
                  <a:cubicBezTo>
                    <a:pt x="0" y="14"/>
                    <a:pt x="1" y="17"/>
                    <a:pt x="3" y="20"/>
                  </a:cubicBezTo>
                  <a:cubicBezTo>
                    <a:pt x="5" y="24"/>
                    <a:pt x="7" y="27"/>
                    <a:pt x="10" y="30"/>
                  </a:cubicBezTo>
                  <a:cubicBezTo>
                    <a:pt x="13" y="32"/>
                    <a:pt x="17" y="33"/>
                    <a:pt x="21" y="35"/>
                  </a:cubicBezTo>
                  <a:cubicBezTo>
                    <a:pt x="31" y="38"/>
                    <a:pt x="41" y="41"/>
                    <a:pt x="51" y="41"/>
                  </a:cubicBezTo>
                  <a:cubicBezTo>
                    <a:pt x="61" y="40"/>
                    <a:pt x="72" y="35"/>
                    <a:pt x="76" y="26"/>
                  </a:cubicBezTo>
                  <a:cubicBezTo>
                    <a:pt x="65" y="33"/>
                    <a:pt x="52" y="35"/>
                    <a:pt x="40" y="31"/>
                  </a:cubicBezTo>
                  <a:cubicBezTo>
                    <a:pt x="37" y="30"/>
                    <a:pt x="35" y="29"/>
                    <a:pt x="33" y="28"/>
                  </a:cubicBezTo>
                  <a:cubicBezTo>
                    <a:pt x="29" y="25"/>
                    <a:pt x="26" y="21"/>
                    <a:pt x="24" y="17"/>
                  </a:cubicBezTo>
                  <a:cubicBezTo>
                    <a:pt x="22" y="13"/>
                    <a:pt x="20" y="9"/>
                    <a:pt x="17" y="6"/>
                  </a:cubicBezTo>
                  <a:cubicBezTo>
                    <a:pt x="14" y="3"/>
                    <a:pt x="9" y="0"/>
                    <a:pt x="5" y="1"/>
                  </a:cubicBezTo>
                  <a:cubicBezTo>
                    <a:pt x="1" y="1"/>
                    <a:pt x="0" y="6"/>
                    <a:pt x="0"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40">
              <a:extLst>
                <a:ext uri="{FF2B5EF4-FFF2-40B4-BE49-F238E27FC236}">
                  <a16:creationId xmlns:a16="http://schemas.microsoft.com/office/drawing/2014/main" id="{7FD7EF9A-4824-4B0F-ACA6-75B0E30ADF0C}"/>
                </a:ext>
              </a:extLst>
            </p:cNvPr>
            <p:cNvSpPr>
              <a:spLocks/>
            </p:cNvSpPr>
            <p:nvPr/>
          </p:nvSpPr>
          <p:spPr bwMode="auto">
            <a:xfrm>
              <a:off x="628" y="167"/>
              <a:ext cx="86" cy="89"/>
            </a:xfrm>
            <a:custGeom>
              <a:avLst/>
              <a:gdLst>
                <a:gd name="T0" fmla="*/ 3 w 36"/>
                <a:gd name="T1" fmla="*/ 17 h 37"/>
                <a:gd name="T2" fmla="*/ 14 w 36"/>
                <a:gd name="T3" fmla="*/ 6 h 37"/>
                <a:gd name="T4" fmla="*/ 33 w 36"/>
                <a:gd name="T5" fmla="*/ 2 h 37"/>
                <a:gd name="T6" fmla="*/ 35 w 36"/>
                <a:gd name="T7" fmla="*/ 6 h 37"/>
                <a:gd name="T8" fmla="*/ 32 w 36"/>
                <a:gd name="T9" fmla="*/ 9 h 37"/>
                <a:gd name="T10" fmla="*/ 14 w 36"/>
                <a:gd name="T11" fmla="*/ 30 h 37"/>
                <a:gd name="T12" fmla="*/ 11 w 36"/>
                <a:gd name="T13" fmla="*/ 34 h 37"/>
                <a:gd name="T14" fmla="*/ 2 w 36"/>
                <a:gd name="T15" fmla="*/ 31 h 37"/>
                <a:gd name="T16" fmla="*/ 2 w 36"/>
                <a:gd name="T17" fmla="*/ 24 h 37"/>
                <a:gd name="T18" fmla="*/ 3 w 36"/>
                <a:gd name="T19" fmla="*/ 1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3" y="17"/>
                  </a:moveTo>
                  <a:cubicBezTo>
                    <a:pt x="6" y="12"/>
                    <a:pt x="11" y="12"/>
                    <a:pt x="14" y="6"/>
                  </a:cubicBezTo>
                  <a:cubicBezTo>
                    <a:pt x="16" y="2"/>
                    <a:pt x="28" y="0"/>
                    <a:pt x="33" y="2"/>
                  </a:cubicBezTo>
                  <a:cubicBezTo>
                    <a:pt x="35" y="3"/>
                    <a:pt x="36" y="4"/>
                    <a:pt x="35" y="6"/>
                  </a:cubicBezTo>
                  <a:cubicBezTo>
                    <a:pt x="34" y="7"/>
                    <a:pt x="33" y="8"/>
                    <a:pt x="32" y="9"/>
                  </a:cubicBezTo>
                  <a:cubicBezTo>
                    <a:pt x="25" y="15"/>
                    <a:pt x="20" y="22"/>
                    <a:pt x="14" y="30"/>
                  </a:cubicBezTo>
                  <a:cubicBezTo>
                    <a:pt x="13" y="31"/>
                    <a:pt x="12" y="33"/>
                    <a:pt x="11" y="34"/>
                  </a:cubicBezTo>
                  <a:cubicBezTo>
                    <a:pt x="7" y="37"/>
                    <a:pt x="3" y="36"/>
                    <a:pt x="2" y="31"/>
                  </a:cubicBezTo>
                  <a:cubicBezTo>
                    <a:pt x="2" y="29"/>
                    <a:pt x="2" y="27"/>
                    <a:pt x="2" y="24"/>
                  </a:cubicBezTo>
                  <a:cubicBezTo>
                    <a:pt x="2" y="25"/>
                    <a:pt x="0" y="21"/>
                    <a:pt x="3"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41">
              <a:extLst>
                <a:ext uri="{FF2B5EF4-FFF2-40B4-BE49-F238E27FC236}">
                  <a16:creationId xmlns:a16="http://schemas.microsoft.com/office/drawing/2014/main" id="{04C7A5F3-8CC5-47FF-8B03-72B2A0DDAF83}"/>
                </a:ext>
              </a:extLst>
            </p:cNvPr>
            <p:cNvSpPr>
              <a:spLocks/>
            </p:cNvSpPr>
            <p:nvPr/>
          </p:nvSpPr>
          <p:spPr bwMode="auto">
            <a:xfrm>
              <a:off x="709" y="191"/>
              <a:ext cx="77" cy="94"/>
            </a:xfrm>
            <a:custGeom>
              <a:avLst/>
              <a:gdLst>
                <a:gd name="T0" fmla="*/ 0 w 32"/>
                <a:gd name="T1" fmla="*/ 7 h 39"/>
                <a:gd name="T2" fmla="*/ 27 w 32"/>
                <a:gd name="T3" fmla="*/ 13 h 39"/>
                <a:gd name="T4" fmla="*/ 32 w 32"/>
                <a:gd name="T5" fmla="*/ 29 h 39"/>
                <a:gd name="T6" fmla="*/ 24 w 32"/>
                <a:gd name="T7" fmla="*/ 39 h 39"/>
                <a:gd name="T8" fmla="*/ 23 w 32"/>
                <a:gd name="T9" fmla="*/ 34 h 39"/>
                <a:gd name="T10" fmla="*/ 21 w 32"/>
                <a:gd name="T11" fmla="*/ 20 h 39"/>
                <a:gd name="T12" fmla="*/ 8 w 32"/>
                <a:gd name="T13" fmla="*/ 9 h 39"/>
                <a:gd name="T14" fmla="*/ 0 w 32"/>
                <a:gd name="T15" fmla="*/ 7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39">
                  <a:moveTo>
                    <a:pt x="0" y="7"/>
                  </a:moveTo>
                  <a:cubicBezTo>
                    <a:pt x="11" y="0"/>
                    <a:pt x="22" y="3"/>
                    <a:pt x="27" y="13"/>
                  </a:cubicBezTo>
                  <a:cubicBezTo>
                    <a:pt x="30" y="18"/>
                    <a:pt x="32" y="23"/>
                    <a:pt x="32" y="29"/>
                  </a:cubicBezTo>
                  <a:cubicBezTo>
                    <a:pt x="32" y="34"/>
                    <a:pt x="30" y="36"/>
                    <a:pt x="24" y="39"/>
                  </a:cubicBezTo>
                  <a:cubicBezTo>
                    <a:pt x="24" y="37"/>
                    <a:pt x="23" y="35"/>
                    <a:pt x="23" y="34"/>
                  </a:cubicBezTo>
                  <a:cubicBezTo>
                    <a:pt x="23" y="29"/>
                    <a:pt x="23" y="24"/>
                    <a:pt x="21" y="20"/>
                  </a:cubicBezTo>
                  <a:cubicBezTo>
                    <a:pt x="18" y="14"/>
                    <a:pt x="14" y="10"/>
                    <a:pt x="8" y="9"/>
                  </a:cubicBezTo>
                  <a:cubicBezTo>
                    <a:pt x="5" y="8"/>
                    <a:pt x="3" y="7"/>
                    <a:pt x="0"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42">
              <a:extLst>
                <a:ext uri="{FF2B5EF4-FFF2-40B4-BE49-F238E27FC236}">
                  <a16:creationId xmlns:a16="http://schemas.microsoft.com/office/drawing/2014/main" id="{08B237F3-B571-4E33-8510-6B59D2755B4F}"/>
                </a:ext>
              </a:extLst>
            </p:cNvPr>
            <p:cNvSpPr>
              <a:spLocks/>
            </p:cNvSpPr>
            <p:nvPr/>
          </p:nvSpPr>
          <p:spPr bwMode="auto">
            <a:xfrm>
              <a:off x="681" y="277"/>
              <a:ext cx="105" cy="58"/>
            </a:xfrm>
            <a:custGeom>
              <a:avLst/>
              <a:gdLst>
                <a:gd name="T0" fmla="*/ 2 w 44"/>
                <a:gd name="T1" fmla="*/ 10 h 24"/>
                <a:gd name="T2" fmla="*/ 21 w 44"/>
                <a:gd name="T3" fmla="*/ 14 h 24"/>
                <a:gd name="T4" fmla="*/ 42 w 44"/>
                <a:gd name="T5" fmla="*/ 11 h 24"/>
                <a:gd name="T6" fmla="*/ 2 w 44"/>
                <a:gd name="T7" fmla="*/ 10 h 24"/>
              </a:gdLst>
              <a:ahLst/>
              <a:cxnLst>
                <a:cxn ang="0">
                  <a:pos x="T0" y="T1"/>
                </a:cxn>
                <a:cxn ang="0">
                  <a:pos x="T2" y="T3"/>
                </a:cxn>
                <a:cxn ang="0">
                  <a:pos x="T4" y="T5"/>
                </a:cxn>
                <a:cxn ang="0">
                  <a:pos x="T6" y="T7"/>
                </a:cxn>
              </a:cxnLst>
              <a:rect l="0" t="0" r="r" b="b"/>
              <a:pathLst>
                <a:path w="44" h="24">
                  <a:moveTo>
                    <a:pt x="2" y="10"/>
                  </a:moveTo>
                  <a:cubicBezTo>
                    <a:pt x="0" y="5"/>
                    <a:pt x="14" y="14"/>
                    <a:pt x="21" y="14"/>
                  </a:cubicBezTo>
                  <a:cubicBezTo>
                    <a:pt x="28" y="14"/>
                    <a:pt x="44" y="0"/>
                    <a:pt x="42" y="11"/>
                  </a:cubicBezTo>
                  <a:cubicBezTo>
                    <a:pt x="37" y="24"/>
                    <a:pt x="10" y="23"/>
                    <a:pt x="2"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43">
              <a:extLst>
                <a:ext uri="{FF2B5EF4-FFF2-40B4-BE49-F238E27FC236}">
                  <a16:creationId xmlns:a16="http://schemas.microsoft.com/office/drawing/2014/main" id="{5FFBF05B-41C7-4CA6-8D74-36002E8EBDE7}"/>
                </a:ext>
              </a:extLst>
            </p:cNvPr>
            <p:cNvSpPr>
              <a:spLocks/>
            </p:cNvSpPr>
            <p:nvPr/>
          </p:nvSpPr>
          <p:spPr bwMode="auto">
            <a:xfrm>
              <a:off x="712" y="232"/>
              <a:ext cx="43" cy="62"/>
            </a:xfrm>
            <a:custGeom>
              <a:avLst/>
              <a:gdLst>
                <a:gd name="T0" fmla="*/ 16 w 18"/>
                <a:gd name="T1" fmla="*/ 17 h 26"/>
                <a:gd name="T2" fmla="*/ 11 w 18"/>
                <a:gd name="T3" fmla="*/ 24 h 26"/>
                <a:gd name="T4" fmla="*/ 1 w 18"/>
                <a:gd name="T5" fmla="*/ 19 h 26"/>
                <a:gd name="T6" fmla="*/ 0 w 18"/>
                <a:gd name="T7" fmla="*/ 11 h 26"/>
                <a:gd name="T8" fmla="*/ 3 w 18"/>
                <a:gd name="T9" fmla="*/ 4 h 26"/>
                <a:gd name="T10" fmla="*/ 13 w 18"/>
                <a:gd name="T11" fmla="*/ 3 h 26"/>
                <a:gd name="T12" fmla="*/ 16 w 18"/>
                <a:gd name="T13" fmla="*/ 17 h 26"/>
              </a:gdLst>
              <a:ahLst/>
              <a:cxnLst>
                <a:cxn ang="0">
                  <a:pos x="T0" y="T1"/>
                </a:cxn>
                <a:cxn ang="0">
                  <a:pos x="T2" y="T3"/>
                </a:cxn>
                <a:cxn ang="0">
                  <a:pos x="T4" y="T5"/>
                </a:cxn>
                <a:cxn ang="0">
                  <a:pos x="T6" y="T7"/>
                </a:cxn>
                <a:cxn ang="0">
                  <a:pos x="T8" y="T9"/>
                </a:cxn>
                <a:cxn ang="0">
                  <a:pos x="T10" y="T11"/>
                </a:cxn>
                <a:cxn ang="0">
                  <a:pos x="T12" y="T13"/>
                </a:cxn>
              </a:cxnLst>
              <a:rect l="0" t="0" r="r" b="b"/>
              <a:pathLst>
                <a:path w="18" h="26">
                  <a:moveTo>
                    <a:pt x="16" y="17"/>
                  </a:moveTo>
                  <a:cubicBezTo>
                    <a:pt x="16" y="19"/>
                    <a:pt x="14" y="22"/>
                    <a:pt x="11" y="24"/>
                  </a:cubicBezTo>
                  <a:cubicBezTo>
                    <a:pt x="7" y="26"/>
                    <a:pt x="2" y="23"/>
                    <a:pt x="1" y="19"/>
                  </a:cubicBezTo>
                  <a:cubicBezTo>
                    <a:pt x="0" y="16"/>
                    <a:pt x="0" y="14"/>
                    <a:pt x="0" y="11"/>
                  </a:cubicBezTo>
                  <a:cubicBezTo>
                    <a:pt x="0" y="9"/>
                    <a:pt x="2" y="6"/>
                    <a:pt x="3" y="4"/>
                  </a:cubicBezTo>
                  <a:cubicBezTo>
                    <a:pt x="5" y="1"/>
                    <a:pt x="9" y="0"/>
                    <a:pt x="13" y="3"/>
                  </a:cubicBezTo>
                  <a:cubicBezTo>
                    <a:pt x="16" y="7"/>
                    <a:pt x="18" y="12"/>
                    <a:pt x="16"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44">
              <a:extLst>
                <a:ext uri="{FF2B5EF4-FFF2-40B4-BE49-F238E27FC236}">
                  <a16:creationId xmlns:a16="http://schemas.microsoft.com/office/drawing/2014/main" id="{4FD7FDCB-CE5D-4024-9E2B-0730B1FFFE95}"/>
                </a:ext>
              </a:extLst>
            </p:cNvPr>
            <p:cNvSpPr>
              <a:spLocks/>
            </p:cNvSpPr>
            <p:nvPr/>
          </p:nvSpPr>
          <p:spPr bwMode="auto">
            <a:xfrm>
              <a:off x="671" y="215"/>
              <a:ext cx="62" cy="65"/>
            </a:xfrm>
            <a:custGeom>
              <a:avLst/>
              <a:gdLst>
                <a:gd name="T0" fmla="*/ 26 w 26"/>
                <a:gd name="T1" fmla="*/ 4 h 27"/>
                <a:gd name="T2" fmla="*/ 20 w 26"/>
                <a:gd name="T3" fmla="*/ 6 h 27"/>
                <a:gd name="T4" fmla="*/ 11 w 26"/>
                <a:gd name="T5" fmla="*/ 24 h 27"/>
                <a:gd name="T6" fmla="*/ 13 w 26"/>
                <a:gd name="T7" fmla="*/ 27 h 27"/>
                <a:gd name="T8" fmla="*/ 5 w 26"/>
                <a:gd name="T9" fmla="*/ 22 h 27"/>
                <a:gd name="T10" fmla="*/ 17 w 26"/>
                <a:gd name="T11" fmla="*/ 1 h 27"/>
                <a:gd name="T12" fmla="*/ 26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6" y="4"/>
                  </a:moveTo>
                  <a:cubicBezTo>
                    <a:pt x="24" y="5"/>
                    <a:pt x="22" y="6"/>
                    <a:pt x="20" y="6"/>
                  </a:cubicBezTo>
                  <a:cubicBezTo>
                    <a:pt x="12" y="9"/>
                    <a:pt x="8" y="16"/>
                    <a:pt x="11" y="24"/>
                  </a:cubicBezTo>
                  <a:cubicBezTo>
                    <a:pt x="12" y="25"/>
                    <a:pt x="12" y="26"/>
                    <a:pt x="13" y="27"/>
                  </a:cubicBezTo>
                  <a:cubicBezTo>
                    <a:pt x="9" y="27"/>
                    <a:pt x="6" y="25"/>
                    <a:pt x="5" y="22"/>
                  </a:cubicBezTo>
                  <a:cubicBezTo>
                    <a:pt x="0" y="13"/>
                    <a:pt x="6" y="2"/>
                    <a:pt x="17" y="1"/>
                  </a:cubicBezTo>
                  <a:cubicBezTo>
                    <a:pt x="20" y="1"/>
                    <a:pt x="23" y="0"/>
                    <a:pt x="2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45">
              <a:extLst>
                <a:ext uri="{FF2B5EF4-FFF2-40B4-BE49-F238E27FC236}">
                  <a16:creationId xmlns:a16="http://schemas.microsoft.com/office/drawing/2014/main" id="{B9B41A97-B39A-48CD-82E3-3DAC45F4254D}"/>
                </a:ext>
              </a:extLst>
            </p:cNvPr>
            <p:cNvSpPr>
              <a:spLocks/>
            </p:cNvSpPr>
            <p:nvPr/>
          </p:nvSpPr>
          <p:spPr bwMode="auto">
            <a:xfrm>
              <a:off x="215" y="213"/>
              <a:ext cx="131" cy="137"/>
            </a:xfrm>
            <a:custGeom>
              <a:avLst/>
              <a:gdLst>
                <a:gd name="T0" fmla="*/ 0 w 55"/>
                <a:gd name="T1" fmla="*/ 54 h 57"/>
                <a:gd name="T2" fmla="*/ 21 w 55"/>
                <a:gd name="T3" fmla="*/ 43 h 57"/>
                <a:gd name="T4" fmla="*/ 33 w 55"/>
                <a:gd name="T5" fmla="*/ 31 h 57"/>
                <a:gd name="T6" fmla="*/ 36 w 55"/>
                <a:gd name="T7" fmla="*/ 18 h 57"/>
                <a:gd name="T8" fmla="*/ 36 w 55"/>
                <a:gd name="T9" fmla="*/ 9 h 57"/>
                <a:gd name="T10" fmla="*/ 38 w 55"/>
                <a:gd name="T11" fmla="*/ 3 h 57"/>
                <a:gd name="T12" fmla="*/ 47 w 55"/>
                <a:gd name="T13" fmla="*/ 4 h 57"/>
                <a:gd name="T14" fmla="*/ 52 w 55"/>
                <a:gd name="T15" fmla="*/ 13 h 57"/>
                <a:gd name="T16" fmla="*/ 49 w 55"/>
                <a:gd name="T17" fmla="*/ 35 h 57"/>
                <a:gd name="T18" fmla="*/ 14 w 55"/>
                <a:gd name="T19" fmla="*/ 56 h 57"/>
                <a:gd name="T20" fmla="*/ 0 w 55"/>
                <a:gd name="T21" fmla="*/ 5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 h="57">
                  <a:moveTo>
                    <a:pt x="0" y="54"/>
                  </a:moveTo>
                  <a:cubicBezTo>
                    <a:pt x="9" y="52"/>
                    <a:pt x="15" y="48"/>
                    <a:pt x="21" y="43"/>
                  </a:cubicBezTo>
                  <a:cubicBezTo>
                    <a:pt x="25" y="39"/>
                    <a:pt x="29" y="35"/>
                    <a:pt x="33" y="31"/>
                  </a:cubicBezTo>
                  <a:cubicBezTo>
                    <a:pt x="36" y="27"/>
                    <a:pt x="36" y="23"/>
                    <a:pt x="36" y="18"/>
                  </a:cubicBezTo>
                  <a:cubicBezTo>
                    <a:pt x="36" y="15"/>
                    <a:pt x="35" y="12"/>
                    <a:pt x="36" y="9"/>
                  </a:cubicBezTo>
                  <a:cubicBezTo>
                    <a:pt x="36" y="7"/>
                    <a:pt x="37" y="5"/>
                    <a:pt x="38" y="3"/>
                  </a:cubicBezTo>
                  <a:cubicBezTo>
                    <a:pt x="40" y="0"/>
                    <a:pt x="45" y="0"/>
                    <a:pt x="47" y="4"/>
                  </a:cubicBezTo>
                  <a:cubicBezTo>
                    <a:pt x="49" y="7"/>
                    <a:pt x="51" y="10"/>
                    <a:pt x="52" y="13"/>
                  </a:cubicBezTo>
                  <a:cubicBezTo>
                    <a:pt x="55" y="21"/>
                    <a:pt x="54" y="28"/>
                    <a:pt x="49" y="35"/>
                  </a:cubicBezTo>
                  <a:cubicBezTo>
                    <a:pt x="39" y="45"/>
                    <a:pt x="28" y="53"/>
                    <a:pt x="14" y="56"/>
                  </a:cubicBezTo>
                  <a:cubicBezTo>
                    <a:pt x="10" y="57"/>
                    <a:pt x="5" y="57"/>
                    <a:pt x="0"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46">
              <a:extLst>
                <a:ext uri="{FF2B5EF4-FFF2-40B4-BE49-F238E27FC236}">
                  <a16:creationId xmlns:a16="http://schemas.microsoft.com/office/drawing/2014/main" id="{1587D376-8DC8-440C-A2DF-14570A05B734}"/>
                </a:ext>
              </a:extLst>
            </p:cNvPr>
            <p:cNvSpPr>
              <a:spLocks/>
            </p:cNvSpPr>
            <p:nvPr/>
          </p:nvSpPr>
          <p:spPr bwMode="auto">
            <a:xfrm>
              <a:off x="127" y="155"/>
              <a:ext cx="67" cy="187"/>
            </a:xfrm>
            <a:custGeom>
              <a:avLst/>
              <a:gdLst>
                <a:gd name="T0" fmla="*/ 16 w 28"/>
                <a:gd name="T1" fmla="*/ 1 h 78"/>
                <a:gd name="T2" fmla="*/ 7 w 28"/>
                <a:gd name="T3" fmla="*/ 7 h 78"/>
                <a:gd name="T4" fmla="*/ 1 w 28"/>
                <a:gd name="T5" fmla="*/ 18 h 78"/>
                <a:gd name="T6" fmla="*/ 0 w 28"/>
                <a:gd name="T7" fmla="*/ 30 h 78"/>
                <a:gd name="T8" fmla="*/ 5 w 28"/>
                <a:gd name="T9" fmla="*/ 60 h 78"/>
                <a:gd name="T10" fmla="*/ 28 w 28"/>
                <a:gd name="T11" fmla="*/ 78 h 78"/>
                <a:gd name="T12" fmla="*/ 10 w 28"/>
                <a:gd name="T13" fmla="*/ 46 h 78"/>
                <a:gd name="T14" fmla="*/ 11 w 28"/>
                <a:gd name="T15" fmla="*/ 38 h 78"/>
                <a:gd name="T16" fmla="*/ 17 w 28"/>
                <a:gd name="T17" fmla="*/ 26 h 78"/>
                <a:gd name="T18" fmla="*/ 25 w 28"/>
                <a:gd name="T19" fmla="*/ 15 h 78"/>
                <a:gd name="T20" fmla="*/ 26 w 28"/>
                <a:gd name="T21" fmla="*/ 3 h 78"/>
                <a:gd name="T22" fmla="*/ 16 w 28"/>
                <a:gd name="T23" fmla="*/ 1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78">
                  <a:moveTo>
                    <a:pt x="16" y="1"/>
                  </a:moveTo>
                  <a:cubicBezTo>
                    <a:pt x="12" y="2"/>
                    <a:pt x="10" y="5"/>
                    <a:pt x="7" y="7"/>
                  </a:cubicBezTo>
                  <a:cubicBezTo>
                    <a:pt x="5" y="10"/>
                    <a:pt x="2" y="14"/>
                    <a:pt x="1" y="18"/>
                  </a:cubicBezTo>
                  <a:cubicBezTo>
                    <a:pt x="0" y="22"/>
                    <a:pt x="0" y="26"/>
                    <a:pt x="0" y="30"/>
                  </a:cubicBezTo>
                  <a:cubicBezTo>
                    <a:pt x="0" y="40"/>
                    <a:pt x="1" y="50"/>
                    <a:pt x="5" y="60"/>
                  </a:cubicBezTo>
                  <a:cubicBezTo>
                    <a:pt x="9" y="69"/>
                    <a:pt x="17" y="77"/>
                    <a:pt x="28" y="78"/>
                  </a:cubicBezTo>
                  <a:cubicBezTo>
                    <a:pt x="17" y="70"/>
                    <a:pt x="11" y="58"/>
                    <a:pt x="10" y="46"/>
                  </a:cubicBezTo>
                  <a:cubicBezTo>
                    <a:pt x="10" y="43"/>
                    <a:pt x="10" y="41"/>
                    <a:pt x="11" y="38"/>
                  </a:cubicBezTo>
                  <a:cubicBezTo>
                    <a:pt x="12" y="34"/>
                    <a:pt x="15" y="30"/>
                    <a:pt x="17" y="26"/>
                  </a:cubicBezTo>
                  <a:cubicBezTo>
                    <a:pt x="20" y="23"/>
                    <a:pt x="23" y="20"/>
                    <a:pt x="25" y="15"/>
                  </a:cubicBezTo>
                  <a:cubicBezTo>
                    <a:pt x="27" y="12"/>
                    <a:pt x="28" y="7"/>
                    <a:pt x="26" y="3"/>
                  </a:cubicBezTo>
                  <a:cubicBezTo>
                    <a:pt x="24" y="0"/>
                    <a:pt x="19" y="0"/>
                    <a:pt x="1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47">
              <a:extLst>
                <a:ext uri="{FF2B5EF4-FFF2-40B4-BE49-F238E27FC236}">
                  <a16:creationId xmlns:a16="http://schemas.microsoft.com/office/drawing/2014/main" id="{7FD7F345-B02B-4804-91D6-F573A15CC68D}"/>
                </a:ext>
              </a:extLst>
            </p:cNvPr>
            <p:cNvSpPr>
              <a:spLocks/>
            </p:cNvSpPr>
            <p:nvPr/>
          </p:nvSpPr>
          <p:spPr bwMode="auto">
            <a:xfrm>
              <a:off x="205" y="143"/>
              <a:ext cx="103" cy="67"/>
            </a:xfrm>
            <a:custGeom>
              <a:avLst/>
              <a:gdLst>
                <a:gd name="T0" fmla="*/ 17 w 43"/>
                <a:gd name="T1" fmla="*/ 1 h 28"/>
                <a:gd name="T2" fmla="*/ 31 w 43"/>
                <a:gd name="T3" fmla="*/ 8 h 28"/>
                <a:gd name="T4" fmla="*/ 42 w 43"/>
                <a:gd name="T5" fmla="*/ 25 h 28"/>
                <a:gd name="T6" fmla="*/ 39 w 43"/>
                <a:gd name="T7" fmla="*/ 27 h 28"/>
                <a:gd name="T8" fmla="*/ 35 w 43"/>
                <a:gd name="T9" fmla="*/ 26 h 28"/>
                <a:gd name="T10" fmla="*/ 10 w 43"/>
                <a:gd name="T11" fmla="*/ 17 h 28"/>
                <a:gd name="T12" fmla="*/ 4 w 43"/>
                <a:gd name="T13" fmla="*/ 15 h 28"/>
                <a:gd name="T14" fmla="*/ 4 w 43"/>
                <a:gd name="T15" fmla="*/ 6 h 28"/>
                <a:gd name="T16" fmla="*/ 10 w 43"/>
                <a:gd name="T17" fmla="*/ 3 h 28"/>
                <a:gd name="T18" fmla="*/ 17 w 43"/>
                <a:gd name="T19" fmla="*/ 1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28">
                  <a:moveTo>
                    <a:pt x="17" y="1"/>
                  </a:moveTo>
                  <a:cubicBezTo>
                    <a:pt x="23" y="3"/>
                    <a:pt x="25" y="7"/>
                    <a:pt x="31" y="8"/>
                  </a:cubicBezTo>
                  <a:cubicBezTo>
                    <a:pt x="37" y="9"/>
                    <a:pt x="43" y="19"/>
                    <a:pt x="42" y="25"/>
                  </a:cubicBezTo>
                  <a:cubicBezTo>
                    <a:pt x="42" y="27"/>
                    <a:pt x="41" y="28"/>
                    <a:pt x="39" y="27"/>
                  </a:cubicBezTo>
                  <a:cubicBezTo>
                    <a:pt x="38" y="27"/>
                    <a:pt x="37" y="27"/>
                    <a:pt x="35" y="26"/>
                  </a:cubicBezTo>
                  <a:cubicBezTo>
                    <a:pt x="27" y="22"/>
                    <a:pt x="18" y="19"/>
                    <a:pt x="10" y="17"/>
                  </a:cubicBezTo>
                  <a:cubicBezTo>
                    <a:pt x="8" y="16"/>
                    <a:pt x="6" y="16"/>
                    <a:pt x="4" y="15"/>
                  </a:cubicBezTo>
                  <a:cubicBezTo>
                    <a:pt x="0" y="13"/>
                    <a:pt x="0" y="8"/>
                    <a:pt x="4" y="6"/>
                  </a:cubicBezTo>
                  <a:cubicBezTo>
                    <a:pt x="6" y="5"/>
                    <a:pt x="7" y="4"/>
                    <a:pt x="10" y="3"/>
                  </a:cubicBezTo>
                  <a:cubicBezTo>
                    <a:pt x="10" y="3"/>
                    <a:pt x="13" y="0"/>
                    <a:pt x="17"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48">
              <a:extLst>
                <a:ext uri="{FF2B5EF4-FFF2-40B4-BE49-F238E27FC236}">
                  <a16:creationId xmlns:a16="http://schemas.microsoft.com/office/drawing/2014/main" id="{68AF2330-435E-466A-BF51-A97A5BCBEED5}"/>
                </a:ext>
              </a:extLst>
            </p:cNvPr>
            <p:cNvSpPr>
              <a:spLocks/>
            </p:cNvSpPr>
            <p:nvPr/>
          </p:nvSpPr>
          <p:spPr bwMode="auto">
            <a:xfrm>
              <a:off x="222" y="217"/>
              <a:ext cx="79" cy="94"/>
            </a:xfrm>
            <a:custGeom>
              <a:avLst/>
              <a:gdLst>
                <a:gd name="T0" fmla="*/ 21 w 33"/>
                <a:gd name="T1" fmla="*/ 0 h 39"/>
                <a:gd name="T2" fmla="*/ 25 w 33"/>
                <a:gd name="T3" fmla="*/ 27 h 39"/>
                <a:gd name="T4" fmla="*/ 12 w 33"/>
                <a:gd name="T5" fmla="*/ 37 h 39"/>
                <a:gd name="T6" fmla="*/ 0 w 33"/>
                <a:gd name="T7" fmla="*/ 33 h 39"/>
                <a:gd name="T8" fmla="*/ 5 w 33"/>
                <a:gd name="T9" fmla="*/ 31 h 39"/>
                <a:gd name="T10" fmla="*/ 17 w 33"/>
                <a:gd name="T11" fmla="*/ 23 h 39"/>
                <a:gd name="T12" fmla="*/ 23 w 33"/>
                <a:gd name="T13" fmla="*/ 7 h 39"/>
                <a:gd name="T14" fmla="*/ 21 w 33"/>
                <a:gd name="T15" fmla="*/ 0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39">
                  <a:moveTo>
                    <a:pt x="21" y="0"/>
                  </a:moveTo>
                  <a:cubicBezTo>
                    <a:pt x="32" y="7"/>
                    <a:pt x="33" y="18"/>
                    <a:pt x="25" y="27"/>
                  </a:cubicBezTo>
                  <a:cubicBezTo>
                    <a:pt x="22" y="32"/>
                    <a:pt x="17" y="35"/>
                    <a:pt x="12" y="37"/>
                  </a:cubicBezTo>
                  <a:cubicBezTo>
                    <a:pt x="7" y="39"/>
                    <a:pt x="4" y="38"/>
                    <a:pt x="0" y="33"/>
                  </a:cubicBezTo>
                  <a:cubicBezTo>
                    <a:pt x="2" y="32"/>
                    <a:pt x="3" y="31"/>
                    <a:pt x="5" y="31"/>
                  </a:cubicBezTo>
                  <a:cubicBezTo>
                    <a:pt x="9" y="29"/>
                    <a:pt x="13" y="27"/>
                    <a:pt x="17" y="23"/>
                  </a:cubicBezTo>
                  <a:cubicBezTo>
                    <a:pt x="21" y="19"/>
                    <a:pt x="24" y="14"/>
                    <a:pt x="23" y="7"/>
                  </a:cubicBezTo>
                  <a:cubicBezTo>
                    <a:pt x="22" y="5"/>
                    <a:pt x="22" y="2"/>
                    <a:pt x="2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49">
              <a:extLst>
                <a:ext uri="{FF2B5EF4-FFF2-40B4-BE49-F238E27FC236}">
                  <a16:creationId xmlns:a16="http://schemas.microsoft.com/office/drawing/2014/main" id="{7F877458-CC89-429E-9A16-DEC4C1044B21}"/>
                </a:ext>
              </a:extLst>
            </p:cNvPr>
            <p:cNvSpPr>
              <a:spLocks/>
            </p:cNvSpPr>
            <p:nvPr/>
          </p:nvSpPr>
          <p:spPr bwMode="auto">
            <a:xfrm>
              <a:off x="160" y="222"/>
              <a:ext cx="53" cy="96"/>
            </a:xfrm>
            <a:custGeom>
              <a:avLst/>
              <a:gdLst>
                <a:gd name="T0" fmla="*/ 6 w 22"/>
                <a:gd name="T1" fmla="*/ 1 h 40"/>
                <a:gd name="T2" fmla="*/ 12 w 22"/>
                <a:gd name="T3" fmla="*/ 4 h 40"/>
                <a:gd name="T4" fmla="*/ 22 w 22"/>
                <a:gd name="T5" fmla="*/ 40 h 40"/>
                <a:gd name="T6" fmla="*/ 6 w 22"/>
                <a:gd name="T7" fmla="*/ 1 h 40"/>
              </a:gdLst>
              <a:ahLst/>
              <a:cxnLst>
                <a:cxn ang="0">
                  <a:pos x="T0" y="T1"/>
                </a:cxn>
                <a:cxn ang="0">
                  <a:pos x="T2" y="T3"/>
                </a:cxn>
                <a:cxn ang="0">
                  <a:pos x="T4" y="T5"/>
                </a:cxn>
                <a:cxn ang="0">
                  <a:pos x="T6" y="T7"/>
                </a:cxn>
              </a:cxnLst>
              <a:rect l="0" t="0" r="r" b="b"/>
              <a:pathLst>
                <a:path w="22" h="40">
                  <a:moveTo>
                    <a:pt x="6" y="1"/>
                  </a:moveTo>
                  <a:cubicBezTo>
                    <a:pt x="8" y="0"/>
                    <a:pt x="10" y="0"/>
                    <a:pt x="12" y="4"/>
                  </a:cubicBezTo>
                  <a:cubicBezTo>
                    <a:pt x="15" y="13"/>
                    <a:pt x="8" y="20"/>
                    <a:pt x="22" y="40"/>
                  </a:cubicBezTo>
                  <a:cubicBezTo>
                    <a:pt x="4" y="36"/>
                    <a:pt x="0" y="13"/>
                    <a:pt x="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50">
              <a:extLst>
                <a:ext uri="{FF2B5EF4-FFF2-40B4-BE49-F238E27FC236}">
                  <a16:creationId xmlns:a16="http://schemas.microsoft.com/office/drawing/2014/main" id="{E6348F69-296E-4037-BFCE-0907D200AA37}"/>
                </a:ext>
              </a:extLst>
            </p:cNvPr>
            <p:cNvSpPr>
              <a:spLocks/>
            </p:cNvSpPr>
            <p:nvPr/>
          </p:nvSpPr>
          <p:spPr bwMode="auto">
            <a:xfrm>
              <a:off x="203" y="237"/>
              <a:ext cx="55" cy="43"/>
            </a:xfrm>
            <a:custGeom>
              <a:avLst/>
              <a:gdLst>
                <a:gd name="T0" fmla="*/ 10 w 23"/>
                <a:gd name="T1" fmla="*/ 17 h 18"/>
                <a:gd name="T2" fmla="*/ 3 w 23"/>
                <a:gd name="T3" fmla="*/ 14 h 18"/>
                <a:gd name="T4" fmla="*/ 3 w 23"/>
                <a:gd name="T5" fmla="*/ 5 h 18"/>
                <a:gd name="T6" fmla="*/ 11 w 23"/>
                <a:gd name="T7" fmla="*/ 0 h 18"/>
                <a:gd name="T8" fmla="*/ 17 w 23"/>
                <a:gd name="T9" fmla="*/ 0 h 18"/>
                <a:gd name="T10" fmla="*/ 22 w 23"/>
                <a:gd name="T11" fmla="*/ 9 h 18"/>
                <a:gd name="T12" fmla="*/ 10 w 23"/>
                <a:gd name="T13" fmla="*/ 17 h 18"/>
              </a:gdLst>
              <a:ahLst/>
              <a:cxnLst>
                <a:cxn ang="0">
                  <a:pos x="T0" y="T1"/>
                </a:cxn>
                <a:cxn ang="0">
                  <a:pos x="T2" y="T3"/>
                </a:cxn>
                <a:cxn ang="0">
                  <a:pos x="T4" y="T5"/>
                </a:cxn>
                <a:cxn ang="0">
                  <a:pos x="T6" y="T7"/>
                </a:cxn>
                <a:cxn ang="0">
                  <a:pos x="T8" y="T9"/>
                </a:cxn>
                <a:cxn ang="0">
                  <a:pos x="T10" y="T11"/>
                </a:cxn>
                <a:cxn ang="0">
                  <a:pos x="T12" y="T13"/>
                </a:cxn>
              </a:cxnLst>
              <a:rect l="0" t="0" r="r" b="b"/>
              <a:pathLst>
                <a:path w="23" h="18">
                  <a:moveTo>
                    <a:pt x="10" y="17"/>
                  </a:moveTo>
                  <a:cubicBezTo>
                    <a:pt x="6" y="18"/>
                    <a:pt x="5" y="15"/>
                    <a:pt x="3" y="14"/>
                  </a:cubicBezTo>
                  <a:cubicBezTo>
                    <a:pt x="0" y="11"/>
                    <a:pt x="0" y="8"/>
                    <a:pt x="3" y="5"/>
                  </a:cubicBezTo>
                  <a:cubicBezTo>
                    <a:pt x="6" y="3"/>
                    <a:pt x="8" y="2"/>
                    <a:pt x="11" y="0"/>
                  </a:cubicBezTo>
                  <a:cubicBezTo>
                    <a:pt x="13" y="0"/>
                    <a:pt x="15" y="0"/>
                    <a:pt x="17" y="0"/>
                  </a:cubicBezTo>
                  <a:cubicBezTo>
                    <a:pt x="21" y="1"/>
                    <a:pt x="23" y="5"/>
                    <a:pt x="22" y="9"/>
                  </a:cubicBezTo>
                  <a:cubicBezTo>
                    <a:pt x="20" y="14"/>
                    <a:pt x="16" y="17"/>
                    <a:pt x="1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51">
              <a:extLst>
                <a:ext uri="{FF2B5EF4-FFF2-40B4-BE49-F238E27FC236}">
                  <a16:creationId xmlns:a16="http://schemas.microsoft.com/office/drawing/2014/main" id="{FE6EE309-11A6-47A4-948E-75C99981096A}"/>
                </a:ext>
              </a:extLst>
            </p:cNvPr>
            <p:cNvSpPr>
              <a:spLocks/>
            </p:cNvSpPr>
            <p:nvPr/>
          </p:nvSpPr>
          <p:spPr bwMode="auto">
            <a:xfrm>
              <a:off x="198" y="196"/>
              <a:ext cx="74" cy="48"/>
            </a:xfrm>
            <a:custGeom>
              <a:avLst/>
              <a:gdLst>
                <a:gd name="T0" fmla="*/ 28 w 31"/>
                <a:gd name="T1" fmla="*/ 20 h 20"/>
                <a:gd name="T2" fmla="*/ 24 w 31"/>
                <a:gd name="T3" fmla="*/ 16 h 20"/>
                <a:gd name="T4" fmla="*/ 4 w 31"/>
                <a:gd name="T5" fmla="*/ 14 h 20"/>
                <a:gd name="T6" fmla="*/ 2 w 31"/>
                <a:gd name="T7" fmla="*/ 16 h 20"/>
                <a:gd name="T8" fmla="*/ 4 w 31"/>
                <a:gd name="T9" fmla="*/ 7 h 20"/>
                <a:gd name="T10" fmla="*/ 28 w 31"/>
                <a:gd name="T11" fmla="*/ 11 h 20"/>
                <a:gd name="T12" fmla="*/ 28 w 31"/>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1" h="20">
                  <a:moveTo>
                    <a:pt x="28" y="20"/>
                  </a:moveTo>
                  <a:cubicBezTo>
                    <a:pt x="27" y="19"/>
                    <a:pt x="25" y="17"/>
                    <a:pt x="24" y="16"/>
                  </a:cubicBezTo>
                  <a:cubicBezTo>
                    <a:pt x="19" y="9"/>
                    <a:pt x="11" y="8"/>
                    <a:pt x="4" y="14"/>
                  </a:cubicBezTo>
                  <a:cubicBezTo>
                    <a:pt x="4" y="15"/>
                    <a:pt x="3" y="15"/>
                    <a:pt x="2" y="16"/>
                  </a:cubicBezTo>
                  <a:cubicBezTo>
                    <a:pt x="0" y="12"/>
                    <a:pt x="2" y="10"/>
                    <a:pt x="4" y="7"/>
                  </a:cubicBezTo>
                  <a:cubicBezTo>
                    <a:pt x="11" y="0"/>
                    <a:pt x="23" y="2"/>
                    <a:pt x="28" y="11"/>
                  </a:cubicBezTo>
                  <a:cubicBezTo>
                    <a:pt x="29" y="14"/>
                    <a:pt x="31" y="16"/>
                    <a:pt x="2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52">
              <a:extLst>
                <a:ext uri="{FF2B5EF4-FFF2-40B4-BE49-F238E27FC236}">
                  <a16:creationId xmlns:a16="http://schemas.microsoft.com/office/drawing/2014/main" id="{E214A117-9094-44D6-8667-6FEA0EDDDACA}"/>
                </a:ext>
              </a:extLst>
            </p:cNvPr>
            <p:cNvSpPr>
              <a:spLocks/>
            </p:cNvSpPr>
            <p:nvPr/>
          </p:nvSpPr>
          <p:spPr bwMode="auto">
            <a:xfrm>
              <a:off x="702" y="54"/>
              <a:ext cx="129" cy="96"/>
            </a:xfrm>
            <a:custGeom>
              <a:avLst/>
              <a:gdLst>
                <a:gd name="T0" fmla="*/ 7 w 54"/>
                <a:gd name="T1" fmla="*/ 19 h 40"/>
                <a:gd name="T2" fmla="*/ 1 w 54"/>
                <a:gd name="T3" fmla="*/ 32 h 40"/>
                <a:gd name="T4" fmla="*/ 39 w 54"/>
                <a:gd name="T5" fmla="*/ 12 h 40"/>
                <a:gd name="T6" fmla="*/ 2 w 54"/>
                <a:gd name="T7" fmla="*/ 34 h 40"/>
                <a:gd name="T8" fmla="*/ 27 w 54"/>
                <a:gd name="T9" fmla="*/ 35 h 40"/>
                <a:gd name="T10" fmla="*/ 43 w 54"/>
                <a:gd name="T11" fmla="*/ 23 h 40"/>
                <a:gd name="T12" fmla="*/ 54 w 54"/>
                <a:gd name="T13" fmla="*/ 0 h 40"/>
                <a:gd name="T14" fmla="*/ 7 w 54"/>
                <a:gd name="T15" fmla="*/ 19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40">
                  <a:moveTo>
                    <a:pt x="7" y="19"/>
                  </a:moveTo>
                  <a:cubicBezTo>
                    <a:pt x="2" y="25"/>
                    <a:pt x="0" y="29"/>
                    <a:pt x="1" y="32"/>
                  </a:cubicBezTo>
                  <a:cubicBezTo>
                    <a:pt x="15" y="28"/>
                    <a:pt x="28" y="21"/>
                    <a:pt x="39" y="12"/>
                  </a:cubicBezTo>
                  <a:cubicBezTo>
                    <a:pt x="28" y="21"/>
                    <a:pt x="24" y="29"/>
                    <a:pt x="2" y="34"/>
                  </a:cubicBezTo>
                  <a:cubicBezTo>
                    <a:pt x="6" y="40"/>
                    <a:pt x="17" y="39"/>
                    <a:pt x="27" y="35"/>
                  </a:cubicBezTo>
                  <a:cubicBezTo>
                    <a:pt x="33" y="32"/>
                    <a:pt x="38" y="28"/>
                    <a:pt x="43" y="23"/>
                  </a:cubicBezTo>
                  <a:cubicBezTo>
                    <a:pt x="49" y="17"/>
                    <a:pt x="53" y="9"/>
                    <a:pt x="54" y="0"/>
                  </a:cubicBezTo>
                  <a:cubicBezTo>
                    <a:pt x="38" y="5"/>
                    <a:pt x="19" y="6"/>
                    <a:pt x="7"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53">
              <a:extLst>
                <a:ext uri="{FF2B5EF4-FFF2-40B4-BE49-F238E27FC236}">
                  <a16:creationId xmlns:a16="http://schemas.microsoft.com/office/drawing/2014/main" id="{F9F158F6-04D1-4C9C-AB44-8488586A79FB}"/>
                </a:ext>
              </a:extLst>
            </p:cNvPr>
            <p:cNvSpPr>
              <a:spLocks/>
            </p:cNvSpPr>
            <p:nvPr/>
          </p:nvSpPr>
          <p:spPr bwMode="auto">
            <a:xfrm>
              <a:off x="241" y="23"/>
              <a:ext cx="93" cy="132"/>
            </a:xfrm>
            <a:custGeom>
              <a:avLst/>
              <a:gdLst>
                <a:gd name="T0" fmla="*/ 19 w 39"/>
                <a:gd name="T1" fmla="*/ 48 h 55"/>
                <a:gd name="T2" fmla="*/ 32 w 39"/>
                <a:gd name="T3" fmla="*/ 54 h 55"/>
                <a:gd name="T4" fmla="*/ 12 w 39"/>
                <a:gd name="T5" fmla="*/ 16 h 55"/>
                <a:gd name="T6" fmla="*/ 34 w 39"/>
                <a:gd name="T7" fmla="*/ 53 h 55"/>
                <a:gd name="T8" fmla="*/ 35 w 39"/>
                <a:gd name="T9" fmla="*/ 28 h 55"/>
                <a:gd name="T10" fmla="*/ 23 w 39"/>
                <a:gd name="T11" fmla="*/ 12 h 55"/>
                <a:gd name="T12" fmla="*/ 0 w 39"/>
                <a:gd name="T13" fmla="*/ 0 h 55"/>
                <a:gd name="T14" fmla="*/ 19 w 39"/>
                <a:gd name="T15" fmla="*/ 48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55">
                  <a:moveTo>
                    <a:pt x="19" y="48"/>
                  </a:moveTo>
                  <a:cubicBezTo>
                    <a:pt x="24" y="53"/>
                    <a:pt x="29" y="55"/>
                    <a:pt x="32" y="54"/>
                  </a:cubicBezTo>
                  <a:cubicBezTo>
                    <a:pt x="27" y="40"/>
                    <a:pt x="21" y="26"/>
                    <a:pt x="12" y="16"/>
                  </a:cubicBezTo>
                  <a:cubicBezTo>
                    <a:pt x="19" y="24"/>
                    <a:pt x="28" y="31"/>
                    <a:pt x="34" y="53"/>
                  </a:cubicBezTo>
                  <a:cubicBezTo>
                    <a:pt x="39" y="49"/>
                    <a:pt x="39" y="38"/>
                    <a:pt x="35" y="28"/>
                  </a:cubicBezTo>
                  <a:cubicBezTo>
                    <a:pt x="32" y="22"/>
                    <a:pt x="28" y="16"/>
                    <a:pt x="23" y="12"/>
                  </a:cubicBezTo>
                  <a:cubicBezTo>
                    <a:pt x="17" y="6"/>
                    <a:pt x="9" y="2"/>
                    <a:pt x="0" y="0"/>
                  </a:cubicBezTo>
                  <a:cubicBezTo>
                    <a:pt x="5" y="17"/>
                    <a:pt x="5" y="36"/>
                    <a:pt x="19"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54">
              <a:extLst>
                <a:ext uri="{FF2B5EF4-FFF2-40B4-BE49-F238E27FC236}">
                  <a16:creationId xmlns:a16="http://schemas.microsoft.com/office/drawing/2014/main" id="{A98273CE-420F-4675-90DB-F2F3F2C0FC3C}"/>
                </a:ext>
              </a:extLst>
            </p:cNvPr>
            <p:cNvSpPr>
              <a:spLocks/>
            </p:cNvSpPr>
            <p:nvPr/>
          </p:nvSpPr>
          <p:spPr bwMode="auto">
            <a:xfrm>
              <a:off x="91" y="54"/>
              <a:ext cx="131" cy="101"/>
            </a:xfrm>
            <a:custGeom>
              <a:avLst/>
              <a:gdLst>
                <a:gd name="T0" fmla="*/ 35 w 55"/>
                <a:gd name="T1" fmla="*/ 39 h 42"/>
                <a:gd name="T2" fmla="*/ 49 w 55"/>
                <a:gd name="T3" fmla="*/ 40 h 42"/>
                <a:gd name="T4" fmla="*/ 17 w 55"/>
                <a:gd name="T5" fmla="*/ 12 h 42"/>
                <a:gd name="T6" fmla="*/ 50 w 55"/>
                <a:gd name="T7" fmla="*/ 38 h 42"/>
                <a:gd name="T8" fmla="*/ 43 w 55"/>
                <a:gd name="T9" fmla="*/ 15 h 42"/>
                <a:gd name="T10" fmla="*/ 26 w 55"/>
                <a:gd name="T11" fmla="*/ 4 h 42"/>
                <a:gd name="T12" fmla="*/ 0 w 55"/>
                <a:gd name="T13" fmla="*/ 1 h 42"/>
                <a:gd name="T14" fmla="*/ 35 w 55"/>
                <a:gd name="T15" fmla="*/ 39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2">
                  <a:moveTo>
                    <a:pt x="35" y="39"/>
                  </a:moveTo>
                  <a:cubicBezTo>
                    <a:pt x="42" y="42"/>
                    <a:pt x="47" y="42"/>
                    <a:pt x="49" y="40"/>
                  </a:cubicBezTo>
                  <a:cubicBezTo>
                    <a:pt x="40" y="29"/>
                    <a:pt x="29" y="19"/>
                    <a:pt x="17" y="12"/>
                  </a:cubicBezTo>
                  <a:cubicBezTo>
                    <a:pt x="28" y="19"/>
                    <a:pt x="42" y="26"/>
                    <a:pt x="50" y="38"/>
                  </a:cubicBezTo>
                  <a:cubicBezTo>
                    <a:pt x="55" y="33"/>
                    <a:pt x="50" y="22"/>
                    <a:pt x="43" y="15"/>
                  </a:cubicBezTo>
                  <a:cubicBezTo>
                    <a:pt x="38" y="10"/>
                    <a:pt x="32" y="6"/>
                    <a:pt x="26" y="4"/>
                  </a:cubicBezTo>
                  <a:cubicBezTo>
                    <a:pt x="18" y="1"/>
                    <a:pt x="9" y="0"/>
                    <a:pt x="0" y="1"/>
                  </a:cubicBezTo>
                  <a:cubicBezTo>
                    <a:pt x="11" y="15"/>
                    <a:pt x="18" y="33"/>
                    <a:pt x="35"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55">
              <a:extLst>
                <a:ext uri="{FF2B5EF4-FFF2-40B4-BE49-F238E27FC236}">
                  <a16:creationId xmlns:a16="http://schemas.microsoft.com/office/drawing/2014/main" id="{72DA567D-6D03-459A-8F97-0A5EF91C731F}"/>
                </a:ext>
              </a:extLst>
            </p:cNvPr>
            <p:cNvSpPr>
              <a:spLocks/>
            </p:cNvSpPr>
            <p:nvPr/>
          </p:nvSpPr>
          <p:spPr bwMode="auto">
            <a:xfrm>
              <a:off x="0" y="213"/>
              <a:ext cx="131" cy="96"/>
            </a:xfrm>
            <a:custGeom>
              <a:avLst/>
              <a:gdLst>
                <a:gd name="T0" fmla="*/ 37 w 55"/>
                <a:gd name="T1" fmla="*/ 38 h 40"/>
                <a:gd name="T2" fmla="*/ 50 w 55"/>
                <a:gd name="T3" fmla="*/ 38 h 40"/>
                <a:gd name="T4" fmla="*/ 17 w 55"/>
                <a:gd name="T5" fmla="*/ 11 h 40"/>
                <a:gd name="T6" fmla="*/ 51 w 55"/>
                <a:gd name="T7" fmla="*/ 36 h 40"/>
                <a:gd name="T8" fmla="*/ 43 w 55"/>
                <a:gd name="T9" fmla="*/ 13 h 40"/>
                <a:gd name="T10" fmla="*/ 25 w 55"/>
                <a:gd name="T11" fmla="*/ 3 h 40"/>
                <a:gd name="T12" fmla="*/ 0 w 55"/>
                <a:gd name="T13" fmla="*/ 2 h 40"/>
                <a:gd name="T14" fmla="*/ 37 w 55"/>
                <a:gd name="T15" fmla="*/ 38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0">
                  <a:moveTo>
                    <a:pt x="37" y="38"/>
                  </a:moveTo>
                  <a:cubicBezTo>
                    <a:pt x="44" y="40"/>
                    <a:pt x="47" y="40"/>
                    <a:pt x="50" y="38"/>
                  </a:cubicBezTo>
                  <a:cubicBezTo>
                    <a:pt x="42" y="28"/>
                    <a:pt x="30" y="17"/>
                    <a:pt x="17" y="11"/>
                  </a:cubicBezTo>
                  <a:cubicBezTo>
                    <a:pt x="28" y="16"/>
                    <a:pt x="42" y="21"/>
                    <a:pt x="51" y="36"/>
                  </a:cubicBezTo>
                  <a:cubicBezTo>
                    <a:pt x="55" y="31"/>
                    <a:pt x="51" y="20"/>
                    <a:pt x="43" y="13"/>
                  </a:cubicBezTo>
                  <a:cubicBezTo>
                    <a:pt x="38" y="9"/>
                    <a:pt x="32" y="5"/>
                    <a:pt x="25" y="3"/>
                  </a:cubicBezTo>
                  <a:cubicBezTo>
                    <a:pt x="17" y="0"/>
                    <a:pt x="8" y="0"/>
                    <a:pt x="0" y="2"/>
                  </a:cubicBezTo>
                  <a:cubicBezTo>
                    <a:pt x="11" y="15"/>
                    <a:pt x="19" y="32"/>
                    <a:pt x="37"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56">
              <a:extLst>
                <a:ext uri="{FF2B5EF4-FFF2-40B4-BE49-F238E27FC236}">
                  <a16:creationId xmlns:a16="http://schemas.microsoft.com/office/drawing/2014/main" id="{965F3FAF-9534-4D3A-A56F-665A72B75B16}"/>
                </a:ext>
              </a:extLst>
            </p:cNvPr>
            <p:cNvSpPr>
              <a:spLocks/>
            </p:cNvSpPr>
            <p:nvPr/>
          </p:nvSpPr>
          <p:spPr bwMode="auto">
            <a:xfrm>
              <a:off x="57" y="311"/>
              <a:ext cx="86" cy="142"/>
            </a:xfrm>
            <a:custGeom>
              <a:avLst/>
              <a:gdLst>
                <a:gd name="T0" fmla="*/ 34 w 36"/>
                <a:gd name="T1" fmla="*/ 18 h 59"/>
                <a:gd name="T2" fmla="*/ 33 w 36"/>
                <a:gd name="T3" fmla="*/ 5 h 59"/>
                <a:gd name="T4" fmla="*/ 11 w 36"/>
                <a:gd name="T5" fmla="*/ 41 h 59"/>
                <a:gd name="T6" fmla="*/ 31 w 36"/>
                <a:gd name="T7" fmla="*/ 3 h 59"/>
                <a:gd name="T8" fmla="*/ 9 w 36"/>
                <a:gd name="T9" fmla="*/ 15 h 59"/>
                <a:gd name="T10" fmla="*/ 1 w 36"/>
                <a:gd name="T11" fmla="*/ 33 h 59"/>
                <a:gd name="T12" fmla="*/ 3 w 36"/>
                <a:gd name="T13" fmla="*/ 59 h 59"/>
                <a:gd name="T14" fmla="*/ 34 w 36"/>
                <a:gd name="T15" fmla="*/ 18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59">
                  <a:moveTo>
                    <a:pt x="34" y="18"/>
                  </a:moveTo>
                  <a:cubicBezTo>
                    <a:pt x="36" y="10"/>
                    <a:pt x="35" y="7"/>
                    <a:pt x="33" y="5"/>
                  </a:cubicBezTo>
                  <a:cubicBezTo>
                    <a:pt x="24" y="14"/>
                    <a:pt x="14" y="27"/>
                    <a:pt x="11" y="41"/>
                  </a:cubicBezTo>
                  <a:cubicBezTo>
                    <a:pt x="14" y="29"/>
                    <a:pt x="17" y="15"/>
                    <a:pt x="31" y="3"/>
                  </a:cubicBezTo>
                  <a:cubicBezTo>
                    <a:pt x="26" y="0"/>
                    <a:pt x="15" y="6"/>
                    <a:pt x="9" y="15"/>
                  </a:cubicBezTo>
                  <a:cubicBezTo>
                    <a:pt x="5" y="20"/>
                    <a:pt x="3" y="26"/>
                    <a:pt x="1" y="33"/>
                  </a:cubicBezTo>
                  <a:cubicBezTo>
                    <a:pt x="0" y="42"/>
                    <a:pt x="0" y="51"/>
                    <a:pt x="3" y="59"/>
                  </a:cubicBezTo>
                  <a:cubicBezTo>
                    <a:pt x="15" y="46"/>
                    <a:pt x="31" y="36"/>
                    <a:pt x="34"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57">
              <a:extLst>
                <a:ext uri="{FF2B5EF4-FFF2-40B4-BE49-F238E27FC236}">
                  <a16:creationId xmlns:a16="http://schemas.microsoft.com/office/drawing/2014/main" id="{4D5D90E1-5B4D-4847-AE88-4AAF5A17EDB0}"/>
                </a:ext>
              </a:extLst>
            </p:cNvPr>
            <p:cNvSpPr>
              <a:spLocks/>
            </p:cNvSpPr>
            <p:nvPr/>
          </p:nvSpPr>
          <p:spPr bwMode="auto">
            <a:xfrm>
              <a:off x="819" y="239"/>
              <a:ext cx="139" cy="89"/>
            </a:xfrm>
            <a:custGeom>
              <a:avLst/>
              <a:gdLst>
                <a:gd name="T0" fmla="*/ 18 w 58"/>
                <a:gd name="T1" fmla="*/ 36 h 37"/>
                <a:gd name="T2" fmla="*/ 5 w 58"/>
                <a:gd name="T3" fmla="*/ 35 h 37"/>
                <a:gd name="T4" fmla="*/ 40 w 58"/>
                <a:gd name="T5" fmla="*/ 11 h 37"/>
                <a:gd name="T6" fmla="*/ 4 w 58"/>
                <a:gd name="T7" fmla="*/ 33 h 37"/>
                <a:gd name="T8" fmla="*/ 14 w 58"/>
                <a:gd name="T9" fmla="*/ 11 h 37"/>
                <a:gd name="T10" fmla="*/ 33 w 58"/>
                <a:gd name="T11" fmla="*/ 2 h 37"/>
                <a:gd name="T12" fmla="*/ 58 w 58"/>
                <a:gd name="T13" fmla="*/ 4 h 37"/>
                <a:gd name="T14" fmla="*/ 18 w 58"/>
                <a:gd name="T15" fmla="*/ 36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37">
                  <a:moveTo>
                    <a:pt x="18" y="36"/>
                  </a:moveTo>
                  <a:cubicBezTo>
                    <a:pt x="11" y="37"/>
                    <a:pt x="7" y="37"/>
                    <a:pt x="5" y="35"/>
                  </a:cubicBezTo>
                  <a:cubicBezTo>
                    <a:pt x="14" y="25"/>
                    <a:pt x="27" y="16"/>
                    <a:pt x="40" y="11"/>
                  </a:cubicBezTo>
                  <a:cubicBezTo>
                    <a:pt x="29" y="15"/>
                    <a:pt x="15" y="19"/>
                    <a:pt x="4" y="33"/>
                  </a:cubicBezTo>
                  <a:cubicBezTo>
                    <a:pt x="0" y="28"/>
                    <a:pt x="6" y="17"/>
                    <a:pt x="14" y="11"/>
                  </a:cubicBezTo>
                  <a:cubicBezTo>
                    <a:pt x="20" y="7"/>
                    <a:pt x="26" y="4"/>
                    <a:pt x="33" y="2"/>
                  </a:cubicBezTo>
                  <a:cubicBezTo>
                    <a:pt x="41" y="0"/>
                    <a:pt x="50" y="1"/>
                    <a:pt x="58" y="4"/>
                  </a:cubicBezTo>
                  <a:cubicBezTo>
                    <a:pt x="46" y="16"/>
                    <a:pt x="36" y="32"/>
                    <a:pt x="1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58">
              <a:extLst>
                <a:ext uri="{FF2B5EF4-FFF2-40B4-BE49-F238E27FC236}">
                  <a16:creationId xmlns:a16="http://schemas.microsoft.com/office/drawing/2014/main" id="{B74BEBB8-4CBD-45CA-9756-6AEB394C41BE}"/>
                </a:ext>
              </a:extLst>
            </p:cNvPr>
            <p:cNvSpPr>
              <a:spLocks/>
            </p:cNvSpPr>
            <p:nvPr/>
          </p:nvSpPr>
          <p:spPr bwMode="auto">
            <a:xfrm>
              <a:off x="805" y="330"/>
              <a:ext cx="79" cy="145"/>
            </a:xfrm>
            <a:custGeom>
              <a:avLst/>
              <a:gdLst>
                <a:gd name="T0" fmla="*/ 0 w 33"/>
                <a:gd name="T1" fmla="*/ 17 h 60"/>
                <a:gd name="T2" fmla="*/ 3 w 33"/>
                <a:gd name="T3" fmla="*/ 4 h 60"/>
                <a:gd name="T4" fmla="*/ 22 w 33"/>
                <a:gd name="T5" fmla="*/ 42 h 60"/>
                <a:gd name="T6" fmla="*/ 5 w 33"/>
                <a:gd name="T7" fmla="*/ 3 h 60"/>
                <a:gd name="T8" fmla="*/ 26 w 33"/>
                <a:gd name="T9" fmla="*/ 16 h 60"/>
                <a:gd name="T10" fmla="*/ 32 w 33"/>
                <a:gd name="T11" fmla="*/ 35 h 60"/>
                <a:gd name="T12" fmla="*/ 28 w 33"/>
                <a:gd name="T13" fmla="*/ 60 h 60"/>
                <a:gd name="T14" fmla="*/ 0 w 33"/>
                <a:gd name="T15" fmla="*/ 17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60">
                  <a:moveTo>
                    <a:pt x="0" y="17"/>
                  </a:moveTo>
                  <a:cubicBezTo>
                    <a:pt x="0" y="9"/>
                    <a:pt x="1" y="6"/>
                    <a:pt x="3" y="4"/>
                  </a:cubicBezTo>
                  <a:cubicBezTo>
                    <a:pt x="11" y="14"/>
                    <a:pt x="20" y="28"/>
                    <a:pt x="22" y="42"/>
                  </a:cubicBezTo>
                  <a:cubicBezTo>
                    <a:pt x="20" y="30"/>
                    <a:pt x="18" y="15"/>
                    <a:pt x="5" y="3"/>
                  </a:cubicBezTo>
                  <a:cubicBezTo>
                    <a:pt x="11" y="0"/>
                    <a:pt x="21" y="7"/>
                    <a:pt x="26" y="16"/>
                  </a:cubicBezTo>
                  <a:cubicBezTo>
                    <a:pt x="29" y="22"/>
                    <a:pt x="31" y="28"/>
                    <a:pt x="32" y="35"/>
                  </a:cubicBezTo>
                  <a:cubicBezTo>
                    <a:pt x="33" y="44"/>
                    <a:pt x="31" y="53"/>
                    <a:pt x="28" y="60"/>
                  </a:cubicBezTo>
                  <a:cubicBezTo>
                    <a:pt x="17" y="47"/>
                    <a:pt x="2" y="35"/>
                    <a:pt x="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59">
              <a:extLst>
                <a:ext uri="{FF2B5EF4-FFF2-40B4-BE49-F238E27FC236}">
                  <a16:creationId xmlns:a16="http://schemas.microsoft.com/office/drawing/2014/main" id="{0F3449EE-9F48-43C5-B2FD-CD5D64147E47}"/>
                </a:ext>
              </a:extLst>
            </p:cNvPr>
            <p:cNvSpPr>
              <a:spLocks/>
            </p:cNvSpPr>
            <p:nvPr/>
          </p:nvSpPr>
          <p:spPr bwMode="auto">
            <a:xfrm>
              <a:off x="638" y="-1"/>
              <a:ext cx="71" cy="144"/>
            </a:xfrm>
            <a:custGeom>
              <a:avLst/>
              <a:gdLst>
                <a:gd name="T0" fmla="*/ 23 w 30"/>
                <a:gd name="T1" fmla="*/ 0 h 60"/>
                <a:gd name="T2" fmla="*/ 0 w 30"/>
                <a:gd name="T3" fmla="*/ 46 h 60"/>
                <a:gd name="T4" fmla="*/ 7 w 30"/>
                <a:gd name="T5" fmla="*/ 60 h 60"/>
                <a:gd name="T6" fmla="*/ 19 w 30"/>
                <a:gd name="T7" fmla="*/ 18 h 60"/>
                <a:gd name="T8" fmla="*/ 10 w 30"/>
                <a:gd name="T9" fmla="*/ 60 h 60"/>
                <a:gd name="T10" fmla="*/ 26 w 30"/>
                <a:gd name="T11" fmla="*/ 44 h 60"/>
                <a:gd name="T12" fmla="*/ 30 w 30"/>
                <a:gd name="T13" fmla="*/ 25 h 60"/>
                <a:gd name="T14" fmla="*/ 23 w 30"/>
                <a:gd name="T15" fmla="*/ 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60">
                  <a:moveTo>
                    <a:pt x="23" y="0"/>
                  </a:moveTo>
                  <a:cubicBezTo>
                    <a:pt x="14" y="15"/>
                    <a:pt x="0" y="28"/>
                    <a:pt x="0" y="46"/>
                  </a:cubicBezTo>
                  <a:cubicBezTo>
                    <a:pt x="0" y="57"/>
                    <a:pt x="3" y="60"/>
                    <a:pt x="7" y="60"/>
                  </a:cubicBezTo>
                  <a:cubicBezTo>
                    <a:pt x="13" y="46"/>
                    <a:pt x="18" y="33"/>
                    <a:pt x="19" y="18"/>
                  </a:cubicBezTo>
                  <a:cubicBezTo>
                    <a:pt x="18" y="32"/>
                    <a:pt x="17" y="47"/>
                    <a:pt x="10" y="60"/>
                  </a:cubicBezTo>
                  <a:cubicBezTo>
                    <a:pt x="16" y="58"/>
                    <a:pt x="22" y="52"/>
                    <a:pt x="26" y="44"/>
                  </a:cubicBezTo>
                  <a:cubicBezTo>
                    <a:pt x="28" y="38"/>
                    <a:pt x="30" y="32"/>
                    <a:pt x="30" y="25"/>
                  </a:cubicBezTo>
                  <a:cubicBezTo>
                    <a:pt x="30" y="16"/>
                    <a:pt x="28" y="8"/>
                    <a:pt x="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6" name="Group 66">
            <a:extLst>
              <a:ext uri="{FF2B5EF4-FFF2-40B4-BE49-F238E27FC236}">
                <a16:creationId xmlns:a16="http://schemas.microsoft.com/office/drawing/2014/main" id="{B633D4FB-BEC2-4038-B92E-4E49DE9A0A97}"/>
              </a:ext>
            </a:extLst>
          </p:cNvPr>
          <p:cNvGrpSpPr>
            <a:grpSpLocks noChangeAspect="1"/>
          </p:cNvGrpSpPr>
          <p:nvPr/>
        </p:nvGrpSpPr>
        <p:grpSpPr bwMode="auto">
          <a:xfrm>
            <a:off x="9186863" y="3314700"/>
            <a:ext cx="1071562" cy="896938"/>
            <a:chOff x="5787" y="2088"/>
            <a:chExt cx="675" cy="565"/>
          </a:xfrm>
          <a:solidFill>
            <a:srgbClr val="FF4D68"/>
          </a:solidFill>
        </p:grpSpPr>
        <p:sp>
          <p:nvSpPr>
            <p:cNvPr id="88" name="Freeform 67">
              <a:extLst>
                <a:ext uri="{FF2B5EF4-FFF2-40B4-BE49-F238E27FC236}">
                  <a16:creationId xmlns:a16="http://schemas.microsoft.com/office/drawing/2014/main" id="{6684EF95-64D1-4639-9007-9737BA6C85BB}"/>
                </a:ext>
              </a:extLst>
            </p:cNvPr>
            <p:cNvSpPr>
              <a:spLocks/>
            </p:cNvSpPr>
            <p:nvPr/>
          </p:nvSpPr>
          <p:spPr bwMode="auto">
            <a:xfrm>
              <a:off x="6081" y="2088"/>
              <a:ext cx="353" cy="366"/>
            </a:xfrm>
            <a:custGeom>
              <a:avLst/>
              <a:gdLst>
                <a:gd name="T0" fmla="*/ 18 w 147"/>
                <a:gd name="T1" fmla="*/ 129 h 152"/>
                <a:gd name="T2" fmla="*/ 46 w 147"/>
                <a:gd name="T3" fmla="*/ 19 h 152"/>
                <a:gd name="T4" fmla="*/ 86 w 147"/>
                <a:gd name="T5" fmla="*/ 62 h 152"/>
                <a:gd name="T6" fmla="*/ 131 w 147"/>
                <a:gd name="T7" fmla="*/ 69 h 152"/>
                <a:gd name="T8" fmla="*/ 18 w 147"/>
                <a:gd name="T9" fmla="*/ 129 h 152"/>
              </a:gdLst>
              <a:ahLst/>
              <a:cxnLst>
                <a:cxn ang="0">
                  <a:pos x="T0" y="T1"/>
                </a:cxn>
                <a:cxn ang="0">
                  <a:pos x="T2" y="T3"/>
                </a:cxn>
                <a:cxn ang="0">
                  <a:pos x="T4" y="T5"/>
                </a:cxn>
                <a:cxn ang="0">
                  <a:pos x="T6" y="T7"/>
                </a:cxn>
                <a:cxn ang="0">
                  <a:pos x="T8" y="T9"/>
                </a:cxn>
              </a:cxnLst>
              <a:rect l="0" t="0" r="r" b="b"/>
              <a:pathLst>
                <a:path w="147" h="152">
                  <a:moveTo>
                    <a:pt x="18" y="129"/>
                  </a:moveTo>
                  <a:cubicBezTo>
                    <a:pt x="18" y="129"/>
                    <a:pt x="0" y="37"/>
                    <a:pt x="46" y="19"/>
                  </a:cubicBezTo>
                  <a:cubicBezTo>
                    <a:pt x="91" y="0"/>
                    <a:pt x="86" y="62"/>
                    <a:pt x="86" y="62"/>
                  </a:cubicBezTo>
                  <a:cubicBezTo>
                    <a:pt x="86" y="62"/>
                    <a:pt x="116" y="41"/>
                    <a:pt x="131" y="69"/>
                  </a:cubicBezTo>
                  <a:cubicBezTo>
                    <a:pt x="147" y="100"/>
                    <a:pt x="95" y="152"/>
                    <a:pt x="18" y="1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68">
              <a:extLst>
                <a:ext uri="{FF2B5EF4-FFF2-40B4-BE49-F238E27FC236}">
                  <a16:creationId xmlns:a16="http://schemas.microsoft.com/office/drawing/2014/main" id="{7C5CF9D9-3BF5-4166-B929-9B01EFC95050}"/>
                </a:ext>
              </a:extLst>
            </p:cNvPr>
            <p:cNvSpPr>
              <a:spLocks/>
            </p:cNvSpPr>
            <p:nvPr/>
          </p:nvSpPr>
          <p:spPr bwMode="auto">
            <a:xfrm>
              <a:off x="5787" y="2129"/>
              <a:ext cx="268" cy="243"/>
            </a:xfrm>
            <a:custGeom>
              <a:avLst/>
              <a:gdLst>
                <a:gd name="T0" fmla="*/ 60 w 112"/>
                <a:gd name="T1" fmla="*/ 101 h 101"/>
                <a:gd name="T2" fmla="*/ 93 w 112"/>
                <a:gd name="T3" fmla="*/ 24 h 101"/>
                <a:gd name="T4" fmla="*/ 53 w 112"/>
                <a:gd name="T5" fmla="*/ 36 h 101"/>
                <a:gd name="T6" fmla="*/ 20 w 112"/>
                <a:gd name="T7" fmla="*/ 22 h 101"/>
                <a:gd name="T8" fmla="*/ 60 w 112"/>
                <a:gd name="T9" fmla="*/ 101 h 101"/>
              </a:gdLst>
              <a:ahLst/>
              <a:cxnLst>
                <a:cxn ang="0">
                  <a:pos x="T0" y="T1"/>
                </a:cxn>
                <a:cxn ang="0">
                  <a:pos x="T2" y="T3"/>
                </a:cxn>
                <a:cxn ang="0">
                  <a:pos x="T4" y="T5"/>
                </a:cxn>
                <a:cxn ang="0">
                  <a:pos x="T6" y="T7"/>
                </a:cxn>
                <a:cxn ang="0">
                  <a:pos x="T8" y="T9"/>
                </a:cxn>
              </a:cxnLst>
              <a:rect l="0" t="0" r="r" b="b"/>
              <a:pathLst>
                <a:path w="112" h="101">
                  <a:moveTo>
                    <a:pt x="60" y="101"/>
                  </a:moveTo>
                  <a:cubicBezTo>
                    <a:pt x="60" y="101"/>
                    <a:pt x="112" y="46"/>
                    <a:pt x="93" y="24"/>
                  </a:cubicBezTo>
                  <a:cubicBezTo>
                    <a:pt x="71" y="0"/>
                    <a:pt x="53" y="36"/>
                    <a:pt x="53" y="36"/>
                  </a:cubicBezTo>
                  <a:cubicBezTo>
                    <a:pt x="53" y="36"/>
                    <a:pt x="39" y="9"/>
                    <a:pt x="20" y="22"/>
                  </a:cubicBezTo>
                  <a:cubicBezTo>
                    <a:pt x="0" y="36"/>
                    <a:pt x="9" y="80"/>
                    <a:pt x="60" y="10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69">
              <a:extLst>
                <a:ext uri="{FF2B5EF4-FFF2-40B4-BE49-F238E27FC236}">
                  <a16:creationId xmlns:a16="http://schemas.microsoft.com/office/drawing/2014/main" id="{AC7E0800-8B7C-4589-9632-7935DD122AED}"/>
                </a:ext>
              </a:extLst>
            </p:cNvPr>
            <p:cNvSpPr>
              <a:spLocks/>
            </p:cNvSpPr>
            <p:nvPr/>
          </p:nvSpPr>
          <p:spPr bwMode="auto">
            <a:xfrm>
              <a:off x="6328" y="2538"/>
              <a:ext cx="134" cy="115"/>
            </a:xfrm>
            <a:custGeom>
              <a:avLst/>
              <a:gdLst>
                <a:gd name="T0" fmla="*/ 16 w 56"/>
                <a:gd name="T1" fmla="*/ 48 h 48"/>
                <a:gd name="T2" fmla="*/ 54 w 56"/>
                <a:gd name="T3" fmla="*/ 24 h 48"/>
                <a:gd name="T4" fmla="*/ 33 w 56"/>
                <a:gd name="T5" fmla="*/ 16 h 48"/>
                <a:gd name="T6" fmla="*/ 23 w 56"/>
                <a:gd name="T7" fmla="*/ 0 h 48"/>
                <a:gd name="T8" fmla="*/ 16 w 56"/>
                <a:gd name="T9" fmla="*/ 48 h 48"/>
              </a:gdLst>
              <a:ahLst/>
              <a:cxnLst>
                <a:cxn ang="0">
                  <a:pos x="T0" y="T1"/>
                </a:cxn>
                <a:cxn ang="0">
                  <a:pos x="T2" y="T3"/>
                </a:cxn>
                <a:cxn ang="0">
                  <a:pos x="T4" y="T5"/>
                </a:cxn>
                <a:cxn ang="0">
                  <a:pos x="T6" y="T7"/>
                </a:cxn>
                <a:cxn ang="0">
                  <a:pos x="T8" y="T9"/>
                </a:cxn>
              </a:cxnLst>
              <a:rect l="0" t="0" r="r" b="b"/>
              <a:pathLst>
                <a:path w="56" h="48">
                  <a:moveTo>
                    <a:pt x="16" y="48"/>
                  </a:moveTo>
                  <a:cubicBezTo>
                    <a:pt x="16" y="48"/>
                    <a:pt x="56" y="39"/>
                    <a:pt x="54" y="24"/>
                  </a:cubicBezTo>
                  <a:cubicBezTo>
                    <a:pt x="53" y="6"/>
                    <a:pt x="33" y="16"/>
                    <a:pt x="33" y="16"/>
                  </a:cubicBezTo>
                  <a:cubicBezTo>
                    <a:pt x="33" y="16"/>
                    <a:pt x="35" y="1"/>
                    <a:pt x="23" y="0"/>
                  </a:cubicBezTo>
                  <a:cubicBezTo>
                    <a:pt x="10" y="0"/>
                    <a:pt x="0" y="22"/>
                    <a:pt x="16"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3" name="Group 72">
            <a:extLst>
              <a:ext uri="{FF2B5EF4-FFF2-40B4-BE49-F238E27FC236}">
                <a16:creationId xmlns:a16="http://schemas.microsoft.com/office/drawing/2014/main" id="{2D4D44CE-7C42-4317-99AB-B93142E1025F}"/>
              </a:ext>
            </a:extLst>
          </p:cNvPr>
          <p:cNvGrpSpPr>
            <a:grpSpLocks noChangeAspect="1"/>
          </p:cNvGrpSpPr>
          <p:nvPr/>
        </p:nvGrpSpPr>
        <p:grpSpPr bwMode="auto">
          <a:xfrm>
            <a:off x="1922463" y="3455987"/>
            <a:ext cx="1130300" cy="868363"/>
            <a:chOff x="1211" y="2177"/>
            <a:chExt cx="712" cy="547"/>
          </a:xfrm>
          <a:solidFill>
            <a:srgbClr val="FF4D68"/>
          </a:solidFill>
        </p:grpSpPr>
        <p:sp>
          <p:nvSpPr>
            <p:cNvPr id="97" name="Freeform 73">
              <a:extLst>
                <a:ext uri="{FF2B5EF4-FFF2-40B4-BE49-F238E27FC236}">
                  <a16:creationId xmlns:a16="http://schemas.microsoft.com/office/drawing/2014/main" id="{8BEF05AC-7DEB-444C-ACE1-DBF091D4ABF5}"/>
                </a:ext>
              </a:extLst>
            </p:cNvPr>
            <p:cNvSpPr>
              <a:spLocks/>
            </p:cNvSpPr>
            <p:nvPr/>
          </p:nvSpPr>
          <p:spPr bwMode="auto">
            <a:xfrm>
              <a:off x="1285" y="2179"/>
              <a:ext cx="324" cy="334"/>
            </a:xfrm>
            <a:custGeom>
              <a:avLst/>
              <a:gdLst>
                <a:gd name="T0" fmla="*/ 118 w 135"/>
                <a:gd name="T1" fmla="*/ 118 h 139"/>
                <a:gd name="T2" fmla="*/ 93 w 135"/>
                <a:gd name="T3" fmla="*/ 16 h 139"/>
                <a:gd name="T4" fmla="*/ 56 w 135"/>
                <a:gd name="T5" fmla="*/ 56 h 139"/>
                <a:gd name="T6" fmla="*/ 15 w 135"/>
                <a:gd name="T7" fmla="*/ 63 h 139"/>
                <a:gd name="T8" fmla="*/ 118 w 135"/>
                <a:gd name="T9" fmla="*/ 118 h 139"/>
              </a:gdLst>
              <a:ahLst/>
              <a:cxnLst>
                <a:cxn ang="0">
                  <a:pos x="T0" y="T1"/>
                </a:cxn>
                <a:cxn ang="0">
                  <a:pos x="T2" y="T3"/>
                </a:cxn>
                <a:cxn ang="0">
                  <a:pos x="T4" y="T5"/>
                </a:cxn>
                <a:cxn ang="0">
                  <a:pos x="T6" y="T7"/>
                </a:cxn>
                <a:cxn ang="0">
                  <a:pos x="T8" y="T9"/>
                </a:cxn>
              </a:cxnLst>
              <a:rect l="0" t="0" r="r" b="b"/>
              <a:pathLst>
                <a:path w="135" h="139">
                  <a:moveTo>
                    <a:pt x="118" y="118"/>
                  </a:moveTo>
                  <a:cubicBezTo>
                    <a:pt x="118" y="118"/>
                    <a:pt x="135" y="34"/>
                    <a:pt x="93" y="16"/>
                  </a:cubicBezTo>
                  <a:cubicBezTo>
                    <a:pt x="52" y="0"/>
                    <a:pt x="56" y="56"/>
                    <a:pt x="56" y="56"/>
                  </a:cubicBezTo>
                  <a:cubicBezTo>
                    <a:pt x="56" y="56"/>
                    <a:pt x="28" y="37"/>
                    <a:pt x="15" y="63"/>
                  </a:cubicBezTo>
                  <a:cubicBezTo>
                    <a:pt x="0" y="91"/>
                    <a:pt x="48" y="139"/>
                    <a:pt x="118" y="1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74">
              <a:extLst>
                <a:ext uri="{FF2B5EF4-FFF2-40B4-BE49-F238E27FC236}">
                  <a16:creationId xmlns:a16="http://schemas.microsoft.com/office/drawing/2014/main" id="{D69E7CF3-3837-4EDE-ACC9-253C1B77E738}"/>
                </a:ext>
              </a:extLst>
            </p:cNvPr>
            <p:cNvSpPr>
              <a:spLocks/>
            </p:cNvSpPr>
            <p:nvPr/>
          </p:nvSpPr>
          <p:spPr bwMode="auto">
            <a:xfrm>
              <a:off x="1676" y="2177"/>
              <a:ext cx="247" cy="223"/>
            </a:xfrm>
            <a:custGeom>
              <a:avLst/>
              <a:gdLst>
                <a:gd name="T0" fmla="*/ 48 w 103"/>
                <a:gd name="T1" fmla="*/ 93 h 93"/>
                <a:gd name="T2" fmla="*/ 17 w 103"/>
                <a:gd name="T3" fmla="*/ 22 h 93"/>
                <a:gd name="T4" fmla="*/ 54 w 103"/>
                <a:gd name="T5" fmla="*/ 33 h 93"/>
                <a:gd name="T6" fmla="*/ 85 w 103"/>
                <a:gd name="T7" fmla="*/ 20 h 93"/>
                <a:gd name="T8" fmla="*/ 48 w 103"/>
                <a:gd name="T9" fmla="*/ 93 h 93"/>
              </a:gdLst>
              <a:ahLst/>
              <a:cxnLst>
                <a:cxn ang="0">
                  <a:pos x="T0" y="T1"/>
                </a:cxn>
                <a:cxn ang="0">
                  <a:pos x="T2" y="T3"/>
                </a:cxn>
                <a:cxn ang="0">
                  <a:pos x="T4" y="T5"/>
                </a:cxn>
                <a:cxn ang="0">
                  <a:pos x="T6" y="T7"/>
                </a:cxn>
                <a:cxn ang="0">
                  <a:pos x="T8" y="T9"/>
                </a:cxn>
              </a:cxnLst>
              <a:rect l="0" t="0" r="r" b="b"/>
              <a:pathLst>
                <a:path w="103" h="93">
                  <a:moveTo>
                    <a:pt x="48" y="93"/>
                  </a:moveTo>
                  <a:cubicBezTo>
                    <a:pt x="48" y="93"/>
                    <a:pt x="0" y="42"/>
                    <a:pt x="17" y="22"/>
                  </a:cubicBezTo>
                  <a:cubicBezTo>
                    <a:pt x="37" y="0"/>
                    <a:pt x="54" y="33"/>
                    <a:pt x="54" y="33"/>
                  </a:cubicBezTo>
                  <a:cubicBezTo>
                    <a:pt x="54" y="33"/>
                    <a:pt x="67" y="8"/>
                    <a:pt x="85" y="20"/>
                  </a:cubicBezTo>
                  <a:cubicBezTo>
                    <a:pt x="103" y="33"/>
                    <a:pt x="95" y="74"/>
                    <a:pt x="48"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75">
              <a:extLst>
                <a:ext uri="{FF2B5EF4-FFF2-40B4-BE49-F238E27FC236}">
                  <a16:creationId xmlns:a16="http://schemas.microsoft.com/office/drawing/2014/main" id="{F9817482-62CE-4EF9-927F-232643E2ECD4}"/>
                </a:ext>
              </a:extLst>
            </p:cNvPr>
            <p:cNvSpPr>
              <a:spLocks/>
            </p:cNvSpPr>
            <p:nvPr/>
          </p:nvSpPr>
          <p:spPr bwMode="auto">
            <a:xfrm>
              <a:off x="1211" y="2588"/>
              <a:ext cx="156" cy="136"/>
            </a:xfrm>
            <a:custGeom>
              <a:avLst/>
              <a:gdLst>
                <a:gd name="T0" fmla="*/ 41 w 65"/>
                <a:gd name="T1" fmla="*/ 57 h 57"/>
                <a:gd name="T2" fmla="*/ 6 w 65"/>
                <a:gd name="T3" fmla="*/ 20 h 57"/>
                <a:gd name="T4" fmla="*/ 31 w 65"/>
                <a:gd name="T5" fmla="*/ 18 h 57"/>
                <a:gd name="T6" fmla="*/ 48 w 65"/>
                <a:gd name="T7" fmla="*/ 4 h 57"/>
                <a:gd name="T8" fmla="*/ 41 w 65"/>
                <a:gd name="T9" fmla="*/ 57 h 57"/>
              </a:gdLst>
              <a:ahLst/>
              <a:cxnLst>
                <a:cxn ang="0">
                  <a:pos x="T0" y="T1"/>
                </a:cxn>
                <a:cxn ang="0">
                  <a:pos x="T2" y="T3"/>
                </a:cxn>
                <a:cxn ang="0">
                  <a:pos x="T4" y="T5"/>
                </a:cxn>
                <a:cxn ang="0">
                  <a:pos x="T6" y="T7"/>
                </a:cxn>
                <a:cxn ang="0">
                  <a:pos x="T8" y="T9"/>
                </a:cxn>
              </a:cxnLst>
              <a:rect l="0" t="0" r="r" b="b"/>
              <a:pathLst>
                <a:path w="65" h="57">
                  <a:moveTo>
                    <a:pt x="41" y="57"/>
                  </a:moveTo>
                  <a:cubicBezTo>
                    <a:pt x="41" y="57"/>
                    <a:pt x="0" y="36"/>
                    <a:pt x="6" y="20"/>
                  </a:cubicBezTo>
                  <a:cubicBezTo>
                    <a:pt x="13" y="2"/>
                    <a:pt x="31" y="18"/>
                    <a:pt x="31" y="18"/>
                  </a:cubicBezTo>
                  <a:cubicBezTo>
                    <a:pt x="31" y="18"/>
                    <a:pt x="34" y="0"/>
                    <a:pt x="48" y="4"/>
                  </a:cubicBezTo>
                  <a:cubicBezTo>
                    <a:pt x="62" y="8"/>
                    <a:pt x="65" y="35"/>
                    <a:pt x="41" y="5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8" name="Group 80">
            <a:extLst>
              <a:ext uri="{FF2B5EF4-FFF2-40B4-BE49-F238E27FC236}">
                <a16:creationId xmlns:a16="http://schemas.microsoft.com/office/drawing/2014/main" id="{F1B3395F-570D-412B-9B47-9DAABDE9ACCB}"/>
              </a:ext>
            </a:extLst>
          </p:cNvPr>
          <p:cNvGrpSpPr>
            <a:grpSpLocks noChangeAspect="1"/>
          </p:cNvGrpSpPr>
          <p:nvPr/>
        </p:nvGrpSpPr>
        <p:grpSpPr bwMode="auto">
          <a:xfrm>
            <a:off x="10265652" y="4781479"/>
            <a:ext cx="1771651" cy="1379538"/>
            <a:chOff x="216" y="395"/>
            <a:chExt cx="1116" cy="869"/>
          </a:xfrm>
          <a:solidFill>
            <a:srgbClr val="844459"/>
          </a:solidFill>
        </p:grpSpPr>
        <p:sp>
          <p:nvSpPr>
            <p:cNvPr id="179" name="Freeform 81">
              <a:extLst>
                <a:ext uri="{FF2B5EF4-FFF2-40B4-BE49-F238E27FC236}">
                  <a16:creationId xmlns:a16="http://schemas.microsoft.com/office/drawing/2014/main" id="{03336092-3493-47E9-BAF4-62407F95BA2C}"/>
                </a:ext>
              </a:extLst>
            </p:cNvPr>
            <p:cNvSpPr>
              <a:spLocks/>
            </p:cNvSpPr>
            <p:nvPr/>
          </p:nvSpPr>
          <p:spPr bwMode="auto">
            <a:xfrm>
              <a:off x="284" y="538"/>
              <a:ext cx="906" cy="726"/>
            </a:xfrm>
            <a:custGeom>
              <a:avLst/>
              <a:gdLst>
                <a:gd name="T0" fmla="*/ 209 w 644"/>
                <a:gd name="T1" fmla="*/ 0 h 516"/>
                <a:gd name="T2" fmla="*/ 104 w 644"/>
                <a:gd name="T3" fmla="*/ 42 h 516"/>
                <a:gd name="T4" fmla="*/ 154 w 644"/>
                <a:gd name="T5" fmla="*/ 375 h 516"/>
                <a:gd name="T6" fmla="*/ 242 w 644"/>
                <a:gd name="T7" fmla="*/ 437 h 516"/>
                <a:gd name="T8" fmla="*/ 295 w 644"/>
                <a:gd name="T9" fmla="*/ 478 h 516"/>
                <a:gd name="T10" fmla="*/ 343 w 644"/>
                <a:gd name="T11" fmla="*/ 510 h 516"/>
                <a:gd name="T12" fmla="*/ 353 w 644"/>
                <a:gd name="T13" fmla="*/ 503 h 516"/>
                <a:gd name="T14" fmla="*/ 479 w 644"/>
                <a:gd name="T15" fmla="*/ 407 h 516"/>
                <a:gd name="T16" fmla="*/ 589 w 644"/>
                <a:gd name="T17" fmla="*/ 294 h 516"/>
                <a:gd name="T18" fmla="*/ 643 w 644"/>
                <a:gd name="T19" fmla="*/ 148 h 516"/>
                <a:gd name="T20" fmla="*/ 562 w 644"/>
                <a:gd name="T21" fmla="*/ 43 h 516"/>
                <a:gd name="T22" fmla="*/ 560 w 644"/>
                <a:gd name="T23" fmla="*/ 43 h 516"/>
                <a:gd name="T24" fmla="*/ 555 w 644"/>
                <a:gd name="T25" fmla="*/ 42 h 516"/>
                <a:gd name="T26" fmla="*/ 380 w 644"/>
                <a:gd name="T27" fmla="*/ 142 h 516"/>
                <a:gd name="T28" fmla="*/ 366 w 644"/>
                <a:gd name="T29" fmla="*/ 163 h 516"/>
                <a:gd name="T30" fmla="*/ 360 w 644"/>
                <a:gd name="T31" fmla="*/ 177 h 516"/>
                <a:gd name="T32" fmla="*/ 359 w 644"/>
                <a:gd name="T33" fmla="*/ 170 h 516"/>
                <a:gd name="T34" fmla="*/ 357 w 644"/>
                <a:gd name="T35" fmla="*/ 158 h 516"/>
                <a:gd name="T36" fmla="*/ 357 w 644"/>
                <a:gd name="T37" fmla="*/ 155 h 516"/>
                <a:gd name="T38" fmla="*/ 356 w 644"/>
                <a:gd name="T39" fmla="*/ 153 h 516"/>
                <a:gd name="T40" fmla="*/ 356 w 644"/>
                <a:gd name="T41" fmla="*/ 150 h 516"/>
                <a:gd name="T42" fmla="*/ 354 w 644"/>
                <a:gd name="T43" fmla="*/ 143 h 516"/>
                <a:gd name="T44" fmla="*/ 209 w 644"/>
                <a:gd name="T45" fmla="*/ 0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44" h="516">
                  <a:moveTo>
                    <a:pt x="209" y="0"/>
                  </a:moveTo>
                  <a:cubicBezTo>
                    <a:pt x="170" y="0"/>
                    <a:pt x="131" y="16"/>
                    <a:pt x="104" y="42"/>
                  </a:cubicBezTo>
                  <a:cubicBezTo>
                    <a:pt x="0" y="144"/>
                    <a:pt x="58" y="293"/>
                    <a:pt x="154" y="375"/>
                  </a:cubicBezTo>
                  <a:cubicBezTo>
                    <a:pt x="181" y="399"/>
                    <a:pt x="212" y="418"/>
                    <a:pt x="242" y="437"/>
                  </a:cubicBezTo>
                  <a:cubicBezTo>
                    <a:pt x="261" y="450"/>
                    <a:pt x="278" y="463"/>
                    <a:pt x="295" y="478"/>
                  </a:cubicBezTo>
                  <a:cubicBezTo>
                    <a:pt x="305" y="486"/>
                    <a:pt x="328" y="516"/>
                    <a:pt x="343" y="510"/>
                  </a:cubicBezTo>
                  <a:cubicBezTo>
                    <a:pt x="347" y="508"/>
                    <a:pt x="350" y="505"/>
                    <a:pt x="353" y="503"/>
                  </a:cubicBezTo>
                  <a:cubicBezTo>
                    <a:pt x="392" y="467"/>
                    <a:pt x="438" y="440"/>
                    <a:pt x="479" y="407"/>
                  </a:cubicBezTo>
                  <a:cubicBezTo>
                    <a:pt x="520" y="374"/>
                    <a:pt x="559" y="337"/>
                    <a:pt x="589" y="294"/>
                  </a:cubicBezTo>
                  <a:cubicBezTo>
                    <a:pt x="620" y="252"/>
                    <a:pt x="642" y="200"/>
                    <a:pt x="643" y="148"/>
                  </a:cubicBezTo>
                  <a:cubicBezTo>
                    <a:pt x="644" y="97"/>
                    <a:pt x="616" y="49"/>
                    <a:pt x="562" y="43"/>
                  </a:cubicBezTo>
                  <a:cubicBezTo>
                    <a:pt x="560" y="43"/>
                    <a:pt x="560" y="43"/>
                    <a:pt x="560" y="43"/>
                  </a:cubicBezTo>
                  <a:cubicBezTo>
                    <a:pt x="558" y="42"/>
                    <a:pt x="557" y="42"/>
                    <a:pt x="555" y="42"/>
                  </a:cubicBezTo>
                  <a:cubicBezTo>
                    <a:pt x="484" y="42"/>
                    <a:pt x="422" y="87"/>
                    <a:pt x="380" y="142"/>
                  </a:cubicBezTo>
                  <a:cubicBezTo>
                    <a:pt x="374" y="149"/>
                    <a:pt x="370" y="156"/>
                    <a:pt x="366" y="163"/>
                  </a:cubicBezTo>
                  <a:cubicBezTo>
                    <a:pt x="364" y="167"/>
                    <a:pt x="362" y="172"/>
                    <a:pt x="360" y="177"/>
                  </a:cubicBezTo>
                  <a:cubicBezTo>
                    <a:pt x="359" y="174"/>
                    <a:pt x="359" y="172"/>
                    <a:pt x="359" y="170"/>
                  </a:cubicBezTo>
                  <a:cubicBezTo>
                    <a:pt x="358" y="166"/>
                    <a:pt x="358" y="162"/>
                    <a:pt x="357" y="158"/>
                  </a:cubicBezTo>
                  <a:cubicBezTo>
                    <a:pt x="357" y="155"/>
                    <a:pt x="357" y="155"/>
                    <a:pt x="357" y="155"/>
                  </a:cubicBezTo>
                  <a:cubicBezTo>
                    <a:pt x="356" y="154"/>
                    <a:pt x="356" y="154"/>
                    <a:pt x="356" y="153"/>
                  </a:cubicBezTo>
                  <a:cubicBezTo>
                    <a:pt x="356" y="152"/>
                    <a:pt x="356" y="151"/>
                    <a:pt x="356" y="150"/>
                  </a:cubicBezTo>
                  <a:cubicBezTo>
                    <a:pt x="355" y="148"/>
                    <a:pt x="355" y="146"/>
                    <a:pt x="354" y="143"/>
                  </a:cubicBezTo>
                  <a:cubicBezTo>
                    <a:pt x="337" y="73"/>
                    <a:pt x="289" y="0"/>
                    <a:pt x="209" y="0"/>
                  </a:cubicBezTo>
                  <a:close/>
                </a:path>
              </a:pathLst>
            </a:custGeom>
            <a:gradFill>
              <a:gsLst>
                <a:gs pos="0">
                  <a:srgbClr val="844459">
                    <a:alpha val="58000"/>
                  </a:srgbClr>
                </a:gs>
                <a:gs pos="100000">
                  <a:srgbClr val="E1606F">
                    <a:lumMod val="85000"/>
                    <a:lumOff val="15000"/>
                    <a:alpha val="10000"/>
                  </a:srgbClr>
                </a:gs>
              </a:gsLst>
              <a:lin ang="5400000" scaled="0"/>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82">
              <a:extLst>
                <a:ext uri="{FF2B5EF4-FFF2-40B4-BE49-F238E27FC236}">
                  <a16:creationId xmlns:a16="http://schemas.microsoft.com/office/drawing/2014/main" id="{5A1BB713-14EA-463D-B963-B15C5688D013}"/>
                </a:ext>
              </a:extLst>
            </p:cNvPr>
            <p:cNvSpPr>
              <a:spLocks/>
            </p:cNvSpPr>
            <p:nvPr/>
          </p:nvSpPr>
          <p:spPr bwMode="auto">
            <a:xfrm>
              <a:off x="985" y="1129"/>
              <a:ext cx="103" cy="99"/>
            </a:xfrm>
            <a:custGeom>
              <a:avLst/>
              <a:gdLst>
                <a:gd name="T0" fmla="*/ 8 w 73"/>
                <a:gd name="T1" fmla="*/ 5 h 70"/>
                <a:gd name="T2" fmla="*/ 11 w 73"/>
                <a:gd name="T3" fmla="*/ 5 h 70"/>
                <a:gd name="T4" fmla="*/ 18 w 73"/>
                <a:gd name="T5" fmla="*/ 10 h 70"/>
                <a:gd name="T6" fmla="*/ 21 w 73"/>
                <a:gd name="T7" fmla="*/ 13 h 70"/>
                <a:gd name="T8" fmla="*/ 25 w 73"/>
                <a:gd name="T9" fmla="*/ 21 h 70"/>
                <a:gd name="T10" fmla="*/ 27 w 73"/>
                <a:gd name="T11" fmla="*/ 26 h 70"/>
                <a:gd name="T12" fmla="*/ 28 w 73"/>
                <a:gd name="T13" fmla="*/ 28 h 70"/>
                <a:gd name="T14" fmla="*/ 29 w 73"/>
                <a:gd name="T15" fmla="*/ 31 h 70"/>
                <a:gd name="T16" fmla="*/ 30 w 73"/>
                <a:gd name="T17" fmla="*/ 27 h 70"/>
                <a:gd name="T18" fmla="*/ 34 w 73"/>
                <a:gd name="T19" fmla="*/ 19 h 70"/>
                <a:gd name="T20" fmla="*/ 44 w 73"/>
                <a:gd name="T21" fmla="*/ 6 h 70"/>
                <a:gd name="T22" fmla="*/ 50 w 73"/>
                <a:gd name="T23" fmla="*/ 2 h 70"/>
                <a:gd name="T24" fmla="*/ 59 w 73"/>
                <a:gd name="T25" fmla="*/ 0 h 70"/>
                <a:gd name="T26" fmla="*/ 67 w 73"/>
                <a:gd name="T27" fmla="*/ 4 h 70"/>
                <a:gd name="T28" fmla="*/ 72 w 73"/>
                <a:gd name="T29" fmla="*/ 12 h 70"/>
                <a:gd name="T30" fmla="*/ 72 w 73"/>
                <a:gd name="T31" fmla="*/ 19 h 70"/>
                <a:gd name="T32" fmla="*/ 68 w 73"/>
                <a:gd name="T33" fmla="*/ 29 h 70"/>
                <a:gd name="T34" fmla="*/ 60 w 73"/>
                <a:gd name="T35" fmla="*/ 37 h 70"/>
                <a:gd name="T36" fmla="*/ 56 w 73"/>
                <a:gd name="T37" fmla="*/ 40 h 70"/>
                <a:gd name="T38" fmla="*/ 50 w 73"/>
                <a:gd name="T39" fmla="*/ 45 h 70"/>
                <a:gd name="T40" fmla="*/ 40 w 73"/>
                <a:gd name="T41" fmla="*/ 53 h 70"/>
                <a:gd name="T42" fmla="*/ 30 w 73"/>
                <a:gd name="T43" fmla="*/ 61 h 70"/>
                <a:gd name="T44" fmla="*/ 19 w 73"/>
                <a:gd name="T45" fmla="*/ 70 h 70"/>
                <a:gd name="T46" fmla="*/ 14 w 73"/>
                <a:gd name="T47" fmla="*/ 68 h 70"/>
                <a:gd name="T48" fmla="*/ 12 w 73"/>
                <a:gd name="T49" fmla="*/ 63 h 70"/>
                <a:gd name="T50" fmla="*/ 12 w 73"/>
                <a:gd name="T51" fmla="*/ 62 h 70"/>
                <a:gd name="T52" fmla="*/ 8 w 73"/>
                <a:gd name="T53" fmla="*/ 49 h 70"/>
                <a:gd name="T54" fmla="*/ 7 w 73"/>
                <a:gd name="T55" fmla="*/ 45 h 70"/>
                <a:gd name="T56" fmla="*/ 2 w 73"/>
                <a:gd name="T57" fmla="*/ 27 h 70"/>
                <a:gd name="T58" fmla="*/ 1 w 73"/>
                <a:gd name="T59" fmla="*/ 16 h 70"/>
                <a:gd name="T60" fmla="*/ 6 w 73"/>
                <a:gd name="T61" fmla="*/ 6 h 70"/>
                <a:gd name="T62" fmla="*/ 7 w 73"/>
                <a:gd name="T63" fmla="*/ 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3" h="70">
                  <a:moveTo>
                    <a:pt x="7" y="6"/>
                  </a:moveTo>
                  <a:cubicBezTo>
                    <a:pt x="7" y="5"/>
                    <a:pt x="8" y="5"/>
                    <a:pt x="8" y="5"/>
                  </a:cubicBezTo>
                  <a:cubicBezTo>
                    <a:pt x="9" y="5"/>
                    <a:pt x="10" y="5"/>
                    <a:pt x="11" y="5"/>
                  </a:cubicBezTo>
                  <a:cubicBezTo>
                    <a:pt x="11" y="5"/>
                    <a:pt x="11" y="5"/>
                    <a:pt x="11" y="5"/>
                  </a:cubicBezTo>
                  <a:cubicBezTo>
                    <a:pt x="12" y="5"/>
                    <a:pt x="13" y="5"/>
                    <a:pt x="14" y="6"/>
                  </a:cubicBezTo>
                  <a:cubicBezTo>
                    <a:pt x="16" y="7"/>
                    <a:pt x="17" y="8"/>
                    <a:pt x="18" y="10"/>
                  </a:cubicBezTo>
                  <a:cubicBezTo>
                    <a:pt x="19" y="10"/>
                    <a:pt x="20" y="11"/>
                    <a:pt x="20" y="12"/>
                  </a:cubicBezTo>
                  <a:cubicBezTo>
                    <a:pt x="21" y="13"/>
                    <a:pt x="21" y="13"/>
                    <a:pt x="21" y="13"/>
                  </a:cubicBezTo>
                  <a:cubicBezTo>
                    <a:pt x="21" y="14"/>
                    <a:pt x="22" y="15"/>
                    <a:pt x="23" y="17"/>
                  </a:cubicBezTo>
                  <a:cubicBezTo>
                    <a:pt x="24" y="18"/>
                    <a:pt x="24" y="20"/>
                    <a:pt x="25" y="21"/>
                  </a:cubicBezTo>
                  <a:cubicBezTo>
                    <a:pt x="26" y="23"/>
                    <a:pt x="26" y="24"/>
                    <a:pt x="27" y="25"/>
                  </a:cubicBezTo>
                  <a:cubicBezTo>
                    <a:pt x="27" y="26"/>
                    <a:pt x="27" y="26"/>
                    <a:pt x="27" y="26"/>
                  </a:cubicBezTo>
                  <a:cubicBezTo>
                    <a:pt x="27" y="26"/>
                    <a:pt x="27" y="26"/>
                    <a:pt x="27" y="26"/>
                  </a:cubicBezTo>
                  <a:cubicBezTo>
                    <a:pt x="27" y="27"/>
                    <a:pt x="28" y="28"/>
                    <a:pt x="28" y="28"/>
                  </a:cubicBezTo>
                  <a:cubicBezTo>
                    <a:pt x="28" y="30"/>
                    <a:pt x="28" y="30"/>
                    <a:pt x="28" y="30"/>
                  </a:cubicBezTo>
                  <a:cubicBezTo>
                    <a:pt x="28" y="30"/>
                    <a:pt x="29" y="30"/>
                    <a:pt x="29" y="31"/>
                  </a:cubicBezTo>
                  <a:cubicBezTo>
                    <a:pt x="30" y="28"/>
                    <a:pt x="30" y="28"/>
                    <a:pt x="30" y="28"/>
                  </a:cubicBezTo>
                  <a:cubicBezTo>
                    <a:pt x="30" y="27"/>
                    <a:pt x="30" y="27"/>
                    <a:pt x="30" y="27"/>
                  </a:cubicBezTo>
                  <a:cubicBezTo>
                    <a:pt x="31" y="25"/>
                    <a:pt x="31" y="24"/>
                    <a:pt x="32" y="23"/>
                  </a:cubicBezTo>
                  <a:cubicBezTo>
                    <a:pt x="32" y="21"/>
                    <a:pt x="33" y="20"/>
                    <a:pt x="34" y="19"/>
                  </a:cubicBezTo>
                  <a:cubicBezTo>
                    <a:pt x="36" y="15"/>
                    <a:pt x="38" y="13"/>
                    <a:pt x="40" y="10"/>
                  </a:cubicBezTo>
                  <a:cubicBezTo>
                    <a:pt x="41" y="8"/>
                    <a:pt x="43" y="7"/>
                    <a:pt x="44" y="6"/>
                  </a:cubicBezTo>
                  <a:cubicBezTo>
                    <a:pt x="46" y="5"/>
                    <a:pt x="47" y="4"/>
                    <a:pt x="48" y="3"/>
                  </a:cubicBezTo>
                  <a:cubicBezTo>
                    <a:pt x="49" y="3"/>
                    <a:pt x="49" y="2"/>
                    <a:pt x="50" y="2"/>
                  </a:cubicBezTo>
                  <a:cubicBezTo>
                    <a:pt x="52" y="1"/>
                    <a:pt x="54" y="0"/>
                    <a:pt x="56" y="0"/>
                  </a:cubicBezTo>
                  <a:cubicBezTo>
                    <a:pt x="57" y="0"/>
                    <a:pt x="58" y="0"/>
                    <a:pt x="59" y="0"/>
                  </a:cubicBezTo>
                  <a:cubicBezTo>
                    <a:pt x="61" y="0"/>
                    <a:pt x="62" y="0"/>
                    <a:pt x="62" y="1"/>
                  </a:cubicBezTo>
                  <a:cubicBezTo>
                    <a:pt x="64" y="1"/>
                    <a:pt x="66" y="2"/>
                    <a:pt x="67" y="4"/>
                  </a:cubicBezTo>
                  <a:cubicBezTo>
                    <a:pt x="69" y="5"/>
                    <a:pt x="70" y="7"/>
                    <a:pt x="71" y="9"/>
                  </a:cubicBezTo>
                  <a:cubicBezTo>
                    <a:pt x="71" y="10"/>
                    <a:pt x="72" y="11"/>
                    <a:pt x="72" y="12"/>
                  </a:cubicBezTo>
                  <a:cubicBezTo>
                    <a:pt x="72" y="12"/>
                    <a:pt x="73" y="13"/>
                    <a:pt x="73" y="15"/>
                  </a:cubicBezTo>
                  <a:cubicBezTo>
                    <a:pt x="73" y="16"/>
                    <a:pt x="73" y="18"/>
                    <a:pt x="72" y="19"/>
                  </a:cubicBezTo>
                  <a:cubicBezTo>
                    <a:pt x="72" y="21"/>
                    <a:pt x="71" y="22"/>
                    <a:pt x="71" y="23"/>
                  </a:cubicBezTo>
                  <a:cubicBezTo>
                    <a:pt x="70" y="25"/>
                    <a:pt x="69" y="27"/>
                    <a:pt x="68" y="29"/>
                  </a:cubicBezTo>
                  <a:cubicBezTo>
                    <a:pt x="66" y="32"/>
                    <a:pt x="64" y="34"/>
                    <a:pt x="61" y="36"/>
                  </a:cubicBezTo>
                  <a:cubicBezTo>
                    <a:pt x="60" y="37"/>
                    <a:pt x="60" y="37"/>
                    <a:pt x="60" y="37"/>
                  </a:cubicBezTo>
                  <a:cubicBezTo>
                    <a:pt x="60" y="38"/>
                    <a:pt x="59" y="38"/>
                    <a:pt x="58" y="39"/>
                  </a:cubicBezTo>
                  <a:cubicBezTo>
                    <a:pt x="56" y="40"/>
                    <a:pt x="56" y="40"/>
                    <a:pt x="56" y="40"/>
                  </a:cubicBezTo>
                  <a:cubicBezTo>
                    <a:pt x="56" y="41"/>
                    <a:pt x="56" y="41"/>
                    <a:pt x="56" y="41"/>
                  </a:cubicBezTo>
                  <a:cubicBezTo>
                    <a:pt x="54" y="42"/>
                    <a:pt x="52" y="44"/>
                    <a:pt x="50" y="45"/>
                  </a:cubicBezTo>
                  <a:cubicBezTo>
                    <a:pt x="48" y="47"/>
                    <a:pt x="46" y="49"/>
                    <a:pt x="43" y="51"/>
                  </a:cubicBezTo>
                  <a:cubicBezTo>
                    <a:pt x="40" y="53"/>
                    <a:pt x="40" y="53"/>
                    <a:pt x="40" y="53"/>
                  </a:cubicBezTo>
                  <a:cubicBezTo>
                    <a:pt x="38" y="55"/>
                    <a:pt x="35" y="57"/>
                    <a:pt x="33" y="59"/>
                  </a:cubicBezTo>
                  <a:cubicBezTo>
                    <a:pt x="30" y="61"/>
                    <a:pt x="30" y="61"/>
                    <a:pt x="30" y="61"/>
                  </a:cubicBezTo>
                  <a:cubicBezTo>
                    <a:pt x="29" y="61"/>
                    <a:pt x="29" y="61"/>
                    <a:pt x="29" y="61"/>
                  </a:cubicBezTo>
                  <a:cubicBezTo>
                    <a:pt x="26" y="64"/>
                    <a:pt x="22" y="67"/>
                    <a:pt x="19" y="70"/>
                  </a:cubicBezTo>
                  <a:cubicBezTo>
                    <a:pt x="17" y="70"/>
                    <a:pt x="15" y="70"/>
                    <a:pt x="14" y="69"/>
                  </a:cubicBezTo>
                  <a:cubicBezTo>
                    <a:pt x="14" y="68"/>
                    <a:pt x="14" y="68"/>
                    <a:pt x="14" y="68"/>
                  </a:cubicBezTo>
                  <a:cubicBezTo>
                    <a:pt x="13" y="68"/>
                    <a:pt x="13" y="67"/>
                    <a:pt x="12" y="66"/>
                  </a:cubicBezTo>
                  <a:cubicBezTo>
                    <a:pt x="12" y="65"/>
                    <a:pt x="12" y="64"/>
                    <a:pt x="12" y="63"/>
                  </a:cubicBezTo>
                  <a:cubicBezTo>
                    <a:pt x="12" y="63"/>
                    <a:pt x="12" y="63"/>
                    <a:pt x="12" y="63"/>
                  </a:cubicBezTo>
                  <a:cubicBezTo>
                    <a:pt x="12" y="62"/>
                    <a:pt x="12" y="62"/>
                    <a:pt x="12" y="62"/>
                  </a:cubicBezTo>
                  <a:cubicBezTo>
                    <a:pt x="11" y="59"/>
                    <a:pt x="10" y="56"/>
                    <a:pt x="10" y="54"/>
                  </a:cubicBezTo>
                  <a:cubicBezTo>
                    <a:pt x="9" y="52"/>
                    <a:pt x="8" y="50"/>
                    <a:pt x="8" y="49"/>
                  </a:cubicBezTo>
                  <a:cubicBezTo>
                    <a:pt x="8" y="48"/>
                    <a:pt x="8" y="48"/>
                    <a:pt x="8" y="48"/>
                  </a:cubicBezTo>
                  <a:cubicBezTo>
                    <a:pt x="7" y="45"/>
                    <a:pt x="7" y="45"/>
                    <a:pt x="7" y="45"/>
                  </a:cubicBezTo>
                  <a:cubicBezTo>
                    <a:pt x="6" y="42"/>
                    <a:pt x="5" y="39"/>
                    <a:pt x="4" y="36"/>
                  </a:cubicBezTo>
                  <a:cubicBezTo>
                    <a:pt x="3" y="33"/>
                    <a:pt x="2" y="30"/>
                    <a:pt x="2" y="27"/>
                  </a:cubicBezTo>
                  <a:cubicBezTo>
                    <a:pt x="2" y="26"/>
                    <a:pt x="2" y="26"/>
                    <a:pt x="2" y="26"/>
                  </a:cubicBezTo>
                  <a:cubicBezTo>
                    <a:pt x="1" y="22"/>
                    <a:pt x="0" y="19"/>
                    <a:pt x="1" y="16"/>
                  </a:cubicBezTo>
                  <a:cubicBezTo>
                    <a:pt x="2" y="13"/>
                    <a:pt x="3" y="11"/>
                    <a:pt x="4" y="9"/>
                  </a:cubicBezTo>
                  <a:cubicBezTo>
                    <a:pt x="4" y="8"/>
                    <a:pt x="5" y="7"/>
                    <a:pt x="6" y="6"/>
                  </a:cubicBezTo>
                  <a:cubicBezTo>
                    <a:pt x="6" y="6"/>
                    <a:pt x="6" y="6"/>
                    <a:pt x="7" y="6"/>
                  </a:cubicBezTo>
                  <a:cubicBezTo>
                    <a:pt x="7" y="6"/>
                    <a:pt x="7" y="6"/>
                    <a:pt x="7"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83">
              <a:extLst>
                <a:ext uri="{FF2B5EF4-FFF2-40B4-BE49-F238E27FC236}">
                  <a16:creationId xmlns:a16="http://schemas.microsoft.com/office/drawing/2014/main" id="{741E726F-66B9-4623-A514-16FBB7A2262F}"/>
                </a:ext>
              </a:extLst>
            </p:cNvPr>
            <p:cNvSpPr>
              <a:spLocks/>
            </p:cNvSpPr>
            <p:nvPr/>
          </p:nvSpPr>
          <p:spPr bwMode="auto">
            <a:xfrm>
              <a:off x="1104" y="508"/>
              <a:ext cx="85" cy="82"/>
            </a:xfrm>
            <a:custGeom>
              <a:avLst/>
              <a:gdLst>
                <a:gd name="T0" fmla="*/ 6 w 60"/>
                <a:gd name="T1" fmla="*/ 4 h 58"/>
                <a:gd name="T2" fmla="*/ 9 w 60"/>
                <a:gd name="T3" fmla="*/ 4 h 58"/>
                <a:gd name="T4" fmla="*/ 15 w 60"/>
                <a:gd name="T5" fmla="*/ 8 h 58"/>
                <a:gd name="T6" fmla="*/ 16 w 60"/>
                <a:gd name="T7" fmla="*/ 11 h 58"/>
                <a:gd name="T8" fmla="*/ 20 w 60"/>
                <a:gd name="T9" fmla="*/ 18 h 58"/>
                <a:gd name="T10" fmla="*/ 22 w 60"/>
                <a:gd name="T11" fmla="*/ 21 h 58"/>
                <a:gd name="T12" fmla="*/ 22 w 60"/>
                <a:gd name="T13" fmla="*/ 24 h 58"/>
                <a:gd name="T14" fmla="*/ 23 w 60"/>
                <a:gd name="T15" fmla="*/ 25 h 58"/>
                <a:gd name="T16" fmla="*/ 24 w 60"/>
                <a:gd name="T17" fmla="*/ 22 h 58"/>
                <a:gd name="T18" fmla="*/ 27 w 60"/>
                <a:gd name="T19" fmla="*/ 15 h 58"/>
                <a:gd name="T20" fmla="*/ 36 w 60"/>
                <a:gd name="T21" fmla="*/ 5 h 58"/>
                <a:gd name="T22" fmla="*/ 41 w 60"/>
                <a:gd name="T23" fmla="*/ 2 h 58"/>
                <a:gd name="T24" fmla="*/ 48 w 60"/>
                <a:gd name="T25" fmla="*/ 0 h 58"/>
                <a:gd name="T26" fmla="*/ 55 w 60"/>
                <a:gd name="T27" fmla="*/ 3 h 58"/>
                <a:gd name="T28" fmla="*/ 59 w 60"/>
                <a:gd name="T29" fmla="*/ 10 h 58"/>
                <a:gd name="T30" fmla="*/ 59 w 60"/>
                <a:gd name="T31" fmla="*/ 16 h 58"/>
                <a:gd name="T32" fmla="*/ 55 w 60"/>
                <a:gd name="T33" fmla="*/ 24 h 58"/>
                <a:gd name="T34" fmla="*/ 49 w 60"/>
                <a:gd name="T35" fmla="*/ 30 h 58"/>
                <a:gd name="T36" fmla="*/ 46 w 60"/>
                <a:gd name="T37" fmla="*/ 33 h 58"/>
                <a:gd name="T38" fmla="*/ 41 w 60"/>
                <a:gd name="T39" fmla="*/ 37 h 58"/>
                <a:gd name="T40" fmla="*/ 33 w 60"/>
                <a:gd name="T41" fmla="*/ 44 h 58"/>
                <a:gd name="T42" fmla="*/ 25 w 60"/>
                <a:gd name="T43" fmla="*/ 50 h 58"/>
                <a:gd name="T44" fmla="*/ 15 w 60"/>
                <a:gd name="T45" fmla="*/ 57 h 58"/>
                <a:gd name="T46" fmla="*/ 11 w 60"/>
                <a:gd name="T47" fmla="*/ 56 h 58"/>
                <a:gd name="T48" fmla="*/ 9 w 60"/>
                <a:gd name="T49" fmla="*/ 52 h 58"/>
                <a:gd name="T50" fmla="*/ 9 w 60"/>
                <a:gd name="T51" fmla="*/ 51 h 58"/>
                <a:gd name="T52" fmla="*/ 6 w 60"/>
                <a:gd name="T53" fmla="*/ 40 h 58"/>
                <a:gd name="T54" fmla="*/ 5 w 60"/>
                <a:gd name="T55" fmla="*/ 37 h 58"/>
                <a:gd name="T56" fmla="*/ 1 w 60"/>
                <a:gd name="T57" fmla="*/ 22 h 58"/>
                <a:gd name="T58" fmla="*/ 0 w 60"/>
                <a:gd name="T59" fmla="*/ 13 h 58"/>
                <a:gd name="T60" fmla="*/ 4 w 60"/>
                <a:gd name="T61" fmla="*/ 5 h 58"/>
                <a:gd name="T62" fmla="*/ 5 w 60"/>
                <a:gd name="T63" fmla="*/ 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 h="58">
                  <a:moveTo>
                    <a:pt x="5" y="5"/>
                  </a:moveTo>
                  <a:cubicBezTo>
                    <a:pt x="5" y="4"/>
                    <a:pt x="6" y="4"/>
                    <a:pt x="6" y="4"/>
                  </a:cubicBezTo>
                  <a:cubicBezTo>
                    <a:pt x="7" y="4"/>
                    <a:pt x="8" y="4"/>
                    <a:pt x="8" y="4"/>
                  </a:cubicBezTo>
                  <a:cubicBezTo>
                    <a:pt x="9" y="4"/>
                    <a:pt x="9" y="4"/>
                    <a:pt x="9" y="4"/>
                  </a:cubicBezTo>
                  <a:cubicBezTo>
                    <a:pt x="9" y="4"/>
                    <a:pt x="10" y="4"/>
                    <a:pt x="11" y="5"/>
                  </a:cubicBezTo>
                  <a:cubicBezTo>
                    <a:pt x="12" y="6"/>
                    <a:pt x="13" y="7"/>
                    <a:pt x="15" y="8"/>
                  </a:cubicBezTo>
                  <a:cubicBezTo>
                    <a:pt x="15" y="9"/>
                    <a:pt x="16" y="9"/>
                    <a:pt x="16" y="10"/>
                  </a:cubicBezTo>
                  <a:cubicBezTo>
                    <a:pt x="16" y="11"/>
                    <a:pt x="16" y="11"/>
                    <a:pt x="16" y="11"/>
                  </a:cubicBezTo>
                  <a:cubicBezTo>
                    <a:pt x="17" y="12"/>
                    <a:pt x="18" y="13"/>
                    <a:pt x="18" y="14"/>
                  </a:cubicBezTo>
                  <a:cubicBezTo>
                    <a:pt x="19" y="15"/>
                    <a:pt x="19" y="16"/>
                    <a:pt x="20" y="18"/>
                  </a:cubicBezTo>
                  <a:cubicBezTo>
                    <a:pt x="21" y="19"/>
                    <a:pt x="21" y="20"/>
                    <a:pt x="22" y="21"/>
                  </a:cubicBezTo>
                  <a:cubicBezTo>
                    <a:pt x="22" y="21"/>
                    <a:pt x="22" y="21"/>
                    <a:pt x="22" y="21"/>
                  </a:cubicBezTo>
                  <a:cubicBezTo>
                    <a:pt x="22" y="22"/>
                    <a:pt x="22" y="22"/>
                    <a:pt x="22" y="22"/>
                  </a:cubicBezTo>
                  <a:cubicBezTo>
                    <a:pt x="22" y="22"/>
                    <a:pt x="22" y="23"/>
                    <a:pt x="22" y="24"/>
                  </a:cubicBezTo>
                  <a:cubicBezTo>
                    <a:pt x="23" y="24"/>
                    <a:pt x="23" y="24"/>
                    <a:pt x="23" y="24"/>
                  </a:cubicBezTo>
                  <a:cubicBezTo>
                    <a:pt x="23" y="25"/>
                    <a:pt x="23" y="25"/>
                    <a:pt x="23" y="25"/>
                  </a:cubicBezTo>
                  <a:cubicBezTo>
                    <a:pt x="24" y="23"/>
                    <a:pt x="24" y="23"/>
                    <a:pt x="24" y="23"/>
                  </a:cubicBezTo>
                  <a:cubicBezTo>
                    <a:pt x="24" y="22"/>
                    <a:pt x="24" y="22"/>
                    <a:pt x="24" y="22"/>
                  </a:cubicBezTo>
                  <a:cubicBezTo>
                    <a:pt x="25" y="21"/>
                    <a:pt x="25" y="20"/>
                    <a:pt x="26" y="19"/>
                  </a:cubicBezTo>
                  <a:cubicBezTo>
                    <a:pt x="26" y="18"/>
                    <a:pt x="27" y="16"/>
                    <a:pt x="27" y="15"/>
                  </a:cubicBezTo>
                  <a:cubicBezTo>
                    <a:pt x="29" y="13"/>
                    <a:pt x="31" y="10"/>
                    <a:pt x="32" y="9"/>
                  </a:cubicBezTo>
                  <a:cubicBezTo>
                    <a:pt x="33" y="7"/>
                    <a:pt x="35" y="6"/>
                    <a:pt x="36" y="5"/>
                  </a:cubicBezTo>
                  <a:cubicBezTo>
                    <a:pt x="37" y="4"/>
                    <a:pt x="38" y="3"/>
                    <a:pt x="39" y="3"/>
                  </a:cubicBezTo>
                  <a:cubicBezTo>
                    <a:pt x="39" y="2"/>
                    <a:pt x="40" y="2"/>
                    <a:pt x="41" y="2"/>
                  </a:cubicBezTo>
                  <a:cubicBezTo>
                    <a:pt x="42" y="1"/>
                    <a:pt x="44" y="0"/>
                    <a:pt x="46" y="0"/>
                  </a:cubicBezTo>
                  <a:cubicBezTo>
                    <a:pt x="47" y="0"/>
                    <a:pt x="47" y="0"/>
                    <a:pt x="48" y="0"/>
                  </a:cubicBezTo>
                  <a:cubicBezTo>
                    <a:pt x="49" y="0"/>
                    <a:pt x="50" y="0"/>
                    <a:pt x="51" y="1"/>
                  </a:cubicBezTo>
                  <a:cubicBezTo>
                    <a:pt x="52" y="1"/>
                    <a:pt x="53" y="2"/>
                    <a:pt x="55" y="3"/>
                  </a:cubicBezTo>
                  <a:cubicBezTo>
                    <a:pt x="56" y="4"/>
                    <a:pt x="57" y="6"/>
                    <a:pt x="58" y="7"/>
                  </a:cubicBezTo>
                  <a:cubicBezTo>
                    <a:pt x="58" y="8"/>
                    <a:pt x="58" y="9"/>
                    <a:pt x="59" y="10"/>
                  </a:cubicBezTo>
                  <a:cubicBezTo>
                    <a:pt x="59" y="10"/>
                    <a:pt x="59" y="11"/>
                    <a:pt x="59" y="12"/>
                  </a:cubicBezTo>
                  <a:cubicBezTo>
                    <a:pt x="60" y="14"/>
                    <a:pt x="59" y="15"/>
                    <a:pt x="59" y="16"/>
                  </a:cubicBezTo>
                  <a:cubicBezTo>
                    <a:pt x="58" y="17"/>
                    <a:pt x="58" y="18"/>
                    <a:pt x="58" y="19"/>
                  </a:cubicBezTo>
                  <a:cubicBezTo>
                    <a:pt x="57" y="21"/>
                    <a:pt x="56" y="22"/>
                    <a:pt x="55" y="24"/>
                  </a:cubicBezTo>
                  <a:cubicBezTo>
                    <a:pt x="54" y="26"/>
                    <a:pt x="52" y="28"/>
                    <a:pt x="50" y="30"/>
                  </a:cubicBezTo>
                  <a:cubicBezTo>
                    <a:pt x="49" y="30"/>
                    <a:pt x="49" y="30"/>
                    <a:pt x="49" y="30"/>
                  </a:cubicBezTo>
                  <a:cubicBezTo>
                    <a:pt x="49" y="31"/>
                    <a:pt x="48" y="32"/>
                    <a:pt x="47" y="32"/>
                  </a:cubicBezTo>
                  <a:cubicBezTo>
                    <a:pt x="46" y="33"/>
                    <a:pt x="46" y="33"/>
                    <a:pt x="46" y="33"/>
                  </a:cubicBezTo>
                  <a:cubicBezTo>
                    <a:pt x="46" y="33"/>
                    <a:pt x="46" y="33"/>
                    <a:pt x="46" y="33"/>
                  </a:cubicBezTo>
                  <a:cubicBezTo>
                    <a:pt x="44" y="35"/>
                    <a:pt x="43" y="36"/>
                    <a:pt x="41" y="37"/>
                  </a:cubicBezTo>
                  <a:cubicBezTo>
                    <a:pt x="39" y="39"/>
                    <a:pt x="37" y="40"/>
                    <a:pt x="35" y="42"/>
                  </a:cubicBezTo>
                  <a:cubicBezTo>
                    <a:pt x="33" y="44"/>
                    <a:pt x="33" y="44"/>
                    <a:pt x="33" y="44"/>
                  </a:cubicBezTo>
                  <a:cubicBezTo>
                    <a:pt x="31" y="45"/>
                    <a:pt x="29" y="47"/>
                    <a:pt x="27" y="49"/>
                  </a:cubicBezTo>
                  <a:cubicBezTo>
                    <a:pt x="25" y="50"/>
                    <a:pt x="25" y="50"/>
                    <a:pt x="25" y="50"/>
                  </a:cubicBezTo>
                  <a:cubicBezTo>
                    <a:pt x="24" y="51"/>
                    <a:pt x="24" y="51"/>
                    <a:pt x="24" y="51"/>
                  </a:cubicBezTo>
                  <a:cubicBezTo>
                    <a:pt x="21" y="53"/>
                    <a:pt x="18" y="55"/>
                    <a:pt x="15" y="57"/>
                  </a:cubicBezTo>
                  <a:cubicBezTo>
                    <a:pt x="14" y="58"/>
                    <a:pt x="12" y="58"/>
                    <a:pt x="11" y="57"/>
                  </a:cubicBezTo>
                  <a:cubicBezTo>
                    <a:pt x="11" y="56"/>
                    <a:pt x="11" y="56"/>
                    <a:pt x="11" y="56"/>
                  </a:cubicBezTo>
                  <a:cubicBezTo>
                    <a:pt x="10" y="56"/>
                    <a:pt x="10" y="55"/>
                    <a:pt x="10" y="54"/>
                  </a:cubicBezTo>
                  <a:cubicBezTo>
                    <a:pt x="9" y="54"/>
                    <a:pt x="9" y="53"/>
                    <a:pt x="9" y="52"/>
                  </a:cubicBezTo>
                  <a:cubicBezTo>
                    <a:pt x="9" y="52"/>
                    <a:pt x="9" y="52"/>
                    <a:pt x="9" y="52"/>
                  </a:cubicBezTo>
                  <a:cubicBezTo>
                    <a:pt x="9" y="51"/>
                    <a:pt x="9" y="51"/>
                    <a:pt x="9" y="51"/>
                  </a:cubicBezTo>
                  <a:cubicBezTo>
                    <a:pt x="9" y="49"/>
                    <a:pt x="8" y="47"/>
                    <a:pt x="7" y="45"/>
                  </a:cubicBezTo>
                  <a:cubicBezTo>
                    <a:pt x="7" y="43"/>
                    <a:pt x="6" y="42"/>
                    <a:pt x="6" y="40"/>
                  </a:cubicBezTo>
                  <a:cubicBezTo>
                    <a:pt x="6" y="39"/>
                    <a:pt x="6" y="39"/>
                    <a:pt x="6" y="39"/>
                  </a:cubicBezTo>
                  <a:cubicBezTo>
                    <a:pt x="5" y="37"/>
                    <a:pt x="5" y="37"/>
                    <a:pt x="5" y="37"/>
                  </a:cubicBezTo>
                  <a:cubicBezTo>
                    <a:pt x="4" y="35"/>
                    <a:pt x="4" y="32"/>
                    <a:pt x="3" y="30"/>
                  </a:cubicBezTo>
                  <a:cubicBezTo>
                    <a:pt x="2" y="27"/>
                    <a:pt x="1" y="25"/>
                    <a:pt x="1" y="22"/>
                  </a:cubicBezTo>
                  <a:cubicBezTo>
                    <a:pt x="1" y="21"/>
                    <a:pt x="1" y="21"/>
                    <a:pt x="1" y="21"/>
                  </a:cubicBezTo>
                  <a:cubicBezTo>
                    <a:pt x="0" y="19"/>
                    <a:pt x="0" y="16"/>
                    <a:pt x="0" y="13"/>
                  </a:cubicBezTo>
                  <a:cubicBezTo>
                    <a:pt x="1" y="11"/>
                    <a:pt x="2" y="9"/>
                    <a:pt x="3" y="7"/>
                  </a:cubicBezTo>
                  <a:cubicBezTo>
                    <a:pt x="3" y="6"/>
                    <a:pt x="4" y="6"/>
                    <a:pt x="4" y="5"/>
                  </a:cubicBezTo>
                  <a:cubicBezTo>
                    <a:pt x="4" y="5"/>
                    <a:pt x="5" y="5"/>
                    <a:pt x="5" y="5"/>
                  </a:cubicBezTo>
                  <a:cubicBezTo>
                    <a:pt x="5" y="5"/>
                    <a:pt x="5" y="5"/>
                    <a:pt x="5"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84">
              <a:extLst>
                <a:ext uri="{FF2B5EF4-FFF2-40B4-BE49-F238E27FC236}">
                  <a16:creationId xmlns:a16="http://schemas.microsoft.com/office/drawing/2014/main" id="{87206EC1-95AE-4E21-88EE-C822AA826A81}"/>
                </a:ext>
              </a:extLst>
            </p:cNvPr>
            <p:cNvSpPr>
              <a:spLocks/>
            </p:cNvSpPr>
            <p:nvPr/>
          </p:nvSpPr>
          <p:spPr bwMode="auto">
            <a:xfrm>
              <a:off x="263" y="519"/>
              <a:ext cx="119" cy="143"/>
            </a:xfrm>
            <a:custGeom>
              <a:avLst/>
              <a:gdLst>
                <a:gd name="T0" fmla="*/ 13 w 85"/>
                <a:gd name="T1" fmla="*/ 0 h 101"/>
                <a:gd name="T2" fmla="*/ 8 w 85"/>
                <a:gd name="T3" fmla="*/ 2 h 101"/>
                <a:gd name="T4" fmla="*/ 1 w 85"/>
                <a:gd name="T5" fmla="*/ 16 h 101"/>
                <a:gd name="T6" fmla="*/ 0 w 85"/>
                <a:gd name="T7" fmla="*/ 24 h 101"/>
                <a:gd name="T8" fmla="*/ 1 w 85"/>
                <a:gd name="T9" fmla="*/ 26 h 101"/>
                <a:gd name="T10" fmla="*/ 2 w 85"/>
                <a:gd name="T11" fmla="*/ 32 h 101"/>
                <a:gd name="T12" fmla="*/ 8 w 85"/>
                <a:gd name="T13" fmla="*/ 51 h 101"/>
                <a:gd name="T14" fmla="*/ 11 w 85"/>
                <a:gd name="T15" fmla="*/ 55 h 101"/>
                <a:gd name="T16" fmla="*/ 12 w 85"/>
                <a:gd name="T17" fmla="*/ 56 h 101"/>
                <a:gd name="T18" fmla="*/ 17 w 85"/>
                <a:gd name="T19" fmla="*/ 64 h 101"/>
                <a:gd name="T20" fmla="*/ 25 w 85"/>
                <a:gd name="T21" fmla="*/ 75 h 101"/>
                <a:gd name="T22" fmla="*/ 33 w 85"/>
                <a:gd name="T23" fmla="*/ 85 h 101"/>
                <a:gd name="T24" fmla="*/ 43 w 85"/>
                <a:gd name="T25" fmla="*/ 95 h 101"/>
                <a:gd name="T26" fmla="*/ 47 w 85"/>
                <a:gd name="T27" fmla="*/ 98 h 101"/>
                <a:gd name="T28" fmla="*/ 50 w 85"/>
                <a:gd name="T29" fmla="*/ 101 h 101"/>
                <a:gd name="T30" fmla="*/ 57 w 85"/>
                <a:gd name="T31" fmla="*/ 97 h 101"/>
                <a:gd name="T32" fmla="*/ 58 w 85"/>
                <a:gd name="T33" fmla="*/ 94 h 101"/>
                <a:gd name="T34" fmla="*/ 60 w 85"/>
                <a:gd name="T35" fmla="*/ 87 h 101"/>
                <a:gd name="T36" fmla="*/ 61 w 85"/>
                <a:gd name="T37" fmla="*/ 81 h 101"/>
                <a:gd name="T38" fmla="*/ 62 w 85"/>
                <a:gd name="T39" fmla="*/ 79 h 101"/>
                <a:gd name="T40" fmla="*/ 63 w 85"/>
                <a:gd name="T41" fmla="*/ 77 h 101"/>
                <a:gd name="T42" fmla="*/ 77 w 85"/>
                <a:gd name="T43" fmla="*/ 50 h 101"/>
                <a:gd name="T44" fmla="*/ 81 w 85"/>
                <a:gd name="T45" fmla="*/ 39 h 101"/>
                <a:gd name="T46" fmla="*/ 84 w 85"/>
                <a:gd name="T47" fmla="*/ 25 h 101"/>
                <a:gd name="T48" fmla="*/ 83 w 85"/>
                <a:gd name="T49" fmla="*/ 14 h 101"/>
                <a:gd name="T50" fmla="*/ 73 w 85"/>
                <a:gd name="T51" fmla="*/ 3 h 101"/>
                <a:gd name="T52" fmla="*/ 68 w 85"/>
                <a:gd name="T53" fmla="*/ 3 h 101"/>
                <a:gd name="T54" fmla="*/ 52 w 85"/>
                <a:gd name="T55" fmla="*/ 17 h 101"/>
                <a:gd name="T56" fmla="*/ 45 w 85"/>
                <a:gd name="T57" fmla="*/ 33 h 101"/>
                <a:gd name="T58" fmla="*/ 45 w 85"/>
                <a:gd name="T59" fmla="*/ 35 h 101"/>
                <a:gd name="T60" fmla="*/ 45 w 85"/>
                <a:gd name="T61" fmla="*/ 36 h 101"/>
                <a:gd name="T62" fmla="*/ 24 w 85"/>
                <a:gd name="T63" fmla="*/ 2 h 101"/>
                <a:gd name="T64" fmla="*/ 16 w 85"/>
                <a:gd name="T65" fmla="*/ 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5" h="101">
                  <a:moveTo>
                    <a:pt x="16" y="0"/>
                  </a:moveTo>
                  <a:cubicBezTo>
                    <a:pt x="15" y="0"/>
                    <a:pt x="14" y="0"/>
                    <a:pt x="13" y="0"/>
                  </a:cubicBezTo>
                  <a:cubicBezTo>
                    <a:pt x="12" y="0"/>
                    <a:pt x="11" y="1"/>
                    <a:pt x="10" y="1"/>
                  </a:cubicBezTo>
                  <a:cubicBezTo>
                    <a:pt x="10" y="1"/>
                    <a:pt x="9" y="2"/>
                    <a:pt x="8" y="2"/>
                  </a:cubicBezTo>
                  <a:cubicBezTo>
                    <a:pt x="7" y="3"/>
                    <a:pt x="6" y="4"/>
                    <a:pt x="5" y="6"/>
                  </a:cubicBezTo>
                  <a:cubicBezTo>
                    <a:pt x="3" y="8"/>
                    <a:pt x="1" y="12"/>
                    <a:pt x="1" y="16"/>
                  </a:cubicBezTo>
                  <a:cubicBezTo>
                    <a:pt x="0" y="17"/>
                    <a:pt x="0" y="19"/>
                    <a:pt x="0" y="21"/>
                  </a:cubicBezTo>
                  <a:cubicBezTo>
                    <a:pt x="0" y="22"/>
                    <a:pt x="0" y="23"/>
                    <a:pt x="0" y="24"/>
                  </a:cubicBezTo>
                  <a:cubicBezTo>
                    <a:pt x="1" y="25"/>
                    <a:pt x="1" y="25"/>
                    <a:pt x="1" y="25"/>
                  </a:cubicBezTo>
                  <a:cubicBezTo>
                    <a:pt x="1" y="26"/>
                    <a:pt x="1" y="26"/>
                    <a:pt x="1" y="26"/>
                  </a:cubicBezTo>
                  <a:cubicBezTo>
                    <a:pt x="1" y="27"/>
                    <a:pt x="1" y="28"/>
                    <a:pt x="1" y="30"/>
                  </a:cubicBezTo>
                  <a:cubicBezTo>
                    <a:pt x="2" y="32"/>
                    <a:pt x="2" y="32"/>
                    <a:pt x="2" y="32"/>
                  </a:cubicBezTo>
                  <a:cubicBezTo>
                    <a:pt x="2" y="37"/>
                    <a:pt x="3" y="42"/>
                    <a:pt x="6" y="46"/>
                  </a:cubicBezTo>
                  <a:cubicBezTo>
                    <a:pt x="7" y="48"/>
                    <a:pt x="7" y="49"/>
                    <a:pt x="8" y="51"/>
                  </a:cubicBezTo>
                  <a:cubicBezTo>
                    <a:pt x="10" y="53"/>
                    <a:pt x="10" y="53"/>
                    <a:pt x="10" y="53"/>
                  </a:cubicBezTo>
                  <a:cubicBezTo>
                    <a:pt x="10" y="53"/>
                    <a:pt x="10" y="54"/>
                    <a:pt x="11" y="55"/>
                  </a:cubicBezTo>
                  <a:cubicBezTo>
                    <a:pt x="11" y="55"/>
                    <a:pt x="11" y="55"/>
                    <a:pt x="11" y="55"/>
                  </a:cubicBezTo>
                  <a:cubicBezTo>
                    <a:pt x="12" y="56"/>
                    <a:pt x="12" y="56"/>
                    <a:pt x="12" y="56"/>
                  </a:cubicBezTo>
                  <a:cubicBezTo>
                    <a:pt x="13" y="58"/>
                    <a:pt x="13" y="58"/>
                    <a:pt x="13" y="58"/>
                  </a:cubicBezTo>
                  <a:cubicBezTo>
                    <a:pt x="14" y="60"/>
                    <a:pt x="16" y="62"/>
                    <a:pt x="17" y="64"/>
                  </a:cubicBezTo>
                  <a:cubicBezTo>
                    <a:pt x="20" y="67"/>
                    <a:pt x="20" y="67"/>
                    <a:pt x="20" y="67"/>
                  </a:cubicBezTo>
                  <a:cubicBezTo>
                    <a:pt x="21" y="70"/>
                    <a:pt x="23" y="72"/>
                    <a:pt x="25" y="75"/>
                  </a:cubicBezTo>
                  <a:cubicBezTo>
                    <a:pt x="26" y="76"/>
                    <a:pt x="26" y="77"/>
                    <a:pt x="27" y="78"/>
                  </a:cubicBezTo>
                  <a:cubicBezTo>
                    <a:pt x="29" y="80"/>
                    <a:pt x="31" y="82"/>
                    <a:pt x="33" y="85"/>
                  </a:cubicBezTo>
                  <a:cubicBezTo>
                    <a:pt x="35" y="87"/>
                    <a:pt x="37" y="89"/>
                    <a:pt x="38" y="91"/>
                  </a:cubicBezTo>
                  <a:cubicBezTo>
                    <a:pt x="40" y="93"/>
                    <a:pt x="41" y="94"/>
                    <a:pt x="43" y="95"/>
                  </a:cubicBezTo>
                  <a:cubicBezTo>
                    <a:pt x="44" y="97"/>
                    <a:pt x="44" y="97"/>
                    <a:pt x="44" y="97"/>
                  </a:cubicBezTo>
                  <a:cubicBezTo>
                    <a:pt x="45" y="97"/>
                    <a:pt x="46" y="98"/>
                    <a:pt x="47" y="98"/>
                  </a:cubicBezTo>
                  <a:cubicBezTo>
                    <a:pt x="47" y="98"/>
                    <a:pt x="47" y="98"/>
                    <a:pt x="47" y="99"/>
                  </a:cubicBezTo>
                  <a:cubicBezTo>
                    <a:pt x="48" y="100"/>
                    <a:pt x="49" y="101"/>
                    <a:pt x="50" y="101"/>
                  </a:cubicBezTo>
                  <a:cubicBezTo>
                    <a:pt x="51" y="101"/>
                    <a:pt x="51" y="101"/>
                    <a:pt x="52" y="101"/>
                  </a:cubicBezTo>
                  <a:cubicBezTo>
                    <a:pt x="54" y="101"/>
                    <a:pt x="56" y="100"/>
                    <a:pt x="57" y="97"/>
                  </a:cubicBezTo>
                  <a:cubicBezTo>
                    <a:pt x="57" y="96"/>
                    <a:pt x="57" y="95"/>
                    <a:pt x="58" y="94"/>
                  </a:cubicBezTo>
                  <a:cubicBezTo>
                    <a:pt x="58" y="94"/>
                    <a:pt x="58" y="94"/>
                    <a:pt x="58" y="94"/>
                  </a:cubicBezTo>
                  <a:cubicBezTo>
                    <a:pt x="58" y="93"/>
                    <a:pt x="58" y="92"/>
                    <a:pt x="59" y="91"/>
                  </a:cubicBezTo>
                  <a:cubicBezTo>
                    <a:pt x="59" y="90"/>
                    <a:pt x="60" y="88"/>
                    <a:pt x="60" y="87"/>
                  </a:cubicBezTo>
                  <a:cubicBezTo>
                    <a:pt x="60" y="85"/>
                    <a:pt x="60" y="85"/>
                    <a:pt x="60" y="85"/>
                  </a:cubicBezTo>
                  <a:cubicBezTo>
                    <a:pt x="61" y="84"/>
                    <a:pt x="61" y="83"/>
                    <a:pt x="61" y="81"/>
                  </a:cubicBezTo>
                  <a:cubicBezTo>
                    <a:pt x="62" y="81"/>
                    <a:pt x="62" y="80"/>
                    <a:pt x="62" y="80"/>
                  </a:cubicBezTo>
                  <a:cubicBezTo>
                    <a:pt x="62" y="79"/>
                    <a:pt x="62" y="79"/>
                    <a:pt x="62" y="79"/>
                  </a:cubicBezTo>
                  <a:cubicBezTo>
                    <a:pt x="63" y="78"/>
                    <a:pt x="63" y="78"/>
                    <a:pt x="63" y="78"/>
                  </a:cubicBezTo>
                  <a:cubicBezTo>
                    <a:pt x="63" y="77"/>
                    <a:pt x="63" y="77"/>
                    <a:pt x="63" y="77"/>
                  </a:cubicBezTo>
                  <a:cubicBezTo>
                    <a:pt x="65" y="73"/>
                    <a:pt x="67" y="69"/>
                    <a:pt x="70" y="64"/>
                  </a:cubicBezTo>
                  <a:cubicBezTo>
                    <a:pt x="72" y="59"/>
                    <a:pt x="74" y="55"/>
                    <a:pt x="77" y="50"/>
                  </a:cubicBezTo>
                  <a:cubicBezTo>
                    <a:pt x="78" y="47"/>
                    <a:pt x="79" y="44"/>
                    <a:pt x="80" y="41"/>
                  </a:cubicBezTo>
                  <a:cubicBezTo>
                    <a:pt x="81" y="39"/>
                    <a:pt x="81" y="39"/>
                    <a:pt x="81" y="39"/>
                  </a:cubicBezTo>
                  <a:cubicBezTo>
                    <a:pt x="82" y="36"/>
                    <a:pt x="83" y="34"/>
                    <a:pt x="84" y="31"/>
                  </a:cubicBezTo>
                  <a:cubicBezTo>
                    <a:pt x="84" y="29"/>
                    <a:pt x="84" y="27"/>
                    <a:pt x="84" y="25"/>
                  </a:cubicBezTo>
                  <a:cubicBezTo>
                    <a:pt x="85" y="23"/>
                    <a:pt x="85" y="21"/>
                    <a:pt x="84" y="19"/>
                  </a:cubicBezTo>
                  <a:cubicBezTo>
                    <a:pt x="84" y="17"/>
                    <a:pt x="84" y="16"/>
                    <a:pt x="83" y="14"/>
                  </a:cubicBezTo>
                  <a:cubicBezTo>
                    <a:pt x="83" y="12"/>
                    <a:pt x="82" y="10"/>
                    <a:pt x="81" y="8"/>
                  </a:cubicBezTo>
                  <a:cubicBezTo>
                    <a:pt x="79" y="5"/>
                    <a:pt x="76" y="3"/>
                    <a:pt x="73" y="3"/>
                  </a:cubicBezTo>
                  <a:cubicBezTo>
                    <a:pt x="72" y="3"/>
                    <a:pt x="71" y="3"/>
                    <a:pt x="71" y="3"/>
                  </a:cubicBezTo>
                  <a:cubicBezTo>
                    <a:pt x="70" y="3"/>
                    <a:pt x="69" y="3"/>
                    <a:pt x="68" y="3"/>
                  </a:cubicBezTo>
                  <a:cubicBezTo>
                    <a:pt x="66" y="3"/>
                    <a:pt x="64" y="4"/>
                    <a:pt x="62" y="5"/>
                  </a:cubicBezTo>
                  <a:cubicBezTo>
                    <a:pt x="57" y="7"/>
                    <a:pt x="54" y="12"/>
                    <a:pt x="52" y="17"/>
                  </a:cubicBezTo>
                  <a:cubicBezTo>
                    <a:pt x="49" y="21"/>
                    <a:pt x="48" y="24"/>
                    <a:pt x="47" y="27"/>
                  </a:cubicBezTo>
                  <a:cubicBezTo>
                    <a:pt x="46" y="29"/>
                    <a:pt x="46" y="31"/>
                    <a:pt x="45" y="33"/>
                  </a:cubicBezTo>
                  <a:cubicBezTo>
                    <a:pt x="45" y="33"/>
                    <a:pt x="45" y="33"/>
                    <a:pt x="45" y="33"/>
                  </a:cubicBezTo>
                  <a:cubicBezTo>
                    <a:pt x="45" y="34"/>
                    <a:pt x="45" y="34"/>
                    <a:pt x="45" y="35"/>
                  </a:cubicBezTo>
                  <a:cubicBezTo>
                    <a:pt x="45" y="35"/>
                    <a:pt x="45" y="35"/>
                    <a:pt x="45" y="35"/>
                  </a:cubicBezTo>
                  <a:cubicBezTo>
                    <a:pt x="45" y="36"/>
                    <a:pt x="45" y="36"/>
                    <a:pt x="45" y="36"/>
                  </a:cubicBezTo>
                  <a:cubicBezTo>
                    <a:pt x="42" y="25"/>
                    <a:pt x="37" y="16"/>
                    <a:pt x="32" y="9"/>
                  </a:cubicBezTo>
                  <a:cubicBezTo>
                    <a:pt x="30" y="7"/>
                    <a:pt x="28" y="4"/>
                    <a:pt x="24" y="2"/>
                  </a:cubicBezTo>
                  <a:cubicBezTo>
                    <a:pt x="23" y="2"/>
                    <a:pt x="21" y="1"/>
                    <a:pt x="19" y="0"/>
                  </a:cubicBezTo>
                  <a:cubicBezTo>
                    <a:pt x="18" y="0"/>
                    <a:pt x="17" y="0"/>
                    <a:pt x="16" y="0"/>
                  </a:cubicBezTo>
                  <a:cubicBezTo>
                    <a:pt x="16" y="0"/>
                    <a:pt x="16" y="0"/>
                    <a:pt x="1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85">
              <a:extLst>
                <a:ext uri="{FF2B5EF4-FFF2-40B4-BE49-F238E27FC236}">
                  <a16:creationId xmlns:a16="http://schemas.microsoft.com/office/drawing/2014/main" id="{372A0BEA-73D8-4CC6-AF25-BCA35DE5878E}"/>
                </a:ext>
              </a:extLst>
            </p:cNvPr>
            <p:cNvSpPr>
              <a:spLocks/>
            </p:cNvSpPr>
            <p:nvPr/>
          </p:nvSpPr>
          <p:spPr bwMode="auto">
            <a:xfrm>
              <a:off x="520" y="1167"/>
              <a:ext cx="34" cy="28"/>
            </a:xfrm>
            <a:custGeom>
              <a:avLst/>
              <a:gdLst>
                <a:gd name="T0" fmla="*/ 14 w 24"/>
                <a:gd name="T1" fmla="*/ 0 h 20"/>
                <a:gd name="T2" fmla="*/ 10 w 24"/>
                <a:gd name="T3" fmla="*/ 0 h 20"/>
                <a:gd name="T4" fmla="*/ 1 w 24"/>
                <a:gd name="T5" fmla="*/ 10 h 20"/>
                <a:gd name="T6" fmla="*/ 10 w 24"/>
                <a:gd name="T7" fmla="*/ 20 h 20"/>
                <a:gd name="T8" fmla="*/ 14 w 24"/>
                <a:gd name="T9" fmla="*/ 20 h 20"/>
                <a:gd name="T10" fmla="*/ 24 w 24"/>
                <a:gd name="T11" fmla="*/ 10 h 20"/>
                <a:gd name="T12" fmla="*/ 14 w 24"/>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4" h="20">
                  <a:moveTo>
                    <a:pt x="14" y="0"/>
                  </a:moveTo>
                  <a:cubicBezTo>
                    <a:pt x="10" y="0"/>
                    <a:pt x="10" y="0"/>
                    <a:pt x="10" y="0"/>
                  </a:cubicBezTo>
                  <a:cubicBezTo>
                    <a:pt x="5" y="0"/>
                    <a:pt x="0" y="5"/>
                    <a:pt x="1" y="10"/>
                  </a:cubicBezTo>
                  <a:cubicBezTo>
                    <a:pt x="1" y="15"/>
                    <a:pt x="5" y="20"/>
                    <a:pt x="10" y="20"/>
                  </a:cubicBezTo>
                  <a:cubicBezTo>
                    <a:pt x="14" y="20"/>
                    <a:pt x="14" y="20"/>
                    <a:pt x="14" y="20"/>
                  </a:cubicBezTo>
                  <a:cubicBezTo>
                    <a:pt x="20" y="20"/>
                    <a:pt x="24" y="15"/>
                    <a:pt x="24" y="10"/>
                  </a:cubicBezTo>
                  <a:cubicBezTo>
                    <a:pt x="24" y="5"/>
                    <a:pt x="20" y="0"/>
                    <a:pt x="1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86">
              <a:extLst>
                <a:ext uri="{FF2B5EF4-FFF2-40B4-BE49-F238E27FC236}">
                  <a16:creationId xmlns:a16="http://schemas.microsoft.com/office/drawing/2014/main" id="{1A436FEA-A278-4EB0-9128-76507F09C80D}"/>
                </a:ext>
              </a:extLst>
            </p:cNvPr>
            <p:cNvSpPr>
              <a:spLocks/>
            </p:cNvSpPr>
            <p:nvPr/>
          </p:nvSpPr>
          <p:spPr bwMode="auto">
            <a:xfrm>
              <a:off x="589" y="1194"/>
              <a:ext cx="42" cy="32"/>
            </a:xfrm>
            <a:custGeom>
              <a:avLst/>
              <a:gdLst>
                <a:gd name="T0" fmla="*/ 15 w 30"/>
                <a:gd name="T1" fmla="*/ 0 h 23"/>
                <a:gd name="T2" fmla="*/ 15 w 30"/>
                <a:gd name="T3" fmla="*/ 23 h 23"/>
                <a:gd name="T4" fmla="*/ 15 w 30"/>
                <a:gd name="T5" fmla="*/ 0 h 23"/>
              </a:gdLst>
              <a:ahLst/>
              <a:cxnLst>
                <a:cxn ang="0">
                  <a:pos x="T0" y="T1"/>
                </a:cxn>
                <a:cxn ang="0">
                  <a:pos x="T2" y="T3"/>
                </a:cxn>
                <a:cxn ang="0">
                  <a:pos x="T4" y="T5"/>
                </a:cxn>
              </a:cxnLst>
              <a:rect l="0" t="0" r="r" b="b"/>
              <a:pathLst>
                <a:path w="30" h="23">
                  <a:moveTo>
                    <a:pt x="15" y="0"/>
                  </a:moveTo>
                  <a:cubicBezTo>
                    <a:pt x="0" y="0"/>
                    <a:pt x="0" y="23"/>
                    <a:pt x="15" y="23"/>
                  </a:cubicBezTo>
                  <a:cubicBezTo>
                    <a:pt x="30" y="23"/>
                    <a:pt x="30" y="0"/>
                    <a:pt x="1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87">
              <a:extLst>
                <a:ext uri="{FF2B5EF4-FFF2-40B4-BE49-F238E27FC236}">
                  <a16:creationId xmlns:a16="http://schemas.microsoft.com/office/drawing/2014/main" id="{C0E3357F-46BB-48D4-A85D-046F441A74F4}"/>
                </a:ext>
              </a:extLst>
            </p:cNvPr>
            <p:cNvSpPr>
              <a:spLocks/>
            </p:cNvSpPr>
            <p:nvPr/>
          </p:nvSpPr>
          <p:spPr bwMode="auto">
            <a:xfrm>
              <a:off x="546" y="1208"/>
              <a:ext cx="35" cy="28"/>
            </a:xfrm>
            <a:custGeom>
              <a:avLst/>
              <a:gdLst>
                <a:gd name="T0" fmla="*/ 13 w 25"/>
                <a:gd name="T1" fmla="*/ 0 h 20"/>
                <a:gd name="T2" fmla="*/ 13 w 25"/>
                <a:gd name="T3" fmla="*/ 20 h 20"/>
                <a:gd name="T4" fmla="*/ 13 w 25"/>
                <a:gd name="T5" fmla="*/ 0 h 20"/>
              </a:gdLst>
              <a:ahLst/>
              <a:cxnLst>
                <a:cxn ang="0">
                  <a:pos x="T0" y="T1"/>
                </a:cxn>
                <a:cxn ang="0">
                  <a:pos x="T2" y="T3"/>
                </a:cxn>
                <a:cxn ang="0">
                  <a:pos x="T4" y="T5"/>
                </a:cxn>
              </a:cxnLst>
              <a:rect l="0" t="0" r="r" b="b"/>
              <a:pathLst>
                <a:path w="25" h="20">
                  <a:moveTo>
                    <a:pt x="13" y="0"/>
                  </a:moveTo>
                  <a:cubicBezTo>
                    <a:pt x="0" y="0"/>
                    <a:pt x="0" y="20"/>
                    <a:pt x="13" y="20"/>
                  </a:cubicBezTo>
                  <a:cubicBezTo>
                    <a:pt x="25" y="20"/>
                    <a:pt x="25" y="0"/>
                    <a:pt x="1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88">
              <a:extLst>
                <a:ext uri="{FF2B5EF4-FFF2-40B4-BE49-F238E27FC236}">
                  <a16:creationId xmlns:a16="http://schemas.microsoft.com/office/drawing/2014/main" id="{ECE6B6A3-E21B-48D0-8303-71E42A8188E2}"/>
                </a:ext>
              </a:extLst>
            </p:cNvPr>
            <p:cNvSpPr>
              <a:spLocks/>
            </p:cNvSpPr>
            <p:nvPr/>
          </p:nvSpPr>
          <p:spPr bwMode="auto">
            <a:xfrm>
              <a:off x="798" y="578"/>
              <a:ext cx="33" cy="27"/>
            </a:xfrm>
            <a:custGeom>
              <a:avLst/>
              <a:gdLst>
                <a:gd name="T0" fmla="*/ 14 w 24"/>
                <a:gd name="T1" fmla="*/ 0 h 19"/>
                <a:gd name="T2" fmla="*/ 10 w 24"/>
                <a:gd name="T3" fmla="*/ 0 h 19"/>
                <a:gd name="T4" fmla="*/ 1 w 24"/>
                <a:gd name="T5" fmla="*/ 9 h 19"/>
                <a:gd name="T6" fmla="*/ 10 w 24"/>
                <a:gd name="T7" fmla="*/ 19 h 19"/>
                <a:gd name="T8" fmla="*/ 14 w 24"/>
                <a:gd name="T9" fmla="*/ 19 h 19"/>
                <a:gd name="T10" fmla="*/ 24 w 24"/>
                <a:gd name="T11" fmla="*/ 9 h 19"/>
                <a:gd name="T12" fmla="*/ 14 w 24"/>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24" h="19">
                  <a:moveTo>
                    <a:pt x="14" y="0"/>
                  </a:moveTo>
                  <a:cubicBezTo>
                    <a:pt x="10" y="0"/>
                    <a:pt x="10" y="0"/>
                    <a:pt x="10" y="0"/>
                  </a:cubicBezTo>
                  <a:cubicBezTo>
                    <a:pt x="5" y="0"/>
                    <a:pt x="0" y="4"/>
                    <a:pt x="1" y="9"/>
                  </a:cubicBezTo>
                  <a:cubicBezTo>
                    <a:pt x="1" y="15"/>
                    <a:pt x="5" y="19"/>
                    <a:pt x="10" y="19"/>
                  </a:cubicBezTo>
                  <a:cubicBezTo>
                    <a:pt x="14" y="19"/>
                    <a:pt x="14" y="19"/>
                    <a:pt x="14" y="19"/>
                  </a:cubicBezTo>
                  <a:cubicBezTo>
                    <a:pt x="20" y="19"/>
                    <a:pt x="24" y="15"/>
                    <a:pt x="24" y="9"/>
                  </a:cubicBezTo>
                  <a:cubicBezTo>
                    <a:pt x="24" y="4"/>
                    <a:pt x="20" y="0"/>
                    <a:pt x="1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89">
              <a:extLst>
                <a:ext uri="{FF2B5EF4-FFF2-40B4-BE49-F238E27FC236}">
                  <a16:creationId xmlns:a16="http://schemas.microsoft.com/office/drawing/2014/main" id="{BD0556D9-45EA-4D0F-A85F-909DAE9513D5}"/>
                </a:ext>
              </a:extLst>
            </p:cNvPr>
            <p:cNvSpPr>
              <a:spLocks/>
            </p:cNvSpPr>
            <p:nvPr/>
          </p:nvSpPr>
          <p:spPr bwMode="auto">
            <a:xfrm>
              <a:off x="764" y="546"/>
              <a:ext cx="28" cy="23"/>
            </a:xfrm>
            <a:custGeom>
              <a:avLst/>
              <a:gdLst>
                <a:gd name="T0" fmla="*/ 10 w 20"/>
                <a:gd name="T1" fmla="*/ 0 h 16"/>
                <a:gd name="T2" fmla="*/ 10 w 20"/>
                <a:gd name="T3" fmla="*/ 16 h 16"/>
                <a:gd name="T4" fmla="*/ 10 w 20"/>
                <a:gd name="T5" fmla="*/ 0 h 16"/>
              </a:gdLst>
              <a:ahLst/>
              <a:cxnLst>
                <a:cxn ang="0">
                  <a:pos x="T0" y="T1"/>
                </a:cxn>
                <a:cxn ang="0">
                  <a:pos x="T2" y="T3"/>
                </a:cxn>
                <a:cxn ang="0">
                  <a:pos x="T4" y="T5"/>
                </a:cxn>
              </a:cxnLst>
              <a:rect l="0" t="0" r="r" b="b"/>
              <a:pathLst>
                <a:path w="20" h="16">
                  <a:moveTo>
                    <a:pt x="10" y="0"/>
                  </a:moveTo>
                  <a:cubicBezTo>
                    <a:pt x="0" y="0"/>
                    <a:pt x="0" y="16"/>
                    <a:pt x="10" y="16"/>
                  </a:cubicBezTo>
                  <a:cubicBezTo>
                    <a:pt x="20" y="16"/>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90">
              <a:extLst>
                <a:ext uri="{FF2B5EF4-FFF2-40B4-BE49-F238E27FC236}">
                  <a16:creationId xmlns:a16="http://schemas.microsoft.com/office/drawing/2014/main" id="{701B4231-6872-4D70-AC2C-B4EB23D6C823}"/>
                </a:ext>
              </a:extLst>
            </p:cNvPr>
            <p:cNvSpPr>
              <a:spLocks/>
            </p:cNvSpPr>
            <p:nvPr/>
          </p:nvSpPr>
          <p:spPr bwMode="auto">
            <a:xfrm>
              <a:off x="1124" y="1032"/>
              <a:ext cx="23" cy="28"/>
            </a:xfrm>
            <a:custGeom>
              <a:avLst/>
              <a:gdLst>
                <a:gd name="T0" fmla="*/ 8 w 16"/>
                <a:gd name="T1" fmla="*/ 0 h 20"/>
                <a:gd name="T2" fmla="*/ 0 w 16"/>
                <a:gd name="T3" fmla="*/ 8 h 20"/>
                <a:gd name="T4" fmla="*/ 0 w 16"/>
                <a:gd name="T5" fmla="*/ 12 h 20"/>
                <a:gd name="T6" fmla="*/ 8 w 16"/>
                <a:gd name="T7" fmla="*/ 20 h 20"/>
                <a:gd name="T8" fmla="*/ 16 w 16"/>
                <a:gd name="T9" fmla="*/ 12 h 20"/>
                <a:gd name="T10" fmla="*/ 16 w 16"/>
                <a:gd name="T11" fmla="*/ 8 h 20"/>
                <a:gd name="T12" fmla="*/ 8 w 16"/>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16" h="20">
                  <a:moveTo>
                    <a:pt x="8" y="0"/>
                  </a:moveTo>
                  <a:cubicBezTo>
                    <a:pt x="4" y="0"/>
                    <a:pt x="0" y="3"/>
                    <a:pt x="0" y="8"/>
                  </a:cubicBezTo>
                  <a:cubicBezTo>
                    <a:pt x="0" y="12"/>
                    <a:pt x="0" y="12"/>
                    <a:pt x="0" y="12"/>
                  </a:cubicBezTo>
                  <a:cubicBezTo>
                    <a:pt x="0" y="16"/>
                    <a:pt x="4" y="20"/>
                    <a:pt x="8" y="20"/>
                  </a:cubicBezTo>
                  <a:cubicBezTo>
                    <a:pt x="12" y="19"/>
                    <a:pt x="16" y="16"/>
                    <a:pt x="16" y="12"/>
                  </a:cubicBezTo>
                  <a:cubicBezTo>
                    <a:pt x="16" y="8"/>
                    <a:pt x="16" y="8"/>
                    <a:pt x="16" y="8"/>
                  </a:cubicBezTo>
                  <a:cubicBezTo>
                    <a:pt x="16" y="3"/>
                    <a:pt x="12" y="0"/>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91">
              <a:extLst>
                <a:ext uri="{FF2B5EF4-FFF2-40B4-BE49-F238E27FC236}">
                  <a16:creationId xmlns:a16="http://schemas.microsoft.com/office/drawing/2014/main" id="{6FA832C7-759E-4921-9C8C-0EBF4C488BFC}"/>
                </a:ext>
              </a:extLst>
            </p:cNvPr>
            <p:cNvSpPr>
              <a:spLocks/>
            </p:cNvSpPr>
            <p:nvPr/>
          </p:nvSpPr>
          <p:spPr bwMode="auto">
            <a:xfrm>
              <a:off x="1173" y="986"/>
              <a:ext cx="29" cy="22"/>
            </a:xfrm>
            <a:custGeom>
              <a:avLst/>
              <a:gdLst>
                <a:gd name="T0" fmla="*/ 10 w 20"/>
                <a:gd name="T1" fmla="*/ 0 h 16"/>
                <a:gd name="T2" fmla="*/ 10 w 20"/>
                <a:gd name="T3" fmla="*/ 16 h 16"/>
                <a:gd name="T4" fmla="*/ 10 w 20"/>
                <a:gd name="T5" fmla="*/ 0 h 16"/>
              </a:gdLst>
              <a:ahLst/>
              <a:cxnLst>
                <a:cxn ang="0">
                  <a:pos x="T0" y="T1"/>
                </a:cxn>
                <a:cxn ang="0">
                  <a:pos x="T2" y="T3"/>
                </a:cxn>
                <a:cxn ang="0">
                  <a:pos x="T4" y="T5"/>
                </a:cxn>
              </a:cxnLst>
              <a:rect l="0" t="0" r="r" b="b"/>
              <a:pathLst>
                <a:path w="20" h="16">
                  <a:moveTo>
                    <a:pt x="10" y="0"/>
                  </a:moveTo>
                  <a:cubicBezTo>
                    <a:pt x="0" y="0"/>
                    <a:pt x="0" y="16"/>
                    <a:pt x="10" y="16"/>
                  </a:cubicBezTo>
                  <a:cubicBezTo>
                    <a:pt x="20" y="16"/>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92">
              <a:extLst>
                <a:ext uri="{FF2B5EF4-FFF2-40B4-BE49-F238E27FC236}">
                  <a16:creationId xmlns:a16="http://schemas.microsoft.com/office/drawing/2014/main" id="{01E8E657-1A94-4944-9C3A-B7A1725F9A08}"/>
                </a:ext>
              </a:extLst>
            </p:cNvPr>
            <p:cNvSpPr>
              <a:spLocks/>
            </p:cNvSpPr>
            <p:nvPr/>
          </p:nvSpPr>
          <p:spPr bwMode="auto">
            <a:xfrm>
              <a:off x="1168" y="1032"/>
              <a:ext cx="28" cy="21"/>
            </a:xfrm>
            <a:custGeom>
              <a:avLst/>
              <a:gdLst>
                <a:gd name="T0" fmla="*/ 10 w 20"/>
                <a:gd name="T1" fmla="*/ 0 h 15"/>
                <a:gd name="T2" fmla="*/ 10 w 20"/>
                <a:gd name="T3" fmla="*/ 15 h 15"/>
                <a:gd name="T4" fmla="*/ 10 w 20"/>
                <a:gd name="T5" fmla="*/ 0 h 15"/>
              </a:gdLst>
              <a:ahLst/>
              <a:cxnLst>
                <a:cxn ang="0">
                  <a:pos x="T0" y="T1"/>
                </a:cxn>
                <a:cxn ang="0">
                  <a:pos x="T2" y="T3"/>
                </a:cxn>
                <a:cxn ang="0">
                  <a:pos x="T4" y="T5"/>
                </a:cxn>
              </a:cxnLst>
              <a:rect l="0" t="0" r="r" b="b"/>
              <a:pathLst>
                <a:path w="20" h="15">
                  <a:moveTo>
                    <a:pt x="10" y="0"/>
                  </a:moveTo>
                  <a:cubicBezTo>
                    <a:pt x="0" y="0"/>
                    <a:pt x="0" y="15"/>
                    <a:pt x="10" y="15"/>
                  </a:cubicBezTo>
                  <a:cubicBezTo>
                    <a:pt x="20" y="15"/>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93">
              <a:extLst>
                <a:ext uri="{FF2B5EF4-FFF2-40B4-BE49-F238E27FC236}">
                  <a16:creationId xmlns:a16="http://schemas.microsoft.com/office/drawing/2014/main" id="{B298063E-2019-4EEE-B2FD-A66DB0187D6C}"/>
                </a:ext>
              </a:extLst>
            </p:cNvPr>
            <p:cNvSpPr>
              <a:spLocks/>
            </p:cNvSpPr>
            <p:nvPr/>
          </p:nvSpPr>
          <p:spPr bwMode="auto">
            <a:xfrm>
              <a:off x="1235" y="818"/>
              <a:ext cx="97" cy="118"/>
            </a:xfrm>
            <a:custGeom>
              <a:avLst/>
              <a:gdLst>
                <a:gd name="T0" fmla="*/ 69 w 69"/>
                <a:gd name="T1" fmla="*/ 79 h 84"/>
                <a:gd name="T2" fmla="*/ 56 w 69"/>
                <a:gd name="T3" fmla="*/ 67 h 84"/>
                <a:gd name="T4" fmla="*/ 46 w 69"/>
                <a:gd name="T5" fmla="*/ 57 h 84"/>
                <a:gd name="T6" fmla="*/ 37 w 69"/>
                <a:gd name="T7" fmla="*/ 48 h 84"/>
                <a:gd name="T8" fmla="*/ 37 w 69"/>
                <a:gd name="T9" fmla="*/ 46 h 84"/>
                <a:gd name="T10" fmla="*/ 53 w 69"/>
                <a:gd name="T11" fmla="*/ 44 h 84"/>
                <a:gd name="T12" fmla="*/ 58 w 69"/>
                <a:gd name="T13" fmla="*/ 39 h 84"/>
                <a:gd name="T14" fmla="*/ 52 w 69"/>
                <a:gd name="T15" fmla="*/ 33 h 84"/>
                <a:gd name="T16" fmla="*/ 44 w 69"/>
                <a:gd name="T17" fmla="*/ 33 h 84"/>
                <a:gd name="T18" fmla="*/ 39 w 69"/>
                <a:gd name="T19" fmla="*/ 33 h 84"/>
                <a:gd name="T20" fmla="*/ 48 w 69"/>
                <a:gd name="T21" fmla="*/ 18 h 84"/>
                <a:gd name="T22" fmla="*/ 47 w 69"/>
                <a:gd name="T23" fmla="*/ 11 h 84"/>
                <a:gd name="T24" fmla="*/ 44 w 69"/>
                <a:gd name="T25" fmla="*/ 11 h 84"/>
                <a:gd name="T26" fmla="*/ 40 w 69"/>
                <a:gd name="T27" fmla="*/ 13 h 84"/>
                <a:gd name="T28" fmla="*/ 36 w 69"/>
                <a:gd name="T29" fmla="*/ 20 h 84"/>
                <a:gd name="T30" fmla="*/ 36 w 69"/>
                <a:gd name="T31" fmla="*/ 7 h 84"/>
                <a:gd name="T32" fmla="*/ 28 w 69"/>
                <a:gd name="T33" fmla="*/ 0 h 84"/>
                <a:gd name="T34" fmla="*/ 21 w 69"/>
                <a:gd name="T35" fmla="*/ 7 h 84"/>
                <a:gd name="T36" fmla="*/ 22 w 69"/>
                <a:gd name="T37" fmla="*/ 33 h 84"/>
                <a:gd name="T38" fmla="*/ 22 w 69"/>
                <a:gd name="T39" fmla="*/ 33 h 84"/>
                <a:gd name="T40" fmla="*/ 12 w 69"/>
                <a:gd name="T41" fmla="*/ 23 h 84"/>
                <a:gd name="T42" fmla="*/ 10 w 69"/>
                <a:gd name="T43" fmla="*/ 22 h 84"/>
                <a:gd name="T44" fmla="*/ 8 w 69"/>
                <a:gd name="T45" fmla="*/ 23 h 84"/>
                <a:gd name="T46" fmla="*/ 8 w 69"/>
                <a:gd name="T47" fmla="*/ 26 h 84"/>
                <a:gd name="T48" fmla="*/ 16 w 69"/>
                <a:gd name="T49" fmla="*/ 33 h 84"/>
                <a:gd name="T50" fmla="*/ 7 w 69"/>
                <a:gd name="T51" fmla="*/ 34 h 84"/>
                <a:gd name="T52" fmla="*/ 0 w 69"/>
                <a:gd name="T53" fmla="*/ 41 h 84"/>
                <a:gd name="T54" fmla="*/ 7 w 69"/>
                <a:gd name="T55" fmla="*/ 48 h 84"/>
                <a:gd name="T56" fmla="*/ 19 w 69"/>
                <a:gd name="T57" fmla="*/ 48 h 84"/>
                <a:gd name="T58" fmla="*/ 9 w 69"/>
                <a:gd name="T59" fmla="*/ 66 h 84"/>
                <a:gd name="T60" fmla="*/ 10 w 69"/>
                <a:gd name="T61" fmla="*/ 72 h 84"/>
                <a:gd name="T62" fmla="*/ 16 w 69"/>
                <a:gd name="T63" fmla="*/ 70 h 84"/>
                <a:gd name="T64" fmla="*/ 23 w 69"/>
                <a:gd name="T65" fmla="*/ 58 h 84"/>
                <a:gd name="T66" fmla="*/ 26 w 69"/>
                <a:gd name="T67" fmla="*/ 79 h 84"/>
                <a:gd name="T68" fmla="*/ 32 w 69"/>
                <a:gd name="T69" fmla="*/ 84 h 84"/>
                <a:gd name="T70" fmla="*/ 38 w 69"/>
                <a:gd name="T71" fmla="*/ 78 h 84"/>
                <a:gd name="T72" fmla="*/ 37 w 69"/>
                <a:gd name="T73" fmla="*/ 55 h 84"/>
                <a:gd name="T74" fmla="*/ 57 w 69"/>
                <a:gd name="T75" fmla="*/ 74 h 84"/>
                <a:gd name="T76" fmla="*/ 66 w 69"/>
                <a:gd name="T77" fmla="*/ 82 h 84"/>
                <a:gd name="T78" fmla="*/ 69 w 69"/>
                <a:gd name="T79" fmla="*/ 82 h 84"/>
                <a:gd name="T80" fmla="*/ 69 w 69"/>
                <a:gd name="T81" fmla="*/ 7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9" h="84">
                  <a:moveTo>
                    <a:pt x="69" y="79"/>
                  </a:moveTo>
                  <a:cubicBezTo>
                    <a:pt x="64" y="75"/>
                    <a:pt x="60" y="71"/>
                    <a:pt x="56" y="67"/>
                  </a:cubicBezTo>
                  <a:cubicBezTo>
                    <a:pt x="53" y="64"/>
                    <a:pt x="50" y="61"/>
                    <a:pt x="46" y="57"/>
                  </a:cubicBezTo>
                  <a:cubicBezTo>
                    <a:pt x="43" y="54"/>
                    <a:pt x="40" y="51"/>
                    <a:pt x="37" y="48"/>
                  </a:cubicBezTo>
                  <a:cubicBezTo>
                    <a:pt x="37" y="47"/>
                    <a:pt x="37" y="47"/>
                    <a:pt x="37" y="46"/>
                  </a:cubicBezTo>
                  <a:cubicBezTo>
                    <a:pt x="42" y="46"/>
                    <a:pt x="48" y="45"/>
                    <a:pt x="53" y="44"/>
                  </a:cubicBezTo>
                  <a:cubicBezTo>
                    <a:pt x="56" y="44"/>
                    <a:pt x="58" y="41"/>
                    <a:pt x="58" y="39"/>
                  </a:cubicBezTo>
                  <a:cubicBezTo>
                    <a:pt x="58" y="35"/>
                    <a:pt x="55" y="33"/>
                    <a:pt x="52" y="33"/>
                  </a:cubicBezTo>
                  <a:cubicBezTo>
                    <a:pt x="49" y="33"/>
                    <a:pt x="47" y="33"/>
                    <a:pt x="44" y="33"/>
                  </a:cubicBezTo>
                  <a:cubicBezTo>
                    <a:pt x="43" y="33"/>
                    <a:pt x="41" y="33"/>
                    <a:pt x="39" y="33"/>
                  </a:cubicBezTo>
                  <a:cubicBezTo>
                    <a:pt x="42" y="28"/>
                    <a:pt x="45" y="23"/>
                    <a:pt x="48" y="18"/>
                  </a:cubicBezTo>
                  <a:cubicBezTo>
                    <a:pt x="50" y="16"/>
                    <a:pt x="49" y="13"/>
                    <a:pt x="47" y="11"/>
                  </a:cubicBezTo>
                  <a:cubicBezTo>
                    <a:pt x="46" y="11"/>
                    <a:pt x="45" y="11"/>
                    <a:pt x="44" y="11"/>
                  </a:cubicBezTo>
                  <a:cubicBezTo>
                    <a:pt x="43" y="11"/>
                    <a:pt x="41" y="12"/>
                    <a:pt x="40" y="13"/>
                  </a:cubicBezTo>
                  <a:cubicBezTo>
                    <a:pt x="39" y="15"/>
                    <a:pt x="37" y="17"/>
                    <a:pt x="36" y="20"/>
                  </a:cubicBezTo>
                  <a:cubicBezTo>
                    <a:pt x="36" y="15"/>
                    <a:pt x="36" y="11"/>
                    <a:pt x="36" y="7"/>
                  </a:cubicBezTo>
                  <a:cubicBezTo>
                    <a:pt x="35" y="3"/>
                    <a:pt x="32" y="0"/>
                    <a:pt x="28" y="0"/>
                  </a:cubicBezTo>
                  <a:cubicBezTo>
                    <a:pt x="25" y="0"/>
                    <a:pt x="21" y="3"/>
                    <a:pt x="21" y="7"/>
                  </a:cubicBezTo>
                  <a:cubicBezTo>
                    <a:pt x="22" y="16"/>
                    <a:pt x="22" y="24"/>
                    <a:pt x="22" y="33"/>
                  </a:cubicBezTo>
                  <a:cubicBezTo>
                    <a:pt x="22" y="33"/>
                    <a:pt x="22" y="33"/>
                    <a:pt x="22" y="33"/>
                  </a:cubicBezTo>
                  <a:cubicBezTo>
                    <a:pt x="19" y="30"/>
                    <a:pt x="15" y="26"/>
                    <a:pt x="12" y="23"/>
                  </a:cubicBezTo>
                  <a:cubicBezTo>
                    <a:pt x="11" y="22"/>
                    <a:pt x="11" y="22"/>
                    <a:pt x="10" y="22"/>
                  </a:cubicBezTo>
                  <a:cubicBezTo>
                    <a:pt x="9" y="22"/>
                    <a:pt x="9" y="22"/>
                    <a:pt x="8" y="23"/>
                  </a:cubicBezTo>
                  <a:cubicBezTo>
                    <a:pt x="7" y="24"/>
                    <a:pt x="7" y="25"/>
                    <a:pt x="8" y="26"/>
                  </a:cubicBezTo>
                  <a:cubicBezTo>
                    <a:pt x="11" y="29"/>
                    <a:pt x="13" y="31"/>
                    <a:pt x="16" y="33"/>
                  </a:cubicBezTo>
                  <a:cubicBezTo>
                    <a:pt x="13" y="34"/>
                    <a:pt x="10" y="34"/>
                    <a:pt x="7" y="34"/>
                  </a:cubicBezTo>
                  <a:cubicBezTo>
                    <a:pt x="3" y="34"/>
                    <a:pt x="0" y="37"/>
                    <a:pt x="0" y="41"/>
                  </a:cubicBezTo>
                  <a:cubicBezTo>
                    <a:pt x="0" y="45"/>
                    <a:pt x="3" y="48"/>
                    <a:pt x="7" y="48"/>
                  </a:cubicBezTo>
                  <a:cubicBezTo>
                    <a:pt x="11" y="48"/>
                    <a:pt x="15" y="48"/>
                    <a:pt x="19" y="48"/>
                  </a:cubicBezTo>
                  <a:cubicBezTo>
                    <a:pt x="16" y="54"/>
                    <a:pt x="12" y="60"/>
                    <a:pt x="9" y="66"/>
                  </a:cubicBezTo>
                  <a:cubicBezTo>
                    <a:pt x="8" y="68"/>
                    <a:pt x="8" y="71"/>
                    <a:pt x="10" y="72"/>
                  </a:cubicBezTo>
                  <a:cubicBezTo>
                    <a:pt x="12" y="73"/>
                    <a:pt x="15" y="72"/>
                    <a:pt x="16" y="70"/>
                  </a:cubicBezTo>
                  <a:cubicBezTo>
                    <a:pt x="19" y="66"/>
                    <a:pt x="21" y="62"/>
                    <a:pt x="23" y="58"/>
                  </a:cubicBezTo>
                  <a:cubicBezTo>
                    <a:pt x="24" y="65"/>
                    <a:pt x="24" y="72"/>
                    <a:pt x="26" y="79"/>
                  </a:cubicBezTo>
                  <a:cubicBezTo>
                    <a:pt x="26" y="82"/>
                    <a:pt x="29" y="84"/>
                    <a:pt x="32" y="84"/>
                  </a:cubicBezTo>
                  <a:cubicBezTo>
                    <a:pt x="35" y="84"/>
                    <a:pt x="38" y="81"/>
                    <a:pt x="38" y="78"/>
                  </a:cubicBezTo>
                  <a:cubicBezTo>
                    <a:pt x="37" y="70"/>
                    <a:pt x="37" y="62"/>
                    <a:pt x="37" y="55"/>
                  </a:cubicBezTo>
                  <a:cubicBezTo>
                    <a:pt x="44" y="61"/>
                    <a:pt x="50" y="67"/>
                    <a:pt x="57" y="74"/>
                  </a:cubicBezTo>
                  <a:cubicBezTo>
                    <a:pt x="60" y="76"/>
                    <a:pt x="63" y="79"/>
                    <a:pt x="66" y="82"/>
                  </a:cubicBezTo>
                  <a:cubicBezTo>
                    <a:pt x="66" y="83"/>
                    <a:pt x="68" y="83"/>
                    <a:pt x="69" y="82"/>
                  </a:cubicBezTo>
                  <a:cubicBezTo>
                    <a:pt x="69" y="81"/>
                    <a:pt x="69" y="80"/>
                    <a:pt x="69"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94">
              <a:extLst>
                <a:ext uri="{FF2B5EF4-FFF2-40B4-BE49-F238E27FC236}">
                  <a16:creationId xmlns:a16="http://schemas.microsoft.com/office/drawing/2014/main" id="{329C7D1E-FCE9-4B81-A734-88AF61F0A7E9}"/>
                </a:ext>
              </a:extLst>
            </p:cNvPr>
            <p:cNvSpPr>
              <a:spLocks/>
            </p:cNvSpPr>
            <p:nvPr/>
          </p:nvSpPr>
          <p:spPr bwMode="auto">
            <a:xfrm>
              <a:off x="924" y="395"/>
              <a:ext cx="116" cy="183"/>
            </a:xfrm>
            <a:custGeom>
              <a:avLst/>
              <a:gdLst>
                <a:gd name="T0" fmla="*/ 81 w 82"/>
                <a:gd name="T1" fmla="*/ 88 h 130"/>
                <a:gd name="T2" fmla="*/ 71 w 82"/>
                <a:gd name="T3" fmla="*/ 76 h 130"/>
                <a:gd name="T4" fmla="*/ 62 w 82"/>
                <a:gd name="T5" fmla="*/ 65 h 130"/>
                <a:gd name="T6" fmla="*/ 50 w 82"/>
                <a:gd name="T7" fmla="*/ 51 h 130"/>
                <a:gd name="T8" fmla="*/ 71 w 82"/>
                <a:gd name="T9" fmla="*/ 49 h 130"/>
                <a:gd name="T10" fmla="*/ 75 w 82"/>
                <a:gd name="T11" fmla="*/ 44 h 130"/>
                <a:gd name="T12" fmla="*/ 70 w 82"/>
                <a:gd name="T13" fmla="*/ 38 h 130"/>
                <a:gd name="T14" fmla="*/ 57 w 82"/>
                <a:gd name="T15" fmla="*/ 38 h 130"/>
                <a:gd name="T16" fmla="*/ 68 w 82"/>
                <a:gd name="T17" fmla="*/ 23 h 130"/>
                <a:gd name="T18" fmla="*/ 70 w 82"/>
                <a:gd name="T19" fmla="*/ 20 h 130"/>
                <a:gd name="T20" fmla="*/ 68 w 82"/>
                <a:gd name="T21" fmla="*/ 13 h 130"/>
                <a:gd name="T22" fmla="*/ 65 w 82"/>
                <a:gd name="T23" fmla="*/ 12 h 130"/>
                <a:gd name="T24" fmla="*/ 64 w 82"/>
                <a:gd name="T25" fmla="*/ 12 h 130"/>
                <a:gd name="T26" fmla="*/ 61 w 82"/>
                <a:gd name="T27" fmla="*/ 15 h 130"/>
                <a:gd name="T28" fmla="*/ 46 w 82"/>
                <a:gd name="T29" fmla="*/ 36 h 130"/>
                <a:gd name="T30" fmla="*/ 45 w 82"/>
                <a:gd name="T31" fmla="*/ 37 h 130"/>
                <a:gd name="T32" fmla="*/ 44 w 82"/>
                <a:gd name="T33" fmla="*/ 29 h 130"/>
                <a:gd name="T34" fmla="*/ 42 w 82"/>
                <a:gd name="T35" fmla="*/ 7 h 130"/>
                <a:gd name="T36" fmla="*/ 40 w 82"/>
                <a:gd name="T37" fmla="*/ 2 h 130"/>
                <a:gd name="T38" fmla="*/ 35 w 82"/>
                <a:gd name="T39" fmla="*/ 0 h 130"/>
                <a:gd name="T40" fmla="*/ 27 w 82"/>
                <a:gd name="T41" fmla="*/ 7 h 130"/>
                <a:gd name="T42" fmla="*/ 29 w 82"/>
                <a:gd name="T43" fmla="*/ 27 h 130"/>
                <a:gd name="T44" fmla="*/ 19 w 82"/>
                <a:gd name="T45" fmla="*/ 16 h 130"/>
                <a:gd name="T46" fmla="*/ 16 w 82"/>
                <a:gd name="T47" fmla="*/ 15 h 130"/>
                <a:gd name="T48" fmla="*/ 12 w 82"/>
                <a:gd name="T49" fmla="*/ 16 h 130"/>
                <a:gd name="T50" fmla="*/ 12 w 82"/>
                <a:gd name="T51" fmla="*/ 23 h 130"/>
                <a:gd name="T52" fmla="*/ 26 w 82"/>
                <a:gd name="T53" fmla="*/ 38 h 130"/>
                <a:gd name="T54" fmla="*/ 7 w 82"/>
                <a:gd name="T55" fmla="*/ 38 h 130"/>
                <a:gd name="T56" fmla="*/ 7 w 82"/>
                <a:gd name="T57" fmla="*/ 38 h 130"/>
                <a:gd name="T58" fmla="*/ 0 w 82"/>
                <a:gd name="T59" fmla="*/ 45 h 130"/>
                <a:gd name="T60" fmla="*/ 7 w 82"/>
                <a:gd name="T61" fmla="*/ 51 h 130"/>
                <a:gd name="T62" fmla="*/ 31 w 82"/>
                <a:gd name="T63" fmla="*/ 52 h 130"/>
                <a:gd name="T64" fmla="*/ 31 w 82"/>
                <a:gd name="T65" fmla="*/ 57 h 130"/>
                <a:gd name="T66" fmla="*/ 27 w 82"/>
                <a:gd name="T67" fmla="*/ 64 h 130"/>
                <a:gd name="T68" fmla="*/ 17 w 82"/>
                <a:gd name="T69" fmla="*/ 79 h 130"/>
                <a:gd name="T70" fmla="*/ 15 w 82"/>
                <a:gd name="T71" fmla="*/ 82 h 130"/>
                <a:gd name="T72" fmla="*/ 17 w 82"/>
                <a:gd name="T73" fmla="*/ 88 h 130"/>
                <a:gd name="T74" fmla="*/ 24 w 82"/>
                <a:gd name="T75" fmla="*/ 87 h 130"/>
                <a:gd name="T76" fmla="*/ 33 w 82"/>
                <a:gd name="T77" fmla="*/ 73 h 130"/>
                <a:gd name="T78" fmla="*/ 37 w 82"/>
                <a:gd name="T79" fmla="*/ 116 h 130"/>
                <a:gd name="T80" fmla="*/ 39 w 82"/>
                <a:gd name="T81" fmla="*/ 126 h 130"/>
                <a:gd name="T82" fmla="*/ 45 w 82"/>
                <a:gd name="T83" fmla="*/ 130 h 130"/>
                <a:gd name="T84" fmla="*/ 52 w 82"/>
                <a:gd name="T85" fmla="*/ 124 h 130"/>
                <a:gd name="T86" fmla="*/ 47 w 82"/>
                <a:gd name="T87" fmla="*/ 61 h 130"/>
                <a:gd name="T88" fmla="*/ 59 w 82"/>
                <a:gd name="T89" fmla="*/ 75 h 130"/>
                <a:gd name="T90" fmla="*/ 66 w 82"/>
                <a:gd name="T91" fmla="*/ 84 h 130"/>
                <a:gd name="T92" fmla="*/ 75 w 82"/>
                <a:gd name="T93" fmla="*/ 93 h 130"/>
                <a:gd name="T94" fmla="*/ 80 w 82"/>
                <a:gd name="T95" fmla="*/ 94 h 130"/>
                <a:gd name="T96" fmla="*/ 82 w 82"/>
                <a:gd name="T97" fmla="*/ 91 h 130"/>
                <a:gd name="T98" fmla="*/ 81 w 82"/>
                <a:gd name="T99" fmla="*/ 88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2" h="130">
                  <a:moveTo>
                    <a:pt x="81" y="88"/>
                  </a:moveTo>
                  <a:cubicBezTo>
                    <a:pt x="78" y="84"/>
                    <a:pt x="75" y="80"/>
                    <a:pt x="71" y="76"/>
                  </a:cubicBezTo>
                  <a:cubicBezTo>
                    <a:pt x="68" y="72"/>
                    <a:pt x="65" y="69"/>
                    <a:pt x="62" y="65"/>
                  </a:cubicBezTo>
                  <a:cubicBezTo>
                    <a:pt x="58" y="60"/>
                    <a:pt x="54" y="56"/>
                    <a:pt x="50" y="51"/>
                  </a:cubicBezTo>
                  <a:cubicBezTo>
                    <a:pt x="57" y="51"/>
                    <a:pt x="64" y="50"/>
                    <a:pt x="71" y="49"/>
                  </a:cubicBezTo>
                  <a:cubicBezTo>
                    <a:pt x="74" y="49"/>
                    <a:pt x="75" y="46"/>
                    <a:pt x="75" y="44"/>
                  </a:cubicBezTo>
                  <a:cubicBezTo>
                    <a:pt x="75" y="41"/>
                    <a:pt x="73" y="38"/>
                    <a:pt x="70" y="38"/>
                  </a:cubicBezTo>
                  <a:cubicBezTo>
                    <a:pt x="65" y="38"/>
                    <a:pt x="61" y="38"/>
                    <a:pt x="57" y="38"/>
                  </a:cubicBezTo>
                  <a:cubicBezTo>
                    <a:pt x="60" y="33"/>
                    <a:pt x="64" y="28"/>
                    <a:pt x="68" y="23"/>
                  </a:cubicBezTo>
                  <a:cubicBezTo>
                    <a:pt x="68" y="22"/>
                    <a:pt x="69" y="21"/>
                    <a:pt x="70" y="20"/>
                  </a:cubicBezTo>
                  <a:cubicBezTo>
                    <a:pt x="71" y="18"/>
                    <a:pt x="70" y="14"/>
                    <a:pt x="68" y="13"/>
                  </a:cubicBezTo>
                  <a:cubicBezTo>
                    <a:pt x="67" y="12"/>
                    <a:pt x="66" y="12"/>
                    <a:pt x="65" y="12"/>
                  </a:cubicBezTo>
                  <a:cubicBezTo>
                    <a:pt x="65" y="12"/>
                    <a:pt x="64" y="12"/>
                    <a:pt x="64" y="12"/>
                  </a:cubicBezTo>
                  <a:cubicBezTo>
                    <a:pt x="62" y="13"/>
                    <a:pt x="61" y="14"/>
                    <a:pt x="61" y="15"/>
                  </a:cubicBezTo>
                  <a:cubicBezTo>
                    <a:pt x="56" y="22"/>
                    <a:pt x="50" y="29"/>
                    <a:pt x="46" y="36"/>
                  </a:cubicBezTo>
                  <a:cubicBezTo>
                    <a:pt x="45" y="36"/>
                    <a:pt x="45" y="37"/>
                    <a:pt x="45" y="37"/>
                  </a:cubicBezTo>
                  <a:cubicBezTo>
                    <a:pt x="44" y="34"/>
                    <a:pt x="44" y="32"/>
                    <a:pt x="44" y="29"/>
                  </a:cubicBezTo>
                  <a:cubicBezTo>
                    <a:pt x="43" y="22"/>
                    <a:pt x="43" y="14"/>
                    <a:pt x="42" y="7"/>
                  </a:cubicBezTo>
                  <a:cubicBezTo>
                    <a:pt x="42" y="5"/>
                    <a:pt x="42" y="3"/>
                    <a:pt x="40" y="2"/>
                  </a:cubicBezTo>
                  <a:cubicBezTo>
                    <a:pt x="39" y="0"/>
                    <a:pt x="37" y="0"/>
                    <a:pt x="35" y="0"/>
                  </a:cubicBezTo>
                  <a:cubicBezTo>
                    <a:pt x="31" y="0"/>
                    <a:pt x="27" y="3"/>
                    <a:pt x="27" y="7"/>
                  </a:cubicBezTo>
                  <a:cubicBezTo>
                    <a:pt x="28" y="14"/>
                    <a:pt x="28" y="21"/>
                    <a:pt x="29" y="27"/>
                  </a:cubicBezTo>
                  <a:cubicBezTo>
                    <a:pt x="25" y="24"/>
                    <a:pt x="22" y="20"/>
                    <a:pt x="19" y="16"/>
                  </a:cubicBezTo>
                  <a:cubicBezTo>
                    <a:pt x="18" y="15"/>
                    <a:pt x="17" y="15"/>
                    <a:pt x="16" y="15"/>
                  </a:cubicBezTo>
                  <a:cubicBezTo>
                    <a:pt x="14" y="15"/>
                    <a:pt x="13" y="15"/>
                    <a:pt x="12" y="16"/>
                  </a:cubicBezTo>
                  <a:cubicBezTo>
                    <a:pt x="10" y="18"/>
                    <a:pt x="10" y="21"/>
                    <a:pt x="12" y="23"/>
                  </a:cubicBezTo>
                  <a:cubicBezTo>
                    <a:pt x="17" y="28"/>
                    <a:pt x="21" y="33"/>
                    <a:pt x="26" y="38"/>
                  </a:cubicBezTo>
                  <a:cubicBezTo>
                    <a:pt x="19" y="38"/>
                    <a:pt x="13" y="38"/>
                    <a:pt x="7" y="38"/>
                  </a:cubicBezTo>
                  <a:cubicBezTo>
                    <a:pt x="7" y="38"/>
                    <a:pt x="7" y="38"/>
                    <a:pt x="7" y="38"/>
                  </a:cubicBezTo>
                  <a:cubicBezTo>
                    <a:pt x="3" y="38"/>
                    <a:pt x="0" y="41"/>
                    <a:pt x="0" y="45"/>
                  </a:cubicBezTo>
                  <a:cubicBezTo>
                    <a:pt x="0" y="48"/>
                    <a:pt x="3" y="51"/>
                    <a:pt x="7" y="51"/>
                  </a:cubicBezTo>
                  <a:cubicBezTo>
                    <a:pt x="15" y="52"/>
                    <a:pt x="23" y="52"/>
                    <a:pt x="31" y="52"/>
                  </a:cubicBezTo>
                  <a:cubicBezTo>
                    <a:pt x="31" y="53"/>
                    <a:pt x="31" y="55"/>
                    <a:pt x="31" y="57"/>
                  </a:cubicBezTo>
                  <a:cubicBezTo>
                    <a:pt x="30" y="59"/>
                    <a:pt x="28" y="62"/>
                    <a:pt x="27" y="64"/>
                  </a:cubicBezTo>
                  <a:cubicBezTo>
                    <a:pt x="23" y="69"/>
                    <a:pt x="20" y="74"/>
                    <a:pt x="17" y="79"/>
                  </a:cubicBezTo>
                  <a:cubicBezTo>
                    <a:pt x="17" y="80"/>
                    <a:pt x="16" y="81"/>
                    <a:pt x="15" y="82"/>
                  </a:cubicBezTo>
                  <a:cubicBezTo>
                    <a:pt x="14" y="84"/>
                    <a:pt x="15" y="87"/>
                    <a:pt x="17" y="88"/>
                  </a:cubicBezTo>
                  <a:cubicBezTo>
                    <a:pt x="19" y="90"/>
                    <a:pt x="22" y="89"/>
                    <a:pt x="24" y="87"/>
                  </a:cubicBezTo>
                  <a:cubicBezTo>
                    <a:pt x="27" y="82"/>
                    <a:pt x="30" y="78"/>
                    <a:pt x="33" y="73"/>
                  </a:cubicBezTo>
                  <a:cubicBezTo>
                    <a:pt x="34" y="87"/>
                    <a:pt x="35" y="102"/>
                    <a:pt x="37" y="116"/>
                  </a:cubicBezTo>
                  <a:cubicBezTo>
                    <a:pt x="37" y="119"/>
                    <a:pt x="38" y="122"/>
                    <a:pt x="39" y="126"/>
                  </a:cubicBezTo>
                  <a:cubicBezTo>
                    <a:pt x="39" y="128"/>
                    <a:pt x="42" y="130"/>
                    <a:pt x="45" y="130"/>
                  </a:cubicBezTo>
                  <a:cubicBezTo>
                    <a:pt x="48" y="130"/>
                    <a:pt x="52" y="127"/>
                    <a:pt x="52" y="124"/>
                  </a:cubicBezTo>
                  <a:cubicBezTo>
                    <a:pt x="50" y="103"/>
                    <a:pt x="48" y="82"/>
                    <a:pt x="47" y="61"/>
                  </a:cubicBezTo>
                  <a:cubicBezTo>
                    <a:pt x="51" y="66"/>
                    <a:pt x="55" y="71"/>
                    <a:pt x="59" y="75"/>
                  </a:cubicBezTo>
                  <a:cubicBezTo>
                    <a:pt x="61" y="78"/>
                    <a:pt x="64" y="81"/>
                    <a:pt x="66" y="84"/>
                  </a:cubicBezTo>
                  <a:cubicBezTo>
                    <a:pt x="69" y="87"/>
                    <a:pt x="72" y="90"/>
                    <a:pt x="75" y="93"/>
                  </a:cubicBezTo>
                  <a:cubicBezTo>
                    <a:pt x="76" y="94"/>
                    <a:pt x="78" y="95"/>
                    <a:pt x="80" y="94"/>
                  </a:cubicBezTo>
                  <a:cubicBezTo>
                    <a:pt x="81" y="93"/>
                    <a:pt x="82" y="92"/>
                    <a:pt x="82" y="91"/>
                  </a:cubicBezTo>
                  <a:cubicBezTo>
                    <a:pt x="82" y="90"/>
                    <a:pt x="82" y="89"/>
                    <a:pt x="81" y="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95">
              <a:extLst>
                <a:ext uri="{FF2B5EF4-FFF2-40B4-BE49-F238E27FC236}">
                  <a16:creationId xmlns:a16="http://schemas.microsoft.com/office/drawing/2014/main" id="{D90FD6F4-082C-4AE3-B928-D1903A5ECCF4}"/>
                </a:ext>
              </a:extLst>
            </p:cNvPr>
            <p:cNvSpPr>
              <a:spLocks/>
            </p:cNvSpPr>
            <p:nvPr/>
          </p:nvSpPr>
          <p:spPr bwMode="auto">
            <a:xfrm>
              <a:off x="216" y="821"/>
              <a:ext cx="124" cy="177"/>
            </a:xfrm>
            <a:custGeom>
              <a:avLst/>
              <a:gdLst>
                <a:gd name="T0" fmla="*/ 83 w 88"/>
                <a:gd name="T1" fmla="*/ 49 h 126"/>
                <a:gd name="T2" fmla="*/ 78 w 88"/>
                <a:gd name="T3" fmla="*/ 49 h 126"/>
                <a:gd name="T4" fmla="*/ 59 w 88"/>
                <a:gd name="T5" fmla="*/ 50 h 126"/>
                <a:gd name="T6" fmla="*/ 67 w 88"/>
                <a:gd name="T7" fmla="*/ 37 h 126"/>
                <a:gd name="T8" fmla="*/ 74 w 88"/>
                <a:gd name="T9" fmla="*/ 24 h 126"/>
                <a:gd name="T10" fmla="*/ 72 w 88"/>
                <a:gd name="T11" fmla="*/ 15 h 126"/>
                <a:gd name="T12" fmla="*/ 69 w 88"/>
                <a:gd name="T13" fmla="*/ 15 h 126"/>
                <a:gd name="T14" fmla="*/ 64 w 88"/>
                <a:gd name="T15" fmla="*/ 18 h 126"/>
                <a:gd name="T16" fmla="*/ 53 w 88"/>
                <a:gd name="T17" fmla="*/ 36 h 126"/>
                <a:gd name="T18" fmla="*/ 50 w 88"/>
                <a:gd name="T19" fmla="*/ 8 h 126"/>
                <a:gd name="T20" fmla="*/ 48 w 88"/>
                <a:gd name="T21" fmla="*/ 3 h 126"/>
                <a:gd name="T22" fmla="*/ 43 w 88"/>
                <a:gd name="T23" fmla="*/ 0 h 126"/>
                <a:gd name="T24" fmla="*/ 37 w 88"/>
                <a:gd name="T25" fmla="*/ 3 h 126"/>
                <a:gd name="T26" fmla="*/ 35 w 88"/>
                <a:gd name="T27" fmla="*/ 8 h 126"/>
                <a:gd name="T28" fmla="*/ 39 w 88"/>
                <a:gd name="T29" fmla="*/ 47 h 126"/>
                <a:gd name="T30" fmla="*/ 23 w 88"/>
                <a:gd name="T31" fmla="*/ 31 h 126"/>
                <a:gd name="T32" fmla="*/ 18 w 88"/>
                <a:gd name="T33" fmla="*/ 29 h 126"/>
                <a:gd name="T34" fmla="*/ 13 w 88"/>
                <a:gd name="T35" fmla="*/ 31 h 126"/>
                <a:gd name="T36" fmla="*/ 13 w 88"/>
                <a:gd name="T37" fmla="*/ 40 h 126"/>
                <a:gd name="T38" fmla="*/ 24 w 88"/>
                <a:gd name="T39" fmla="*/ 52 h 126"/>
                <a:gd name="T40" fmla="*/ 7 w 88"/>
                <a:gd name="T41" fmla="*/ 53 h 126"/>
                <a:gd name="T42" fmla="*/ 2 w 88"/>
                <a:gd name="T43" fmla="*/ 55 h 126"/>
                <a:gd name="T44" fmla="*/ 0 w 88"/>
                <a:gd name="T45" fmla="*/ 59 h 126"/>
                <a:gd name="T46" fmla="*/ 7 w 88"/>
                <a:gd name="T47" fmla="*/ 66 h 126"/>
                <a:gd name="T48" fmla="*/ 36 w 88"/>
                <a:gd name="T49" fmla="*/ 63 h 126"/>
                <a:gd name="T50" fmla="*/ 37 w 88"/>
                <a:gd name="T51" fmla="*/ 64 h 126"/>
                <a:gd name="T52" fmla="*/ 22 w 88"/>
                <a:gd name="T53" fmla="*/ 91 h 126"/>
                <a:gd name="T54" fmla="*/ 18 w 88"/>
                <a:gd name="T55" fmla="*/ 98 h 126"/>
                <a:gd name="T56" fmla="*/ 20 w 88"/>
                <a:gd name="T57" fmla="*/ 106 h 126"/>
                <a:gd name="T58" fmla="*/ 28 w 88"/>
                <a:gd name="T59" fmla="*/ 104 h 126"/>
                <a:gd name="T60" fmla="*/ 44 w 88"/>
                <a:gd name="T61" fmla="*/ 76 h 126"/>
                <a:gd name="T62" fmla="*/ 46 w 88"/>
                <a:gd name="T63" fmla="*/ 90 h 126"/>
                <a:gd name="T64" fmla="*/ 50 w 88"/>
                <a:gd name="T65" fmla="*/ 114 h 126"/>
                <a:gd name="T66" fmla="*/ 50 w 88"/>
                <a:gd name="T67" fmla="*/ 117 h 126"/>
                <a:gd name="T68" fmla="*/ 51 w 88"/>
                <a:gd name="T69" fmla="*/ 119 h 126"/>
                <a:gd name="T70" fmla="*/ 52 w 88"/>
                <a:gd name="T71" fmla="*/ 123 h 126"/>
                <a:gd name="T72" fmla="*/ 55 w 88"/>
                <a:gd name="T73" fmla="*/ 125 h 126"/>
                <a:gd name="T74" fmla="*/ 60 w 88"/>
                <a:gd name="T75" fmla="*/ 126 h 126"/>
                <a:gd name="T76" fmla="*/ 64 w 88"/>
                <a:gd name="T77" fmla="*/ 123 h 126"/>
                <a:gd name="T78" fmla="*/ 65 w 88"/>
                <a:gd name="T79" fmla="*/ 118 h 126"/>
                <a:gd name="T80" fmla="*/ 60 w 88"/>
                <a:gd name="T81" fmla="*/ 88 h 126"/>
                <a:gd name="T82" fmla="*/ 72 w 88"/>
                <a:gd name="T83" fmla="*/ 98 h 126"/>
                <a:gd name="T84" fmla="*/ 82 w 88"/>
                <a:gd name="T85" fmla="*/ 95 h 126"/>
                <a:gd name="T86" fmla="*/ 79 w 88"/>
                <a:gd name="T87" fmla="*/ 86 h 126"/>
                <a:gd name="T88" fmla="*/ 76 w 88"/>
                <a:gd name="T89" fmla="*/ 84 h 126"/>
                <a:gd name="T90" fmla="*/ 64 w 88"/>
                <a:gd name="T91" fmla="*/ 72 h 126"/>
                <a:gd name="T92" fmla="*/ 57 w 88"/>
                <a:gd name="T93" fmla="*/ 65 h 126"/>
                <a:gd name="T94" fmla="*/ 57 w 88"/>
                <a:gd name="T95" fmla="*/ 62 h 126"/>
                <a:gd name="T96" fmla="*/ 83 w 88"/>
                <a:gd name="T97" fmla="*/ 60 h 126"/>
                <a:gd name="T98" fmla="*/ 86 w 88"/>
                <a:gd name="T99" fmla="*/ 58 h 126"/>
                <a:gd name="T100" fmla="*/ 88 w 88"/>
                <a:gd name="T101" fmla="*/ 54 h 126"/>
                <a:gd name="T102" fmla="*/ 83 w 88"/>
                <a:gd name="T103" fmla="*/ 4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8" h="126">
                  <a:moveTo>
                    <a:pt x="83" y="49"/>
                  </a:moveTo>
                  <a:cubicBezTo>
                    <a:pt x="81" y="49"/>
                    <a:pt x="79" y="49"/>
                    <a:pt x="78" y="49"/>
                  </a:cubicBezTo>
                  <a:cubicBezTo>
                    <a:pt x="71" y="49"/>
                    <a:pt x="65" y="49"/>
                    <a:pt x="59" y="50"/>
                  </a:cubicBezTo>
                  <a:cubicBezTo>
                    <a:pt x="62" y="45"/>
                    <a:pt x="64" y="41"/>
                    <a:pt x="67" y="37"/>
                  </a:cubicBezTo>
                  <a:cubicBezTo>
                    <a:pt x="69" y="32"/>
                    <a:pt x="72" y="28"/>
                    <a:pt x="74" y="24"/>
                  </a:cubicBezTo>
                  <a:cubicBezTo>
                    <a:pt x="76" y="21"/>
                    <a:pt x="75" y="17"/>
                    <a:pt x="72" y="15"/>
                  </a:cubicBezTo>
                  <a:cubicBezTo>
                    <a:pt x="71" y="15"/>
                    <a:pt x="70" y="15"/>
                    <a:pt x="69" y="15"/>
                  </a:cubicBezTo>
                  <a:cubicBezTo>
                    <a:pt x="67" y="15"/>
                    <a:pt x="65" y="16"/>
                    <a:pt x="64" y="18"/>
                  </a:cubicBezTo>
                  <a:cubicBezTo>
                    <a:pt x="60" y="24"/>
                    <a:pt x="57" y="30"/>
                    <a:pt x="53" y="36"/>
                  </a:cubicBezTo>
                  <a:cubicBezTo>
                    <a:pt x="52" y="26"/>
                    <a:pt x="51" y="17"/>
                    <a:pt x="50" y="8"/>
                  </a:cubicBezTo>
                  <a:cubicBezTo>
                    <a:pt x="50" y="6"/>
                    <a:pt x="50" y="4"/>
                    <a:pt x="48" y="3"/>
                  </a:cubicBezTo>
                  <a:cubicBezTo>
                    <a:pt x="47" y="1"/>
                    <a:pt x="45" y="0"/>
                    <a:pt x="43" y="0"/>
                  </a:cubicBezTo>
                  <a:cubicBezTo>
                    <a:pt x="41" y="0"/>
                    <a:pt x="39" y="1"/>
                    <a:pt x="37" y="3"/>
                  </a:cubicBezTo>
                  <a:cubicBezTo>
                    <a:pt x="36" y="4"/>
                    <a:pt x="35" y="6"/>
                    <a:pt x="35" y="8"/>
                  </a:cubicBezTo>
                  <a:cubicBezTo>
                    <a:pt x="36" y="21"/>
                    <a:pt x="38" y="34"/>
                    <a:pt x="39" y="47"/>
                  </a:cubicBezTo>
                  <a:cubicBezTo>
                    <a:pt x="34" y="42"/>
                    <a:pt x="28" y="36"/>
                    <a:pt x="23" y="31"/>
                  </a:cubicBezTo>
                  <a:cubicBezTo>
                    <a:pt x="22" y="29"/>
                    <a:pt x="20" y="29"/>
                    <a:pt x="18" y="29"/>
                  </a:cubicBezTo>
                  <a:cubicBezTo>
                    <a:pt x="16" y="29"/>
                    <a:pt x="14" y="29"/>
                    <a:pt x="13" y="31"/>
                  </a:cubicBezTo>
                  <a:cubicBezTo>
                    <a:pt x="10" y="33"/>
                    <a:pt x="10" y="38"/>
                    <a:pt x="13" y="40"/>
                  </a:cubicBezTo>
                  <a:cubicBezTo>
                    <a:pt x="17" y="44"/>
                    <a:pt x="21" y="48"/>
                    <a:pt x="24" y="52"/>
                  </a:cubicBezTo>
                  <a:cubicBezTo>
                    <a:pt x="18" y="52"/>
                    <a:pt x="12" y="53"/>
                    <a:pt x="7" y="53"/>
                  </a:cubicBezTo>
                  <a:cubicBezTo>
                    <a:pt x="5" y="53"/>
                    <a:pt x="3" y="54"/>
                    <a:pt x="2" y="55"/>
                  </a:cubicBezTo>
                  <a:cubicBezTo>
                    <a:pt x="1" y="56"/>
                    <a:pt x="0" y="58"/>
                    <a:pt x="0" y="59"/>
                  </a:cubicBezTo>
                  <a:cubicBezTo>
                    <a:pt x="0" y="63"/>
                    <a:pt x="3" y="66"/>
                    <a:pt x="7" y="66"/>
                  </a:cubicBezTo>
                  <a:cubicBezTo>
                    <a:pt x="16" y="65"/>
                    <a:pt x="26" y="64"/>
                    <a:pt x="36" y="63"/>
                  </a:cubicBezTo>
                  <a:cubicBezTo>
                    <a:pt x="36" y="64"/>
                    <a:pt x="36" y="64"/>
                    <a:pt x="37" y="64"/>
                  </a:cubicBezTo>
                  <a:cubicBezTo>
                    <a:pt x="32" y="73"/>
                    <a:pt x="27" y="82"/>
                    <a:pt x="22" y="91"/>
                  </a:cubicBezTo>
                  <a:cubicBezTo>
                    <a:pt x="21" y="94"/>
                    <a:pt x="20" y="96"/>
                    <a:pt x="18" y="98"/>
                  </a:cubicBezTo>
                  <a:cubicBezTo>
                    <a:pt x="17" y="101"/>
                    <a:pt x="18" y="104"/>
                    <a:pt x="20" y="106"/>
                  </a:cubicBezTo>
                  <a:cubicBezTo>
                    <a:pt x="23" y="107"/>
                    <a:pt x="26" y="106"/>
                    <a:pt x="28" y="104"/>
                  </a:cubicBezTo>
                  <a:cubicBezTo>
                    <a:pt x="33" y="95"/>
                    <a:pt x="38" y="86"/>
                    <a:pt x="44" y="76"/>
                  </a:cubicBezTo>
                  <a:cubicBezTo>
                    <a:pt x="44" y="81"/>
                    <a:pt x="45" y="86"/>
                    <a:pt x="46" y="90"/>
                  </a:cubicBezTo>
                  <a:cubicBezTo>
                    <a:pt x="47" y="98"/>
                    <a:pt x="48" y="106"/>
                    <a:pt x="50" y="114"/>
                  </a:cubicBezTo>
                  <a:cubicBezTo>
                    <a:pt x="50" y="115"/>
                    <a:pt x="50" y="116"/>
                    <a:pt x="50" y="117"/>
                  </a:cubicBezTo>
                  <a:cubicBezTo>
                    <a:pt x="50" y="118"/>
                    <a:pt x="51" y="118"/>
                    <a:pt x="51" y="119"/>
                  </a:cubicBezTo>
                  <a:cubicBezTo>
                    <a:pt x="51" y="120"/>
                    <a:pt x="52" y="122"/>
                    <a:pt x="52" y="123"/>
                  </a:cubicBezTo>
                  <a:cubicBezTo>
                    <a:pt x="53" y="124"/>
                    <a:pt x="54" y="125"/>
                    <a:pt x="55" y="125"/>
                  </a:cubicBezTo>
                  <a:cubicBezTo>
                    <a:pt x="56" y="126"/>
                    <a:pt x="58" y="126"/>
                    <a:pt x="60" y="126"/>
                  </a:cubicBezTo>
                  <a:cubicBezTo>
                    <a:pt x="62" y="125"/>
                    <a:pt x="63" y="124"/>
                    <a:pt x="64" y="123"/>
                  </a:cubicBezTo>
                  <a:cubicBezTo>
                    <a:pt x="65" y="121"/>
                    <a:pt x="65" y="120"/>
                    <a:pt x="65" y="118"/>
                  </a:cubicBezTo>
                  <a:cubicBezTo>
                    <a:pt x="63" y="108"/>
                    <a:pt x="62" y="98"/>
                    <a:pt x="60" y="88"/>
                  </a:cubicBezTo>
                  <a:cubicBezTo>
                    <a:pt x="64" y="92"/>
                    <a:pt x="68" y="95"/>
                    <a:pt x="72" y="98"/>
                  </a:cubicBezTo>
                  <a:cubicBezTo>
                    <a:pt x="76" y="100"/>
                    <a:pt x="80" y="99"/>
                    <a:pt x="82" y="95"/>
                  </a:cubicBezTo>
                  <a:cubicBezTo>
                    <a:pt x="84" y="92"/>
                    <a:pt x="82" y="88"/>
                    <a:pt x="79" y="86"/>
                  </a:cubicBezTo>
                  <a:cubicBezTo>
                    <a:pt x="78" y="86"/>
                    <a:pt x="77" y="85"/>
                    <a:pt x="76" y="84"/>
                  </a:cubicBezTo>
                  <a:cubicBezTo>
                    <a:pt x="72" y="81"/>
                    <a:pt x="68" y="76"/>
                    <a:pt x="64" y="72"/>
                  </a:cubicBezTo>
                  <a:cubicBezTo>
                    <a:pt x="62" y="70"/>
                    <a:pt x="59" y="68"/>
                    <a:pt x="57" y="65"/>
                  </a:cubicBezTo>
                  <a:cubicBezTo>
                    <a:pt x="57" y="64"/>
                    <a:pt x="57" y="63"/>
                    <a:pt x="57" y="62"/>
                  </a:cubicBezTo>
                  <a:cubicBezTo>
                    <a:pt x="65" y="61"/>
                    <a:pt x="74" y="61"/>
                    <a:pt x="83" y="60"/>
                  </a:cubicBezTo>
                  <a:cubicBezTo>
                    <a:pt x="84" y="60"/>
                    <a:pt x="85" y="59"/>
                    <a:pt x="86" y="58"/>
                  </a:cubicBezTo>
                  <a:cubicBezTo>
                    <a:pt x="87" y="57"/>
                    <a:pt x="88" y="56"/>
                    <a:pt x="88" y="54"/>
                  </a:cubicBezTo>
                  <a:cubicBezTo>
                    <a:pt x="88" y="52"/>
                    <a:pt x="86" y="49"/>
                    <a:pt x="83"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96">
              <a:extLst>
                <a:ext uri="{FF2B5EF4-FFF2-40B4-BE49-F238E27FC236}">
                  <a16:creationId xmlns:a16="http://schemas.microsoft.com/office/drawing/2014/main" id="{6E6E9A02-38E0-4AAC-8004-547CD09DD342}"/>
                </a:ext>
              </a:extLst>
            </p:cNvPr>
            <p:cNvSpPr>
              <a:spLocks/>
            </p:cNvSpPr>
            <p:nvPr/>
          </p:nvSpPr>
          <p:spPr bwMode="auto">
            <a:xfrm>
              <a:off x="1065" y="633"/>
              <a:ext cx="86" cy="137"/>
            </a:xfrm>
            <a:custGeom>
              <a:avLst/>
              <a:gdLst>
                <a:gd name="T0" fmla="*/ 4 w 61"/>
                <a:gd name="T1" fmla="*/ 1 h 97"/>
                <a:gd name="T2" fmla="*/ 1 w 61"/>
                <a:gd name="T3" fmla="*/ 5 h 97"/>
                <a:gd name="T4" fmla="*/ 1 w 61"/>
                <a:gd name="T5" fmla="*/ 11 h 97"/>
                <a:gd name="T6" fmla="*/ 6 w 61"/>
                <a:gd name="T7" fmla="*/ 15 h 97"/>
                <a:gd name="T8" fmla="*/ 14 w 61"/>
                <a:gd name="T9" fmla="*/ 17 h 97"/>
                <a:gd name="T10" fmla="*/ 24 w 61"/>
                <a:gd name="T11" fmla="*/ 23 h 97"/>
                <a:gd name="T12" fmla="*/ 37 w 61"/>
                <a:gd name="T13" fmla="*/ 36 h 97"/>
                <a:gd name="T14" fmla="*/ 43 w 61"/>
                <a:gd name="T15" fmla="*/ 46 h 97"/>
                <a:gd name="T16" fmla="*/ 47 w 61"/>
                <a:gd name="T17" fmla="*/ 63 h 97"/>
                <a:gd name="T18" fmla="*/ 48 w 61"/>
                <a:gd name="T19" fmla="*/ 76 h 97"/>
                <a:gd name="T20" fmla="*/ 48 w 61"/>
                <a:gd name="T21" fmla="*/ 91 h 97"/>
                <a:gd name="T22" fmla="*/ 52 w 61"/>
                <a:gd name="T23" fmla="*/ 97 h 97"/>
                <a:gd name="T24" fmla="*/ 59 w 61"/>
                <a:gd name="T25" fmla="*/ 93 h 97"/>
                <a:gd name="T26" fmla="*/ 61 w 61"/>
                <a:gd name="T27" fmla="*/ 80 h 97"/>
                <a:gd name="T28" fmla="*/ 61 w 61"/>
                <a:gd name="T29" fmla="*/ 69 h 97"/>
                <a:gd name="T30" fmla="*/ 58 w 61"/>
                <a:gd name="T31" fmla="*/ 47 h 97"/>
                <a:gd name="T32" fmla="*/ 53 w 61"/>
                <a:gd name="T33" fmla="*/ 32 h 97"/>
                <a:gd name="T34" fmla="*/ 46 w 61"/>
                <a:gd name="T35" fmla="*/ 23 h 97"/>
                <a:gd name="T36" fmla="*/ 37 w 61"/>
                <a:gd name="T37" fmla="*/ 14 h 97"/>
                <a:gd name="T38" fmla="*/ 25 w 61"/>
                <a:gd name="T39" fmla="*/ 5 h 97"/>
                <a:gd name="T40" fmla="*/ 18 w 61"/>
                <a:gd name="T41" fmla="*/ 2 h 97"/>
                <a:gd name="T42" fmla="*/ 10 w 61"/>
                <a:gd name="T43" fmla="*/ 0 h 97"/>
                <a:gd name="T44" fmla="*/ 8 w 61"/>
                <a:gd name="T45" fmla="*/ 0 h 97"/>
                <a:gd name="T46" fmla="*/ 4 w 61"/>
                <a:gd name="T47" fmla="*/ 1 h 97"/>
                <a:gd name="T48" fmla="*/ 4 w 61"/>
                <a:gd name="T49" fmla="*/ 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1" h="97">
                  <a:moveTo>
                    <a:pt x="4" y="1"/>
                  </a:moveTo>
                  <a:cubicBezTo>
                    <a:pt x="2" y="2"/>
                    <a:pt x="1" y="3"/>
                    <a:pt x="1" y="5"/>
                  </a:cubicBezTo>
                  <a:cubicBezTo>
                    <a:pt x="0" y="7"/>
                    <a:pt x="0" y="9"/>
                    <a:pt x="1" y="11"/>
                  </a:cubicBezTo>
                  <a:cubicBezTo>
                    <a:pt x="2" y="13"/>
                    <a:pt x="4" y="14"/>
                    <a:pt x="6" y="15"/>
                  </a:cubicBezTo>
                  <a:cubicBezTo>
                    <a:pt x="9" y="15"/>
                    <a:pt x="11" y="16"/>
                    <a:pt x="14" y="17"/>
                  </a:cubicBezTo>
                  <a:cubicBezTo>
                    <a:pt x="18" y="18"/>
                    <a:pt x="21" y="20"/>
                    <a:pt x="24" y="23"/>
                  </a:cubicBezTo>
                  <a:cubicBezTo>
                    <a:pt x="29" y="27"/>
                    <a:pt x="33" y="31"/>
                    <a:pt x="37" y="36"/>
                  </a:cubicBezTo>
                  <a:cubicBezTo>
                    <a:pt x="39" y="39"/>
                    <a:pt x="41" y="42"/>
                    <a:pt x="43" y="46"/>
                  </a:cubicBezTo>
                  <a:cubicBezTo>
                    <a:pt x="45" y="51"/>
                    <a:pt x="46" y="57"/>
                    <a:pt x="47" y="63"/>
                  </a:cubicBezTo>
                  <a:cubicBezTo>
                    <a:pt x="47" y="67"/>
                    <a:pt x="48" y="72"/>
                    <a:pt x="48" y="76"/>
                  </a:cubicBezTo>
                  <a:cubicBezTo>
                    <a:pt x="48" y="81"/>
                    <a:pt x="49" y="86"/>
                    <a:pt x="48" y="91"/>
                  </a:cubicBezTo>
                  <a:cubicBezTo>
                    <a:pt x="48" y="93"/>
                    <a:pt x="50" y="96"/>
                    <a:pt x="52" y="97"/>
                  </a:cubicBezTo>
                  <a:cubicBezTo>
                    <a:pt x="55" y="97"/>
                    <a:pt x="59" y="96"/>
                    <a:pt x="59" y="93"/>
                  </a:cubicBezTo>
                  <a:cubicBezTo>
                    <a:pt x="60" y="88"/>
                    <a:pt x="61" y="84"/>
                    <a:pt x="61" y="80"/>
                  </a:cubicBezTo>
                  <a:cubicBezTo>
                    <a:pt x="61" y="76"/>
                    <a:pt x="61" y="73"/>
                    <a:pt x="61" y="69"/>
                  </a:cubicBezTo>
                  <a:cubicBezTo>
                    <a:pt x="61" y="61"/>
                    <a:pt x="60" y="54"/>
                    <a:pt x="58" y="47"/>
                  </a:cubicBezTo>
                  <a:cubicBezTo>
                    <a:pt x="57" y="42"/>
                    <a:pt x="55" y="37"/>
                    <a:pt x="53" y="32"/>
                  </a:cubicBezTo>
                  <a:cubicBezTo>
                    <a:pt x="51" y="29"/>
                    <a:pt x="48" y="26"/>
                    <a:pt x="46" y="23"/>
                  </a:cubicBezTo>
                  <a:cubicBezTo>
                    <a:pt x="43" y="20"/>
                    <a:pt x="40" y="17"/>
                    <a:pt x="37" y="14"/>
                  </a:cubicBezTo>
                  <a:cubicBezTo>
                    <a:pt x="34" y="11"/>
                    <a:pt x="30" y="8"/>
                    <a:pt x="25" y="5"/>
                  </a:cubicBezTo>
                  <a:cubicBezTo>
                    <a:pt x="23" y="4"/>
                    <a:pt x="20" y="3"/>
                    <a:pt x="18" y="2"/>
                  </a:cubicBezTo>
                  <a:cubicBezTo>
                    <a:pt x="15" y="1"/>
                    <a:pt x="13" y="0"/>
                    <a:pt x="10" y="0"/>
                  </a:cubicBezTo>
                  <a:cubicBezTo>
                    <a:pt x="9" y="0"/>
                    <a:pt x="9" y="0"/>
                    <a:pt x="8" y="0"/>
                  </a:cubicBezTo>
                  <a:cubicBezTo>
                    <a:pt x="7" y="0"/>
                    <a:pt x="5" y="0"/>
                    <a:pt x="4" y="1"/>
                  </a:cubicBezTo>
                  <a:cubicBezTo>
                    <a:pt x="4" y="1"/>
                    <a:pt x="4" y="1"/>
                    <a:pt x="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97">
              <a:extLst>
                <a:ext uri="{FF2B5EF4-FFF2-40B4-BE49-F238E27FC236}">
                  <a16:creationId xmlns:a16="http://schemas.microsoft.com/office/drawing/2014/main" id="{F8877521-8A30-46BA-B194-83D6C606026A}"/>
                </a:ext>
              </a:extLst>
            </p:cNvPr>
            <p:cNvSpPr>
              <a:spLocks/>
            </p:cNvSpPr>
            <p:nvPr/>
          </p:nvSpPr>
          <p:spPr bwMode="auto">
            <a:xfrm>
              <a:off x="1123" y="809"/>
              <a:ext cx="21" cy="22"/>
            </a:xfrm>
            <a:custGeom>
              <a:avLst/>
              <a:gdLst>
                <a:gd name="T0" fmla="*/ 0 w 15"/>
                <a:gd name="T1" fmla="*/ 8 h 15"/>
                <a:gd name="T2" fmla="*/ 7 w 15"/>
                <a:gd name="T3" fmla="*/ 15 h 15"/>
                <a:gd name="T4" fmla="*/ 15 w 15"/>
                <a:gd name="T5" fmla="*/ 8 h 15"/>
                <a:gd name="T6" fmla="*/ 7 w 15"/>
                <a:gd name="T7" fmla="*/ 0 h 15"/>
                <a:gd name="T8" fmla="*/ 0 w 15"/>
                <a:gd name="T9" fmla="*/ 8 h 15"/>
                <a:gd name="T10" fmla="*/ 0 w 15"/>
                <a:gd name="T11" fmla="*/ 8 h 15"/>
              </a:gdLst>
              <a:ahLst/>
              <a:cxnLst>
                <a:cxn ang="0">
                  <a:pos x="T0" y="T1"/>
                </a:cxn>
                <a:cxn ang="0">
                  <a:pos x="T2" y="T3"/>
                </a:cxn>
                <a:cxn ang="0">
                  <a:pos x="T4" y="T5"/>
                </a:cxn>
                <a:cxn ang="0">
                  <a:pos x="T6" y="T7"/>
                </a:cxn>
                <a:cxn ang="0">
                  <a:pos x="T8" y="T9"/>
                </a:cxn>
                <a:cxn ang="0">
                  <a:pos x="T10" y="T11"/>
                </a:cxn>
              </a:cxnLst>
              <a:rect l="0" t="0" r="r" b="b"/>
              <a:pathLst>
                <a:path w="15" h="15">
                  <a:moveTo>
                    <a:pt x="0" y="8"/>
                  </a:moveTo>
                  <a:cubicBezTo>
                    <a:pt x="0" y="12"/>
                    <a:pt x="3" y="15"/>
                    <a:pt x="7" y="15"/>
                  </a:cubicBezTo>
                  <a:cubicBezTo>
                    <a:pt x="12" y="15"/>
                    <a:pt x="15" y="12"/>
                    <a:pt x="15" y="8"/>
                  </a:cubicBezTo>
                  <a:cubicBezTo>
                    <a:pt x="15" y="4"/>
                    <a:pt x="12" y="0"/>
                    <a:pt x="7" y="0"/>
                  </a:cubicBezTo>
                  <a:cubicBezTo>
                    <a:pt x="3" y="0"/>
                    <a:pt x="0" y="4"/>
                    <a:pt x="0" y="8"/>
                  </a:cubicBezTo>
                  <a:cubicBezTo>
                    <a:pt x="0" y="8"/>
                    <a:pt x="0" y="8"/>
                    <a:pt x="0"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98">
              <a:extLst>
                <a:ext uri="{FF2B5EF4-FFF2-40B4-BE49-F238E27FC236}">
                  <a16:creationId xmlns:a16="http://schemas.microsoft.com/office/drawing/2014/main" id="{12596B8E-52FA-4349-A7AF-291E0FF92FE9}"/>
                </a:ext>
              </a:extLst>
            </p:cNvPr>
            <p:cNvSpPr>
              <a:spLocks/>
            </p:cNvSpPr>
            <p:nvPr/>
          </p:nvSpPr>
          <p:spPr bwMode="auto">
            <a:xfrm>
              <a:off x="378" y="732"/>
              <a:ext cx="58" cy="182"/>
            </a:xfrm>
            <a:custGeom>
              <a:avLst/>
              <a:gdLst>
                <a:gd name="T0" fmla="*/ 8 w 41"/>
                <a:gd name="T1" fmla="*/ 5 h 129"/>
                <a:gd name="T2" fmla="*/ 1 w 41"/>
                <a:gd name="T3" fmla="*/ 45 h 129"/>
                <a:gd name="T4" fmla="*/ 0 w 41"/>
                <a:gd name="T5" fmla="*/ 55 h 129"/>
                <a:gd name="T6" fmla="*/ 1 w 41"/>
                <a:gd name="T7" fmla="*/ 68 h 129"/>
                <a:gd name="T8" fmla="*/ 3 w 41"/>
                <a:gd name="T9" fmla="*/ 76 h 129"/>
                <a:gd name="T10" fmla="*/ 5 w 41"/>
                <a:gd name="T11" fmla="*/ 80 h 129"/>
                <a:gd name="T12" fmla="*/ 9 w 41"/>
                <a:gd name="T13" fmla="*/ 90 h 129"/>
                <a:gd name="T14" fmla="*/ 18 w 41"/>
                <a:gd name="T15" fmla="*/ 110 h 129"/>
                <a:gd name="T16" fmla="*/ 25 w 41"/>
                <a:gd name="T17" fmla="*/ 119 h 129"/>
                <a:gd name="T18" fmla="*/ 33 w 41"/>
                <a:gd name="T19" fmla="*/ 128 h 129"/>
                <a:gd name="T20" fmla="*/ 38 w 41"/>
                <a:gd name="T21" fmla="*/ 129 h 129"/>
                <a:gd name="T22" fmla="*/ 39 w 41"/>
                <a:gd name="T23" fmla="*/ 123 h 129"/>
                <a:gd name="T24" fmla="*/ 33 w 41"/>
                <a:gd name="T25" fmla="*/ 112 h 129"/>
                <a:gd name="T26" fmla="*/ 28 w 41"/>
                <a:gd name="T27" fmla="*/ 103 h 129"/>
                <a:gd name="T28" fmla="*/ 21 w 41"/>
                <a:gd name="T29" fmla="*/ 86 h 129"/>
                <a:gd name="T30" fmla="*/ 18 w 41"/>
                <a:gd name="T31" fmla="*/ 77 h 129"/>
                <a:gd name="T32" fmla="*/ 16 w 41"/>
                <a:gd name="T33" fmla="*/ 73 h 129"/>
                <a:gd name="T34" fmla="*/ 14 w 41"/>
                <a:gd name="T35" fmla="*/ 64 h 129"/>
                <a:gd name="T36" fmla="*/ 14 w 41"/>
                <a:gd name="T37" fmla="*/ 57 h 129"/>
                <a:gd name="T38" fmla="*/ 14 w 41"/>
                <a:gd name="T39" fmla="*/ 51 h 129"/>
                <a:gd name="T40" fmla="*/ 15 w 41"/>
                <a:gd name="T41" fmla="*/ 41 h 129"/>
                <a:gd name="T42" fmla="*/ 16 w 41"/>
                <a:gd name="T43" fmla="*/ 35 h 129"/>
                <a:gd name="T44" fmla="*/ 17 w 41"/>
                <a:gd name="T45" fmla="*/ 28 h 129"/>
                <a:gd name="T46" fmla="*/ 21 w 41"/>
                <a:gd name="T47" fmla="*/ 8 h 129"/>
                <a:gd name="T48" fmla="*/ 17 w 41"/>
                <a:gd name="T49" fmla="*/ 0 h 129"/>
                <a:gd name="T50" fmla="*/ 15 w 41"/>
                <a:gd name="T51" fmla="*/ 0 h 129"/>
                <a:gd name="T52" fmla="*/ 8 w 41"/>
                <a:gd name="T53" fmla="*/ 5 h 129"/>
                <a:gd name="T54" fmla="*/ 8 w 41"/>
                <a:gd name="T55" fmla="*/ 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1" h="129">
                  <a:moveTo>
                    <a:pt x="8" y="5"/>
                  </a:moveTo>
                  <a:cubicBezTo>
                    <a:pt x="5" y="18"/>
                    <a:pt x="2" y="32"/>
                    <a:pt x="1" y="45"/>
                  </a:cubicBezTo>
                  <a:cubicBezTo>
                    <a:pt x="1" y="49"/>
                    <a:pt x="0" y="52"/>
                    <a:pt x="0" y="55"/>
                  </a:cubicBezTo>
                  <a:cubicBezTo>
                    <a:pt x="0" y="59"/>
                    <a:pt x="0" y="63"/>
                    <a:pt x="1" y="68"/>
                  </a:cubicBezTo>
                  <a:cubicBezTo>
                    <a:pt x="1" y="70"/>
                    <a:pt x="2" y="73"/>
                    <a:pt x="3" y="76"/>
                  </a:cubicBezTo>
                  <a:cubicBezTo>
                    <a:pt x="4" y="77"/>
                    <a:pt x="5" y="79"/>
                    <a:pt x="5" y="80"/>
                  </a:cubicBezTo>
                  <a:cubicBezTo>
                    <a:pt x="6" y="83"/>
                    <a:pt x="8" y="87"/>
                    <a:pt x="9" y="90"/>
                  </a:cubicBezTo>
                  <a:cubicBezTo>
                    <a:pt x="12" y="97"/>
                    <a:pt x="15" y="103"/>
                    <a:pt x="18" y="110"/>
                  </a:cubicBezTo>
                  <a:cubicBezTo>
                    <a:pt x="20" y="113"/>
                    <a:pt x="22" y="116"/>
                    <a:pt x="25" y="119"/>
                  </a:cubicBezTo>
                  <a:cubicBezTo>
                    <a:pt x="27" y="122"/>
                    <a:pt x="30" y="125"/>
                    <a:pt x="33" y="128"/>
                  </a:cubicBezTo>
                  <a:cubicBezTo>
                    <a:pt x="34" y="129"/>
                    <a:pt x="36" y="129"/>
                    <a:pt x="38" y="129"/>
                  </a:cubicBezTo>
                  <a:cubicBezTo>
                    <a:pt x="40" y="127"/>
                    <a:pt x="41" y="125"/>
                    <a:pt x="39" y="123"/>
                  </a:cubicBezTo>
                  <a:cubicBezTo>
                    <a:pt x="37" y="119"/>
                    <a:pt x="35" y="116"/>
                    <a:pt x="33" y="112"/>
                  </a:cubicBezTo>
                  <a:cubicBezTo>
                    <a:pt x="31" y="109"/>
                    <a:pt x="29" y="106"/>
                    <a:pt x="28" y="103"/>
                  </a:cubicBezTo>
                  <a:cubicBezTo>
                    <a:pt x="25" y="97"/>
                    <a:pt x="23" y="92"/>
                    <a:pt x="21" y="86"/>
                  </a:cubicBezTo>
                  <a:cubicBezTo>
                    <a:pt x="20" y="83"/>
                    <a:pt x="19" y="80"/>
                    <a:pt x="18" y="77"/>
                  </a:cubicBezTo>
                  <a:cubicBezTo>
                    <a:pt x="17" y="76"/>
                    <a:pt x="17" y="74"/>
                    <a:pt x="16" y="73"/>
                  </a:cubicBezTo>
                  <a:cubicBezTo>
                    <a:pt x="15" y="70"/>
                    <a:pt x="14" y="67"/>
                    <a:pt x="14" y="64"/>
                  </a:cubicBezTo>
                  <a:cubicBezTo>
                    <a:pt x="13" y="62"/>
                    <a:pt x="14" y="59"/>
                    <a:pt x="14" y="57"/>
                  </a:cubicBezTo>
                  <a:cubicBezTo>
                    <a:pt x="14" y="55"/>
                    <a:pt x="14" y="53"/>
                    <a:pt x="14" y="51"/>
                  </a:cubicBezTo>
                  <a:cubicBezTo>
                    <a:pt x="14" y="48"/>
                    <a:pt x="15" y="45"/>
                    <a:pt x="15" y="41"/>
                  </a:cubicBezTo>
                  <a:cubicBezTo>
                    <a:pt x="15" y="39"/>
                    <a:pt x="16" y="37"/>
                    <a:pt x="16" y="35"/>
                  </a:cubicBezTo>
                  <a:cubicBezTo>
                    <a:pt x="16" y="32"/>
                    <a:pt x="17" y="30"/>
                    <a:pt x="17" y="28"/>
                  </a:cubicBezTo>
                  <a:cubicBezTo>
                    <a:pt x="18" y="21"/>
                    <a:pt x="20" y="15"/>
                    <a:pt x="21" y="8"/>
                  </a:cubicBezTo>
                  <a:cubicBezTo>
                    <a:pt x="22" y="5"/>
                    <a:pt x="20" y="1"/>
                    <a:pt x="17" y="0"/>
                  </a:cubicBezTo>
                  <a:cubicBezTo>
                    <a:pt x="16" y="0"/>
                    <a:pt x="15" y="0"/>
                    <a:pt x="15" y="0"/>
                  </a:cubicBezTo>
                  <a:cubicBezTo>
                    <a:pt x="12" y="0"/>
                    <a:pt x="9" y="2"/>
                    <a:pt x="8" y="5"/>
                  </a:cubicBezTo>
                  <a:cubicBezTo>
                    <a:pt x="8" y="5"/>
                    <a:pt x="8" y="5"/>
                    <a:pt x="8"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99">
              <a:extLst>
                <a:ext uri="{FF2B5EF4-FFF2-40B4-BE49-F238E27FC236}">
                  <a16:creationId xmlns:a16="http://schemas.microsoft.com/office/drawing/2014/main" id="{7A7FDC7D-FEAC-4D6C-8E1E-7B49FD78741A}"/>
                </a:ext>
              </a:extLst>
            </p:cNvPr>
            <p:cNvSpPr>
              <a:spLocks/>
            </p:cNvSpPr>
            <p:nvPr/>
          </p:nvSpPr>
          <p:spPr bwMode="auto">
            <a:xfrm>
              <a:off x="441" y="938"/>
              <a:ext cx="19" cy="18"/>
            </a:xfrm>
            <a:custGeom>
              <a:avLst/>
              <a:gdLst>
                <a:gd name="T0" fmla="*/ 0 w 13"/>
                <a:gd name="T1" fmla="*/ 6 h 13"/>
                <a:gd name="T2" fmla="*/ 7 w 13"/>
                <a:gd name="T3" fmla="*/ 13 h 13"/>
                <a:gd name="T4" fmla="*/ 13 w 13"/>
                <a:gd name="T5" fmla="*/ 6 h 13"/>
                <a:gd name="T6" fmla="*/ 7 w 13"/>
                <a:gd name="T7" fmla="*/ 0 h 13"/>
                <a:gd name="T8" fmla="*/ 0 w 13"/>
                <a:gd name="T9" fmla="*/ 6 h 13"/>
                <a:gd name="T10" fmla="*/ 0 w 13"/>
                <a:gd name="T11" fmla="*/ 6 h 13"/>
              </a:gdLst>
              <a:ahLst/>
              <a:cxnLst>
                <a:cxn ang="0">
                  <a:pos x="T0" y="T1"/>
                </a:cxn>
                <a:cxn ang="0">
                  <a:pos x="T2" y="T3"/>
                </a:cxn>
                <a:cxn ang="0">
                  <a:pos x="T4" y="T5"/>
                </a:cxn>
                <a:cxn ang="0">
                  <a:pos x="T6" y="T7"/>
                </a:cxn>
                <a:cxn ang="0">
                  <a:pos x="T8" y="T9"/>
                </a:cxn>
                <a:cxn ang="0">
                  <a:pos x="T10" y="T11"/>
                </a:cxn>
              </a:cxnLst>
              <a:rect l="0" t="0" r="r" b="b"/>
              <a:pathLst>
                <a:path w="13" h="13">
                  <a:moveTo>
                    <a:pt x="0" y="6"/>
                  </a:moveTo>
                  <a:cubicBezTo>
                    <a:pt x="0" y="10"/>
                    <a:pt x="3" y="13"/>
                    <a:pt x="7" y="13"/>
                  </a:cubicBezTo>
                  <a:cubicBezTo>
                    <a:pt x="10" y="13"/>
                    <a:pt x="13" y="10"/>
                    <a:pt x="13" y="6"/>
                  </a:cubicBezTo>
                  <a:cubicBezTo>
                    <a:pt x="13" y="3"/>
                    <a:pt x="10" y="0"/>
                    <a:pt x="7" y="0"/>
                  </a:cubicBezTo>
                  <a:cubicBezTo>
                    <a:pt x="3" y="0"/>
                    <a:pt x="0" y="3"/>
                    <a:pt x="0" y="6"/>
                  </a:cubicBezTo>
                  <a:cubicBezTo>
                    <a:pt x="0" y="6"/>
                    <a:pt x="0" y="6"/>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18" name="Group 80">
            <a:extLst>
              <a:ext uri="{FF2B5EF4-FFF2-40B4-BE49-F238E27FC236}">
                <a16:creationId xmlns:a16="http://schemas.microsoft.com/office/drawing/2014/main" id="{BADD3A9F-78BD-41EC-A204-288E7955BA04}"/>
              </a:ext>
            </a:extLst>
          </p:cNvPr>
          <p:cNvGrpSpPr>
            <a:grpSpLocks noChangeAspect="1"/>
          </p:cNvGrpSpPr>
          <p:nvPr/>
        </p:nvGrpSpPr>
        <p:grpSpPr bwMode="auto">
          <a:xfrm>
            <a:off x="5069010" y="95321"/>
            <a:ext cx="1771651" cy="1379538"/>
            <a:chOff x="216" y="395"/>
            <a:chExt cx="1116" cy="869"/>
          </a:xfrm>
          <a:solidFill>
            <a:srgbClr val="844459"/>
          </a:solidFill>
        </p:grpSpPr>
        <p:sp>
          <p:nvSpPr>
            <p:cNvPr id="219" name="Freeform 81">
              <a:extLst>
                <a:ext uri="{FF2B5EF4-FFF2-40B4-BE49-F238E27FC236}">
                  <a16:creationId xmlns:a16="http://schemas.microsoft.com/office/drawing/2014/main" id="{667E7F28-E0DC-469A-B611-89E4D811937A}"/>
                </a:ext>
              </a:extLst>
            </p:cNvPr>
            <p:cNvSpPr>
              <a:spLocks/>
            </p:cNvSpPr>
            <p:nvPr/>
          </p:nvSpPr>
          <p:spPr bwMode="auto">
            <a:xfrm>
              <a:off x="284" y="538"/>
              <a:ext cx="906" cy="726"/>
            </a:xfrm>
            <a:custGeom>
              <a:avLst/>
              <a:gdLst>
                <a:gd name="T0" fmla="*/ 209 w 644"/>
                <a:gd name="T1" fmla="*/ 0 h 516"/>
                <a:gd name="T2" fmla="*/ 104 w 644"/>
                <a:gd name="T3" fmla="*/ 42 h 516"/>
                <a:gd name="T4" fmla="*/ 154 w 644"/>
                <a:gd name="T5" fmla="*/ 375 h 516"/>
                <a:gd name="T6" fmla="*/ 242 w 644"/>
                <a:gd name="T7" fmla="*/ 437 h 516"/>
                <a:gd name="T8" fmla="*/ 295 w 644"/>
                <a:gd name="T9" fmla="*/ 478 h 516"/>
                <a:gd name="T10" fmla="*/ 343 w 644"/>
                <a:gd name="T11" fmla="*/ 510 h 516"/>
                <a:gd name="T12" fmla="*/ 353 w 644"/>
                <a:gd name="T13" fmla="*/ 503 h 516"/>
                <a:gd name="T14" fmla="*/ 479 w 644"/>
                <a:gd name="T15" fmla="*/ 407 h 516"/>
                <a:gd name="T16" fmla="*/ 589 w 644"/>
                <a:gd name="T17" fmla="*/ 294 h 516"/>
                <a:gd name="T18" fmla="*/ 643 w 644"/>
                <a:gd name="T19" fmla="*/ 148 h 516"/>
                <a:gd name="T20" fmla="*/ 562 w 644"/>
                <a:gd name="T21" fmla="*/ 43 h 516"/>
                <a:gd name="T22" fmla="*/ 560 w 644"/>
                <a:gd name="T23" fmla="*/ 43 h 516"/>
                <a:gd name="T24" fmla="*/ 555 w 644"/>
                <a:gd name="T25" fmla="*/ 42 h 516"/>
                <a:gd name="T26" fmla="*/ 380 w 644"/>
                <a:gd name="T27" fmla="*/ 142 h 516"/>
                <a:gd name="T28" fmla="*/ 366 w 644"/>
                <a:gd name="T29" fmla="*/ 163 h 516"/>
                <a:gd name="T30" fmla="*/ 360 w 644"/>
                <a:gd name="T31" fmla="*/ 177 h 516"/>
                <a:gd name="T32" fmla="*/ 359 w 644"/>
                <a:gd name="T33" fmla="*/ 170 h 516"/>
                <a:gd name="T34" fmla="*/ 357 w 644"/>
                <a:gd name="T35" fmla="*/ 158 h 516"/>
                <a:gd name="T36" fmla="*/ 357 w 644"/>
                <a:gd name="T37" fmla="*/ 155 h 516"/>
                <a:gd name="T38" fmla="*/ 356 w 644"/>
                <a:gd name="T39" fmla="*/ 153 h 516"/>
                <a:gd name="T40" fmla="*/ 356 w 644"/>
                <a:gd name="T41" fmla="*/ 150 h 516"/>
                <a:gd name="T42" fmla="*/ 354 w 644"/>
                <a:gd name="T43" fmla="*/ 143 h 516"/>
                <a:gd name="T44" fmla="*/ 209 w 644"/>
                <a:gd name="T45" fmla="*/ 0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44" h="516">
                  <a:moveTo>
                    <a:pt x="209" y="0"/>
                  </a:moveTo>
                  <a:cubicBezTo>
                    <a:pt x="170" y="0"/>
                    <a:pt x="131" y="16"/>
                    <a:pt x="104" y="42"/>
                  </a:cubicBezTo>
                  <a:cubicBezTo>
                    <a:pt x="0" y="144"/>
                    <a:pt x="58" y="293"/>
                    <a:pt x="154" y="375"/>
                  </a:cubicBezTo>
                  <a:cubicBezTo>
                    <a:pt x="181" y="399"/>
                    <a:pt x="212" y="418"/>
                    <a:pt x="242" y="437"/>
                  </a:cubicBezTo>
                  <a:cubicBezTo>
                    <a:pt x="261" y="450"/>
                    <a:pt x="278" y="463"/>
                    <a:pt x="295" y="478"/>
                  </a:cubicBezTo>
                  <a:cubicBezTo>
                    <a:pt x="305" y="486"/>
                    <a:pt x="328" y="516"/>
                    <a:pt x="343" y="510"/>
                  </a:cubicBezTo>
                  <a:cubicBezTo>
                    <a:pt x="347" y="508"/>
                    <a:pt x="350" y="505"/>
                    <a:pt x="353" y="503"/>
                  </a:cubicBezTo>
                  <a:cubicBezTo>
                    <a:pt x="392" y="467"/>
                    <a:pt x="438" y="440"/>
                    <a:pt x="479" y="407"/>
                  </a:cubicBezTo>
                  <a:cubicBezTo>
                    <a:pt x="520" y="374"/>
                    <a:pt x="559" y="337"/>
                    <a:pt x="589" y="294"/>
                  </a:cubicBezTo>
                  <a:cubicBezTo>
                    <a:pt x="620" y="252"/>
                    <a:pt x="642" y="200"/>
                    <a:pt x="643" y="148"/>
                  </a:cubicBezTo>
                  <a:cubicBezTo>
                    <a:pt x="644" y="97"/>
                    <a:pt x="616" y="49"/>
                    <a:pt x="562" y="43"/>
                  </a:cubicBezTo>
                  <a:cubicBezTo>
                    <a:pt x="560" y="43"/>
                    <a:pt x="560" y="43"/>
                    <a:pt x="560" y="43"/>
                  </a:cubicBezTo>
                  <a:cubicBezTo>
                    <a:pt x="558" y="42"/>
                    <a:pt x="557" y="42"/>
                    <a:pt x="555" y="42"/>
                  </a:cubicBezTo>
                  <a:cubicBezTo>
                    <a:pt x="484" y="42"/>
                    <a:pt x="422" y="87"/>
                    <a:pt x="380" y="142"/>
                  </a:cubicBezTo>
                  <a:cubicBezTo>
                    <a:pt x="374" y="149"/>
                    <a:pt x="370" y="156"/>
                    <a:pt x="366" y="163"/>
                  </a:cubicBezTo>
                  <a:cubicBezTo>
                    <a:pt x="364" y="167"/>
                    <a:pt x="362" y="172"/>
                    <a:pt x="360" y="177"/>
                  </a:cubicBezTo>
                  <a:cubicBezTo>
                    <a:pt x="359" y="174"/>
                    <a:pt x="359" y="172"/>
                    <a:pt x="359" y="170"/>
                  </a:cubicBezTo>
                  <a:cubicBezTo>
                    <a:pt x="358" y="166"/>
                    <a:pt x="358" y="162"/>
                    <a:pt x="357" y="158"/>
                  </a:cubicBezTo>
                  <a:cubicBezTo>
                    <a:pt x="357" y="155"/>
                    <a:pt x="357" y="155"/>
                    <a:pt x="357" y="155"/>
                  </a:cubicBezTo>
                  <a:cubicBezTo>
                    <a:pt x="356" y="154"/>
                    <a:pt x="356" y="154"/>
                    <a:pt x="356" y="153"/>
                  </a:cubicBezTo>
                  <a:cubicBezTo>
                    <a:pt x="356" y="152"/>
                    <a:pt x="356" y="151"/>
                    <a:pt x="356" y="150"/>
                  </a:cubicBezTo>
                  <a:cubicBezTo>
                    <a:pt x="355" y="148"/>
                    <a:pt x="355" y="146"/>
                    <a:pt x="354" y="143"/>
                  </a:cubicBezTo>
                  <a:cubicBezTo>
                    <a:pt x="337" y="73"/>
                    <a:pt x="289" y="0"/>
                    <a:pt x="209" y="0"/>
                  </a:cubicBezTo>
                  <a:close/>
                </a:path>
              </a:pathLst>
            </a:custGeom>
            <a:gradFill>
              <a:gsLst>
                <a:gs pos="0">
                  <a:srgbClr val="844459">
                    <a:alpha val="58000"/>
                  </a:srgbClr>
                </a:gs>
                <a:gs pos="100000">
                  <a:srgbClr val="E1606F">
                    <a:lumMod val="85000"/>
                    <a:lumOff val="15000"/>
                    <a:alpha val="10000"/>
                  </a:srgbClr>
                </a:gs>
              </a:gsLst>
              <a:lin ang="5400000" scaled="0"/>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82">
              <a:extLst>
                <a:ext uri="{FF2B5EF4-FFF2-40B4-BE49-F238E27FC236}">
                  <a16:creationId xmlns:a16="http://schemas.microsoft.com/office/drawing/2014/main" id="{A7AC2065-82DA-4CCE-8D0F-DFB9AC1CD8AD}"/>
                </a:ext>
              </a:extLst>
            </p:cNvPr>
            <p:cNvSpPr>
              <a:spLocks/>
            </p:cNvSpPr>
            <p:nvPr/>
          </p:nvSpPr>
          <p:spPr bwMode="auto">
            <a:xfrm>
              <a:off x="985" y="1129"/>
              <a:ext cx="103" cy="99"/>
            </a:xfrm>
            <a:custGeom>
              <a:avLst/>
              <a:gdLst>
                <a:gd name="T0" fmla="*/ 8 w 73"/>
                <a:gd name="T1" fmla="*/ 5 h 70"/>
                <a:gd name="T2" fmla="*/ 11 w 73"/>
                <a:gd name="T3" fmla="*/ 5 h 70"/>
                <a:gd name="T4" fmla="*/ 18 w 73"/>
                <a:gd name="T5" fmla="*/ 10 h 70"/>
                <a:gd name="T6" fmla="*/ 21 w 73"/>
                <a:gd name="T7" fmla="*/ 13 h 70"/>
                <a:gd name="T8" fmla="*/ 25 w 73"/>
                <a:gd name="T9" fmla="*/ 21 h 70"/>
                <a:gd name="T10" fmla="*/ 27 w 73"/>
                <a:gd name="T11" fmla="*/ 26 h 70"/>
                <a:gd name="T12" fmla="*/ 28 w 73"/>
                <a:gd name="T13" fmla="*/ 28 h 70"/>
                <a:gd name="T14" fmla="*/ 29 w 73"/>
                <a:gd name="T15" fmla="*/ 31 h 70"/>
                <a:gd name="T16" fmla="*/ 30 w 73"/>
                <a:gd name="T17" fmla="*/ 27 h 70"/>
                <a:gd name="T18" fmla="*/ 34 w 73"/>
                <a:gd name="T19" fmla="*/ 19 h 70"/>
                <a:gd name="T20" fmla="*/ 44 w 73"/>
                <a:gd name="T21" fmla="*/ 6 h 70"/>
                <a:gd name="T22" fmla="*/ 50 w 73"/>
                <a:gd name="T23" fmla="*/ 2 h 70"/>
                <a:gd name="T24" fmla="*/ 59 w 73"/>
                <a:gd name="T25" fmla="*/ 0 h 70"/>
                <a:gd name="T26" fmla="*/ 67 w 73"/>
                <a:gd name="T27" fmla="*/ 4 h 70"/>
                <a:gd name="T28" fmla="*/ 72 w 73"/>
                <a:gd name="T29" fmla="*/ 12 h 70"/>
                <a:gd name="T30" fmla="*/ 72 w 73"/>
                <a:gd name="T31" fmla="*/ 19 h 70"/>
                <a:gd name="T32" fmla="*/ 68 w 73"/>
                <a:gd name="T33" fmla="*/ 29 h 70"/>
                <a:gd name="T34" fmla="*/ 60 w 73"/>
                <a:gd name="T35" fmla="*/ 37 h 70"/>
                <a:gd name="T36" fmla="*/ 56 w 73"/>
                <a:gd name="T37" fmla="*/ 40 h 70"/>
                <a:gd name="T38" fmla="*/ 50 w 73"/>
                <a:gd name="T39" fmla="*/ 45 h 70"/>
                <a:gd name="T40" fmla="*/ 40 w 73"/>
                <a:gd name="T41" fmla="*/ 53 h 70"/>
                <a:gd name="T42" fmla="*/ 30 w 73"/>
                <a:gd name="T43" fmla="*/ 61 h 70"/>
                <a:gd name="T44" fmla="*/ 19 w 73"/>
                <a:gd name="T45" fmla="*/ 70 h 70"/>
                <a:gd name="T46" fmla="*/ 14 w 73"/>
                <a:gd name="T47" fmla="*/ 68 h 70"/>
                <a:gd name="T48" fmla="*/ 12 w 73"/>
                <a:gd name="T49" fmla="*/ 63 h 70"/>
                <a:gd name="T50" fmla="*/ 12 w 73"/>
                <a:gd name="T51" fmla="*/ 62 h 70"/>
                <a:gd name="T52" fmla="*/ 8 w 73"/>
                <a:gd name="T53" fmla="*/ 49 h 70"/>
                <a:gd name="T54" fmla="*/ 7 w 73"/>
                <a:gd name="T55" fmla="*/ 45 h 70"/>
                <a:gd name="T56" fmla="*/ 2 w 73"/>
                <a:gd name="T57" fmla="*/ 27 h 70"/>
                <a:gd name="T58" fmla="*/ 1 w 73"/>
                <a:gd name="T59" fmla="*/ 16 h 70"/>
                <a:gd name="T60" fmla="*/ 6 w 73"/>
                <a:gd name="T61" fmla="*/ 6 h 70"/>
                <a:gd name="T62" fmla="*/ 7 w 73"/>
                <a:gd name="T63" fmla="*/ 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3" h="70">
                  <a:moveTo>
                    <a:pt x="7" y="6"/>
                  </a:moveTo>
                  <a:cubicBezTo>
                    <a:pt x="7" y="5"/>
                    <a:pt x="8" y="5"/>
                    <a:pt x="8" y="5"/>
                  </a:cubicBezTo>
                  <a:cubicBezTo>
                    <a:pt x="9" y="5"/>
                    <a:pt x="10" y="5"/>
                    <a:pt x="11" y="5"/>
                  </a:cubicBezTo>
                  <a:cubicBezTo>
                    <a:pt x="11" y="5"/>
                    <a:pt x="11" y="5"/>
                    <a:pt x="11" y="5"/>
                  </a:cubicBezTo>
                  <a:cubicBezTo>
                    <a:pt x="12" y="5"/>
                    <a:pt x="13" y="5"/>
                    <a:pt x="14" y="6"/>
                  </a:cubicBezTo>
                  <a:cubicBezTo>
                    <a:pt x="16" y="7"/>
                    <a:pt x="17" y="8"/>
                    <a:pt x="18" y="10"/>
                  </a:cubicBezTo>
                  <a:cubicBezTo>
                    <a:pt x="19" y="10"/>
                    <a:pt x="20" y="11"/>
                    <a:pt x="20" y="12"/>
                  </a:cubicBezTo>
                  <a:cubicBezTo>
                    <a:pt x="21" y="13"/>
                    <a:pt x="21" y="13"/>
                    <a:pt x="21" y="13"/>
                  </a:cubicBezTo>
                  <a:cubicBezTo>
                    <a:pt x="21" y="14"/>
                    <a:pt x="22" y="15"/>
                    <a:pt x="23" y="17"/>
                  </a:cubicBezTo>
                  <a:cubicBezTo>
                    <a:pt x="24" y="18"/>
                    <a:pt x="24" y="20"/>
                    <a:pt x="25" y="21"/>
                  </a:cubicBezTo>
                  <a:cubicBezTo>
                    <a:pt x="26" y="23"/>
                    <a:pt x="26" y="24"/>
                    <a:pt x="27" y="25"/>
                  </a:cubicBezTo>
                  <a:cubicBezTo>
                    <a:pt x="27" y="26"/>
                    <a:pt x="27" y="26"/>
                    <a:pt x="27" y="26"/>
                  </a:cubicBezTo>
                  <a:cubicBezTo>
                    <a:pt x="27" y="26"/>
                    <a:pt x="27" y="26"/>
                    <a:pt x="27" y="26"/>
                  </a:cubicBezTo>
                  <a:cubicBezTo>
                    <a:pt x="27" y="27"/>
                    <a:pt x="28" y="28"/>
                    <a:pt x="28" y="28"/>
                  </a:cubicBezTo>
                  <a:cubicBezTo>
                    <a:pt x="28" y="30"/>
                    <a:pt x="28" y="30"/>
                    <a:pt x="28" y="30"/>
                  </a:cubicBezTo>
                  <a:cubicBezTo>
                    <a:pt x="28" y="30"/>
                    <a:pt x="29" y="30"/>
                    <a:pt x="29" y="31"/>
                  </a:cubicBezTo>
                  <a:cubicBezTo>
                    <a:pt x="30" y="28"/>
                    <a:pt x="30" y="28"/>
                    <a:pt x="30" y="28"/>
                  </a:cubicBezTo>
                  <a:cubicBezTo>
                    <a:pt x="30" y="27"/>
                    <a:pt x="30" y="27"/>
                    <a:pt x="30" y="27"/>
                  </a:cubicBezTo>
                  <a:cubicBezTo>
                    <a:pt x="31" y="25"/>
                    <a:pt x="31" y="24"/>
                    <a:pt x="32" y="23"/>
                  </a:cubicBezTo>
                  <a:cubicBezTo>
                    <a:pt x="32" y="21"/>
                    <a:pt x="33" y="20"/>
                    <a:pt x="34" y="19"/>
                  </a:cubicBezTo>
                  <a:cubicBezTo>
                    <a:pt x="36" y="15"/>
                    <a:pt x="38" y="13"/>
                    <a:pt x="40" y="10"/>
                  </a:cubicBezTo>
                  <a:cubicBezTo>
                    <a:pt x="41" y="8"/>
                    <a:pt x="43" y="7"/>
                    <a:pt x="44" y="6"/>
                  </a:cubicBezTo>
                  <a:cubicBezTo>
                    <a:pt x="46" y="5"/>
                    <a:pt x="47" y="4"/>
                    <a:pt x="48" y="3"/>
                  </a:cubicBezTo>
                  <a:cubicBezTo>
                    <a:pt x="49" y="3"/>
                    <a:pt x="49" y="2"/>
                    <a:pt x="50" y="2"/>
                  </a:cubicBezTo>
                  <a:cubicBezTo>
                    <a:pt x="52" y="1"/>
                    <a:pt x="54" y="0"/>
                    <a:pt x="56" y="0"/>
                  </a:cubicBezTo>
                  <a:cubicBezTo>
                    <a:pt x="57" y="0"/>
                    <a:pt x="58" y="0"/>
                    <a:pt x="59" y="0"/>
                  </a:cubicBezTo>
                  <a:cubicBezTo>
                    <a:pt x="61" y="0"/>
                    <a:pt x="62" y="0"/>
                    <a:pt x="62" y="1"/>
                  </a:cubicBezTo>
                  <a:cubicBezTo>
                    <a:pt x="64" y="1"/>
                    <a:pt x="66" y="2"/>
                    <a:pt x="67" y="4"/>
                  </a:cubicBezTo>
                  <a:cubicBezTo>
                    <a:pt x="69" y="5"/>
                    <a:pt x="70" y="7"/>
                    <a:pt x="71" y="9"/>
                  </a:cubicBezTo>
                  <a:cubicBezTo>
                    <a:pt x="71" y="10"/>
                    <a:pt x="72" y="11"/>
                    <a:pt x="72" y="12"/>
                  </a:cubicBezTo>
                  <a:cubicBezTo>
                    <a:pt x="72" y="12"/>
                    <a:pt x="73" y="13"/>
                    <a:pt x="73" y="15"/>
                  </a:cubicBezTo>
                  <a:cubicBezTo>
                    <a:pt x="73" y="16"/>
                    <a:pt x="73" y="18"/>
                    <a:pt x="72" y="19"/>
                  </a:cubicBezTo>
                  <a:cubicBezTo>
                    <a:pt x="72" y="21"/>
                    <a:pt x="71" y="22"/>
                    <a:pt x="71" y="23"/>
                  </a:cubicBezTo>
                  <a:cubicBezTo>
                    <a:pt x="70" y="25"/>
                    <a:pt x="69" y="27"/>
                    <a:pt x="68" y="29"/>
                  </a:cubicBezTo>
                  <a:cubicBezTo>
                    <a:pt x="66" y="32"/>
                    <a:pt x="64" y="34"/>
                    <a:pt x="61" y="36"/>
                  </a:cubicBezTo>
                  <a:cubicBezTo>
                    <a:pt x="60" y="37"/>
                    <a:pt x="60" y="37"/>
                    <a:pt x="60" y="37"/>
                  </a:cubicBezTo>
                  <a:cubicBezTo>
                    <a:pt x="60" y="38"/>
                    <a:pt x="59" y="38"/>
                    <a:pt x="58" y="39"/>
                  </a:cubicBezTo>
                  <a:cubicBezTo>
                    <a:pt x="56" y="40"/>
                    <a:pt x="56" y="40"/>
                    <a:pt x="56" y="40"/>
                  </a:cubicBezTo>
                  <a:cubicBezTo>
                    <a:pt x="56" y="41"/>
                    <a:pt x="56" y="41"/>
                    <a:pt x="56" y="41"/>
                  </a:cubicBezTo>
                  <a:cubicBezTo>
                    <a:pt x="54" y="42"/>
                    <a:pt x="52" y="44"/>
                    <a:pt x="50" y="45"/>
                  </a:cubicBezTo>
                  <a:cubicBezTo>
                    <a:pt x="48" y="47"/>
                    <a:pt x="46" y="49"/>
                    <a:pt x="43" y="51"/>
                  </a:cubicBezTo>
                  <a:cubicBezTo>
                    <a:pt x="40" y="53"/>
                    <a:pt x="40" y="53"/>
                    <a:pt x="40" y="53"/>
                  </a:cubicBezTo>
                  <a:cubicBezTo>
                    <a:pt x="38" y="55"/>
                    <a:pt x="35" y="57"/>
                    <a:pt x="33" y="59"/>
                  </a:cubicBezTo>
                  <a:cubicBezTo>
                    <a:pt x="30" y="61"/>
                    <a:pt x="30" y="61"/>
                    <a:pt x="30" y="61"/>
                  </a:cubicBezTo>
                  <a:cubicBezTo>
                    <a:pt x="29" y="61"/>
                    <a:pt x="29" y="61"/>
                    <a:pt x="29" y="61"/>
                  </a:cubicBezTo>
                  <a:cubicBezTo>
                    <a:pt x="26" y="64"/>
                    <a:pt x="22" y="67"/>
                    <a:pt x="19" y="70"/>
                  </a:cubicBezTo>
                  <a:cubicBezTo>
                    <a:pt x="17" y="70"/>
                    <a:pt x="15" y="70"/>
                    <a:pt x="14" y="69"/>
                  </a:cubicBezTo>
                  <a:cubicBezTo>
                    <a:pt x="14" y="68"/>
                    <a:pt x="14" y="68"/>
                    <a:pt x="14" y="68"/>
                  </a:cubicBezTo>
                  <a:cubicBezTo>
                    <a:pt x="13" y="68"/>
                    <a:pt x="13" y="67"/>
                    <a:pt x="12" y="66"/>
                  </a:cubicBezTo>
                  <a:cubicBezTo>
                    <a:pt x="12" y="65"/>
                    <a:pt x="12" y="64"/>
                    <a:pt x="12" y="63"/>
                  </a:cubicBezTo>
                  <a:cubicBezTo>
                    <a:pt x="12" y="63"/>
                    <a:pt x="12" y="63"/>
                    <a:pt x="12" y="63"/>
                  </a:cubicBezTo>
                  <a:cubicBezTo>
                    <a:pt x="12" y="62"/>
                    <a:pt x="12" y="62"/>
                    <a:pt x="12" y="62"/>
                  </a:cubicBezTo>
                  <a:cubicBezTo>
                    <a:pt x="11" y="59"/>
                    <a:pt x="10" y="56"/>
                    <a:pt x="10" y="54"/>
                  </a:cubicBezTo>
                  <a:cubicBezTo>
                    <a:pt x="9" y="52"/>
                    <a:pt x="8" y="50"/>
                    <a:pt x="8" y="49"/>
                  </a:cubicBezTo>
                  <a:cubicBezTo>
                    <a:pt x="8" y="48"/>
                    <a:pt x="8" y="48"/>
                    <a:pt x="8" y="48"/>
                  </a:cubicBezTo>
                  <a:cubicBezTo>
                    <a:pt x="7" y="45"/>
                    <a:pt x="7" y="45"/>
                    <a:pt x="7" y="45"/>
                  </a:cubicBezTo>
                  <a:cubicBezTo>
                    <a:pt x="6" y="42"/>
                    <a:pt x="5" y="39"/>
                    <a:pt x="4" y="36"/>
                  </a:cubicBezTo>
                  <a:cubicBezTo>
                    <a:pt x="3" y="33"/>
                    <a:pt x="2" y="30"/>
                    <a:pt x="2" y="27"/>
                  </a:cubicBezTo>
                  <a:cubicBezTo>
                    <a:pt x="2" y="26"/>
                    <a:pt x="2" y="26"/>
                    <a:pt x="2" y="26"/>
                  </a:cubicBezTo>
                  <a:cubicBezTo>
                    <a:pt x="1" y="22"/>
                    <a:pt x="0" y="19"/>
                    <a:pt x="1" y="16"/>
                  </a:cubicBezTo>
                  <a:cubicBezTo>
                    <a:pt x="2" y="13"/>
                    <a:pt x="3" y="11"/>
                    <a:pt x="4" y="9"/>
                  </a:cubicBezTo>
                  <a:cubicBezTo>
                    <a:pt x="4" y="8"/>
                    <a:pt x="5" y="7"/>
                    <a:pt x="6" y="6"/>
                  </a:cubicBezTo>
                  <a:cubicBezTo>
                    <a:pt x="6" y="6"/>
                    <a:pt x="6" y="6"/>
                    <a:pt x="7" y="6"/>
                  </a:cubicBezTo>
                  <a:cubicBezTo>
                    <a:pt x="7" y="6"/>
                    <a:pt x="7" y="6"/>
                    <a:pt x="7"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83">
              <a:extLst>
                <a:ext uri="{FF2B5EF4-FFF2-40B4-BE49-F238E27FC236}">
                  <a16:creationId xmlns:a16="http://schemas.microsoft.com/office/drawing/2014/main" id="{0DE89B45-2A18-4FC9-B01C-C6D0CBF41E63}"/>
                </a:ext>
              </a:extLst>
            </p:cNvPr>
            <p:cNvSpPr>
              <a:spLocks/>
            </p:cNvSpPr>
            <p:nvPr/>
          </p:nvSpPr>
          <p:spPr bwMode="auto">
            <a:xfrm>
              <a:off x="1104" y="508"/>
              <a:ext cx="85" cy="82"/>
            </a:xfrm>
            <a:custGeom>
              <a:avLst/>
              <a:gdLst>
                <a:gd name="T0" fmla="*/ 6 w 60"/>
                <a:gd name="T1" fmla="*/ 4 h 58"/>
                <a:gd name="T2" fmla="*/ 9 w 60"/>
                <a:gd name="T3" fmla="*/ 4 h 58"/>
                <a:gd name="T4" fmla="*/ 15 w 60"/>
                <a:gd name="T5" fmla="*/ 8 h 58"/>
                <a:gd name="T6" fmla="*/ 16 w 60"/>
                <a:gd name="T7" fmla="*/ 11 h 58"/>
                <a:gd name="T8" fmla="*/ 20 w 60"/>
                <a:gd name="T9" fmla="*/ 18 h 58"/>
                <a:gd name="T10" fmla="*/ 22 w 60"/>
                <a:gd name="T11" fmla="*/ 21 h 58"/>
                <a:gd name="T12" fmla="*/ 22 w 60"/>
                <a:gd name="T13" fmla="*/ 24 h 58"/>
                <a:gd name="T14" fmla="*/ 23 w 60"/>
                <a:gd name="T15" fmla="*/ 25 h 58"/>
                <a:gd name="T16" fmla="*/ 24 w 60"/>
                <a:gd name="T17" fmla="*/ 22 h 58"/>
                <a:gd name="T18" fmla="*/ 27 w 60"/>
                <a:gd name="T19" fmla="*/ 15 h 58"/>
                <a:gd name="T20" fmla="*/ 36 w 60"/>
                <a:gd name="T21" fmla="*/ 5 h 58"/>
                <a:gd name="T22" fmla="*/ 41 w 60"/>
                <a:gd name="T23" fmla="*/ 2 h 58"/>
                <a:gd name="T24" fmla="*/ 48 w 60"/>
                <a:gd name="T25" fmla="*/ 0 h 58"/>
                <a:gd name="T26" fmla="*/ 55 w 60"/>
                <a:gd name="T27" fmla="*/ 3 h 58"/>
                <a:gd name="T28" fmla="*/ 59 w 60"/>
                <a:gd name="T29" fmla="*/ 10 h 58"/>
                <a:gd name="T30" fmla="*/ 59 w 60"/>
                <a:gd name="T31" fmla="*/ 16 h 58"/>
                <a:gd name="T32" fmla="*/ 55 w 60"/>
                <a:gd name="T33" fmla="*/ 24 h 58"/>
                <a:gd name="T34" fmla="*/ 49 w 60"/>
                <a:gd name="T35" fmla="*/ 30 h 58"/>
                <a:gd name="T36" fmla="*/ 46 w 60"/>
                <a:gd name="T37" fmla="*/ 33 h 58"/>
                <a:gd name="T38" fmla="*/ 41 w 60"/>
                <a:gd name="T39" fmla="*/ 37 h 58"/>
                <a:gd name="T40" fmla="*/ 33 w 60"/>
                <a:gd name="T41" fmla="*/ 44 h 58"/>
                <a:gd name="T42" fmla="*/ 25 w 60"/>
                <a:gd name="T43" fmla="*/ 50 h 58"/>
                <a:gd name="T44" fmla="*/ 15 w 60"/>
                <a:gd name="T45" fmla="*/ 57 h 58"/>
                <a:gd name="T46" fmla="*/ 11 w 60"/>
                <a:gd name="T47" fmla="*/ 56 h 58"/>
                <a:gd name="T48" fmla="*/ 9 w 60"/>
                <a:gd name="T49" fmla="*/ 52 h 58"/>
                <a:gd name="T50" fmla="*/ 9 w 60"/>
                <a:gd name="T51" fmla="*/ 51 h 58"/>
                <a:gd name="T52" fmla="*/ 6 w 60"/>
                <a:gd name="T53" fmla="*/ 40 h 58"/>
                <a:gd name="T54" fmla="*/ 5 w 60"/>
                <a:gd name="T55" fmla="*/ 37 h 58"/>
                <a:gd name="T56" fmla="*/ 1 w 60"/>
                <a:gd name="T57" fmla="*/ 22 h 58"/>
                <a:gd name="T58" fmla="*/ 0 w 60"/>
                <a:gd name="T59" fmla="*/ 13 h 58"/>
                <a:gd name="T60" fmla="*/ 4 w 60"/>
                <a:gd name="T61" fmla="*/ 5 h 58"/>
                <a:gd name="T62" fmla="*/ 5 w 60"/>
                <a:gd name="T63" fmla="*/ 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 h="58">
                  <a:moveTo>
                    <a:pt x="5" y="5"/>
                  </a:moveTo>
                  <a:cubicBezTo>
                    <a:pt x="5" y="4"/>
                    <a:pt x="6" y="4"/>
                    <a:pt x="6" y="4"/>
                  </a:cubicBezTo>
                  <a:cubicBezTo>
                    <a:pt x="7" y="4"/>
                    <a:pt x="8" y="4"/>
                    <a:pt x="8" y="4"/>
                  </a:cubicBezTo>
                  <a:cubicBezTo>
                    <a:pt x="9" y="4"/>
                    <a:pt x="9" y="4"/>
                    <a:pt x="9" y="4"/>
                  </a:cubicBezTo>
                  <a:cubicBezTo>
                    <a:pt x="9" y="4"/>
                    <a:pt x="10" y="4"/>
                    <a:pt x="11" y="5"/>
                  </a:cubicBezTo>
                  <a:cubicBezTo>
                    <a:pt x="12" y="6"/>
                    <a:pt x="13" y="7"/>
                    <a:pt x="15" y="8"/>
                  </a:cubicBezTo>
                  <a:cubicBezTo>
                    <a:pt x="15" y="9"/>
                    <a:pt x="16" y="9"/>
                    <a:pt x="16" y="10"/>
                  </a:cubicBezTo>
                  <a:cubicBezTo>
                    <a:pt x="16" y="11"/>
                    <a:pt x="16" y="11"/>
                    <a:pt x="16" y="11"/>
                  </a:cubicBezTo>
                  <a:cubicBezTo>
                    <a:pt x="17" y="12"/>
                    <a:pt x="18" y="13"/>
                    <a:pt x="18" y="14"/>
                  </a:cubicBezTo>
                  <a:cubicBezTo>
                    <a:pt x="19" y="15"/>
                    <a:pt x="19" y="16"/>
                    <a:pt x="20" y="18"/>
                  </a:cubicBezTo>
                  <a:cubicBezTo>
                    <a:pt x="21" y="19"/>
                    <a:pt x="21" y="20"/>
                    <a:pt x="22" y="21"/>
                  </a:cubicBezTo>
                  <a:cubicBezTo>
                    <a:pt x="22" y="21"/>
                    <a:pt x="22" y="21"/>
                    <a:pt x="22" y="21"/>
                  </a:cubicBezTo>
                  <a:cubicBezTo>
                    <a:pt x="22" y="22"/>
                    <a:pt x="22" y="22"/>
                    <a:pt x="22" y="22"/>
                  </a:cubicBezTo>
                  <a:cubicBezTo>
                    <a:pt x="22" y="22"/>
                    <a:pt x="22" y="23"/>
                    <a:pt x="22" y="24"/>
                  </a:cubicBezTo>
                  <a:cubicBezTo>
                    <a:pt x="23" y="24"/>
                    <a:pt x="23" y="24"/>
                    <a:pt x="23" y="24"/>
                  </a:cubicBezTo>
                  <a:cubicBezTo>
                    <a:pt x="23" y="25"/>
                    <a:pt x="23" y="25"/>
                    <a:pt x="23" y="25"/>
                  </a:cubicBezTo>
                  <a:cubicBezTo>
                    <a:pt x="24" y="23"/>
                    <a:pt x="24" y="23"/>
                    <a:pt x="24" y="23"/>
                  </a:cubicBezTo>
                  <a:cubicBezTo>
                    <a:pt x="24" y="22"/>
                    <a:pt x="24" y="22"/>
                    <a:pt x="24" y="22"/>
                  </a:cubicBezTo>
                  <a:cubicBezTo>
                    <a:pt x="25" y="21"/>
                    <a:pt x="25" y="20"/>
                    <a:pt x="26" y="19"/>
                  </a:cubicBezTo>
                  <a:cubicBezTo>
                    <a:pt x="26" y="18"/>
                    <a:pt x="27" y="16"/>
                    <a:pt x="27" y="15"/>
                  </a:cubicBezTo>
                  <a:cubicBezTo>
                    <a:pt x="29" y="13"/>
                    <a:pt x="31" y="10"/>
                    <a:pt x="32" y="9"/>
                  </a:cubicBezTo>
                  <a:cubicBezTo>
                    <a:pt x="33" y="7"/>
                    <a:pt x="35" y="6"/>
                    <a:pt x="36" y="5"/>
                  </a:cubicBezTo>
                  <a:cubicBezTo>
                    <a:pt x="37" y="4"/>
                    <a:pt x="38" y="3"/>
                    <a:pt x="39" y="3"/>
                  </a:cubicBezTo>
                  <a:cubicBezTo>
                    <a:pt x="39" y="2"/>
                    <a:pt x="40" y="2"/>
                    <a:pt x="41" y="2"/>
                  </a:cubicBezTo>
                  <a:cubicBezTo>
                    <a:pt x="42" y="1"/>
                    <a:pt x="44" y="0"/>
                    <a:pt x="46" y="0"/>
                  </a:cubicBezTo>
                  <a:cubicBezTo>
                    <a:pt x="47" y="0"/>
                    <a:pt x="47" y="0"/>
                    <a:pt x="48" y="0"/>
                  </a:cubicBezTo>
                  <a:cubicBezTo>
                    <a:pt x="49" y="0"/>
                    <a:pt x="50" y="0"/>
                    <a:pt x="51" y="1"/>
                  </a:cubicBezTo>
                  <a:cubicBezTo>
                    <a:pt x="52" y="1"/>
                    <a:pt x="53" y="2"/>
                    <a:pt x="55" y="3"/>
                  </a:cubicBezTo>
                  <a:cubicBezTo>
                    <a:pt x="56" y="4"/>
                    <a:pt x="57" y="6"/>
                    <a:pt x="58" y="7"/>
                  </a:cubicBezTo>
                  <a:cubicBezTo>
                    <a:pt x="58" y="8"/>
                    <a:pt x="58" y="9"/>
                    <a:pt x="59" y="10"/>
                  </a:cubicBezTo>
                  <a:cubicBezTo>
                    <a:pt x="59" y="10"/>
                    <a:pt x="59" y="11"/>
                    <a:pt x="59" y="12"/>
                  </a:cubicBezTo>
                  <a:cubicBezTo>
                    <a:pt x="60" y="14"/>
                    <a:pt x="59" y="15"/>
                    <a:pt x="59" y="16"/>
                  </a:cubicBezTo>
                  <a:cubicBezTo>
                    <a:pt x="58" y="17"/>
                    <a:pt x="58" y="18"/>
                    <a:pt x="58" y="19"/>
                  </a:cubicBezTo>
                  <a:cubicBezTo>
                    <a:pt x="57" y="21"/>
                    <a:pt x="56" y="22"/>
                    <a:pt x="55" y="24"/>
                  </a:cubicBezTo>
                  <a:cubicBezTo>
                    <a:pt x="54" y="26"/>
                    <a:pt x="52" y="28"/>
                    <a:pt x="50" y="30"/>
                  </a:cubicBezTo>
                  <a:cubicBezTo>
                    <a:pt x="49" y="30"/>
                    <a:pt x="49" y="30"/>
                    <a:pt x="49" y="30"/>
                  </a:cubicBezTo>
                  <a:cubicBezTo>
                    <a:pt x="49" y="31"/>
                    <a:pt x="48" y="32"/>
                    <a:pt x="47" y="32"/>
                  </a:cubicBezTo>
                  <a:cubicBezTo>
                    <a:pt x="46" y="33"/>
                    <a:pt x="46" y="33"/>
                    <a:pt x="46" y="33"/>
                  </a:cubicBezTo>
                  <a:cubicBezTo>
                    <a:pt x="46" y="33"/>
                    <a:pt x="46" y="33"/>
                    <a:pt x="46" y="33"/>
                  </a:cubicBezTo>
                  <a:cubicBezTo>
                    <a:pt x="44" y="35"/>
                    <a:pt x="43" y="36"/>
                    <a:pt x="41" y="37"/>
                  </a:cubicBezTo>
                  <a:cubicBezTo>
                    <a:pt x="39" y="39"/>
                    <a:pt x="37" y="40"/>
                    <a:pt x="35" y="42"/>
                  </a:cubicBezTo>
                  <a:cubicBezTo>
                    <a:pt x="33" y="44"/>
                    <a:pt x="33" y="44"/>
                    <a:pt x="33" y="44"/>
                  </a:cubicBezTo>
                  <a:cubicBezTo>
                    <a:pt x="31" y="45"/>
                    <a:pt x="29" y="47"/>
                    <a:pt x="27" y="49"/>
                  </a:cubicBezTo>
                  <a:cubicBezTo>
                    <a:pt x="25" y="50"/>
                    <a:pt x="25" y="50"/>
                    <a:pt x="25" y="50"/>
                  </a:cubicBezTo>
                  <a:cubicBezTo>
                    <a:pt x="24" y="51"/>
                    <a:pt x="24" y="51"/>
                    <a:pt x="24" y="51"/>
                  </a:cubicBezTo>
                  <a:cubicBezTo>
                    <a:pt x="21" y="53"/>
                    <a:pt x="18" y="55"/>
                    <a:pt x="15" y="57"/>
                  </a:cubicBezTo>
                  <a:cubicBezTo>
                    <a:pt x="14" y="58"/>
                    <a:pt x="12" y="58"/>
                    <a:pt x="11" y="57"/>
                  </a:cubicBezTo>
                  <a:cubicBezTo>
                    <a:pt x="11" y="56"/>
                    <a:pt x="11" y="56"/>
                    <a:pt x="11" y="56"/>
                  </a:cubicBezTo>
                  <a:cubicBezTo>
                    <a:pt x="10" y="56"/>
                    <a:pt x="10" y="55"/>
                    <a:pt x="10" y="54"/>
                  </a:cubicBezTo>
                  <a:cubicBezTo>
                    <a:pt x="9" y="54"/>
                    <a:pt x="9" y="53"/>
                    <a:pt x="9" y="52"/>
                  </a:cubicBezTo>
                  <a:cubicBezTo>
                    <a:pt x="9" y="52"/>
                    <a:pt x="9" y="52"/>
                    <a:pt x="9" y="52"/>
                  </a:cubicBezTo>
                  <a:cubicBezTo>
                    <a:pt x="9" y="51"/>
                    <a:pt x="9" y="51"/>
                    <a:pt x="9" y="51"/>
                  </a:cubicBezTo>
                  <a:cubicBezTo>
                    <a:pt x="9" y="49"/>
                    <a:pt x="8" y="47"/>
                    <a:pt x="7" y="45"/>
                  </a:cubicBezTo>
                  <a:cubicBezTo>
                    <a:pt x="7" y="43"/>
                    <a:pt x="6" y="42"/>
                    <a:pt x="6" y="40"/>
                  </a:cubicBezTo>
                  <a:cubicBezTo>
                    <a:pt x="6" y="39"/>
                    <a:pt x="6" y="39"/>
                    <a:pt x="6" y="39"/>
                  </a:cubicBezTo>
                  <a:cubicBezTo>
                    <a:pt x="5" y="37"/>
                    <a:pt x="5" y="37"/>
                    <a:pt x="5" y="37"/>
                  </a:cubicBezTo>
                  <a:cubicBezTo>
                    <a:pt x="4" y="35"/>
                    <a:pt x="4" y="32"/>
                    <a:pt x="3" y="30"/>
                  </a:cubicBezTo>
                  <a:cubicBezTo>
                    <a:pt x="2" y="27"/>
                    <a:pt x="1" y="25"/>
                    <a:pt x="1" y="22"/>
                  </a:cubicBezTo>
                  <a:cubicBezTo>
                    <a:pt x="1" y="21"/>
                    <a:pt x="1" y="21"/>
                    <a:pt x="1" y="21"/>
                  </a:cubicBezTo>
                  <a:cubicBezTo>
                    <a:pt x="0" y="19"/>
                    <a:pt x="0" y="16"/>
                    <a:pt x="0" y="13"/>
                  </a:cubicBezTo>
                  <a:cubicBezTo>
                    <a:pt x="1" y="11"/>
                    <a:pt x="2" y="9"/>
                    <a:pt x="3" y="7"/>
                  </a:cubicBezTo>
                  <a:cubicBezTo>
                    <a:pt x="3" y="6"/>
                    <a:pt x="4" y="6"/>
                    <a:pt x="4" y="5"/>
                  </a:cubicBezTo>
                  <a:cubicBezTo>
                    <a:pt x="4" y="5"/>
                    <a:pt x="5" y="5"/>
                    <a:pt x="5" y="5"/>
                  </a:cubicBezTo>
                  <a:cubicBezTo>
                    <a:pt x="5" y="5"/>
                    <a:pt x="5" y="5"/>
                    <a:pt x="5"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84">
              <a:extLst>
                <a:ext uri="{FF2B5EF4-FFF2-40B4-BE49-F238E27FC236}">
                  <a16:creationId xmlns:a16="http://schemas.microsoft.com/office/drawing/2014/main" id="{7C7D23BD-7439-47E2-9CCC-C32494350080}"/>
                </a:ext>
              </a:extLst>
            </p:cNvPr>
            <p:cNvSpPr>
              <a:spLocks/>
            </p:cNvSpPr>
            <p:nvPr/>
          </p:nvSpPr>
          <p:spPr bwMode="auto">
            <a:xfrm>
              <a:off x="263" y="519"/>
              <a:ext cx="119" cy="143"/>
            </a:xfrm>
            <a:custGeom>
              <a:avLst/>
              <a:gdLst>
                <a:gd name="T0" fmla="*/ 13 w 85"/>
                <a:gd name="T1" fmla="*/ 0 h 101"/>
                <a:gd name="T2" fmla="*/ 8 w 85"/>
                <a:gd name="T3" fmla="*/ 2 h 101"/>
                <a:gd name="T4" fmla="*/ 1 w 85"/>
                <a:gd name="T5" fmla="*/ 16 h 101"/>
                <a:gd name="T6" fmla="*/ 0 w 85"/>
                <a:gd name="T7" fmla="*/ 24 h 101"/>
                <a:gd name="T8" fmla="*/ 1 w 85"/>
                <a:gd name="T9" fmla="*/ 26 h 101"/>
                <a:gd name="T10" fmla="*/ 2 w 85"/>
                <a:gd name="T11" fmla="*/ 32 h 101"/>
                <a:gd name="T12" fmla="*/ 8 w 85"/>
                <a:gd name="T13" fmla="*/ 51 h 101"/>
                <a:gd name="T14" fmla="*/ 11 w 85"/>
                <a:gd name="T15" fmla="*/ 55 h 101"/>
                <a:gd name="T16" fmla="*/ 12 w 85"/>
                <a:gd name="T17" fmla="*/ 56 h 101"/>
                <a:gd name="T18" fmla="*/ 17 w 85"/>
                <a:gd name="T19" fmla="*/ 64 h 101"/>
                <a:gd name="T20" fmla="*/ 25 w 85"/>
                <a:gd name="T21" fmla="*/ 75 h 101"/>
                <a:gd name="T22" fmla="*/ 33 w 85"/>
                <a:gd name="T23" fmla="*/ 85 h 101"/>
                <a:gd name="T24" fmla="*/ 43 w 85"/>
                <a:gd name="T25" fmla="*/ 95 h 101"/>
                <a:gd name="T26" fmla="*/ 47 w 85"/>
                <a:gd name="T27" fmla="*/ 98 h 101"/>
                <a:gd name="T28" fmla="*/ 50 w 85"/>
                <a:gd name="T29" fmla="*/ 101 h 101"/>
                <a:gd name="T30" fmla="*/ 57 w 85"/>
                <a:gd name="T31" fmla="*/ 97 h 101"/>
                <a:gd name="T32" fmla="*/ 58 w 85"/>
                <a:gd name="T33" fmla="*/ 94 h 101"/>
                <a:gd name="T34" fmla="*/ 60 w 85"/>
                <a:gd name="T35" fmla="*/ 87 h 101"/>
                <a:gd name="T36" fmla="*/ 61 w 85"/>
                <a:gd name="T37" fmla="*/ 81 h 101"/>
                <a:gd name="T38" fmla="*/ 62 w 85"/>
                <a:gd name="T39" fmla="*/ 79 h 101"/>
                <a:gd name="T40" fmla="*/ 63 w 85"/>
                <a:gd name="T41" fmla="*/ 77 h 101"/>
                <a:gd name="T42" fmla="*/ 77 w 85"/>
                <a:gd name="T43" fmla="*/ 50 h 101"/>
                <a:gd name="T44" fmla="*/ 81 w 85"/>
                <a:gd name="T45" fmla="*/ 39 h 101"/>
                <a:gd name="T46" fmla="*/ 84 w 85"/>
                <a:gd name="T47" fmla="*/ 25 h 101"/>
                <a:gd name="T48" fmla="*/ 83 w 85"/>
                <a:gd name="T49" fmla="*/ 14 h 101"/>
                <a:gd name="T50" fmla="*/ 73 w 85"/>
                <a:gd name="T51" fmla="*/ 3 h 101"/>
                <a:gd name="T52" fmla="*/ 68 w 85"/>
                <a:gd name="T53" fmla="*/ 3 h 101"/>
                <a:gd name="T54" fmla="*/ 52 w 85"/>
                <a:gd name="T55" fmla="*/ 17 h 101"/>
                <a:gd name="T56" fmla="*/ 45 w 85"/>
                <a:gd name="T57" fmla="*/ 33 h 101"/>
                <a:gd name="T58" fmla="*/ 45 w 85"/>
                <a:gd name="T59" fmla="*/ 35 h 101"/>
                <a:gd name="T60" fmla="*/ 45 w 85"/>
                <a:gd name="T61" fmla="*/ 36 h 101"/>
                <a:gd name="T62" fmla="*/ 24 w 85"/>
                <a:gd name="T63" fmla="*/ 2 h 101"/>
                <a:gd name="T64" fmla="*/ 16 w 85"/>
                <a:gd name="T65" fmla="*/ 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5" h="101">
                  <a:moveTo>
                    <a:pt x="16" y="0"/>
                  </a:moveTo>
                  <a:cubicBezTo>
                    <a:pt x="15" y="0"/>
                    <a:pt x="14" y="0"/>
                    <a:pt x="13" y="0"/>
                  </a:cubicBezTo>
                  <a:cubicBezTo>
                    <a:pt x="12" y="0"/>
                    <a:pt x="11" y="1"/>
                    <a:pt x="10" y="1"/>
                  </a:cubicBezTo>
                  <a:cubicBezTo>
                    <a:pt x="10" y="1"/>
                    <a:pt x="9" y="2"/>
                    <a:pt x="8" y="2"/>
                  </a:cubicBezTo>
                  <a:cubicBezTo>
                    <a:pt x="7" y="3"/>
                    <a:pt x="6" y="4"/>
                    <a:pt x="5" y="6"/>
                  </a:cubicBezTo>
                  <a:cubicBezTo>
                    <a:pt x="3" y="8"/>
                    <a:pt x="1" y="12"/>
                    <a:pt x="1" y="16"/>
                  </a:cubicBezTo>
                  <a:cubicBezTo>
                    <a:pt x="0" y="17"/>
                    <a:pt x="0" y="19"/>
                    <a:pt x="0" y="21"/>
                  </a:cubicBezTo>
                  <a:cubicBezTo>
                    <a:pt x="0" y="22"/>
                    <a:pt x="0" y="23"/>
                    <a:pt x="0" y="24"/>
                  </a:cubicBezTo>
                  <a:cubicBezTo>
                    <a:pt x="1" y="25"/>
                    <a:pt x="1" y="25"/>
                    <a:pt x="1" y="25"/>
                  </a:cubicBezTo>
                  <a:cubicBezTo>
                    <a:pt x="1" y="26"/>
                    <a:pt x="1" y="26"/>
                    <a:pt x="1" y="26"/>
                  </a:cubicBezTo>
                  <a:cubicBezTo>
                    <a:pt x="1" y="27"/>
                    <a:pt x="1" y="28"/>
                    <a:pt x="1" y="30"/>
                  </a:cubicBezTo>
                  <a:cubicBezTo>
                    <a:pt x="2" y="32"/>
                    <a:pt x="2" y="32"/>
                    <a:pt x="2" y="32"/>
                  </a:cubicBezTo>
                  <a:cubicBezTo>
                    <a:pt x="2" y="37"/>
                    <a:pt x="3" y="42"/>
                    <a:pt x="6" y="46"/>
                  </a:cubicBezTo>
                  <a:cubicBezTo>
                    <a:pt x="7" y="48"/>
                    <a:pt x="7" y="49"/>
                    <a:pt x="8" y="51"/>
                  </a:cubicBezTo>
                  <a:cubicBezTo>
                    <a:pt x="10" y="53"/>
                    <a:pt x="10" y="53"/>
                    <a:pt x="10" y="53"/>
                  </a:cubicBezTo>
                  <a:cubicBezTo>
                    <a:pt x="10" y="53"/>
                    <a:pt x="10" y="54"/>
                    <a:pt x="11" y="55"/>
                  </a:cubicBezTo>
                  <a:cubicBezTo>
                    <a:pt x="11" y="55"/>
                    <a:pt x="11" y="55"/>
                    <a:pt x="11" y="55"/>
                  </a:cubicBezTo>
                  <a:cubicBezTo>
                    <a:pt x="12" y="56"/>
                    <a:pt x="12" y="56"/>
                    <a:pt x="12" y="56"/>
                  </a:cubicBezTo>
                  <a:cubicBezTo>
                    <a:pt x="13" y="58"/>
                    <a:pt x="13" y="58"/>
                    <a:pt x="13" y="58"/>
                  </a:cubicBezTo>
                  <a:cubicBezTo>
                    <a:pt x="14" y="60"/>
                    <a:pt x="16" y="62"/>
                    <a:pt x="17" y="64"/>
                  </a:cubicBezTo>
                  <a:cubicBezTo>
                    <a:pt x="20" y="67"/>
                    <a:pt x="20" y="67"/>
                    <a:pt x="20" y="67"/>
                  </a:cubicBezTo>
                  <a:cubicBezTo>
                    <a:pt x="21" y="70"/>
                    <a:pt x="23" y="72"/>
                    <a:pt x="25" y="75"/>
                  </a:cubicBezTo>
                  <a:cubicBezTo>
                    <a:pt x="26" y="76"/>
                    <a:pt x="26" y="77"/>
                    <a:pt x="27" y="78"/>
                  </a:cubicBezTo>
                  <a:cubicBezTo>
                    <a:pt x="29" y="80"/>
                    <a:pt x="31" y="82"/>
                    <a:pt x="33" y="85"/>
                  </a:cubicBezTo>
                  <a:cubicBezTo>
                    <a:pt x="35" y="87"/>
                    <a:pt x="37" y="89"/>
                    <a:pt x="38" y="91"/>
                  </a:cubicBezTo>
                  <a:cubicBezTo>
                    <a:pt x="40" y="93"/>
                    <a:pt x="41" y="94"/>
                    <a:pt x="43" y="95"/>
                  </a:cubicBezTo>
                  <a:cubicBezTo>
                    <a:pt x="44" y="97"/>
                    <a:pt x="44" y="97"/>
                    <a:pt x="44" y="97"/>
                  </a:cubicBezTo>
                  <a:cubicBezTo>
                    <a:pt x="45" y="97"/>
                    <a:pt x="46" y="98"/>
                    <a:pt x="47" y="98"/>
                  </a:cubicBezTo>
                  <a:cubicBezTo>
                    <a:pt x="47" y="98"/>
                    <a:pt x="47" y="98"/>
                    <a:pt x="47" y="99"/>
                  </a:cubicBezTo>
                  <a:cubicBezTo>
                    <a:pt x="48" y="100"/>
                    <a:pt x="49" y="101"/>
                    <a:pt x="50" y="101"/>
                  </a:cubicBezTo>
                  <a:cubicBezTo>
                    <a:pt x="51" y="101"/>
                    <a:pt x="51" y="101"/>
                    <a:pt x="52" y="101"/>
                  </a:cubicBezTo>
                  <a:cubicBezTo>
                    <a:pt x="54" y="101"/>
                    <a:pt x="56" y="100"/>
                    <a:pt x="57" y="97"/>
                  </a:cubicBezTo>
                  <a:cubicBezTo>
                    <a:pt x="57" y="96"/>
                    <a:pt x="57" y="95"/>
                    <a:pt x="58" y="94"/>
                  </a:cubicBezTo>
                  <a:cubicBezTo>
                    <a:pt x="58" y="94"/>
                    <a:pt x="58" y="94"/>
                    <a:pt x="58" y="94"/>
                  </a:cubicBezTo>
                  <a:cubicBezTo>
                    <a:pt x="58" y="93"/>
                    <a:pt x="58" y="92"/>
                    <a:pt x="59" y="91"/>
                  </a:cubicBezTo>
                  <a:cubicBezTo>
                    <a:pt x="59" y="90"/>
                    <a:pt x="60" y="88"/>
                    <a:pt x="60" y="87"/>
                  </a:cubicBezTo>
                  <a:cubicBezTo>
                    <a:pt x="60" y="85"/>
                    <a:pt x="60" y="85"/>
                    <a:pt x="60" y="85"/>
                  </a:cubicBezTo>
                  <a:cubicBezTo>
                    <a:pt x="61" y="84"/>
                    <a:pt x="61" y="83"/>
                    <a:pt x="61" y="81"/>
                  </a:cubicBezTo>
                  <a:cubicBezTo>
                    <a:pt x="62" y="81"/>
                    <a:pt x="62" y="80"/>
                    <a:pt x="62" y="80"/>
                  </a:cubicBezTo>
                  <a:cubicBezTo>
                    <a:pt x="62" y="79"/>
                    <a:pt x="62" y="79"/>
                    <a:pt x="62" y="79"/>
                  </a:cubicBezTo>
                  <a:cubicBezTo>
                    <a:pt x="63" y="78"/>
                    <a:pt x="63" y="78"/>
                    <a:pt x="63" y="78"/>
                  </a:cubicBezTo>
                  <a:cubicBezTo>
                    <a:pt x="63" y="77"/>
                    <a:pt x="63" y="77"/>
                    <a:pt x="63" y="77"/>
                  </a:cubicBezTo>
                  <a:cubicBezTo>
                    <a:pt x="65" y="73"/>
                    <a:pt x="67" y="69"/>
                    <a:pt x="70" y="64"/>
                  </a:cubicBezTo>
                  <a:cubicBezTo>
                    <a:pt x="72" y="59"/>
                    <a:pt x="74" y="55"/>
                    <a:pt x="77" y="50"/>
                  </a:cubicBezTo>
                  <a:cubicBezTo>
                    <a:pt x="78" y="47"/>
                    <a:pt x="79" y="44"/>
                    <a:pt x="80" y="41"/>
                  </a:cubicBezTo>
                  <a:cubicBezTo>
                    <a:pt x="81" y="39"/>
                    <a:pt x="81" y="39"/>
                    <a:pt x="81" y="39"/>
                  </a:cubicBezTo>
                  <a:cubicBezTo>
                    <a:pt x="82" y="36"/>
                    <a:pt x="83" y="34"/>
                    <a:pt x="84" y="31"/>
                  </a:cubicBezTo>
                  <a:cubicBezTo>
                    <a:pt x="84" y="29"/>
                    <a:pt x="84" y="27"/>
                    <a:pt x="84" y="25"/>
                  </a:cubicBezTo>
                  <a:cubicBezTo>
                    <a:pt x="85" y="23"/>
                    <a:pt x="85" y="21"/>
                    <a:pt x="84" y="19"/>
                  </a:cubicBezTo>
                  <a:cubicBezTo>
                    <a:pt x="84" y="17"/>
                    <a:pt x="84" y="16"/>
                    <a:pt x="83" y="14"/>
                  </a:cubicBezTo>
                  <a:cubicBezTo>
                    <a:pt x="83" y="12"/>
                    <a:pt x="82" y="10"/>
                    <a:pt x="81" y="8"/>
                  </a:cubicBezTo>
                  <a:cubicBezTo>
                    <a:pt x="79" y="5"/>
                    <a:pt x="76" y="3"/>
                    <a:pt x="73" y="3"/>
                  </a:cubicBezTo>
                  <a:cubicBezTo>
                    <a:pt x="72" y="3"/>
                    <a:pt x="71" y="3"/>
                    <a:pt x="71" y="3"/>
                  </a:cubicBezTo>
                  <a:cubicBezTo>
                    <a:pt x="70" y="3"/>
                    <a:pt x="69" y="3"/>
                    <a:pt x="68" y="3"/>
                  </a:cubicBezTo>
                  <a:cubicBezTo>
                    <a:pt x="66" y="3"/>
                    <a:pt x="64" y="4"/>
                    <a:pt x="62" y="5"/>
                  </a:cubicBezTo>
                  <a:cubicBezTo>
                    <a:pt x="57" y="7"/>
                    <a:pt x="54" y="12"/>
                    <a:pt x="52" y="17"/>
                  </a:cubicBezTo>
                  <a:cubicBezTo>
                    <a:pt x="49" y="21"/>
                    <a:pt x="48" y="24"/>
                    <a:pt x="47" y="27"/>
                  </a:cubicBezTo>
                  <a:cubicBezTo>
                    <a:pt x="46" y="29"/>
                    <a:pt x="46" y="31"/>
                    <a:pt x="45" y="33"/>
                  </a:cubicBezTo>
                  <a:cubicBezTo>
                    <a:pt x="45" y="33"/>
                    <a:pt x="45" y="33"/>
                    <a:pt x="45" y="33"/>
                  </a:cubicBezTo>
                  <a:cubicBezTo>
                    <a:pt x="45" y="34"/>
                    <a:pt x="45" y="34"/>
                    <a:pt x="45" y="35"/>
                  </a:cubicBezTo>
                  <a:cubicBezTo>
                    <a:pt x="45" y="35"/>
                    <a:pt x="45" y="35"/>
                    <a:pt x="45" y="35"/>
                  </a:cubicBezTo>
                  <a:cubicBezTo>
                    <a:pt x="45" y="36"/>
                    <a:pt x="45" y="36"/>
                    <a:pt x="45" y="36"/>
                  </a:cubicBezTo>
                  <a:cubicBezTo>
                    <a:pt x="42" y="25"/>
                    <a:pt x="37" y="16"/>
                    <a:pt x="32" y="9"/>
                  </a:cubicBezTo>
                  <a:cubicBezTo>
                    <a:pt x="30" y="7"/>
                    <a:pt x="28" y="4"/>
                    <a:pt x="24" y="2"/>
                  </a:cubicBezTo>
                  <a:cubicBezTo>
                    <a:pt x="23" y="2"/>
                    <a:pt x="21" y="1"/>
                    <a:pt x="19" y="0"/>
                  </a:cubicBezTo>
                  <a:cubicBezTo>
                    <a:pt x="18" y="0"/>
                    <a:pt x="17" y="0"/>
                    <a:pt x="16" y="0"/>
                  </a:cubicBezTo>
                  <a:cubicBezTo>
                    <a:pt x="16" y="0"/>
                    <a:pt x="16" y="0"/>
                    <a:pt x="1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85">
              <a:extLst>
                <a:ext uri="{FF2B5EF4-FFF2-40B4-BE49-F238E27FC236}">
                  <a16:creationId xmlns:a16="http://schemas.microsoft.com/office/drawing/2014/main" id="{283CBBAB-E565-4DB1-9D65-620FB531F900}"/>
                </a:ext>
              </a:extLst>
            </p:cNvPr>
            <p:cNvSpPr>
              <a:spLocks/>
            </p:cNvSpPr>
            <p:nvPr/>
          </p:nvSpPr>
          <p:spPr bwMode="auto">
            <a:xfrm>
              <a:off x="520" y="1167"/>
              <a:ext cx="34" cy="28"/>
            </a:xfrm>
            <a:custGeom>
              <a:avLst/>
              <a:gdLst>
                <a:gd name="T0" fmla="*/ 14 w 24"/>
                <a:gd name="T1" fmla="*/ 0 h 20"/>
                <a:gd name="T2" fmla="*/ 10 w 24"/>
                <a:gd name="T3" fmla="*/ 0 h 20"/>
                <a:gd name="T4" fmla="*/ 1 w 24"/>
                <a:gd name="T5" fmla="*/ 10 h 20"/>
                <a:gd name="T6" fmla="*/ 10 w 24"/>
                <a:gd name="T7" fmla="*/ 20 h 20"/>
                <a:gd name="T8" fmla="*/ 14 w 24"/>
                <a:gd name="T9" fmla="*/ 20 h 20"/>
                <a:gd name="T10" fmla="*/ 24 w 24"/>
                <a:gd name="T11" fmla="*/ 10 h 20"/>
                <a:gd name="T12" fmla="*/ 14 w 24"/>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4" h="20">
                  <a:moveTo>
                    <a:pt x="14" y="0"/>
                  </a:moveTo>
                  <a:cubicBezTo>
                    <a:pt x="10" y="0"/>
                    <a:pt x="10" y="0"/>
                    <a:pt x="10" y="0"/>
                  </a:cubicBezTo>
                  <a:cubicBezTo>
                    <a:pt x="5" y="0"/>
                    <a:pt x="0" y="5"/>
                    <a:pt x="1" y="10"/>
                  </a:cubicBezTo>
                  <a:cubicBezTo>
                    <a:pt x="1" y="15"/>
                    <a:pt x="5" y="20"/>
                    <a:pt x="10" y="20"/>
                  </a:cubicBezTo>
                  <a:cubicBezTo>
                    <a:pt x="14" y="20"/>
                    <a:pt x="14" y="20"/>
                    <a:pt x="14" y="20"/>
                  </a:cubicBezTo>
                  <a:cubicBezTo>
                    <a:pt x="20" y="20"/>
                    <a:pt x="24" y="15"/>
                    <a:pt x="24" y="10"/>
                  </a:cubicBezTo>
                  <a:cubicBezTo>
                    <a:pt x="24" y="5"/>
                    <a:pt x="20" y="0"/>
                    <a:pt x="1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86">
              <a:extLst>
                <a:ext uri="{FF2B5EF4-FFF2-40B4-BE49-F238E27FC236}">
                  <a16:creationId xmlns:a16="http://schemas.microsoft.com/office/drawing/2014/main" id="{F7E9D809-0A21-4B20-B095-121C18EDFA9E}"/>
                </a:ext>
              </a:extLst>
            </p:cNvPr>
            <p:cNvSpPr>
              <a:spLocks/>
            </p:cNvSpPr>
            <p:nvPr/>
          </p:nvSpPr>
          <p:spPr bwMode="auto">
            <a:xfrm>
              <a:off x="589" y="1194"/>
              <a:ext cx="42" cy="32"/>
            </a:xfrm>
            <a:custGeom>
              <a:avLst/>
              <a:gdLst>
                <a:gd name="T0" fmla="*/ 15 w 30"/>
                <a:gd name="T1" fmla="*/ 0 h 23"/>
                <a:gd name="T2" fmla="*/ 15 w 30"/>
                <a:gd name="T3" fmla="*/ 23 h 23"/>
                <a:gd name="T4" fmla="*/ 15 w 30"/>
                <a:gd name="T5" fmla="*/ 0 h 23"/>
              </a:gdLst>
              <a:ahLst/>
              <a:cxnLst>
                <a:cxn ang="0">
                  <a:pos x="T0" y="T1"/>
                </a:cxn>
                <a:cxn ang="0">
                  <a:pos x="T2" y="T3"/>
                </a:cxn>
                <a:cxn ang="0">
                  <a:pos x="T4" y="T5"/>
                </a:cxn>
              </a:cxnLst>
              <a:rect l="0" t="0" r="r" b="b"/>
              <a:pathLst>
                <a:path w="30" h="23">
                  <a:moveTo>
                    <a:pt x="15" y="0"/>
                  </a:moveTo>
                  <a:cubicBezTo>
                    <a:pt x="0" y="0"/>
                    <a:pt x="0" y="23"/>
                    <a:pt x="15" y="23"/>
                  </a:cubicBezTo>
                  <a:cubicBezTo>
                    <a:pt x="30" y="23"/>
                    <a:pt x="30" y="0"/>
                    <a:pt x="1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87">
              <a:extLst>
                <a:ext uri="{FF2B5EF4-FFF2-40B4-BE49-F238E27FC236}">
                  <a16:creationId xmlns:a16="http://schemas.microsoft.com/office/drawing/2014/main" id="{DC57ABB2-5552-4D09-B08A-16850003FC97}"/>
                </a:ext>
              </a:extLst>
            </p:cNvPr>
            <p:cNvSpPr>
              <a:spLocks/>
            </p:cNvSpPr>
            <p:nvPr/>
          </p:nvSpPr>
          <p:spPr bwMode="auto">
            <a:xfrm>
              <a:off x="546" y="1208"/>
              <a:ext cx="35" cy="28"/>
            </a:xfrm>
            <a:custGeom>
              <a:avLst/>
              <a:gdLst>
                <a:gd name="T0" fmla="*/ 13 w 25"/>
                <a:gd name="T1" fmla="*/ 0 h 20"/>
                <a:gd name="T2" fmla="*/ 13 w 25"/>
                <a:gd name="T3" fmla="*/ 20 h 20"/>
                <a:gd name="T4" fmla="*/ 13 w 25"/>
                <a:gd name="T5" fmla="*/ 0 h 20"/>
              </a:gdLst>
              <a:ahLst/>
              <a:cxnLst>
                <a:cxn ang="0">
                  <a:pos x="T0" y="T1"/>
                </a:cxn>
                <a:cxn ang="0">
                  <a:pos x="T2" y="T3"/>
                </a:cxn>
                <a:cxn ang="0">
                  <a:pos x="T4" y="T5"/>
                </a:cxn>
              </a:cxnLst>
              <a:rect l="0" t="0" r="r" b="b"/>
              <a:pathLst>
                <a:path w="25" h="20">
                  <a:moveTo>
                    <a:pt x="13" y="0"/>
                  </a:moveTo>
                  <a:cubicBezTo>
                    <a:pt x="0" y="0"/>
                    <a:pt x="0" y="20"/>
                    <a:pt x="13" y="20"/>
                  </a:cubicBezTo>
                  <a:cubicBezTo>
                    <a:pt x="25" y="20"/>
                    <a:pt x="25" y="0"/>
                    <a:pt x="1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88">
              <a:extLst>
                <a:ext uri="{FF2B5EF4-FFF2-40B4-BE49-F238E27FC236}">
                  <a16:creationId xmlns:a16="http://schemas.microsoft.com/office/drawing/2014/main" id="{67287FF9-5316-484A-8B15-5D5D8DCE601F}"/>
                </a:ext>
              </a:extLst>
            </p:cNvPr>
            <p:cNvSpPr>
              <a:spLocks/>
            </p:cNvSpPr>
            <p:nvPr/>
          </p:nvSpPr>
          <p:spPr bwMode="auto">
            <a:xfrm>
              <a:off x="798" y="578"/>
              <a:ext cx="33" cy="27"/>
            </a:xfrm>
            <a:custGeom>
              <a:avLst/>
              <a:gdLst>
                <a:gd name="T0" fmla="*/ 14 w 24"/>
                <a:gd name="T1" fmla="*/ 0 h 19"/>
                <a:gd name="T2" fmla="*/ 10 w 24"/>
                <a:gd name="T3" fmla="*/ 0 h 19"/>
                <a:gd name="T4" fmla="*/ 1 w 24"/>
                <a:gd name="T5" fmla="*/ 9 h 19"/>
                <a:gd name="T6" fmla="*/ 10 w 24"/>
                <a:gd name="T7" fmla="*/ 19 h 19"/>
                <a:gd name="T8" fmla="*/ 14 w 24"/>
                <a:gd name="T9" fmla="*/ 19 h 19"/>
                <a:gd name="T10" fmla="*/ 24 w 24"/>
                <a:gd name="T11" fmla="*/ 9 h 19"/>
                <a:gd name="T12" fmla="*/ 14 w 24"/>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24" h="19">
                  <a:moveTo>
                    <a:pt x="14" y="0"/>
                  </a:moveTo>
                  <a:cubicBezTo>
                    <a:pt x="10" y="0"/>
                    <a:pt x="10" y="0"/>
                    <a:pt x="10" y="0"/>
                  </a:cubicBezTo>
                  <a:cubicBezTo>
                    <a:pt x="5" y="0"/>
                    <a:pt x="0" y="4"/>
                    <a:pt x="1" y="9"/>
                  </a:cubicBezTo>
                  <a:cubicBezTo>
                    <a:pt x="1" y="15"/>
                    <a:pt x="5" y="19"/>
                    <a:pt x="10" y="19"/>
                  </a:cubicBezTo>
                  <a:cubicBezTo>
                    <a:pt x="14" y="19"/>
                    <a:pt x="14" y="19"/>
                    <a:pt x="14" y="19"/>
                  </a:cubicBezTo>
                  <a:cubicBezTo>
                    <a:pt x="20" y="19"/>
                    <a:pt x="24" y="15"/>
                    <a:pt x="24" y="9"/>
                  </a:cubicBezTo>
                  <a:cubicBezTo>
                    <a:pt x="24" y="4"/>
                    <a:pt x="20" y="0"/>
                    <a:pt x="1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89">
              <a:extLst>
                <a:ext uri="{FF2B5EF4-FFF2-40B4-BE49-F238E27FC236}">
                  <a16:creationId xmlns:a16="http://schemas.microsoft.com/office/drawing/2014/main" id="{78836371-F052-4258-B10E-13CFAD4650FA}"/>
                </a:ext>
              </a:extLst>
            </p:cNvPr>
            <p:cNvSpPr>
              <a:spLocks/>
            </p:cNvSpPr>
            <p:nvPr/>
          </p:nvSpPr>
          <p:spPr bwMode="auto">
            <a:xfrm>
              <a:off x="764" y="546"/>
              <a:ext cx="28" cy="23"/>
            </a:xfrm>
            <a:custGeom>
              <a:avLst/>
              <a:gdLst>
                <a:gd name="T0" fmla="*/ 10 w 20"/>
                <a:gd name="T1" fmla="*/ 0 h 16"/>
                <a:gd name="T2" fmla="*/ 10 w 20"/>
                <a:gd name="T3" fmla="*/ 16 h 16"/>
                <a:gd name="T4" fmla="*/ 10 w 20"/>
                <a:gd name="T5" fmla="*/ 0 h 16"/>
              </a:gdLst>
              <a:ahLst/>
              <a:cxnLst>
                <a:cxn ang="0">
                  <a:pos x="T0" y="T1"/>
                </a:cxn>
                <a:cxn ang="0">
                  <a:pos x="T2" y="T3"/>
                </a:cxn>
                <a:cxn ang="0">
                  <a:pos x="T4" y="T5"/>
                </a:cxn>
              </a:cxnLst>
              <a:rect l="0" t="0" r="r" b="b"/>
              <a:pathLst>
                <a:path w="20" h="16">
                  <a:moveTo>
                    <a:pt x="10" y="0"/>
                  </a:moveTo>
                  <a:cubicBezTo>
                    <a:pt x="0" y="0"/>
                    <a:pt x="0" y="16"/>
                    <a:pt x="10" y="16"/>
                  </a:cubicBezTo>
                  <a:cubicBezTo>
                    <a:pt x="20" y="16"/>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90">
              <a:extLst>
                <a:ext uri="{FF2B5EF4-FFF2-40B4-BE49-F238E27FC236}">
                  <a16:creationId xmlns:a16="http://schemas.microsoft.com/office/drawing/2014/main" id="{163D22C4-29FA-475A-B487-85B6C30D64D8}"/>
                </a:ext>
              </a:extLst>
            </p:cNvPr>
            <p:cNvSpPr>
              <a:spLocks/>
            </p:cNvSpPr>
            <p:nvPr/>
          </p:nvSpPr>
          <p:spPr bwMode="auto">
            <a:xfrm>
              <a:off x="1124" y="1032"/>
              <a:ext cx="23" cy="28"/>
            </a:xfrm>
            <a:custGeom>
              <a:avLst/>
              <a:gdLst>
                <a:gd name="T0" fmla="*/ 8 w 16"/>
                <a:gd name="T1" fmla="*/ 0 h 20"/>
                <a:gd name="T2" fmla="*/ 0 w 16"/>
                <a:gd name="T3" fmla="*/ 8 h 20"/>
                <a:gd name="T4" fmla="*/ 0 w 16"/>
                <a:gd name="T5" fmla="*/ 12 h 20"/>
                <a:gd name="T6" fmla="*/ 8 w 16"/>
                <a:gd name="T7" fmla="*/ 20 h 20"/>
                <a:gd name="T8" fmla="*/ 16 w 16"/>
                <a:gd name="T9" fmla="*/ 12 h 20"/>
                <a:gd name="T10" fmla="*/ 16 w 16"/>
                <a:gd name="T11" fmla="*/ 8 h 20"/>
                <a:gd name="T12" fmla="*/ 8 w 16"/>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16" h="20">
                  <a:moveTo>
                    <a:pt x="8" y="0"/>
                  </a:moveTo>
                  <a:cubicBezTo>
                    <a:pt x="4" y="0"/>
                    <a:pt x="0" y="3"/>
                    <a:pt x="0" y="8"/>
                  </a:cubicBezTo>
                  <a:cubicBezTo>
                    <a:pt x="0" y="12"/>
                    <a:pt x="0" y="12"/>
                    <a:pt x="0" y="12"/>
                  </a:cubicBezTo>
                  <a:cubicBezTo>
                    <a:pt x="0" y="16"/>
                    <a:pt x="4" y="20"/>
                    <a:pt x="8" y="20"/>
                  </a:cubicBezTo>
                  <a:cubicBezTo>
                    <a:pt x="12" y="19"/>
                    <a:pt x="16" y="16"/>
                    <a:pt x="16" y="12"/>
                  </a:cubicBezTo>
                  <a:cubicBezTo>
                    <a:pt x="16" y="8"/>
                    <a:pt x="16" y="8"/>
                    <a:pt x="16" y="8"/>
                  </a:cubicBezTo>
                  <a:cubicBezTo>
                    <a:pt x="16" y="3"/>
                    <a:pt x="12" y="0"/>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91">
              <a:extLst>
                <a:ext uri="{FF2B5EF4-FFF2-40B4-BE49-F238E27FC236}">
                  <a16:creationId xmlns:a16="http://schemas.microsoft.com/office/drawing/2014/main" id="{14659964-E3D0-4235-B427-F204DC09DE4B}"/>
                </a:ext>
              </a:extLst>
            </p:cNvPr>
            <p:cNvSpPr>
              <a:spLocks/>
            </p:cNvSpPr>
            <p:nvPr/>
          </p:nvSpPr>
          <p:spPr bwMode="auto">
            <a:xfrm>
              <a:off x="1173" y="986"/>
              <a:ext cx="29" cy="22"/>
            </a:xfrm>
            <a:custGeom>
              <a:avLst/>
              <a:gdLst>
                <a:gd name="T0" fmla="*/ 10 w 20"/>
                <a:gd name="T1" fmla="*/ 0 h 16"/>
                <a:gd name="T2" fmla="*/ 10 w 20"/>
                <a:gd name="T3" fmla="*/ 16 h 16"/>
                <a:gd name="T4" fmla="*/ 10 w 20"/>
                <a:gd name="T5" fmla="*/ 0 h 16"/>
              </a:gdLst>
              <a:ahLst/>
              <a:cxnLst>
                <a:cxn ang="0">
                  <a:pos x="T0" y="T1"/>
                </a:cxn>
                <a:cxn ang="0">
                  <a:pos x="T2" y="T3"/>
                </a:cxn>
                <a:cxn ang="0">
                  <a:pos x="T4" y="T5"/>
                </a:cxn>
              </a:cxnLst>
              <a:rect l="0" t="0" r="r" b="b"/>
              <a:pathLst>
                <a:path w="20" h="16">
                  <a:moveTo>
                    <a:pt x="10" y="0"/>
                  </a:moveTo>
                  <a:cubicBezTo>
                    <a:pt x="0" y="0"/>
                    <a:pt x="0" y="16"/>
                    <a:pt x="10" y="16"/>
                  </a:cubicBezTo>
                  <a:cubicBezTo>
                    <a:pt x="20" y="16"/>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92">
              <a:extLst>
                <a:ext uri="{FF2B5EF4-FFF2-40B4-BE49-F238E27FC236}">
                  <a16:creationId xmlns:a16="http://schemas.microsoft.com/office/drawing/2014/main" id="{9825D959-0CFD-4344-98E7-5027D5EE333C}"/>
                </a:ext>
              </a:extLst>
            </p:cNvPr>
            <p:cNvSpPr>
              <a:spLocks/>
            </p:cNvSpPr>
            <p:nvPr/>
          </p:nvSpPr>
          <p:spPr bwMode="auto">
            <a:xfrm>
              <a:off x="1168" y="1032"/>
              <a:ext cx="28" cy="21"/>
            </a:xfrm>
            <a:custGeom>
              <a:avLst/>
              <a:gdLst>
                <a:gd name="T0" fmla="*/ 10 w 20"/>
                <a:gd name="T1" fmla="*/ 0 h 15"/>
                <a:gd name="T2" fmla="*/ 10 w 20"/>
                <a:gd name="T3" fmla="*/ 15 h 15"/>
                <a:gd name="T4" fmla="*/ 10 w 20"/>
                <a:gd name="T5" fmla="*/ 0 h 15"/>
              </a:gdLst>
              <a:ahLst/>
              <a:cxnLst>
                <a:cxn ang="0">
                  <a:pos x="T0" y="T1"/>
                </a:cxn>
                <a:cxn ang="0">
                  <a:pos x="T2" y="T3"/>
                </a:cxn>
                <a:cxn ang="0">
                  <a:pos x="T4" y="T5"/>
                </a:cxn>
              </a:cxnLst>
              <a:rect l="0" t="0" r="r" b="b"/>
              <a:pathLst>
                <a:path w="20" h="15">
                  <a:moveTo>
                    <a:pt x="10" y="0"/>
                  </a:moveTo>
                  <a:cubicBezTo>
                    <a:pt x="0" y="0"/>
                    <a:pt x="0" y="15"/>
                    <a:pt x="10" y="15"/>
                  </a:cubicBezTo>
                  <a:cubicBezTo>
                    <a:pt x="20" y="15"/>
                    <a:pt x="20"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93">
              <a:extLst>
                <a:ext uri="{FF2B5EF4-FFF2-40B4-BE49-F238E27FC236}">
                  <a16:creationId xmlns:a16="http://schemas.microsoft.com/office/drawing/2014/main" id="{5D89B32E-76D8-4648-B72A-704205252604}"/>
                </a:ext>
              </a:extLst>
            </p:cNvPr>
            <p:cNvSpPr>
              <a:spLocks/>
            </p:cNvSpPr>
            <p:nvPr/>
          </p:nvSpPr>
          <p:spPr bwMode="auto">
            <a:xfrm>
              <a:off x="1235" y="818"/>
              <a:ext cx="97" cy="118"/>
            </a:xfrm>
            <a:custGeom>
              <a:avLst/>
              <a:gdLst>
                <a:gd name="T0" fmla="*/ 69 w 69"/>
                <a:gd name="T1" fmla="*/ 79 h 84"/>
                <a:gd name="T2" fmla="*/ 56 w 69"/>
                <a:gd name="T3" fmla="*/ 67 h 84"/>
                <a:gd name="T4" fmla="*/ 46 w 69"/>
                <a:gd name="T5" fmla="*/ 57 h 84"/>
                <a:gd name="T6" fmla="*/ 37 w 69"/>
                <a:gd name="T7" fmla="*/ 48 h 84"/>
                <a:gd name="T8" fmla="*/ 37 w 69"/>
                <a:gd name="T9" fmla="*/ 46 h 84"/>
                <a:gd name="T10" fmla="*/ 53 w 69"/>
                <a:gd name="T11" fmla="*/ 44 h 84"/>
                <a:gd name="T12" fmla="*/ 58 w 69"/>
                <a:gd name="T13" fmla="*/ 39 h 84"/>
                <a:gd name="T14" fmla="*/ 52 w 69"/>
                <a:gd name="T15" fmla="*/ 33 h 84"/>
                <a:gd name="T16" fmla="*/ 44 w 69"/>
                <a:gd name="T17" fmla="*/ 33 h 84"/>
                <a:gd name="T18" fmla="*/ 39 w 69"/>
                <a:gd name="T19" fmla="*/ 33 h 84"/>
                <a:gd name="T20" fmla="*/ 48 w 69"/>
                <a:gd name="T21" fmla="*/ 18 h 84"/>
                <a:gd name="T22" fmla="*/ 47 w 69"/>
                <a:gd name="T23" fmla="*/ 11 h 84"/>
                <a:gd name="T24" fmla="*/ 44 w 69"/>
                <a:gd name="T25" fmla="*/ 11 h 84"/>
                <a:gd name="T26" fmla="*/ 40 w 69"/>
                <a:gd name="T27" fmla="*/ 13 h 84"/>
                <a:gd name="T28" fmla="*/ 36 w 69"/>
                <a:gd name="T29" fmla="*/ 20 h 84"/>
                <a:gd name="T30" fmla="*/ 36 w 69"/>
                <a:gd name="T31" fmla="*/ 7 h 84"/>
                <a:gd name="T32" fmla="*/ 28 w 69"/>
                <a:gd name="T33" fmla="*/ 0 h 84"/>
                <a:gd name="T34" fmla="*/ 21 w 69"/>
                <a:gd name="T35" fmla="*/ 7 h 84"/>
                <a:gd name="T36" fmla="*/ 22 w 69"/>
                <a:gd name="T37" fmla="*/ 33 h 84"/>
                <a:gd name="T38" fmla="*/ 22 w 69"/>
                <a:gd name="T39" fmla="*/ 33 h 84"/>
                <a:gd name="T40" fmla="*/ 12 w 69"/>
                <a:gd name="T41" fmla="*/ 23 h 84"/>
                <a:gd name="T42" fmla="*/ 10 w 69"/>
                <a:gd name="T43" fmla="*/ 22 h 84"/>
                <a:gd name="T44" fmla="*/ 8 w 69"/>
                <a:gd name="T45" fmla="*/ 23 h 84"/>
                <a:gd name="T46" fmla="*/ 8 w 69"/>
                <a:gd name="T47" fmla="*/ 26 h 84"/>
                <a:gd name="T48" fmla="*/ 16 w 69"/>
                <a:gd name="T49" fmla="*/ 33 h 84"/>
                <a:gd name="T50" fmla="*/ 7 w 69"/>
                <a:gd name="T51" fmla="*/ 34 h 84"/>
                <a:gd name="T52" fmla="*/ 0 w 69"/>
                <a:gd name="T53" fmla="*/ 41 h 84"/>
                <a:gd name="T54" fmla="*/ 7 w 69"/>
                <a:gd name="T55" fmla="*/ 48 h 84"/>
                <a:gd name="T56" fmla="*/ 19 w 69"/>
                <a:gd name="T57" fmla="*/ 48 h 84"/>
                <a:gd name="T58" fmla="*/ 9 w 69"/>
                <a:gd name="T59" fmla="*/ 66 h 84"/>
                <a:gd name="T60" fmla="*/ 10 w 69"/>
                <a:gd name="T61" fmla="*/ 72 h 84"/>
                <a:gd name="T62" fmla="*/ 16 w 69"/>
                <a:gd name="T63" fmla="*/ 70 h 84"/>
                <a:gd name="T64" fmla="*/ 23 w 69"/>
                <a:gd name="T65" fmla="*/ 58 h 84"/>
                <a:gd name="T66" fmla="*/ 26 w 69"/>
                <a:gd name="T67" fmla="*/ 79 h 84"/>
                <a:gd name="T68" fmla="*/ 32 w 69"/>
                <a:gd name="T69" fmla="*/ 84 h 84"/>
                <a:gd name="T70" fmla="*/ 38 w 69"/>
                <a:gd name="T71" fmla="*/ 78 h 84"/>
                <a:gd name="T72" fmla="*/ 37 w 69"/>
                <a:gd name="T73" fmla="*/ 55 h 84"/>
                <a:gd name="T74" fmla="*/ 57 w 69"/>
                <a:gd name="T75" fmla="*/ 74 h 84"/>
                <a:gd name="T76" fmla="*/ 66 w 69"/>
                <a:gd name="T77" fmla="*/ 82 h 84"/>
                <a:gd name="T78" fmla="*/ 69 w 69"/>
                <a:gd name="T79" fmla="*/ 82 h 84"/>
                <a:gd name="T80" fmla="*/ 69 w 69"/>
                <a:gd name="T81" fmla="*/ 7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9" h="84">
                  <a:moveTo>
                    <a:pt x="69" y="79"/>
                  </a:moveTo>
                  <a:cubicBezTo>
                    <a:pt x="64" y="75"/>
                    <a:pt x="60" y="71"/>
                    <a:pt x="56" y="67"/>
                  </a:cubicBezTo>
                  <a:cubicBezTo>
                    <a:pt x="53" y="64"/>
                    <a:pt x="50" y="61"/>
                    <a:pt x="46" y="57"/>
                  </a:cubicBezTo>
                  <a:cubicBezTo>
                    <a:pt x="43" y="54"/>
                    <a:pt x="40" y="51"/>
                    <a:pt x="37" y="48"/>
                  </a:cubicBezTo>
                  <a:cubicBezTo>
                    <a:pt x="37" y="47"/>
                    <a:pt x="37" y="47"/>
                    <a:pt x="37" y="46"/>
                  </a:cubicBezTo>
                  <a:cubicBezTo>
                    <a:pt x="42" y="46"/>
                    <a:pt x="48" y="45"/>
                    <a:pt x="53" y="44"/>
                  </a:cubicBezTo>
                  <a:cubicBezTo>
                    <a:pt x="56" y="44"/>
                    <a:pt x="58" y="41"/>
                    <a:pt x="58" y="39"/>
                  </a:cubicBezTo>
                  <a:cubicBezTo>
                    <a:pt x="58" y="35"/>
                    <a:pt x="55" y="33"/>
                    <a:pt x="52" y="33"/>
                  </a:cubicBezTo>
                  <a:cubicBezTo>
                    <a:pt x="49" y="33"/>
                    <a:pt x="47" y="33"/>
                    <a:pt x="44" y="33"/>
                  </a:cubicBezTo>
                  <a:cubicBezTo>
                    <a:pt x="43" y="33"/>
                    <a:pt x="41" y="33"/>
                    <a:pt x="39" y="33"/>
                  </a:cubicBezTo>
                  <a:cubicBezTo>
                    <a:pt x="42" y="28"/>
                    <a:pt x="45" y="23"/>
                    <a:pt x="48" y="18"/>
                  </a:cubicBezTo>
                  <a:cubicBezTo>
                    <a:pt x="50" y="16"/>
                    <a:pt x="49" y="13"/>
                    <a:pt x="47" y="11"/>
                  </a:cubicBezTo>
                  <a:cubicBezTo>
                    <a:pt x="46" y="11"/>
                    <a:pt x="45" y="11"/>
                    <a:pt x="44" y="11"/>
                  </a:cubicBezTo>
                  <a:cubicBezTo>
                    <a:pt x="43" y="11"/>
                    <a:pt x="41" y="12"/>
                    <a:pt x="40" y="13"/>
                  </a:cubicBezTo>
                  <a:cubicBezTo>
                    <a:pt x="39" y="15"/>
                    <a:pt x="37" y="17"/>
                    <a:pt x="36" y="20"/>
                  </a:cubicBezTo>
                  <a:cubicBezTo>
                    <a:pt x="36" y="15"/>
                    <a:pt x="36" y="11"/>
                    <a:pt x="36" y="7"/>
                  </a:cubicBezTo>
                  <a:cubicBezTo>
                    <a:pt x="35" y="3"/>
                    <a:pt x="32" y="0"/>
                    <a:pt x="28" y="0"/>
                  </a:cubicBezTo>
                  <a:cubicBezTo>
                    <a:pt x="25" y="0"/>
                    <a:pt x="21" y="3"/>
                    <a:pt x="21" y="7"/>
                  </a:cubicBezTo>
                  <a:cubicBezTo>
                    <a:pt x="22" y="16"/>
                    <a:pt x="22" y="24"/>
                    <a:pt x="22" y="33"/>
                  </a:cubicBezTo>
                  <a:cubicBezTo>
                    <a:pt x="22" y="33"/>
                    <a:pt x="22" y="33"/>
                    <a:pt x="22" y="33"/>
                  </a:cubicBezTo>
                  <a:cubicBezTo>
                    <a:pt x="19" y="30"/>
                    <a:pt x="15" y="26"/>
                    <a:pt x="12" y="23"/>
                  </a:cubicBezTo>
                  <a:cubicBezTo>
                    <a:pt x="11" y="22"/>
                    <a:pt x="11" y="22"/>
                    <a:pt x="10" y="22"/>
                  </a:cubicBezTo>
                  <a:cubicBezTo>
                    <a:pt x="9" y="22"/>
                    <a:pt x="9" y="22"/>
                    <a:pt x="8" y="23"/>
                  </a:cubicBezTo>
                  <a:cubicBezTo>
                    <a:pt x="7" y="24"/>
                    <a:pt x="7" y="25"/>
                    <a:pt x="8" y="26"/>
                  </a:cubicBezTo>
                  <a:cubicBezTo>
                    <a:pt x="11" y="29"/>
                    <a:pt x="13" y="31"/>
                    <a:pt x="16" y="33"/>
                  </a:cubicBezTo>
                  <a:cubicBezTo>
                    <a:pt x="13" y="34"/>
                    <a:pt x="10" y="34"/>
                    <a:pt x="7" y="34"/>
                  </a:cubicBezTo>
                  <a:cubicBezTo>
                    <a:pt x="3" y="34"/>
                    <a:pt x="0" y="37"/>
                    <a:pt x="0" y="41"/>
                  </a:cubicBezTo>
                  <a:cubicBezTo>
                    <a:pt x="0" y="45"/>
                    <a:pt x="3" y="48"/>
                    <a:pt x="7" y="48"/>
                  </a:cubicBezTo>
                  <a:cubicBezTo>
                    <a:pt x="11" y="48"/>
                    <a:pt x="15" y="48"/>
                    <a:pt x="19" y="48"/>
                  </a:cubicBezTo>
                  <a:cubicBezTo>
                    <a:pt x="16" y="54"/>
                    <a:pt x="12" y="60"/>
                    <a:pt x="9" y="66"/>
                  </a:cubicBezTo>
                  <a:cubicBezTo>
                    <a:pt x="8" y="68"/>
                    <a:pt x="8" y="71"/>
                    <a:pt x="10" y="72"/>
                  </a:cubicBezTo>
                  <a:cubicBezTo>
                    <a:pt x="12" y="73"/>
                    <a:pt x="15" y="72"/>
                    <a:pt x="16" y="70"/>
                  </a:cubicBezTo>
                  <a:cubicBezTo>
                    <a:pt x="19" y="66"/>
                    <a:pt x="21" y="62"/>
                    <a:pt x="23" y="58"/>
                  </a:cubicBezTo>
                  <a:cubicBezTo>
                    <a:pt x="24" y="65"/>
                    <a:pt x="24" y="72"/>
                    <a:pt x="26" y="79"/>
                  </a:cubicBezTo>
                  <a:cubicBezTo>
                    <a:pt x="26" y="82"/>
                    <a:pt x="29" y="84"/>
                    <a:pt x="32" y="84"/>
                  </a:cubicBezTo>
                  <a:cubicBezTo>
                    <a:pt x="35" y="84"/>
                    <a:pt x="38" y="81"/>
                    <a:pt x="38" y="78"/>
                  </a:cubicBezTo>
                  <a:cubicBezTo>
                    <a:pt x="37" y="70"/>
                    <a:pt x="37" y="62"/>
                    <a:pt x="37" y="55"/>
                  </a:cubicBezTo>
                  <a:cubicBezTo>
                    <a:pt x="44" y="61"/>
                    <a:pt x="50" y="67"/>
                    <a:pt x="57" y="74"/>
                  </a:cubicBezTo>
                  <a:cubicBezTo>
                    <a:pt x="60" y="76"/>
                    <a:pt x="63" y="79"/>
                    <a:pt x="66" y="82"/>
                  </a:cubicBezTo>
                  <a:cubicBezTo>
                    <a:pt x="66" y="83"/>
                    <a:pt x="68" y="83"/>
                    <a:pt x="69" y="82"/>
                  </a:cubicBezTo>
                  <a:cubicBezTo>
                    <a:pt x="69" y="81"/>
                    <a:pt x="69" y="80"/>
                    <a:pt x="69"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94">
              <a:extLst>
                <a:ext uri="{FF2B5EF4-FFF2-40B4-BE49-F238E27FC236}">
                  <a16:creationId xmlns:a16="http://schemas.microsoft.com/office/drawing/2014/main" id="{B5A64FDB-BD29-41ED-B03F-B871945B9D0B}"/>
                </a:ext>
              </a:extLst>
            </p:cNvPr>
            <p:cNvSpPr>
              <a:spLocks/>
            </p:cNvSpPr>
            <p:nvPr/>
          </p:nvSpPr>
          <p:spPr bwMode="auto">
            <a:xfrm>
              <a:off x="924" y="395"/>
              <a:ext cx="116" cy="183"/>
            </a:xfrm>
            <a:custGeom>
              <a:avLst/>
              <a:gdLst>
                <a:gd name="T0" fmla="*/ 81 w 82"/>
                <a:gd name="T1" fmla="*/ 88 h 130"/>
                <a:gd name="T2" fmla="*/ 71 w 82"/>
                <a:gd name="T3" fmla="*/ 76 h 130"/>
                <a:gd name="T4" fmla="*/ 62 w 82"/>
                <a:gd name="T5" fmla="*/ 65 h 130"/>
                <a:gd name="T6" fmla="*/ 50 w 82"/>
                <a:gd name="T7" fmla="*/ 51 h 130"/>
                <a:gd name="T8" fmla="*/ 71 w 82"/>
                <a:gd name="T9" fmla="*/ 49 h 130"/>
                <a:gd name="T10" fmla="*/ 75 w 82"/>
                <a:gd name="T11" fmla="*/ 44 h 130"/>
                <a:gd name="T12" fmla="*/ 70 w 82"/>
                <a:gd name="T13" fmla="*/ 38 h 130"/>
                <a:gd name="T14" fmla="*/ 57 w 82"/>
                <a:gd name="T15" fmla="*/ 38 h 130"/>
                <a:gd name="T16" fmla="*/ 68 w 82"/>
                <a:gd name="T17" fmla="*/ 23 h 130"/>
                <a:gd name="T18" fmla="*/ 70 w 82"/>
                <a:gd name="T19" fmla="*/ 20 h 130"/>
                <a:gd name="T20" fmla="*/ 68 w 82"/>
                <a:gd name="T21" fmla="*/ 13 h 130"/>
                <a:gd name="T22" fmla="*/ 65 w 82"/>
                <a:gd name="T23" fmla="*/ 12 h 130"/>
                <a:gd name="T24" fmla="*/ 64 w 82"/>
                <a:gd name="T25" fmla="*/ 12 h 130"/>
                <a:gd name="T26" fmla="*/ 61 w 82"/>
                <a:gd name="T27" fmla="*/ 15 h 130"/>
                <a:gd name="T28" fmla="*/ 46 w 82"/>
                <a:gd name="T29" fmla="*/ 36 h 130"/>
                <a:gd name="T30" fmla="*/ 45 w 82"/>
                <a:gd name="T31" fmla="*/ 37 h 130"/>
                <a:gd name="T32" fmla="*/ 44 w 82"/>
                <a:gd name="T33" fmla="*/ 29 h 130"/>
                <a:gd name="T34" fmla="*/ 42 w 82"/>
                <a:gd name="T35" fmla="*/ 7 h 130"/>
                <a:gd name="T36" fmla="*/ 40 w 82"/>
                <a:gd name="T37" fmla="*/ 2 h 130"/>
                <a:gd name="T38" fmla="*/ 35 w 82"/>
                <a:gd name="T39" fmla="*/ 0 h 130"/>
                <a:gd name="T40" fmla="*/ 27 w 82"/>
                <a:gd name="T41" fmla="*/ 7 h 130"/>
                <a:gd name="T42" fmla="*/ 29 w 82"/>
                <a:gd name="T43" fmla="*/ 27 h 130"/>
                <a:gd name="T44" fmla="*/ 19 w 82"/>
                <a:gd name="T45" fmla="*/ 16 h 130"/>
                <a:gd name="T46" fmla="*/ 16 w 82"/>
                <a:gd name="T47" fmla="*/ 15 h 130"/>
                <a:gd name="T48" fmla="*/ 12 w 82"/>
                <a:gd name="T49" fmla="*/ 16 h 130"/>
                <a:gd name="T50" fmla="*/ 12 w 82"/>
                <a:gd name="T51" fmla="*/ 23 h 130"/>
                <a:gd name="T52" fmla="*/ 26 w 82"/>
                <a:gd name="T53" fmla="*/ 38 h 130"/>
                <a:gd name="T54" fmla="*/ 7 w 82"/>
                <a:gd name="T55" fmla="*/ 38 h 130"/>
                <a:gd name="T56" fmla="*/ 7 w 82"/>
                <a:gd name="T57" fmla="*/ 38 h 130"/>
                <a:gd name="T58" fmla="*/ 0 w 82"/>
                <a:gd name="T59" fmla="*/ 45 h 130"/>
                <a:gd name="T60" fmla="*/ 7 w 82"/>
                <a:gd name="T61" fmla="*/ 51 h 130"/>
                <a:gd name="T62" fmla="*/ 31 w 82"/>
                <a:gd name="T63" fmla="*/ 52 h 130"/>
                <a:gd name="T64" fmla="*/ 31 w 82"/>
                <a:gd name="T65" fmla="*/ 57 h 130"/>
                <a:gd name="T66" fmla="*/ 27 w 82"/>
                <a:gd name="T67" fmla="*/ 64 h 130"/>
                <a:gd name="T68" fmla="*/ 17 w 82"/>
                <a:gd name="T69" fmla="*/ 79 h 130"/>
                <a:gd name="T70" fmla="*/ 15 w 82"/>
                <a:gd name="T71" fmla="*/ 82 h 130"/>
                <a:gd name="T72" fmla="*/ 17 w 82"/>
                <a:gd name="T73" fmla="*/ 88 h 130"/>
                <a:gd name="T74" fmla="*/ 24 w 82"/>
                <a:gd name="T75" fmla="*/ 87 h 130"/>
                <a:gd name="T76" fmla="*/ 33 w 82"/>
                <a:gd name="T77" fmla="*/ 73 h 130"/>
                <a:gd name="T78" fmla="*/ 37 w 82"/>
                <a:gd name="T79" fmla="*/ 116 h 130"/>
                <a:gd name="T80" fmla="*/ 39 w 82"/>
                <a:gd name="T81" fmla="*/ 126 h 130"/>
                <a:gd name="T82" fmla="*/ 45 w 82"/>
                <a:gd name="T83" fmla="*/ 130 h 130"/>
                <a:gd name="T84" fmla="*/ 52 w 82"/>
                <a:gd name="T85" fmla="*/ 124 h 130"/>
                <a:gd name="T86" fmla="*/ 47 w 82"/>
                <a:gd name="T87" fmla="*/ 61 h 130"/>
                <a:gd name="T88" fmla="*/ 59 w 82"/>
                <a:gd name="T89" fmla="*/ 75 h 130"/>
                <a:gd name="T90" fmla="*/ 66 w 82"/>
                <a:gd name="T91" fmla="*/ 84 h 130"/>
                <a:gd name="T92" fmla="*/ 75 w 82"/>
                <a:gd name="T93" fmla="*/ 93 h 130"/>
                <a:gd name="T94" fmla="*/ 80 w 82"/>
                <a:gd name="T95" fmla="*/ 94 h 130"/>
                <a:gd name="T96" fmla="*/ 82 w 82"/>
                <a:gd name="T97" fmla="*/ 91 h 130"/>
                <a:gd name="T98" fmla="*/ 81 w 82"/>
                <a:gd name="T99" fmla="*/ 88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2" h="130">
                  <a:moveTo>
                    <a:pt x="81" y="88"/>
                  </a:moveTo>
                  <a:cubicBezTo>
                    <a:pt x="78" y="84"/>
                    <a:pt x="75" y="80"/>
                    <a:pt x="71" y="76"/>
                  </a:cubicBezTo>
                  <a:cubicBezTo>
                    <a:pt x="68" y="72"/>
                    <a:pt x="65" y="69"/>
                    <a:pt x="62" y="65"/>
                  </a:cubicBezTo>
                  <a:cubicBezTo>
                    <a:pt x="58" y="60"/>
                    <a:pt x="54" y="56"/>
                    <a:pt x="50" y="51"/>
                  </a:cubicBezTo>
                  <a:cubicBezTo>
                    <a:pt x="57" y="51"/>
                    <a:pt x="64" y="50"/>
                    <a:pt x="71" y="49"/>
                  </a:cubicBezTo>
                  <a:cubicBezTo>
                    <a:pt x="74" y="49"/>
                    <a:pt x="75" y="46"/>
                    <a:pt x="75" y="44"/>
                  </a:cubicBezTo>
                  <a:cubicBezTo>
                    <a:pt x="75" y="41"/>
                    <a:pt x="73" y="38"/>
                    <a:pt x="70" y="38"/>
                  </a:cubicBezTo>
                  <a:cubicBezTo>
                    <a:pt x="65" y="38"/>
                    <a:pt x="61" y="38"/>
                    <a:pt x="57" y="38"/>
                  </a:cubicBezTo>
                  <a:cubicBezTo>
                    <a:pt x="60" y="33"/>
                    <a:pt x="64" y="28"/>
                    <a:pt x="68" y="23"/>
                  </a:cubicBezTo>
                  <a:cubicBezTo>
                    <a:pt x="68" y="22"/>
                    <a:pt x="69" y="21"/>
                    <a:pt x="70" y="20"/>
                  </a:cubicBezTo>
                  <a:cubicBezTo>
                    <a:pt x="71" y="18"/>
                    <a:pt x="70" y="14"/>
                    <a:pt x="68" y="13"/>
                  </a:cubicBezTo>
                  <a:cubicBezTo>
                    <a:pt x="67" y="12"/>
                    <a:pt x="66" y="12"/>
                    <a:pt x="65" y="12"/>
                  </a:cubicBezTo>
                  <a:cubicBezTo>
                    <a:pt x="65" y="12"/>
                    <a:pt x="64" y="12"/>
                    <a:pt x="64" y="12"/>
                  </a:cubicBezTo>
                  <a:cubicBezTo>
                    <a:pt x="62" y="13"/>
                    <a:pt x="61" y="14"/>
                    <a:pt x="61" y="15"/>
                  </a:cubicBezTo>
                  <a:cubicBezTo>
                    <a:pt x="56" y="22"/>
                    <a:pt x="50" y="29"/>
                    <a:pt x="46" y="36"/>
                  </a:cubicBezTo>
                  <a:cubicBezTo>
                    <a:pt x="45" y="36"/>
                    <a:pt x="45" y="37"/>
                    <a:pt x="45" y="37"/>
                  </a:cubicBezTo>
                  <a:cubicBezTo>
                    <a:pt x="44" y="34"/>
                    <a:pt x="44" y="32"/>
                    <a:pt x="44" y="29"/>
                  </a:cubicBezTo>
                  <a:cubicBezTo>
                    <a:pt x="43" y="22"/>
                    <a:pt x="43" y="14"/>
                    <a:pt x="42" y="7"/>
                  </a:cubicBezTo>
                  <a:cubicBezTo>
                    <a:pt x="42" y="5"/>
                    <a:pt x="42" y="3"/>
                    <a:pt x="40" y="2"/>
                  </a:cubicBezTo>
                  <a:cubicBezTo>
                    <a:pt x="39" y="0"/>
                    <a:pt x="37" y="0"/>
                    <a:pt x="35" y="0"/>
                  </a:cubicBezTo>
                  <a:cubicBezTo>
                    <a:pt x="31" y="0"/>
                    <a:pt x="27" y="3"/>
                    <a:pt x="27" y="7"/>
                  </a:cubicBezTo>
                  <a:cubicBezTo>
                    <a:pt x="28" y="14"/>
                    <a:pt x="28" y="21"/>
                    <a:pt x="29" y="27"/>
                  </a:cubicBezTo>
                  <a:cubicBezTo>
                    <a:pt x="25" y="24"/>
                    <a:pt x="22" y="20"/>
                    <a:pt x="19" y="16"/>
                  </a:cubicBezTo>
                  <a:cubicBezTo>
                    <a:pt x="18" y="15"/>
                    <a:pt x="17" y="15"/>
                    <a:pt x="16" y="15"/>
                  </a:cubicBezTo>
                  <a:cubicBezTo>
                    <a:pt x="14" y="15"/>
                    <a:pt x="13" y="15"/>
                    <a:pt x="12" y="16"/>
                  </a:cubicBezTo>
                  <a:cubicBezTo>
                    <a:pt x="10" y="18"/>
                    <a:pt x="10" y="21"/>
                    <a:pt x="12" y="23"/>
                  </a:cubicBezTo>
                  <a:cubicBezTo>
                    <a:pt x="17" y="28"/>
                    <a:pt x="21" y="33"/>
                    <a:pt x="26" y="38"/>
                  </a:cubicBezTo>
                  <a:cubicBezTo>
                    <a:pt x="19" y="38"/>
                    <a:pt x="13" y="38"/>
                    <a:pt x="7" y="38"/>
                  </a:cubicBezTo>
                  <a:cubicBezTo>
                    <a:pt x="7" y="38"/>
                    <a:pt x="7" y="38"/>
                    <a:pt x="7" y="38"/>
                  </a:cubicBezTo>
                  <a:cubicBezTo>
                    <a:pt x="3" y="38"/>
                    <a:pt x="0" y="41"/>
                    <a:pt x="0" y="45"/>
                  </a:cubicBezTo>
                  <a:cubicBezTo>
                    <a:pt x="0" y="48"/>
                    <a:pt x="3" y="51"/>
                    <a:pt x="7" y="51"/>
                  </a:cubicBezTo>
                  <a:cubicBezTo>
                    <a:pt x="15" y="52"/>
                    <a:pt x="23" y="52"/>
                    <a:pt x="31" y="52"/>
                  </a:cubicBezTo>
                  <a:cubicBezTo>
                    <a:pt x="31" y="53"/>
                    <a:pt x="31" y="55"/>
                    <a:pt x="31" y="57"/>
                  </a:cubicBezTo>
                  <a:cubicBezTo>
                    <a:pt x="30" y="59"/>
                    <a:pt x="28" y="62"/>
                    <a:pt x="27" y="64"/>
                  </a:cubicBezTo>
                  <a:cubicBezTo>
                    <a:pt x="23" y="69"/>
                    <a:pt x="20" y="74"/>
                    <a:pt x="17" y="79"/>
                  </a:cubicBezTo>
                  <a:cubicBezTo>
                    <a:pt x="17" y="80"/>
                    <a:pt x="16" y="81"/>
                    <a:pt x="15" y="82"/>
                  </a:cubicBezTo>
                  <a:cubicBezTo>
                    <a:pt x="14" y="84"/>
                    <a:pt x="15" y="87"/>
                    <a:pt x="17" y="88"/>
                  </a:cubicBezTo>
                  <a:cubicBezTo>
                    <a:pt x="19" y="90"/>
                    <a:pt x="22" y="89"/>
                    <a:pt x="24" y="87"/>
                  </a:cubicBezTo>
                  <a:cubicBezTo>
                    <a:pt x="27" y="82"/>
                    <a:pt x="30" y="78"/>
                    <a:pt x="33" y="73"/>
                  </a:cubicBezTo>
                  <a:cubicBezTo>
                    <a:pt x="34" y="87"/>
                    <a:pt x="35" y="102"/>
                    <a:pt x="37" y="116"/>
                  </a:cubicBezTo>
                  <a:cubicBezTo>
                    <a:pt x="37" y="119"/>
                    <a:pt x="38" y="122"/>
                    <a:pt x="39" y="126"/>
                  </a:cubicBezTo>
                  <a:cubicBezTo>
                    <a:pt x="39" y="128"/>
                    <a:pt x="42" y="130"/>
                    <a:pt x="45" y="130"/>
                  </a:cubicBezTo>
                  <a:cubicBezTo>
                    <a:pt x="48" y="130"/>
                    <a:pt x="52" y="127"/>
                    <a:pt x="52" y="124"/>
                  </a:cubicBezTo>
                  <a:cubicBezTo>
                    <a:pt x="50" y="103"/>
                    <a:pt x="48" y="82"/>
                    <a:pt x="47" y="61"/>
                  </a:cubicBezTo>
                  <a:cubicBezTo>
                    <a:pt x="51" y="66"/>
                    <a:pt x="55" y="71"/>
                    <a:pt x="59" y="75"/>
                  </a:cubicBezTo>
                  <a:cubicBezTo>
                    <a:pt x="61" y="78"/>
                    <a:pt x="64" y="81"/>
                    <a:pt x="66" y="84"/>
                  </a:cubicBezTo>
                  <a:cubicBezTo>
                    <a:pt x="69" y="87"/>
                    <a:pt x="72" y="90"/>
                    <a:pt x="75" y="93"/>
                  </a:cubicBezTo>
                  <a:cubicBezTo>
                    <a:pt x="76" y="94"/>
                    <a:pt x="78" y="95"/>
                    <a:pt x="80" y="94"/>
                  </a:cubicBezTo>
                  <a:cubicBezTo>
                    <a:pt x="81" y="93"/>
                    <a:pt x="82" y="92"/>
                    <a:pt x="82" y="91"/>
                  </a:cubicBezTo>
                  <a:cubicBezTo>
                    <a:pt x="82" y="90"/>
                    <a:pt x="82" y="89"/>
                    <a:pt x="81" y="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95">
              <a:extLst>
                <a:ext uri="{FF2B5EF4-FFF2-40B4-BE49-F238E27FC236}">
                  <a16:creationId xmlns:a16="http://schemas.microsoft.com/office/drawing/2014/main" id="{3755905F-F311-49EE-9D17-9034431BC15F}"/>
                </a:ext>
              </a:extLst>
            </p:cNvPr>
            <p:cNvSpPr>
              <a:spLocks/>
            </p:cNvSpPr>
            <p:nvPr/>
          </p:nvSpPr>
          <p:spPr bwMode="auto">
            <a:xfrm>
              <a:off x="216" y="821"/>
              <a:ext cx="124" cy="177"/>
            </a:xfrm>
            <a:custGeom>
              <a:avLst/>
              <a:gdLst>
                <a:gd name="T0" fmla="*/ 83 w 88"/>
                <a:gd name="T1" fmla="*/ 49 h 126"/>
                <a:gd name="T2" fmla="*/ 78 w 88"/>
                <a:gd name="T3" fmla="*/ 49 h 126"/>
                <a:gd name="T4" fmla="*/ 59 w 88"/>
                <a:gd name="T5" fmla="*/ 50 h 126"/>
                <a:gd name="T6" fmla="*/ 67 w 88"/>
                <a:gd name="T7" fmla="*/ 37 h 126"/>
                <a:gd name="T8" fmla="*/ 74 w 88"/>
                <a:gd name="T9" fmla="*/ 24 h 126"/>
                <a:gd name="T10" fmla="*/ 72 w 88"/>
                <a:gd name="T11" fmla="*/ 15 h 126"/>
                <a:gd name="T12" fmla="*/ 69 w 88"/>
                <a:gd name="T13" fmla="*/ 15 h 126"/>
                <a:gd name="T14" fmla="*/ 64 w 88"/>
                <a:gd name="T15" fmla="*/ 18 h 126"/>
                <a:gd name="T16" fmla="*/ 53 w 88"/>
                <a:gd name="T17" fmla="*/ 36 h 126"/>
                <a:gd name="T18" fmla="*/ 50 w 88"/>
                <a:gd name="T19" fmla="*/ 8 h 126"/>
                <a:gd name="T20" fmla="*/ 48 w 88"/>
                <a:gd name="T21" fmla="*/ 3 h 126"/>
                <a:gd name="T22" fmla="*/ 43 w 88"/>
                <a:gd name="T23" fmla="*/ 0 h 126"/>
                <a:gd name="T24" fmla="*/ 37 w 88"/>
                <a:gd name="T25" fmla="*/ 3 h 126"/>
                <a:gd name="T26" fmla="*/ 35 w 88"/>
                <a:gd name="T27" fmla="*/ 8 h 126"/>
                <a:gd name="T28" fmla="*/ 39 w 88"/>
                <a:gd name="T29" fmla="*/ 47 h 126"/>
                <a:gd name="T30" fmla="*/ 23 w 88"/>
                <a:gd name="T31" fmla="*/ 31 h 126"/>
                <a:gd name="T32" fmla="*/ 18 w 88"/>
                <a:gd name="T33" fmla="*/ 29 h 126"/>
                <a:gd name="T34" fmla="*/ 13 w 88"/>
                <a:gd name="T35" fmla="*/ 31 h 126"/>
                <a:gd name="T36" fmla="*/ 13 w 88"/>
                <a:gd name="T37" fmla="*/ 40 h 126"/>
                <a:gd name="T38" fmla="*/ 24 w 88"/>
                <a:gd name="T39" fmla="*/ 52 h 126"/>
                <a:gd name="T40" fmla="*/ 7 w 88"/>
                <a:gd name="T41" fmla="*/ 53 h 126"/>
                <a:gd name="T42" fmla="*/ 2 w 88"/>
                <a:gd name="T43" fmla="*/ 55 h 126"/>
                <a:gd name="T44" fmla="*/ 0 w 88"/>
                <a:gd name="T45" fmla="*/ 59 h 126"/>
                <a:gd name="T46" fmla="*/ 7 w 88"/>
                <a:gd name="T47" fmla="*/ 66 h 126"/>
                <a:gd name="T48" fmla="*/ 36 w 88"/>
                <a:gd name="T49" fmla="*/ 63 h 126"/>
                <a:gd name="T50" fmla="*/ 37 w 88"/>
                <a:gd name="T51" fmla="*/ 64 h 126"/>
                <a:gd name="T52" fmla="*/ 22 w 88"/>
                <a:gd name="T53" fmla="*/ 91 h 126"/>
                <a:gd name="T54" fmla="*/ 18 w 88"/>
                <a:gd name="T55" fmla="*/ 98 h 126"/>
                <a:gd name="T56" fmla="*/ 20 w 88"/>
                <a:gd name="T57" fmla="*/ 106 h 126"/>
                <a:gd name="T58" fmla="*/ 28 w 88"/>
                <a:gd name="T59" fmla="*/ 104 h 126"/>
                <a:gd name="T60" fmla="*/ 44 w 88"/>
                <a:gd name="T61" fmla="*/ 76 h 126"/>
                <a:gd name="T62" fmla="*/ 46 w 88"/>
                <a:gd name="T63" fmla="*/ 90 h 126"/>
                <a:gd name="T64" fmla="*/ 50 w 88"/>
                <a:gd name="T65" fmla="*/ 114 h 126"/>
                <a:gd name="T66" fmla="*/ 50 w 88"/>
                <a:gd name="T67" fmla="*/ 117 h 126"/>
                <a:gd name="T68" fmla="*/ 51 w 88"/>
                <a:gd name="T69" fmla="*/ 119 h 126"/>
                <a:gd name="T70" fmla="*/ 52 w 88"/>
                <a:gd name="T71" fmla="*/ 123 h 126"/>
                <a:gd name="T72" fmla="*/ 55 w 88"/>
                <a:gd name="T73" fmla="*/ 125 h 126"/>
                <a:gd name="T74" fmla="*/ 60 w 88"/>
                <a:gd name="T75" fmla="*/ 126 h 126"/>
                <a:gd name="T76" fmla="*/ 64 w 88"/>
                <a:gd name="T77" fmla="*/ 123 h 126"/>
                <a:gd name="T78" fmla="*/ 65 w 88"/>
                <a:gd name="T79" fmla="*/ 118 h 126"/>
                <a:gd name="T80" fmla="*/ 60 w 88"/>
                <a:gd name="T81" fmla="*/ 88 h 126"/>
                <a:gd name="T82" fmla="*/ 72 w 88"/>
                <a:gd name="T83" fmla="*/ 98 h 126"/>
                <a:gd name="T84" fmla="*/ 82 w 88"/>
                <a:gd name="T85" fmla="*/ 95 h 126"/>
                <a:gd name="T86" fmla="*/ 79 w 88"/>
                <a:gd name="T87" fmla="*/ 86 h 126"/>
                <a:gd name="T88" fmla="*/ 76 w 88"/>
                <a:gd name="T89" fmla="*/ 84 h 126"/>
                <a:gd name="T90" fmla="*/ 64 w 88"/>
                <a:gd name="T91" fmla="*/ 72 h 126"/>
                <a:gd name="T92" fmla="*/ 57 w 88"/>
                <a:gd name="T93" fmla="*/ 65 h 126"/>
                <a:gd name="T94" fmla="*/ 57 w 88"/>
                <a:gd name="T95" fmla="*/ 62 h 126"/>
                <a:gd name="T96" fmla="*/ 83 w 88"/>
                <a:gd name="T97" fmla="*/ 60 h 126"/>
                <a:gd name="T98" fmla="*/ 86 w 88"/>
                <a:gd name="T99" fmla="*/ 58 h 126"/>
                <a:gd name="T100" fmla="*/ 88 w 88"/>
                <a:gd name="T101" fmla="*/ 54 h 126"/>
                <a:gd name="T102" fmla="*/ 83 w 88"/>
                <a:gd name="T103" fmla="*/ 4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8" h="126">
                  <a:moveTo>
                    <a:pt x="83" y="49"/>
                  </a:moveTo>
                  <a:cubicBezTo>
                    <a:pt x="81" y="49"/>
                    <a:pt x="79" y="49"/>
                    <a:pt x="78" y="49"/>
                  </a:cubicBezTo>
                  <a:cubicBezTo>
                    <a:pt x="71" y="49"/>
                    <a:pt x="65" y="49"/>
                    <a:pt x="59" y="50"/>
                  </a:cubicBezTo>
                  <a:cubicBezTo>
                    <a:pt x="62" y="45"/>
                    <a:pt x="64" y="41"/>
                    <a:pt x="67" y="37"/>
                  </a:cubicBezTo>
                  <a:cubicBezTo>
                    <a:pt x="69" y="32"/>
                    <a:pt x="72" y="28"/>
                    <a:pt x="74" y="24"/>
                  </a:cubicBezTo>
                  <a:cubicBezTo>
                    <a:pt x="76" y="21"/>
                    <a:pt x="75" y="17"/>
                    <a:pt x="72" y="15"/>
                  </a:cubicBezTo>
                  <a:cubicBezTo>
                    <a:pt x="71" y="15"/>
                    <a:pt x="70" y="15"/>
                    <a:pt x="69" y="15"/>
                  </a:cubicBezTo>
                  <a:cubicBezTo>
                    <a:pt x="67" y="15"/>
                    <a:pt x="65" y="16"/>
                    <a:pt x="64" y="18"/>
                  </a:cubicBezTo>
                  <a:cubicBezTo>
                    <a:pt x="60" y="24"/>
                    <a:pt x="57" y="30"/>
                    <a:pt x="53" y="36"/>
                  </a:cubicBezTo>
                  <a:cubicBezTo>
                    <a:pt x="52" y="26"/>
                    <a:pt x="51" y="17"/>
                    <a:pt x="50" y="8"/>
                  </a:cubicBezTo>
                  <a:cubicBezTo>
                    <a:pt x="50" y="6"/>
                    <a:pt x="50" y="4"/>
                    <a:pt x="48" y="3"/>
                  </a:cubicBezTo>
                  <a:cubicBezTo>
                    <a:pt x="47" y="1"/>
                    <a:pt x="45" y="0"/>
                    <a:pt x="43" y="0"/>
                  </a:cubicBezTo>
                  <a:cubicBezTo>
                    <a:pt x="41" y="0"/>
                    <a:pt x="39" y="1"/>
                    <a:pt x="37" y="3"/>
                  </a:cubicBezTo>
                  <a:cubicBezTo>
                    <a:pt x="36" y="4"/>
                    <a:pt x="35" y="6"/>
                    <a:pt x="35" y="8"/>
                  </a:cubicBezTo>
                  <a:cubicBezTo>
                    <a:pt x="36" y="21"/>
                    <a:pt x="38" y="34"/>
                    <a:pt x="39" y="47"/>
                  </a:cubicBezTo>
                  <a:cubicBezTo>
                    <a:pt x="34" y="42"/>
                    <a:pt x="28" y="36"/>
                    <a:pt x="23" y="31"/>
                  </a:cubicBezTo>
                  <a:cubicBezTo>
                    <a:pt x="22" y="29"/>
                    <a:pt x="20" y="29"/>
                    <a:pt x="18" y="29"/>
                  </a:cubicBezTo>
                  <a:cubicBezTo>
                    <a:pt x="16" y="29"/>
                    <a:pt x="14" y="29"/>
                    <a:pt x="13" y="31"/>
                  </a:cubicBezTo>
                  <a:cubicBezTo>
                    <a:pt x="10" y="33"/>
                    <a:pt x="10" y="38"/>
                    <a:pt x="13" y="40"/>
                  </a:cubicBezTo>
                  <a:cubicBezTo>
                    <a:pt x="17" y="44"/>
                    <a:pt x="21" y="48"/>
                    <a:pt x="24" y="52"/>
                  </a:cubicBezTo>
                  <a:cubicBezTo>
                    <a:pt x="18" y="52"/>
                    <a:pt x="12" y="53"/>
                    <a:pt x="7" y="53"/>
                  </a:cubicBezTo>
                  <a:cubicBezTo>
                    <a:pt x="5" y="53"/>
                    <a:pt x="3" y="54"/>
                    <a:pt x="2" y="55"/>
                  </a:cubicBezTo>
                  <a:cubicBezTo>
                    <a:pt x="1" y="56"/>
                    <a:pt x="0" y="58"/>
                    <a:pt x="0" y="59"/>
                  </a:cubicBezTo>
                  <a:cubicBezTo>
                    <a:pt x="0" y="63"/>
                    <a:pt x="3" y="66"/>
                    <a:pt x="7" y="66"/>
                  </a:cubicBezTo>
                  <a:cubicBezTo>
                    <a:pt x="16" y="65"/>
                    <a:pt x="26" y="64"/>
                    <a:pt x="36" y="63"/>
                  </a:cubicBezTo>
                  <a:cubicBezTo>
                    <a:pt x="36" y="64"/>
                    <a:pt x="36" y="64"/>
                    <a:pt x="37" y="64"/>
                  </a:cubicBezTo>
                  <a:cubicBezTo>
                    <a:pt x="32" y="73"/>
                    <a:pt x="27" y="82"/>
                    <a:pt x="22" y="91"/>
                  </a:cubicBezTo>
                  <a:cubicBezTo>
                    <a:pt x="21" y="94"/>
                    <a:pt x="20" y="96"/>
                    <a:pt x="18" y="98"/>
                  </a:cubicBezTo>
                  <a:cubicBezTo>
                    <a:pt x="17" y="101"/>
                    <a:pt x="18" y="104"/>
                    <a:pt x="20" y="106"/>
                  </a:cubicBezTo>
                  <a:cubicBezTo>
                    <a:pt x="23" y="107"/>
                    <a:pt x="26" y="106"/>
                    <a:pt x="28" y="104"/>
                  </a:cubicBezTo>
                  <a:cubicBezTo>
                    <a:pt x="33" y="95"/>
                    <a:pt x="38" y="86"/>
                    <a:pt x="44" y="76"/>
                  </a:cubicBezTo>
                  <a:cubicBezTo>
                    <a:pt x="44" y="81"/>
                    <a:pt x="45" y="86"/>
                    <a:pt x="46" y="90"/>
                  </a:cubicBezTo>
                  <a:cubicBezTo>
                    <a:pt x="47" y="98"/>
                    <a:pt x="48" y="106"/>
                    <a:pt x="50" y="114"/>
                  </a:cubicBezTo>
                  <a:cubicBezTo>
                    <a:pt x="50" y="115"/>
                    <a:pt x="50" y="116"/>
                    <a:pt x="50" y="117"/>
                  </a:cubicBezTo>
                  <a:cubicBezTo>
                    <a:pt x="50" y="118"/>
                    <a:pt x="51" y="118"/>
                    <a:pt x="51" y="119"/>
                  </a:cubicBezTo>
                  <a:cubicBezTo>
                    <a:pt x="51" y="120"/>
                    <a:pt x="52" y="122"/>
                    <a:pt x="52" y="123"/>
                  </a:cubicBezTo>
                  <a:cubicBezTo>
                    <a:pt x="53" y="124"/>
                    <a:pt x="54" y="125"/>
                    <a:pt x="55" y="125"/>
                  </a:cubicBezTo>
                  <a:cubicBezTo>
                    <a:pt x="56" y="126"/>
                    <a:pt x="58" y="126"/>
                    <a:pt x="60" y="126"/>
                  </a:cubicBezTo>
                  <a:cubicBezTo>
                    <a:pt x="62" y="125"/>
                    <a:pt x="63" y="124"/>
                    <a:pt x="64" y="123"/>
                  </a:cubicBezTo>
                  <a:cubicBezTo>
                    <a:pt x="65" y="121"/>
                    <a:pt x="65" y="120"/>
                    <a:pt x="65" y="118"/>
                  </a:cubicBezTo>
                  <a:cubicBezTo>
                    <a:pt x="63" y="108"/>
                    <a:pt x="62" y="98"/>
                    <a:pt x="60" y="88"/>
                  </a:cubicBezTo>
                  <a:cubicBezTo>
                    <a:pt x="64" y="92"/>
                    <a:pt x="68" y="95"/>
                    <a:pt x="72" y="98"/>
                  </a:cubicBezTo>
                  <a:cubicBezTo>
                    <a:pt x="76" y="100"/>
                    <a:pt x="80" y="99"/>
                    <a:pt x="82" y="95"/>
                  </a:cubicBezTo>
                  <a:cubicBezTo>
                    <a:pt x="84" y="92"/>
                    <a:pt x="82" y="88"/>
                    <a:pt x="79" y="86"/>
                  </a:cubicBezTo>
                  <a:cubicBezTo>
                    <a:pt x="78" y="86"/>
                    <a:pt x="77" y="85"/>
                    <a:pt x="76" y="84"/>
                  </a:cubicBezTo>
                  <a:cubicBezTo>
                    <a:pt x="72" y="81"/>
                    <a:pt x="68" y="76"/>
                    <a:pt x="64" y="72"/>
                  </a:cubicBezTo>
                  <a:cubicBezTo>
                    <a:pt x="62" y="70"/>
                    <a:pt x="59" y="68"/>
                    <a:pt x="57" y="65"/>
                  </a:cubicBezTo>
                  <a:cubicBezTo>
                    <a:pt x="57" y="64"/>
                    <a:pt x="57" y="63"/>
                    <a:pt x="57" y="62"/>
                  </a:cubicBezTo>
                  <a:cubicBezTo>
                    <a:pt x="65" y="61"/>
                    <a:pt x="74" y="61"/>
                    <a:pt x="83" y="60"/>
                  </a:cubicBezTo>
                  <a:cubicBezTo>
                    <a:pt x="84" y="60"/>
                    <a:pt x="85" y="59"/>
                    <a:pt x="86" y="58"/>
                  </a:cubicBezTo>
                  <a:cubicBezTo>
                    <a:pt x="87" y="57"/>
                    <a:pt x="88" y="56"/>
                    <a:pt x="88" y="54"/>
                  </a:cubicBezTo>
                  <a:cubicBezTo>
                    <a:pt x="88" y="52"/>
                    <a:pt x="86" y="49"/>
                    <a:pt x="83"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96">
              <a:extLst>
                <a:ext uri="{FF2B5EF4-FFF2-40B4-BE49-F238E27FC236}">
                  <a16:creationId xmlns:a16="http://schemas.microsoft.com/office/drawing/2014/main" id="{03D0CF93-1335-4FA1-8A93-D04635EA4919}"/>
                </a:ext>
              </a:extLst>
            </p:cNvPr>
            <p:cNvSpPr>
              <a:spLocks/>
            </p:cNvSpPr>
            <p:nvPr/>
          </p:nvSpPr>
          <p:spPr bwMode="auto">
            <a:xfrm>
              <a:off x="1065" y="633"/>
              <a:ext cx="86" cy="137"/>
            </a:xfrm>
            <a:custGeom>
              <a:avLst/>
              <a:gdLst>
                <a:gd name="T0" fmla="*/ 4 w 61"/>
                <a:gd name="T1" fmla="*/ 1 h 97"/>
                <a:gd name="T2" fmla="*/ 1 w 61"/>
                <a:gd name="T3" fmla="*/ 5 h 97"/>
                <a:gd name="T4" fmla="*/ 1 w 61"/>
                <a:gd name="T5" fmla="*/ 11 h 97"/>
                <a:gd name="T6" fmla="*/ 6 w 61"/>
                <a:gd name="T7" fmla="*/ 15 h 97"/>
                <a:gd name="T8" fmla="*/ 14 w 61"/>
                <a:gd name="T9" fmla="*/ 17 h 97"/>
                <a:gd name="T10" fmla="*/ 24 w 61"/>
                <a:gd name="T11" fmla="*/ 23 h 97"/>
                <a:gd name="T12" fmla="*/ 37 w 61"/>
                <a:gd name="T13" fmla="*/ 36 h 97"/>
                <a:gd name="T14" fmla="*/ 43 w 61"/>
                <a:gd name="T15" fmla="*/ 46 h 97"/>
                <a:gd name="T16" fmla="*/ 47 w 61"/>
                <a:gd name="T17" fmla="*/ 63 h 97"/>
                <a:gd name="T18" fmla="*/ 48 w 61"/>
                <a:gd name="T19" fmla="*/ 76 h 97"/>
                <a:gd name="T20" fmla="*/ 48 w 61"/>
                <a:gd name="T21" fmla="*/ 91 h 97"/>
                <a:gd name="T22" fmla="*/ 52 w 61"/>
                <a:gd name="T23" fmla="*/ 97 h 97"/>
                <a:gd name="T24" fmla="*/ 59 w 61"/>
                <a:gd name="T25" fmla="*/ 93 h 97"/>
                <a:gd name="T26" fmla="*/ 61 w 61"/>
                <a:gd name="T27" fmla="*/ 80 h 97"/>
                <a:gd name="T28" fmla="*/ 61 w 61"/>
                <a:gd name="T29" fmla="*/ 69 h 97"/>
                <a:gd name="T30" fmla="*/ 58 w 61"/>
                <a:gd name="T31" fmla="*/ 47 h 97"/>
                <a:gd name="T32" fmla="*/ 53 w 61"/>
                <a:gd name="T33" fmla="*/ 32 h 97"/>
                <a:gd name="T34" fmla="*/ 46 w 61"/>
                <a:gd name="T35" fmla="*/ 23 h 97"/>
                <a:gd name="T36" fmla="*/ 37 w 61"/>
                <a:gd name="T37" fmla="*/ 14 h 97"/>
                <a:gd name="T38" fmla="*/ 25 w 61"/>
                <a:gd name="T39" fmla="*/ 5 h 97"/>
                <a:gd name="T40" fmla="*/ 18 w 61"/>
                <a:gd name="T41" fmla="*/ 2 h 97"/>
                <a:gd name="T42" fmla="*/ 10 w 61"/>
                <a:gd name="T43" fmla="*/ 0 h 97"/>
                <a:gd name="T44" fmla="*/ 8 w 61"/>
                <a:gd name="T45" fmla="*/ 0 h 97"/>
                <a:gd name="T46" fmla="*/ 4 w 61"/>
                <a:gd name="T47" fmla="*/ 1 h 97"/>
                <a:gd name="T48" fmla="*/ 4 w 61"/>
                <a:gd name="T49" fmla="*/ 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1" h="97">
                  <a:moveTo>
                    <a:pt x="4" y="1"/>
                  </a:moveTo>
                  <a:cubicBezTo>
                    <a:pt x="2" y="2"/>
                    <a:pt x="1" y="3"/>
                    <a:pt x="1" y="5"/>
                  </a:cubicBezTo>
                  <a:cubicBezTo>
                    <a:pt x="0" y="7"/>
                    <a:pt x="0" y="9"/>
                    <a:pt x="1" y="11"/>
                  </a:cubicBezTo>
                  <a:cubicBezTo>
                    <a:pt x="2" y="13"/>
                    <a:pt x="4" y="14"/>
                    <a:pt x="6" y="15"/>
                  </a:cubicBezTo>
                  <a:cubicBezTo>
                    <a:pt x="9" y="15"/>
                    <a:pt x="11" y="16"/>
                    <a:pt x="14" y="17"/>
                  </a:cubicBezTo>
                  <a:cubicBezTo>
                    <a:pt x="18" y="18"/>
                    <a:pt x="21" y="20"/>
                    <a:pt x="24" y="23"/>
                  </a:cubicBezTo>
                  <a:cubicBezTo>
                    <a:pt x="29" y="27"/>
                    <a:pt x="33" y="31"/>
                    <a:pt x="37" y="36"/>
                  </a:cubicBezTo>
                  <a:cubicBezTo>
                    <a:pt x="39" y="39"/>
                    <a:pt x="41" y="42"/>
                    <a:pt x="43" y="46"/>
                  </a:cubicBezTo>
                  <a:cubicBezTo>
                    <a:pt x="45" y="51"/>
                    <a:pt x="46" y="57"/>
                    <a:pt x="47" y="63"/>
                  </a:cubicBezTo>
                  <a:cubicBezTo>
                    <a:pt x="47" y="67"/>
                    <a:pt x="48" y="72"/>
                    <a:pt x="48" y="76"/>
                  </a:cubicBezTo>
                  <a:cubicBezTo>
                    <a:pt x="48" y="81"/>
                    <a:pt x="49" y="86"/>
                    <a:pt x="48" y="91"/>
                  </a:cubicBezTo>
                  <a:cubicBezTo>
                    <a:pt x="48" y="93"/>
                    <a:pt x="50" y="96"/>
                    <a:pt x="52" y="97"/>
                  </a:cubicBezTo>
                  <a:cubicBezTo>
                    <a:pt x="55" y="97"/>
                    <a:pt x="59" y="96"/>
                    <a:pt x="59" y="93"/>
                  </a:cubicBezTo>
                  <a:cubicBezTo>
                    <a:pt x="60" y="88"/>
                    <a:pt x="61" y="84"/>
                    <a:pt x="61" y="80"/>
                  </a:cubicBezTo>
                  <a:cubicBezTo>
                    <a:pt x="61" y="76"/>
                    <a:pt x="61" y="73"/>
                    <a:pt x="61" y="69"/>
                  </a:cubicBezTo>
                  <a:cubicBezTo>
                    <a:pt x="61" y="61"/>
                    <a:pt x="60" y="54"/>
                    <a:pt x="58" y="47"/>
                  </a:cubicBezTo>
                  <a:cubicBezTo>
                    <a:pt x="57" y="42"/>
                    <a:pt x="55" y="37"/>
                    <a:pt x="53" y="32"/>
                  </a:cubicBezTo>
                  <a:cubicBezTo>
                    <a:pt x="51" y="29"/>
                    <a:pt x="48" y="26"/>
                    <a:pt x="46" y="23"/>
                  </a:cubicBezTo>
                  <a:cubicBezTo>
                    <a:pt x="43" y="20"/>
                    <a:pt x="40" y="17"/>
                    <a:pt x="37" y="14"/>
                  </a:cubicBezTo>
                  <a:cubicBezTo>
                    <a:pt x="34" y="11"/>
                    <a:pt x="30" y="8"/>
                    <a:pt x="25" y="5"/>
                  </a:cubicBezTo>
                  <a:cubicBezTo>
                    <a:pt x="23" y="4"/>
                    <a:pt x="20" y="3"/>
                    <a:pt x="18" y="2"/>
                  </a:cubicBezTo>
                  <a:cubicBezTo>
                    <a:pt x="15" y="1"/>
                    <a:pt x="13" y="0"/>
                    <a:pt x="10" y="0"/>
                  </a:cubicBezTo>
                  <a:cubicBezTo>
                    <a:pt x="9" y="0"/>
                    <a:pt x="9" y="0"/>
                    <a:pt x="8" y="0"/>
                  </a:cubicBezTo>
                  <a:cubicBezTo>
                    <a:pt x="7" y="0"/>
                    <a:pt x="5" y="0"/>
                    <a:pt x="4" y="1"/>
                  </a:cubicBezTo>
                  <a:cubicBezTo>
                    <a:pt x="4" y="1"/>
                    <a:pt x="4" y="1"/>
                    <a:pt x="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97">
              <a:extLst>
                <a:ext uri="{FF2B5EF4-FFF2-40B4-BE49-F238E27FC236}">
                  <a16:creationId xmlns:a16="http://schemas.microsoft.com/office/drawing/2014/main" id="{DDF11F38-23AD-496C-9BB2-56CDACE70AF5}"/>
                </a:ext>
              </a:extLst>
            </p:cNvPr>
            <p:cNvSpPr>
              <a:spLocks/>
            </p:cNvSpPr>
            <p:nvPr/>
          </p:nvSpPr>
          <p:spPr bwMode="auto">
            <a:xfrm>
              <a:off x="1123" y="809"/>
              <a:ext cx="21" cy="22"/>
            </a:xfrm>
            <a:custGeom>
              <a:avLst/>
              <a:gdLst>
                <a:gd name="T0" fmla="*/ 0 w 15"/>
                <a:gd name="T1" fmla="*/ 8 h 15"/>
                <a:gd name="T2" fmla="*/ 7 w 15"/>
                <a:gd name="T3" fmla="*/ 15 h 15"/>
                <a:gd name="T4" fmla="*/ 15 w 15"/>
                <a:gd name="T5" fmla="*/ 8 h 15"/>
                <a:gd name="T6" fmla="*/ 7 w 15"/>
                <a:gd name="T7" fmla="*/ 0 h 15"/>
                <a:gd name="T8" fmla="*/ 0 w 15"/>
                <a:gd name="T9" fmla="*/ 8 h 15"/>
                <a:gd name="T10" fmla="*/ 0 w 15"/>
                <a:gd name="T11" fmla="*/ 8 h 15"/>
              </a:gdLst>
              <a:ahLst/>
              <a:cxnLst>
                <a:cxn ang="0">
                  <a:pos x="T0" y="T1"/>
                </a:cxn>
                <a:cxn ang="0">
                  <a:pos x="T2" y="T3"/>
                </a:cxn>
                <a:cxn ang="0">
                  <a:pos x="T4" y="T5"/>
                </a:cxn>
                <a:cxn ang="0">
                  <a:pos x="T6" y="T7"/>
                </a:cxn>
                <a:cxn ang="0">
                  <a:pos x="T8" y="T9"/>
                </a:cxn>
                <a:cxn ang="0">
                  <a:pos x="T10" y="T11"/>
                </a:cxn>
              </a:cxnLst>
              <a:rect l="0" t="0" r="r" b="b"/>
              <a:pathLst>
                <a:path w="15" h="15">
                  <a:moveTo>
                    <a:pt x="0" y="8"/>
                  </a:moveTo>
                  <a:cubicBezTo>
                    <a:pt x="0" y="12"/>
                    <a:pt x="3" y="15"/>
                    <a:pt x="7" y="15"/>
                  </a:cubicBezTo>
                  <a:cubicBezTo>
                    <a:pt x="12" y="15"/>
                    <a:pt x="15" y="12"/>
                    <a:pt x="15" y="8"/>
                  </a:cubicBezTo>
                  <a:cubicBezTo>
                    <a:pt x="15" y="4"/>
                    <a:pt x="12" y="0"/>
                    <a:pt x="7" y="0"/>
                  </a:cubicBezTo>
                  <a:cubicBezTo>
                    <a:pt x="3" y="0"/>
                    <a:pt x="0" y="4"/>
                    <a:pt x="0" y="8"/>
                  </a:cubicBezTo>
                  <a:cubicBezTo>
                    <a:pt x="0" y="8"/>
                    <a:pt x="0" y="8"/>
                    <a:pt x="0"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98">
              <a:extLst>
                <a:ext uri="{FF2B5EF4-FFF2-40B4-BE49-F238E27FC236}">
                  <a16:creationId xmlns:a16="http://schemas.microsoft.com/office/drawing/2014/main" id="{E280C9C1-F5F0-481A-BDF7-086C8D9C0940}"/>
                </a:ext>
              </a:extLst>
            </p:cNvPr>
            <p:cNvSpPr>
              <a:spLocks/>
            </p:cNvSpPr>
            <p:nvPr/>
          </p:nvSpPr>
          <p:spPr bwMode="auto">
            <a:xfrm>
              <a:off x="378" y="732"/>
              <a:ext cx="58" cy="182"/>
            </a:xfrm>
            <a:custGeom>
              <a:avLst/>
              <a:gdLst>
                <a:gd name="T0" fmla="*/ 8 w 41"/>
                <a:gd name="T1" fmla="*/ 5 h 129"/>
                <a:gd name="T2" fmla="*/ 1 w 41"/>
                <a:gd name="T3" fmla="*/ 45 h 129"/>
                <a:gd name="T4" fmla="*/ 0 w 41"/>
                <a:gd name="T5" fmla="*/ 55 h 129"/>
                <a:gd name="T6" fmla="*/ 1 w 41"/>
                <a:gd name="T7" fmla="*/ 68 h 129"/>
                <a:gd name="T8" fmla="*/ 3 w 41"/>
                <a:gd name="T9" fmla="*/ 76 h 129"/>
                <a:gd name="T10" fmla="*/ 5 w 41"/>
                <a:gd name="T11" fmla="*/ 80 h 129"/>
                <a:gd name="T12" fmla="*/ 9 w 41"/>
                <a:gd name="T13" fmla="*/ 90 h 129"/>
                <a:gd name="T14" fmla="*/ 18 w 41"/>
                <a:gd name="T15" fmla="*/ 110 h 129"/>
                <a:gd name="T16" fmla="*/ 25 w 41"/>
                <a:gd name="T17" fmla="*/ 119 h 129"/>
                <a:gd name="T18" fmla="*/ 33 w 41"/>
                <a:gd name="T19" fmla="*/ 128 h 129"/>
                <a:gd name="T20" fmla="*/ 38 w 41"/>
                <a:gd name="T21" fmla="*/ 129 h 129"/>
                <a:gd name="T22" fmla="*/ 39 w 41"/>
                <a:gd name="T23" fmla="*/ 123 h 129"/>
                <a:gd name="T24" fmla="*/ 33 w 41"/>
                <a:gd name="T25" fmla="*/ 112 h 129"/>
                <a:gd name="T26" fmla="*/ 28 w 41"/>
                <a:gd name="T27" fmla="*/ 103 h 129"/>
                <a:gd name="T28" fmla="*/ 21 w 41"/>
                <a:gd name="T29" fmla="*/ 86 h 129"/>
                <a:gd name="T30" fmla="*/ 18 w 41"/>
                <a:gd name="T31" fmla="*/ 77 h 129"/>
                <a:gd name="T32" fmla="*/ 16 w 41"/>
                <a:gd name="T33" fmla="*/ 73 h 129"/>
                <a:gd name="T34" fmla="*/ 14 w 41"/>
                <a:gd name="T35" fmla="*/ 64 h 129"/>
                <a:gd name="T36" fmla="*/ 14 w 41"/>
                <a:gd name="T37" fmla="*/ 57 h 129"/>
                <a:gd name="T38" fmla="*/ 14 w 41"/>
                <a:gd name="T39" fmla="*/ 51 h 129"/>
                <a:gd name="T40" fmla="*/ 15 w 41"/>
                <a:gd name="T41" fmla="*/ 41 h 129"/>
                <a:gd name="T42" fmla="*/ 16 w 41"/>
                <a:gd name="T43" fmla="*/ 35 h 129"/>
                <a:gd name="T44" fmla="*/ 17 w 41"/>
                <a:gd name="T45" fmla="*/ 28 h 129"/>
                <a:gd name="T46" fmla="*/ 21 w 41"/>
                <a:gd name="T47" fmla="*/ 8 h 129"/>
                <a:gd name="T48" fmla="*/ 17 w 41"/>
                <a:gd name="T49" fmla="*/ 0 h 129"/>
                <a:gd name="T50" fmla="*/ 15 w 41"/>
                <a:gd name="T51" fmla="*/ 0 h 129"/>
                <a:gd name="T52" fmla="*/ 8 w 41"/>
                <a:gd name="T53" fmla="*/ 5 h 129"/>
                <a:gd name="T54" fmla="*/ 8 w 41"/>
                <a:gd name="T55" fmla="*/ 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1" h="129">
                  <a:moveTo>
                    <a:pt x="8" y="5"/>
                  </a:moveTo>
                  <a:cubicBezTo>
                    <a:pt x="5" y="18"/>
                    <a:pt x="2" y="32"/>
                    <a:pt x="1" y="45"/>
                  </a:cubicBezTo>
                  <a:cubicBezTo>
                    <a:pt x="1" y="49"/>
                    <a:pt x="0" y="52"/>
                    <a:pt x="0" y="55"/>
                  </a:cubicBezTo>
                  <a:cubicBezTo>
                    <a:pt x="0" y="59"/>
                    <a:pt x="0" y="63"/>
                    <a:pt x="1" y="68"/>
                  </a:cubicBezTo>
                  <a:cubicBezTo>
                    <a:pt x="1" y="70"/>
                    <a:pt x="2" y="73"/>
                    <a:pt x="3" y="76"/>
                  </a:cubicBezTo>
                  <a:cubicBezTo>
                    <a:pt x="4" y="77"/>
                    <a:pt x="5" y="79"/>
                    <a:pt x="5" y="80"/>
                  </a:cubicBezTo>
                  <a:cubicBezTo>
                    <a:pt x="6" y="83"/>
                    <a:pt x="8" y="87"/>
                    <a:pt x="9" y="90"/>
                  </a:cubicBezTo>
                  <a:cubicBezTo>
                    <a:pt x="12" y="97"/>
                    <a:pt x="15" y="103"/>
                    <a:pt x="18" y="110"/>
                  </a:cubicBezTo>
                  <a:cubicBezTo>
                    <a:pt x="20" y="113"/>
                    <a:pt x="22" y="116"/>
                    <a:pt x="25" y="119"/>
                  </a:cubicBezTo>
                  <a:cubicBezTo>
                    <a:pt x="27" y="122"/>
                    <a:pt x="30" y="125"/>
                    <a:pt x="33" y="128"/>
                  </a:cubicBezTo>
                  <a:cubicBezTo>
                    <a:pt x="34" y="129"/>
                    <a:pt x="36" y="129"/>
                    <a:pt x="38" y="129"/>
                  </a:cubicBezTo>
                  <a:cubicBezTo>
                    <a:pt x="40" y="127"/>
                    <a:pt x="41" y="125"/>
                    <a:pt x="39" y="123"/>
                  </a:cubicBezTo>
                  <a:cubicBezTo>
                    <a:pt x="37" y="119"/>
                    <a:pt x="35" y="116"/>
                    <a:pt x="33" y="112"/>
                  </a:cubicBezTo>
                  <a:cubicBezTo>
                    <a:pt x="31" y="109"/>
                    <a:pt x="29" y="106"/>
                    <a:pt x="28" y="103"/>
                  </a:cubicBezTo>
                  <a:cubicBezTo>
                    <a:pt x="25" y="97"/>
                    <a:pt x="23" y="92"/>
                    <a:pt x="21" y="86"/>
                  </a:cubicBezTo>
                  <a:cubicBezTo>
                    <a:pt x="20" y="83"/>
                    <a:pt x="19" y="80"/>
                    <a:pt x="18" y="77"/>
                  </a:cubicBezTo>
                  <a:cubicBezTo>
                    <a:pt x="17" y="76"/>
                    <a:pt x="17" y="74"/>
                    <a:pt x="16" y="73"/>
                  </a:cubicBezTo>
                  <a:cubicBezTo>
                    <a:pt x="15" y="70"/>
                    <a:pt x="14" y="67"/>
                    <a:pt x="14" y="64"/>
                  </a:cubicBezTo>
                  <a:cubicBezTo>
                    <a:pt x="13" y="62"/>
                    <a:pt x="14" y="59"/>
                    <a:pt x="14" y="57"/>
                  </a:cubicBezTo>
                  <a:cubicBezTo>
                    <a:pt x="14" y="55"/>
                    <a:pt x="14" y="53"/>
                    <a:pt x="14" y="51"/>
                  </a:cubicBezTo>
                  <a:cubicBezTo>
                    <a:pt x="14" y="48"/>
                    <a:pt x="15" y="45"/>
                    <a:pt x="15" y="41"/>
                  </a:cubicBezTo>
                  <a:cubicBezTo>
                    <a:pt x="15" y="39"/>
                    <a:pt x="16" y="37"/>
                    <a:pt x="16" y="35"/>
                  </a:cubicBezTo>
                  <a:cubicBezTo>
                    <a:pt x="16" y="32"/>
                    <a:pt x="17" y="30"/>
                    <a:pt x="17" y="28"/>
                  </a:cubicBezTo>
                  <a:cubicBezTo>
                    <a:pt x="18" y="21"/>
                    <a:pt x="20" y="15"/>
                    <a:pt x="21" y="8"/>
                  </a:cubicBezTo>
                  <a:cubicBezTo>
                    <a:pt x="22" y="5"/>
                    <a:pt x="20" y="1"/>
                    <a:pt x="17" y="0"/>
                  </a:cubicBezTo>
                  <a:cubicBezTo>
                    <a:pt x="16" y="0"/>
                    <a:pt x="15" y="0"/>
                    <a:pt x="15" y="0"/>
                  </a:cubicBezTo>
                  <a:cubicBezTo>
                    <a:pt x="12" y="0"/>
                    <a:pt x="9" y="2"/>
                    <a:pt x="8" y="5"/>
                  </a:cubicBezTo>
                  <a:cubicBezTo>
                    <a:pt x="8" y="5"/>
                    <a:pt x="8" y="5"/>
                    <a:pt x="8"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99">
              <a:extLst>
                <a:ext uri="{FF2B5EF4-FFF2-40B4-BE49-F238E27FC236}">
                  <a16:creationId xmlns:a16="http://schemas.microsoft.com/office/drawing/2014/main" id="{F38C71CE-8FDC-49AD-96B6-B3BE02F81C90}"/>
                </a:ext>
              </a:extLst>
            </p:cNvPr>
            <p:cNvSpPr>
              <a:spLocks/>
            </p:cNvSpPr>
            <p:nvPr/>
          </p:nvSpPr>
          <p:spPr bwMode="auto">
            <a:xfrm>
              <a:off x="441" y="938"/>
              <a:ext cx="19" cy="18"/>
            </a:xfrm>
            <a:custGeom>
              <a:avLst/>
              <a:gdLst>
                <a:gd name="T0" fmla="*/ 0 w 13"/>
                <a:gd name="T1" fmla="*/ 6 h 13"/>
                <a:gd name="T2" fmla="*/ 7 w 13"/>
                <a:gd name="T3" fmla="*/ 13 h 13"/>
                <a:gd name="T4" fmla="*/ 13 w 13"/>
                <a:gd name="T5" fmla="*/ 6 h 13"/>
                <a:gd name="T6" fmla="*/ 7 w 13"/>
                <a:gd name="T7" fmla="*/ 0 h 13"/>
                <a:gd name="T8" fmla="*/ 0 w 13"/>
                <a:gd name="T9" fmla="*/ 6 h 13"/>
                <a:gd name="T10" fmla="*/ 0 w 13"/>
                <a:gd name="T11" fmla="*/ 6 h 13"/>
              </a:gdLst>
              <a:ahLst/>
              <a:cxnLst>
                <a:cxn ang="0">
                  <a:pos x="T0" y="T1"/>
                </a:cxn>
                <a:cxn ang="0">
                  <a:pos x="T2" y="T3"/>
                </a:cxn>
                <a:cxn ang="0">
                  <a:pos x="T4" y="T5"/>
                </a:cxn>
                <a:cxn ang="0">
                  <a:pos x="T6" y="T7"/>
                </a:cxn>
                <a:cxn ang="0">
                  <a:pos x="T8" y="T9"/>
                </a:cxn>
                <a:cxn ang="0">
                  <a:pos x="T10" y="T11"/>
                </a:cxn>
              </a:cxnLst>
              <a:rect l="0" t="0" r="r" b="b"/>
              <a:pathLst>
                <a:path w="13" h="13">
                  <a:moveTo>
                    <a:pt x="0" y="6"/>
                  </a:moveTo>
                  <a:cubicBezTo>
                    <a:pt x="0" y="10"/>
                    <a:pt x="3" y="13"/>
                    <a:pt x="7" y="13"/>
                  </a:cubicBezTo>
                  <a:cubicBezTo>
                    <a:pt x="10" y="13"/>
                    <a:pt x="13" y="10"/>
                    <a:pt x="13" y="6"/>
                  </a:cubicBezTo>
                  <a:cubicBezTo>
                    <a:pt x="13" y="3"/>
                    <a:pt x="10" y="0"/>
                    <a:pt x="7" y="0"/>
                  </a:cubicBezTo>
                  <a:cubicBezTo>
                    <a:pt x="3" y="0"/>
                    <a:pt x="0" y="3"/>
                    <a:pt x="0" y="6"/>
                  </a:cubicBezTo>
                  <a:cubicBezTo>
                    <a:pt x="0" y="6"/>
                    <a:pt x="0" y="6"/>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27866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94B8AE-3E0F-4007-9FE5-7947EA4C6EE7}"/>
              </a:ext>
            </a:extLst>
          </p:cNvPr>
          <p:cNvSpPr/>
          <p:nvPr/>
        </p:nvSpPr>
        <p:spPr>
          <a:xfrm>
            <a:off x="0" y="0"/>
            <a:ext cx="12192000" cy="6858000"/>
          </a:xfrm>
          <a:prstGeom prst="rect">
            <a:avLst/>
          </a:prstGeom>
          <a:solidFill>
            <a:srgbClr val="7417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CEE2B41-E0FC-42D9-9AD8-E4EEEC1CE945}"/>
              </a:ext>
            </a:extLst>
          </p:cNvPr>
          <p:cNvSpPr txBox="1"/>
          <p:nvPr/>
        </p:nvSpPr>
        <p:spPr>
          <a:xfrm>
            <a:off x="5665557" y="1145770"/>
            <a:ext cx="3962400" cy="769441"/>
          </a:xfrm>
          <a:prstGeom prst="rect">
            <a:avLst/>
          </a:prstGeom>
          <a:noFill/>
        </p:spPr>
        <p:txBody>
          <a:bodyPr wrap="square" rtlCol="0">
            <a:spAutoFit/>
          </a:bodyPr>
          <a:lstStyle/>
          <a:p>
            <a:r>
              <a:rPr lang="en-US" sz="4400" dirty="0">
                <a:solidFill>
                  <a:schemeClr val="bg1"/>
                </a:solidFill>
                <a:latin typeface="Metropolis" panose="00000500000000000000" pitchFamily="50" charset="0"/>
              </a:rPr>
              <a:t>BEST</a:t>
            </a:r>
          </a:p>
        </p:txBody>
      </p:sp>
      <p:sp>
        <p:nvSpPr>
          <p:cNvPr id="65" name="TextBox 64">
            <a:extLst>
              <a:ext uri="{FF2B5EF4-FFF2-40B4-BE49-F238E27FC236}">
                <a16:creationId xmlns:a16="http://schemas.microsoft.com/office/drawing/2014/main" id="{7654E575-DE5B-4ECC-9A2E-4F303FB16B77}"/>
              </a:ext>
            </a:extLst>
          </p:cNvPr>
          <p:cNvSpPr txBox="1"/>
          <p:nvPr/>
        </p:nvSpPr>
        <p:spPr>
          <a:xfrm>
            <a:off x="4511212" y="1425513"/>
            <a:ext cx="2789546" cy="1569660"/>
          </a:xfrm>
          <a:prstGeom prst="rect">
            <a:avLst/>
          </a:prstGeom>
          <a:noFill/>
        </p:spPr>
        <p:txBody>
          <a:bodyPr wrap="none" rtlCol="0">
            <a:spAutoFit/>
          </a:bodyPr>
          <a:lstStyle/>
          <a:p>
            <a:pPr algn="ctr"/>
            <a:r>
              <a:rPr lang="en-US" sz="9600" dirty="0">
                <a:solidFill>
                  <a:schemeClr val="bg1"/>
                </a:solidFill>
                <a:latin typeface="Nautilus Pompilius" panose="02000000000000000000" pitchFamily="50" charset="-52"/>
              </a:rPr>
              <a:t>Mom</a:t>
            </a:r>
          </a:p>
        </p:txBody>
      </p:sp>
      <p:grpSp>
        <p:nvGrpSpPr>
          <p:cNvPr id="6" name="Group 5">
            <a:extLst>
              <a:ext uri="{FF2B5EF4-FFF2-40B4-BE49-F238E27FC236}">
                <a16:creationId xmlns:a16="http://schemas.microsoft.com/office/drawing/2014/main" id="{CEC69E46-29E9-4B70-8864-B7D8120B411C}"/>
              </a:ext>
            </a:extLst>
          </p:cNvPr>
          <p:cNvGrpSpPr>
            <a:grpSpLocks noChangeAspect="1"/>
          </p:cNvGrpSpPr>
          <p:nvPr/>
        </p:nvGrpSpPr>
        <p:grpSpPr bwMode="auto">
          <a:xfrm>
            <a:off x="4957726" y="791263"/>
            <a:ext cx="717550" cy="717550"/>
            <a:chOff x="241" y="240"/>
            <a:chExt cx="452" cy="452"/>
          </a:xfrm>
          <a:solidFill>
            <a:srgbClr val="DA5072"/>
          </a:solidFill>
        </p:grpSpPr>
        <p:sp>
          <p:nvSpPr>
            <p:cNvPr id="8" name="Freeform 6">
              <a:extLst>
                <a:ext uri="{FF2B5EF4-FFF2-40B4-BE49-F238E27FC236}">
                  <a16:creationId xmlns:a16="http://schemas.microsoft.com/office/drawing/2014/main" id="{7AAD15ED-3E5A-414E-884A-DDF6EE917454}"/>
                </a:ext>
              </a:extLst>
            </p:cNvPr>
            <p:cNvSpPr>
              <a:spLocks/>
            </p:cNvSpPr>
            <p:nvPr/>
          </p:nvSpPr>
          <p:spPr bwMode="auto">
            <a:xfrm>
              <a:off x="241" y="240"/>
              <a:ext cx="452" cy="452"/>
            </a:xfrm>
            <a:custGeom>
              <a:avLst/>
              <a:gdLst>
                <a:gd name="T0" fmla="*/ 84 w 87"/>
                <a:gd name="T1" fmla="*/ 26 h 87"/>
                <a:gd name="T2" fmla="*/ 70 w 87"/>
                <a:gd name="T3" fmla="*/ 21 h 87"/>
                <a:gd name="T4" fmla="*/ 56 w 87"/>
                <a:gd name="T5" fmla="*/ 26 h 87"/>
                <a:gd name="T6" fmla="*/ 53 w 87"/>
                <a:gd name="T7" fmla="*/ 28 h 87"/>
                <a:gd name="T8" fmla="*/ 53 w 87"/>
                <a:gd name="T9" fmla="*/ 27 h 87"/>
                <a:gd name="T10" fmla="*/ 51 w 87"/>
                <a:gd name="T11" fmla="*/ 10 h 87"/>
                <a:gd name="T12" fmla="*/ 48 w 87"/>
                <a:gd name="T13" fmla="*/ 4 h 87"/>
                <a:gd name="T14" fmla="*/ 43 w 87"/>
                <a:gd name="T15" fmla="*/ 1 h 87"/>
                <a:gd name="T16" fmla="*/ 28 w 87"/>
                <a:gd name="T17" fmla="*/ 6 h 87"/>
                <a:gd name="T18" fmla="*/ 25 w 87"/>
                <a:gd name="T19" fmla="*/ 22 h 87"/>
                <a:gd name="T20" fmla="*/ 31 w 87"/>
                <a:gd name="T21" fmla="*/ 36 h 87"/>
                <a:gd name="T22" fmla="*/ 12 w 87"/>
                <a:gd name="T23" fmla="*/ 34 h 87"/>
                <a:gd name="T24" fmla="*/ 3 w 87"/>
                <a:gd name="T25" fmla="*/ 40 h 87"/>
                <a:gd name="T26" fmla="*/ 1 w 87"/>
                <a:gd name="T27" fmla="*/ 50 h 87"/>
                <a:gd name="T28" fmla="*/ 12 w 87"/>
                <a:gd name="T29" fmla="*/ 60 h 87"/>
                <a:gd name="T30" fmla="*/ 23 w 87"/>
                <a:gd name="T31" fmla="*/ 62 h 87"/>
                <a:gd name="T32" fmla="*/ 21 w 87"/>
                <a:gd name="T33" fmla="*/ 70 h 87"/>
                <a:gd name="T34" fmla="*/ 24 w 87"/>
                <a:gd name="T35" fmla="*/ 81 h 87"/>
                <a:gd name="T36" fmla="*/ 33 w 87"/>
                <a:gd name="T37" fmla="*/ 86 h 87"/>
                <a:gd name="T38" fmla="*/ 46 w 87"/>
                <a:gd name="T39" fmla="*/ 79 h 87"/>
                <a:gd name="T40" fmla="*/ 50 w 87"/>
                <a:gd name="T41" fmla="*/ 71 h 87"/>
                <a:gd name="T42" fmla="*/ 57 w 87"/>
                <a:gd name="T43" fmla="*/ 78 h 87"/>
                <a:gd name="T44" fmla="*/ 67 w 87"/>
                <a:gd name="T45" fmla="*/ 81 h 87"/>
                <a:gd name="T46" fmla="*/ 76 w 87"/>
                <a:gd name="T47" fmla="*/ 77 h 87"/>
                <a:gd name="T48" fmla="*/ 77 w 87"/>
                <a:gd name="T49" fmla="*/ 62 h 87"/>
                <a:gd name="T50" fmla="*/ 70 w 87"/>
                <a:gd name="T51" fmla="*/ 50 h 87"/>
                <a:gd name="T52" fmla="*/ 80 w 87"/>
                <a:gd name="T53" fmla="*/ 45 h 87"/>
                <a:gd name="T54" fmla="*/ 86 w 87"/>
                <a:gd name="T55" fmla="*/ 36 h 87"/>
                <a:gd name="T56" fmla="*/ 84 w 87"/>
                <a:gd name="T57" fmla="*/ 2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7" h="87">
                  <a:moveTo>
                    <a:pt x="84" y="26"/>
                  </a:moveTo>
                  <a:cubicBezTo>
                    <a:pt x="81" y="22"/>
                    <a:pt x="75" y="20"/>
                    <a:pt x="70" y="21"/>
                  </a:cubicBezTo>
                  <a:cubicBezTo>
                    <a:pt x="65" y="21"/>
                    <a:pt x="60" y="23"/>
                    <a:pt x="56" y="26"/>
                  </a:cubicBezTo>
                  <a:cubicBezTo>
                    <a:pt x="55" y="26"/>
                    <a:pt x="54" y="27"/>
                    <a:pt x="53" y="28"/>
                  </a:cubicBezTo>
                  <a:cubicBezTo>
                    <a:pt x="53" y="28"/>
                    <a:pt x="53" y="27"/>
                    <a:pt x="53" y="27"/>
                  </a:cubicBezTo>
                  <a:cubicBezTo>
                    <a:pt x="53" y="21"/>
                    <a:pt x="53" y="16"/>
                    <a:pt x="51" y="10"/>
                  </a:cubicBezTo>
                  <a:cubicBezTo>
                    <a:pt x="51" y="8"/>
                    <a:pt x="50" y="5"/>
                    <a:pt x="48" y="4"/>
                  </a:cubicBezTo>
                  <a:cubicBezTo>
                    <a:pt x="47" y="2"/>
                    <a:pt x="45" y="1"/>
                    <a:pt x="43" y="1"/>
                  </a:cubicBezTo>
                  <a:cubicBezTo>
                    <a:pt x="38" y="0"/>
                    <a:pt x="32" y="2"/>
                    <a:pt x="28" y="6"/>
                  </a:cubicBezTo>
                  <a:cubicBezTo>
                    <a:pt x="25" y="10"/>
                    <a:pt x="24" y="16"/>
                    <a:pt x="25" y="22"/>
                  </a:cubicBezTo>
                  <a:cubicBezTo>
                    <a:pt x="26" y="27"/>
                    <a:pt x="28" y="31"/>
                    <a:pt x="31" y="36"/>
                  </a:cubicBezTo>
                  <a:cubicBezTo>
                    <a:pt x="25" y="33"/>
                    <a:pt x="19" y="32"/>
                    <a:pt x="12" y="34"/>
                  </a:cubicBezTo>
                  <a:cubicBezTo>
                    <a:pt x="9" y="35"/>
                    <a:pt x="6" y="37"/>
                    <a:pt x="3" y="40"/>
                  </a:cubicBezTo>
                  <a:cubicBezTo>
                    <a:pt x="1" y="43"/>
                    <a:pt x="0" y="47"/>
                    <a:pt x="1" y="50"/>
                  </a:cubicBezTo>
                  <a:cubicBezTo>
                    <a:pt x="2" y="55"/>
                    <a:pt x="7" y="59"/>
                    <a:pt x="12" y="60"/>
                  </a:cubicBezTo>
                  <a:cubicBezTo>
                    <a:pt x="15" y="62"/>
                    <a:pt x="19" y="62"/>
                    <a:pt x="23" y="62"/>
                  </a:cubicBezTo>
                  <a:cubicBezTo>
                    <a:pt x="22" y="65"/>
                    <a:pt x="21" y="67"/>
                    <a:pt x="21" y="70"/>
                  </a:cubicBezTo>
                  <a:cubicBezTo>
                    <a:pt x="21" y="74"/>
                    <a:pt x="22" y="78"/>
                    <a:pt x="24" y="81"/>
                  </a:cubicBezTo>
                  <a:cubicBezTo>
                    <a:pt x="26" y="84"/>
                    <a:pt x="29" y="86"/>
                    <a:pt x="33" y="86"/>
                  </a:cubicBezTo>
                  <a:cubicBezTo>
                    <a:pt x="38" y="87"/>
                    <a:pt x="43" y="83"/>
                    <a:pt x="46" y="79"/>
                  </a:cubicBezTo>
                  <a:cubicBezTo>
                    <a:pt x="48" y="76"/>
                    <a:pt x="49" y="74"/>
                    <a:pt x="50" y="71"/>
                  </a:cubicBezTo>
                  <a:cubicBezTo>
                    <a:pt x="52" y="74"/>
                    <a:pt x="54" y="76"/>
                    <a:pt x="57" y="78"/>
                  </a:cubicBezTo>
                  <a:cubicBezTo>
                    <a:pt x="60" y="80"/>
                    <a:pt x="63" y="81"/>
                    <a:pt x="67" y="81"/>
                  </a:cubicBezTo>
                  <a:cubicBezTo>
                    <a:pt x="70" y="81"/>
                    <a:pt x="74" y="80"/>
                    <a:pt x="76" y="77"/>
                  </a:cubicBezTo>
                  <a:cubicBezTo>
                    <a:pt x="80" y="73"/>
                    <a:pt x="79" y="67"/>
                    <a:pt x="77" y="62"/>
                  </a:cubicBezTo>
                  <a:cubicBezTo>
                    <a:pt x="76" y="57"/>
                    <a:pt x="73" y="53"/>
                    <a:pt x="70" y="50"/>
                  </a:cubicBezTo>
                  <a:cubicBezTo>
                    <a:pt x="73" y="49"/>
                    <a:pt x="77" y="47"/>
                    <a:pt x="80" y="45"/>
                  </a:cubicBezTo>
                  <a:cubicBezTo>
                    <a:pt x="82" y="43"/>
                    <a:pt x="85" y="40"/>
                    <a:pt x="86" y="36"/>
                  </a:cubicBezTo>
                  <a:cubicBezTo>
                    <a:pt x="87" y="33"/>
                    <a:pt x="86" y="29"/>
                    <a:pt x="84"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9" name="Freeform 7">
              <a:extLst>
                <a:ext uri="{FF2B5EF4-FFF2-40B4-BE49-F238E27FC236}">
                  <a16:creationId xmlns:a16="http://schemas.microsoft.com/office/drawing/2014/main" id="{44FE377E-BEF6-46B4-A230-0E74841AD2AA}"/>
                </a:ext>
              </a:extLst>
            </p:cNvPr>
            <p:cNvSpPr>
              <a:spLocks/>
            </p:cNvSpPr>
            <p:nvPr/>
          </p:nvSpPr>
          <p:spPr bwMode="auto">
            <a:xfrm>
              <a:off x="438" y="443"/>
              <a:ext cx="84" cy="88"/>
            </a:xfrm>
            <a:custGeom>
              <a:avLst/>
              <a:gdLst>
                <a:gd name="T0" fmla="*/ 2 w 16"/>
                <a:gd name="T1" fmla="*/ 5 h 17"/>
                <a:gd name="T2" fmla="*/ 0 w 16"/>
                <a:gd name="T3" fmla="*/ 12 h 17"/>
                <a:gd name="T4" fmla="*/ 5 w 16"/>
                <a:gd name="T5" fmla="*/ 17 h 17"/>
                <a:gd name="T6" fmla="*/ 9 w 16"/>
                <a:gd name="T7" fmla="*/ 16 h 17"/>
                <a:gd name="T8" fmla="*/ 12 w 16"/>
                <a:gd name="T9" fmla="*/ 15 h 17"/>
                <a:gd name="T10" fmla="*/ 16 w 16"/>
                <a:gd name="T11" fmla="*/ 8 h 17"/>
                <a:gd name="T12" fmla="*/ 16 w 16"/>
                <a:gd name="T13" fmla="*/ 5 h 17"/>
                <a:gd name="T14" fmla="*/ 11 w 16"/>
                <a:gd name="T15" fmla="*/ 2 h 17"/>
                <a:gd name="T16" fmla="*/ 2 w 16"/>
                <a:gd name="T17" fmla="*/ 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2" y="5"/>
                  </a:moveTo>
                  <a:cubicBezTo>
                    <a:pt x="0" y="7"/>
                    <a:pt x="0" y="10"/>
                    <a:pt x="0" y="12"/>
                  </a:cubicBezTo>
                  <a:cubicBezTo>
                    <a:pt x="1" y="14"/>
                    <a:pt x="3" y="16"/>
                    <a:pt x="5" y="17"/>
                  </a:cubicBezTo>
                  <a:cubicBezTo>
                    <a:pt x="6" y="17"/>
                    <a:pt x="8" y="17"/>
                    <a:pt x="9" y="16"/>
                  </a:cubicBezTo>
                  <a:cubicBezTo>
                    <a:pt x="10" y="16"/>
                    <a:pt x="11" y="16"/>
                    <a:pt x="12" y="15"/>
                  </a:cubicBezTo>
                  <a:cubicBezTo>
                    <a:pt x="14" y="13"/>
                    <a:pt x="15" y="10"/>
                    <a:pt x="16" y="8"/>
                  </a:cubicBezTo>
                  <a:cubicBezTo>
                    <a:pt x="16" y="7"/>
                    <a:pt x="16" y="6"/>
                    <a:pt x="16" y="5"/>
                  </a:cubicBezTo>
                  <a:cubicBezTo>
                    <a:pt x="15" y="3"/>
                    <a:pt x="13" y="2"/>
                    <a:pt x="11" y="2"/>
                  </a:cubicBezTo>
                  <a:cubicBezTo>
                    <a:pt x="7" y="0"/>
                    <a:pt x="4" y="1"/>
                    <a:pt x="2" y="5"/>
                  </a:cubicBezTo>
                  <a:close/>
                </a:path>
              </a:pathLst>
            </a:custGeom>
            <a:solidFill>
              <a:srgbClr val="E8A6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grpSp>
      <p:sp>
        <p:nvSpPr>
          <p:cNvPr id="11" name="TextBox 10">
            <a:extLst>
              <a:ext uri="{FF2B5EF4-FFF2-40B4-BE49-F238E27FC236}">
                <a16:creationId xmlns:a16="http://schemas.microsoft.com/office/drawing/2014/main" id="{768CBB05-5B37-470B-A7B1-7EAED8143699}"/>
              </a:ext>
            </a:extLst>
          </p:cNvPr>
          <p:cNvSpPr txBox="1"/>
          <p:nvPr/>
        </p:nvSpPr>
        <p:spPr>
          <a:xfrm>
            <a:off x="3753086" y="2790061"/>
            <a:ext cx="4743450" cy="2585323"/>
          </a:xfrm>
          <a:prstGeom prst="rect">
            <a:avLst/>
          </a:prstGeom>
          <a:noFill/>
        </p:spPr>
        <p:txBody>
          <a:bodyPr wrap="square" rtlCol="0">
            <a:spAutoFit/>
          </a:bodyPr>
          <a:lstStyle/>
          <a:p>
            <a:pPr algn="ctr"/>
            <a:r>
              <a:rPr lang="es-CO" b="1" dirty="0">
                <a:solidFill>
                  <a:schemeClr val="bg1"/>
                </a:solidFill>
                <a:latin typeface="Lato Light" panose="020F0302020204030203" pitchFamily="34" charset="0"/>
              </a:rPr>
              <a:t>Lorem ipsum dolor </a:t>
            </a:r>
            <a:r>
              <a:rPr lang="es-CO" dirty="0">
                <a:solidFill>
                  <a:schemeClr val="bg1"/>
                </a:solidFill>
                <a:latin typeface="Lato Light" panose="020F0302020204030203" pitchFamily="34" charset="0"/>
              </a:rPr>
              <a:t>sit amet, consectetur adipiscing elit. Vestibulum dignissim ornare nisi non porta. Phasellus consectetur enim lacus,</a:t>
            </a:r>
          </a:p>
          <a:p>
            <a:pPr algn="ctr"/>
            <a:endParaRPr lang="es-CO" dirty="0">
              <a:solidFill>
                <a:schemeClr val="bg1"/>
              </a:solidFill>
              <a:latin typeface="Lato Light" panose="020F0302020204030203" pitchFamily="34" charset="0"/>
            </a:endParaRPr>
          </a:p>
          <a:p>
            <a:pPr algn="ctr"/>
            <a:endParaRPr lang="es-CO" dirty="0">
              <a:solidFill>
                <a:schemeClr val="bg1"/>
              </a:solidFill>
              <a:latin typeface="Lato Light" panose="020F0302020204030203" pitchFamily="34" charset="0"/>
            </a:endParaRPr>
          </a:p>
          <a:p>
            <a:pPr algn="ctr"/>
            <a:r>
              <a:rPr lang="es-CO" b="1" dirty="0">
                <a:solidFill>
                  <a:schemeClr val="bg1"/>
                </a:solidFill>
                <a:latin typeface="Lato Light" panose="020F0302020204030203" pitchFamily="34" charset="0"/>
              </a:rPr>
              <a:t>Lorem ipsum dolor </a:t>
            </a:r>
            <a:r>
              <a:rPr lang="es-CO" dirty="0">
                <a:solidFill>
                  <a:schemeClr val="bg1"/>
                </a:solidFill>
                <a:latin typeface="Lato Light" panose="020F0302020204030203" pitchFamily="34" charset="0"/>
              </a:rPr>
              <a:t>sit amet, consectetur adipiscing elit. Vestibulum dignissim ornare nisi non porta. Phasellus consectetur enim lacus, </a:t>
            </a:r>
            <a:endParaRPr lang="en-US" dirty="0">
              <a:solidFill>
                <a:schemeClr val="bg1"/>
              </a:solidFill>
              <a:latin typeface="Lato Light" panose="020F0302020204030203" pitchFamily="34" charset="0"/>
            </a:endParaRPr>
          </a:p>
          <a:p>
            <a:endParaRPr lang="en-US" dirty="0"/>
          </a:p>
        </p:txBody>
      </p:sp>
      <p:sp>
        <p:nvSpPr>
          <p:cNvPr id="13" name="Hexagon 12">
            <a:extLst>
              <a:ext uri="{FF2B5EF4-FFF2-40B4-BE49-F238E27FC236}">
                <a16:creationId xmlns:a16="http://schemas.microsoft.com/office/drawing/2014/main" id="{730EA6C7-F6C0-43BC-93DB-6395DF65733E}"/>
              </a:ext>
            </a:extLst>
          </p:cNvPr>
          <p:cNvSpPr/>
          <p:nvPr/>
        </p:nvSpPr>
        <p:spPr>
          <a:xfrm>
            <a:off x="3212757" y="868363"/>
            <a:ext cx="5897040" cy="5083655"/>
          </a:xfrm>
          <a:prstGeom prst="hexagon">
            <a:avLst/>
          </a:prstGeom>
          <a:noFill/>
          <a:ln w="38100">
            <a:solidFill>
              <a:srgbClr val="DA50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a:extLst>
              <a:ext uri="{FF2B5EF4-FFF2-40B4-BE49-F238E27FC236}">
                <a16:creationId xmlns:a16="http://schemas.microsoft.com/office/drawing/2014/main" id="{9FD9BFC8-92A2-48F2-80A5-DFF594B1AB59}"/>
              </a:ext>
            </a:extLst>
          </p:cNvPr>
          <p:cNvSpPr/>
          <p:nvPr/>
        </p:nvSpPr>
        <p:spPr>
          <a:xfrm rot="17100000">
            <a:off x="3117255" y="786033"/>
            <a:ext cx="6088044" cy="5248314"/>
          </a:xfrm>
          <a:prstGeom prst="hexagon">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0063">
            <a:extLst>
              <a:ext uri="{FF2B5EF4-FFF2-40B4-BE49-F238E27FC236}">
                <a16:creationId xmlns:a16="http://schemas.microsoft.com/office/drawing/2014/main" id="{ADB0E2C9-6D33-45AA-B6ED-BECA0B14DAB2}"/>
              </a:ext>
            </a:extLst>
          </p:cNvPr>
          <p:cNvGrpSpPr>
            <a:grpSpLocks noChangeAspect="1"/>
          </p:cNvGrpSpPr>
          <p:nvPr/>
        </p:nvGrpSpPr>
        <p:grpSpPr bwMode="auto">
          <a:xfrm>
            <a:off x="119063" y="2803525"/>
            <a:ext cx="3367087" cy="4054475"/>
            <a:chOff x="75" y="1766"/>
            <a:chExt cx="2121" cy="2554"/>
          </a:xfrm>
        </p:grpSpPr>
        <p:sp>
          <p:nvSpPr>
            <p:cNvPr id="17" name="AutoShape 10062">
              <a:extLst>
                <a:ext uri="{FF2B5EF4-FFF2-40B4-BE49-F238E27FC236}">
                  <a16:creationId xmlns:a16="http://schemas.microsoft.com/office/drawing/2014/main" id="{28068A8B-A785-4016-9653-F0BE411F91AE}"/>
                </a:ext>
              </a:extLst>
            </p:cNvPr>
            <p:cNvSpPr>
              <a:spLocks noChangeAspect="1" noChangeArrowheads="1" noTextEdit="1"/>
            </p:cNvSpPr>
            <p:nvPr/>
          </p:nvSpPr>
          <p:spPr bwMode="auto">
            <a:xfrm>
              <a:off x="75" y="1766"/>
              <a:ext cx="2121" cy="2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0064">
              <a:extLst>
                <a:ext uri="{FF2B5EF4-FFF2-40B4-BE49-F238E27FC236}">
                  <a16:creationId xmlns:a16="http://schemas.microsoft.com/office/drawing/2014/main" id="{C454D53B-93D9-42AB-A5B6-AA44B7F89FEF}"/>
                </a:ext>
              </a:extLst>
            </p:cNvPr>
            <p:cNvSpPr>
              <a:spLocks/>
            </p:cNvSpPr>
            <p:nvPr/>
          </p:nvSpPr>
          <p:spPr bwMode="auto">
            <a:xfrm>
              <a:off x="1805" y="3830"/>
              <a:ext cx="183" cy="129"/>
            </a:xfrm>
            <a:custGeom>
              <a:avLst/>
              <a:gdLst>
                <a:gd name="T0" fmla="*/ 1 w 44"/>
                <a:gd name="T1" fmla="*/ 3 h 31"/>
                <a:gd name="T2" fmla="*/ 44 w 44"/>
                <a:gd name="T3" fmla="*/ 31 h 31"/>
                <a:gd name="T4" fmla="*/ 0 w 44"/>
                <a:gd name="T5" fmla="*/ 0 h 31"/>
                <a:gd name="T6" fmla="*/ 1 w 44"/>
                <a:gd name="T7" fmla="*/ 3 h 31"/>
              </a:gdLst>
              <a:ahLst/>
              <a:cxnLst>
                <a:cxn ang="0">
                  <a:pos x="T0" y="T1"/>
                </a:cxn>
                <a:cxn ang="0">
                  <a:pos x="T2" y="T3"/>
                </a:cxn>
                <a:cxn ang="0">
                  <a:pos x="T4" y="T5"/>
                </a:cxn>
                <a:cxn ang="0">
                  <a:pos x="T6" y="T7"/>
                </a:cxn>
              </a:cxnLst>
              <a:rect l="0" t="0" r="r" b="b"/>
              <a:pathLst>
                <a:path w="44" h="31">
                  <a:moveTo>
                    <a:pt x="1" y="3"/>
                  </a:moveTo>
                  <a:cubicBezTo>
                    <a:pt x="2" y="20"/>
                    <a:pt x="30" y="31"/>
                    <a:pt x="44" y="31"/>
                  </a:cubicBezTo>
                  <a:cubicBezTo>
                    <a:pt x="35" y="20"/>
                    <a:pt x="13" y="0"/>
                    <a:pt x="0" y="0"/>
                  </a:cubicBezTo>
                  <a:lnTo>
                    <a:pt x="1" y="3"/>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0065">
              <a:extLst>
                <a:ext uri="{FF2B5EF4-FFF2-40B4-BE49-F238E27FC236}">
                  <a16:creationId xmlns:a16="http://schemas.microsoft.com/office/drawing/2014/main" id="{8D3B9359-97AB-48D4-963D-E4B565125793}"/>
                </a:ext>
              </a:extLst>
            </p:cNvPr>
            <p:cNvSpPr>
              <a:spLocks/>
            </p:cNvSpPr>
            <p:nvPr/>
          </p:nvSpPr>
          <p:spPr bwMode="auto">
            <a:xfrm>
              <a:off x="1418" y="3809"/>
              <a:ext cx="163" cy="229"/>
            </a:xfrm>
            <a:custGeom>
              <a:avLst/>
              <a:gdLst>
                <a:gd name="T0" fmla="*/ 1 w 39"/>
                <a:gd name="T1" fmla="*/ 0 h 55"/>
                <a:gd name="T2" fmla="*/ 0 w 39"/>
                <a:gd name="T3" fmla="*/ 2 h 55"/>
                <a:gd name="T4" fmla="*/ 39 w 39"/>
                <a:gd name="T5" fmla="*/ 55 h 55"/>
                <a:gd name="T6" fmla="*/ 1 w 39"/>
                <a:gd name="T7" fmla="*/ 0 h 55"/>
              </a:gdLst>
              <a:ahLst/>
              <a:cxnLst>
                <a:cxn ang="0">
                  <a:pos x="T0" y="T1"/>
                </a:cxn>
                <a:cxn ang="0">
                  <a:pos x="T2" y="T3"/>
                </a:cxn>
                <a:cxn ang="0">
                  <a:pos x="T4" y="T5"/>
                </a:cxn>
                <a:cxn ang="0">
                  <a:pos x="T6" y="T7"/>
                </a:cxn>
              </a:cxnLst>
              <a:rect l="0" t="0" r="r" b="b"/>
              <a:pathLst>
                <a:path w="39" h="55">
                  <a:moveTo>
                    <a:pt x="1" y="0"/>
                  </a:moveTo>
                  <a:cubicBezTo>
                    <a:pt x="0" y="2"/>
                    <a:pt x="0" y="2"/>
                    <a:pt x="0" y="2"/>
                  </a:cubicBezTo>
                  <a:cubicBezTo>
                    <a:pt x="8" y="21"/>
                    <a:pt x="17" y="49"/>
                    <a:pt x="39" y="55"/>
                  </a:cubicBezTo>
                  <a:cubicBezTo>
                    <a:pt x="30" y="35"/>
                    <a:pt x="21" y="11"/>
                    <a:pt x="1" y="0"/>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0066">
              <a:extLst>
                <a:ext uri="{FF2B5EF4-FFF2-40B4-BE49-F238E27FC236}">
                  <a16:creationId xmlns:a16="http://schemas.microsoft.com/office/drawing/2014/main" id="{C48ED5E7-FE33-4766-9E7E-D9C76455295F}"/>
                </a:ext>
              </a:extLst>
            </p:cNvPr>
            <p:cNvSpPr>
              <a:spLocks/>
            </p:cNvSpPr>
            <p:nvPr/>
          </p:nvSpPr>
          <p:spPr bwMode="auto">
            <a:xfrm>
              <a:off x="1073" y="3643"/>
              <a:ext cx="117" cy="266"/>
            </a:xfrm>
            <a:custGeom>
              <a:avLst/>
              <a:gdLst>
                <a:gd name="T0" fmla="*/ 1 w 28"/>
                <a:gd name="T1" fmla="*/ 0 h 64"/>
                <a:gd name="T2" fmla="*/ 28 w 28"/>
                <a:gd name="T3" fmla="*/ 64 h 64"/>
                <a:gd name="T4" fmla="*/ 2 w 28"/>
                <a:gd name="T5" fmla="*/ 1 h 64"/>
                <a:gd name="T6" fmla="*/ 1 w 28"/>
                <a:gd name="T7" fmla="*/ 0 h 64"/>
              </a:gdLst>
              <a:ahLst/>
              <a:cxnLst>
                <a:cxn ang="0">
                  <a:pos x="T0" y="T1"/>
                </a:cxn>
                <a:cxn ang="0">
                  <a:pos x="T2" y="T3"/>
                </a:cxn>
                <a:cxn ang="0">
                  <a:pos x="T4" y="T5"/>
                </a:cxn>
                <a:cxn ang="0">
                  <a:pos x="T6" y="T7"/>
                </a:cxn>
              </a:cxnLst>
              <a:rect l="0" t="0" r="r" b="b"/>
              <a:pathLst>
                <a:path w="28" h="64">
                  <a:moveTo>
                    <a:pt x="1" y="0"/>
                  </a:moveTo>
                  <a:cubicBezTo>
                    <a:pt x="0" y="22"/>
                    <a:pt x="6" y="53"/>
                    <a:pt x="28" y="64"/>
                  </a:cubicBezTo>
                  <a:cubicBezTo>
                    <a:pt x="21" y="41"/>
                    <a:pt x="12" y="22"/>
                    <a:pt x="2" y="1"/>
                  </a:cubicBezTo>
                  <a:lnTo>
                    <a:pt x="1" y="0"/>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0067">
              <a:extLst>
                <a:ext uri="{FF2B5EF4-FFF2-40B4-BE49-F238E27FC236}">
                  <a16:creationId xmlns:a16="http://schemas.microsoft.com/office/drawing/2014/main" id="{F78E6AB7-D089-4BEC-8548-1027BFD12D69}"/>
                </a:ext>
              </a:extLst>
            </p:cNvPr>
            <p:cNvSpPr>
              <a:spLocks/>
            </p:cNvSpPr>
            <p:nvPr/>
          </p:nvSpPr>
          <p:spPr bwMode="auto">
            <a:xfrm>
              <a:off x="903" y="3423"/>
              <a:ext cx="4" cy="4"/>
            </a:xfrm>
            <a:custGeom>
              <a:avLst/>
              <a:gdLst>
                <a:gd name="T0" fmla="*/ 0 w 1"/>
                <a:gd name="T1" fmla="*/ 1 h 1"/>
                <a:gd name="T2" fmla="*/ 1 w 1"/>
                <a:gd name="T3" fmla="*/ 1 h 1"/>
                <a:gd name="T4" fmla="*/ 0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0" y="1"/>
                    <a:pt x="1" y="1"/>
                  </a:cubicBezTo>
                  <a:cubicBezTo>
                    <a:pt x="0" y="0"/>
                    <a:pt x="0" y="0"/>
                    <a:pt x="0" y="0"/>
                  </a:cubicBezTo>
                  <a:lnTo>
                    <a:pt x="0" y="1"/>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0068">
              <a:extLst>
                <a:ext uri="{FF2B5EF4-FFF2-40B4-BE49-F238E27FC236}">
                  <a16:creationId xmlns:a16="http://schemas.microsoft.com/office/drawing/2014/main" id="{D70D8D0E-7D2C-4D2D-8CC9-4445078756E8}"/>
                </a:ext>
              </a:extLst>
            </p:cNvPr>
            <p:cNvSpPr>
              <a:spLocks/>
            </p:cNvSpPr>
            <p:nvPr/>
          </p:nvSpPr>
          <p:spPr bwMode="auto">
            <a:xfrm>
              <a:off x="907" y="3406"/>
              <a:ext cx="328" cy="150"/>
            </a:xfrm>
            <a:custGeom>
              <a:avLst/>
              <a:gdLst>
                <a:gd name="T0" fmla="*/ 0 w 79"/>
                <a:gd name="T1" fmla="*/ 5 h 36"/>
                <a:gd name="T2" fmla="*/ 79 w 79"/>
                <a:gd name="T3" fmla="*/ 29 h 36"/>
                <a:gd name="T4" fmla="*/ 0 w 79"/>
                <a:gd name="T5" fmla="*/ 5 h 36"/>
              </a:gdLst>
              <a:ahLst/>
              <a:cxnLst>
                <a:cxn ang="0">
                  <a:pos x="T0" y="T1"/>
                </a:cxn>
                <a:cxn ang="0">
                  <a:pos x="T2" y="T3"/>
                </a:cxn>
                <a:cxn ang="0">
                  <a:pos x="T4" y="T5"/>
                </a:cxn>
              </a:cxnLst>
              <a:rect l="0" t="0" r="r" b="b"/>
              <a:pathLst>
                <a:path w="79" h="36">
                  <a:moveTo>
                    <a:pt x="0" y="5"/>
                  </a:moveTo>
                  <a:cubicBezTo>
                    <a:pt x="21" y="19"/>
                    <a:pt x="52" y="36"/>
                    <a:pt x="79" y="29"/>
                  </a:cubicBezTo>
                  <a:cubicBezTo>
                    <a:pt x="59" y="4"/>
                    <a:pt x="29" y="0"/>
                    <a:pt x="0" y="5"/>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0069">
              <a:extLst>
                <a:ext uri="{FF2B5EF4-FFF2-40B4-BE49-F238E27FC236}">
                  <a16:creationId xmlns:a16="http://schemas.microsoft.com/office/drawing/2014/main" id="{19BCC8F0-6C16-41B4-AEF7-32F849D0F127}"/>
                </a:ext>
              </a:extLst>
            </p:cNvPr>
            <p:cNvSpPr>
              <a:spLocks/>
            </p:cNvSpPr>
            <p:nvPr/>
          </p:nvSpPr>
          <p:spPr bwMode="auto">
            <a:xfrm>
              <a:off x="1568" y="3651"/>
              <a:ext cx="283" cy="150"/>
            </a:xfrm>
            <a:custGeom>
              <a:avLst/>
              <a:gdLst>
                <a:gd name="T0" fmla="*/ 1 w 68"/>
                <a:gd name="T1" fmla="*/ 34 h 36"/>
                <a:gd name="T2" fmla="*/ 68 w 68"/>
                <a:gd name="T3" fmla="*/ 7 h 36"/>
                <a:gd name="T4" fmla="*/ 0 w 68"/>
                <a:gd name="T5" fmla="*/ 36 h 36"/>
                <a:gd name="T6" fmla="*/ 1 w 68"/>
                <a:gd name="T7" fmla="*/ 34 h 36"/>
              </a:gdLst>
              <a:ahLst/>
              <a:cxnLst>
                <a:cxn ang="0">
                  <a:pos x="T0" y="T1"/>
                </a:cxn>
                <a:cxn ang="0">
                  <a:pos x="T2" y="T3"/>
                </a:cxn>
                <a:cxn ang="0">
                  <a:pos x="T4" y="T5"/>
                </a:cxn>
                <a:cxn ang="0">
                  <a:pos x="T6" y="T7"/>
                </a:cxn>
              </a:cxnLst>
              <a:rect l="0" t="0" r="r" b="b"/>
              <a:pathLst>
                <a:path w="68" h="36">
                  <a:moveTo>
                    <a:pt x="1" y="34"/>
                  </a:moveTo>
                  <a:cubicBezTo>
                    <a:pt x="26" y="35"/>
                    <a:pt x="48" y="17"/>
                    <a:pt x="68" y="7"/>
                  </a:cubicBezTo>
                  <a:cubicBezTo>
                    <a:pt x="41" y="0"/>
                    <a:pt x="14" y="12"/>
                    <a:pt x="0" y="36"/>
                  </a:cubicBezTo>
                  <a:lnTo>
                    <a:pt x="1" y="34"/>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0070">
              <a:extLst>
                <a:ext uri="{FF2B5EF4-FFF2-40B4-BE49-F238E27FC236}">
                  <a16:creationId xmlns:a16="http://schemas.microsoft.com/office/drawing/2014/main" id="{D9A79ADA-1B7C-4350-B611-6C218D85D4D0}"/>
                </a:ext>
              </a:extLst>
            </p:cNvPr>
            <p:cNvSpPr>
              <a:spLocks/>
            </p:cNvSpPr>
            <p:nvPr/>
          </p:nvSpPr>
          <p:spPr bwMode="auto">
            <a:xfrm>
              <a:off x="1406" y="3672"/>
              <a:ext cx="179" cy="71"/>
            </a:xfrm>
            <a:custGeom>
              <a:avLst/>
              <a:gdLst>
                <a:gd name="T0" fmla="*/ 0 w 43"/>
                <a:gd name="T1" fmla="*/ 14 h 17"/>
                <a:gd name="T2" fmla="*/ 1 w 43"/>
                <a:gd name="T3" fmla="*/ 15 h 17"/>
                <a:gd name="T4" fmla="*/ 43 w 43"/>
                <a:gd name="T5" fmla="*/ 5 h 17"/>
                <a:gd name="T6" fmla="*/ 0 w 43"/>
                <a:gd name="T7" fmla="*/ 14 h 17"/>
              </a:gdLst>
              <a:ahLst/>
              <a:cxnLst>
                <a:cxn ang="0">
                  <a:pos x="T0" y="T1"/>
                </a:cxn>
                <a:cxn ang="0">
                  <a:pos x="T2" y="T3"/>
                </a:cxn>
                <a:cxn ang="0">
                  <a:pos x="T4" y="T5"/>
                </a:cxn>
                <a:cxn ang="0">
                  <a:pos x="T6" y="T7"/>
                </a:cxn>
              </a:cxnLst>
              <a:rect l="0" t="0" r="r" b="b"/>
              <a:pathLst>
                <a:path w="43" h="17">
                  <a:moveTo>
                    <a:pt x="0" y="14"/>
                  </a:moveTo>
                  <a:cubicBezTo>
                    <a:pt x="1" y="15"/>
                    <a:pt x="1" y="15"/>
                    <a:pt x="1" y="15"/>
                  </a:cubicBezTo>
                  <a:cubicBezTo>
                    <a:pt x="12" y="17"/>
                    <a:pt x="37" y="16"/>
                    <a:pt x="43" y="5"/>
                  </a:cubicBezTo>
                  <a:cubicBezTo>
                    <a:pt x="29" y="0"/>
                    <a:pt x="12" y="8"/>
                    <a:pt x="0" y="14"/>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0071">
              <a:extLst>
                <a:ext uri="{FF2B5EF4-FFF2-40B4-BE49-F238E27FC236}">
                  <a16:creationId xmlns:a16="http://schemas.microsoft.com/office/drawing/2014/main" id="{F6F125B6-686A-43E6-961D-84FC4275AC4E}"/>
                </a:ext>
              </a:extLst>
            </p:cNvPr>
            <p:cNvSpPr>
              <a:spLocks/>
            </p:cNvSpPr>
            <p:nvPr/>
          </p:nvSpPr>
          <p:spPr bwMode="auto">
            <a:xfrm>
              <a:off x="740" y="3273"/>
              <a:ext cx="1460" cy="723"/>
            </a:xfrm>
            <a:custGeom>
              <a:avLst/>
              <a:gdLst>
                <a:gd name="T0" fmla="*/ 108 w 351"/>
                <a:gd name="T1" fmla="*/ 101 h 174"/>
                <a:gd name="T2" fmla="*/ 119 w 351"/>
                <a:gd name="T3" fmla="*/ 132 h 174"/>
                <a:gd name="T4" fmla="*/ 156 w 351"/>
                <a:gd name="T5" fmla="*/ 156 h 174"/>
                <a:gd name="T6" fmla="*/ 124 w 351"/>
                <a:gd name="T7" fmla="*/ 108 h 174"/>
                <a:gd name="T8" fmla="*/ 200 w 351"/>
                <a:gd name="T9" fmla="*/ 131 h 174"/>
                <a:gd name="T10" fmla="*/ 268 w 351"/>
                <a:gd name="T11" fmla="*/ 172 h 174"/>
                <a:gd name="T12" fmla="*/ 217 w 351"/>
                <a:gd name="T13" fmla="*/ 134 h 174"/>
                <a:gd name="T14" fmla="*/ 268 w 351"/>
                <a:gd name="T15" fmla="*/ 132 h 174"/>
                <a:gd name="T16" fmla="*/ 351 w 351"/>
                <a:gd name="T17" fmla="*/ 116 h 174"/>
                <a:gd name="T18" fmla="*/ 264 w 351"/>
                <a:gd name="T19" fmla="*/ 128 h 174"/>
                <a:gd name="T20" fmla="*/ 104 w 351"/>
                <a:gd name="T21" fmla="*/ 92 h 174"/>
                <a:gd name="T22" fmla="*/ 185 w 351"/>
                <a:gd name="T23" fmla="*/ 92 h 174"/>
                <a:gd name="T24" fmla="*/ 102 w 351"/>
                <a:gd name="T25" fmla="*/ 91 h 174"/>
                <a:gd name="T26" fmla="*/ 15 w 351"/>
                <a:gd name="T27" fmla="*/ 5 h 174"/>
                <a:gd name="T28" fmla="*/ 0 w 351"/>
                <a:gd name="T29" fmla="*/ 2 h 174"/>
                <a:gd name="T30" fmla="*/ 29 w 351"/>
                <a:gd name="T31" fmla="*/ 44 h 174"/>
                <a:gd name="T32" fmla="*/ 37 w 351"/>
                <a:gd name="T33" fmla="*/ 79 h 174"/>
                <a:gd name="T34" fmla="*/ 71 w 351"/>
                <a:gd name="T35" fmla="*/ 127 h 174"/>
                <a:gd name="T36" fmla="*/ 49 w 351"/>
                <a:gd name="T37" fmla="*/ 62 h 174"/>
                <a:gd name="T38" fmla="*/ 108 w 351"/>
                <a:gd name="T39" fmla="*/ 101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51" h="174">
                  <a:moveTo>
                    <a:pt x="108" y="101"/>
                  </a:moveTo>
                  <a:cubicBezTo>
                    <a:pt x="111" y="112"/>
                    <a:pt x="112" y="122"/>
                    <a:pt x="119" y="132"/>
                  </a:cubicBezTo>
                  <a:cubicBezTo>
                    <a:pt x="128" y="143"/>
                    <a:pt x="142" y="153"/>
                    <a:pt x="156" y="156"/>
                  </a:cubicBezTo>
                  <a:cubicBezTo>
                    <a:pt x="149" y="142"/>
                    <a:pt x="138" y="121"/>
                    <a:pt x="124" y="108"/>
                  </a:cubicBezTo>
                  <a:cubicBezTo>
                    <a:pt x="147" y="117"/>
                    <a:pt x="174" y="127"/>
                    <a:pt x="200" y="131"/>
                  </a:cubicBezTo>
                  <a:cubicBezTo>
                    <a:pt x="212" y="154"/>
                    <a:pt x="242" y="174"/>
                    <a:pt x="268" y="172"/>
                  </a:cubicBezTo>
                  <a:cubicBezTo>
                    <a:pt x="253" y="155"/>
                    <a:pt x="237" y="142"/>
                    <a:pt x="217" y="134"/>
                  </a:cubicBezTo>
                  <a:cubicBezTo>
                    <a:pt x="235" y="136"/>
                    <a:pt x="252" y="135"/>
                    <a:pt x="268" y="132"/>
                  </a:cubicBezTo>
                  <a:cubicBezTo>
                    <a:pt x="296" y="140"/>
                    <a:pt x="326" y="132"/>
                    <a:pt x="351" y="116"/>
                  </a:cubicBezTo>
                  <a:cubicBezTo>
                    <a:pt x="331" y="103"/>
                    <a:pt x="278" y="107"/>
                    <a:pt x="264" y="128"/>
                  </a:cubicBezTo>
                  <a:cubicBezTo>
                    <a:pt x="210" y="135"/>
                    <a:pt x="152" y="121"/>
                    <a:pt x="104" y="92"/>
                  </a:cubicBezTo>
                  <a:cubicBezTo>
                    <a:pt x="128" y="98"/>
                    <a:pt x="161" y="101"/>
                    <a:pt x="185" y="92"/>
                  </a:cubicBezTo>
                  <a:cubicBezTo>
                    <a:pt x="167" y="79"/>
                    <a:pt x="119" y="73"/>
                    <a:pt x="102" y="91"/>
                  </a:cubicBezTo>
                  <a:cubicBezTo>
                    <a:pt x="66" y="69"/>
                    <a:pt x="36" y="40"/>
                    <a:pt x="15" y="5"/>
                  </a:cubicBezTo>
                  <a:cubicBezTo>
                    <a:pt x="14" y="3"/>
                    <a:pt x="0" y="0"/>
                    <a:pt x="0" y="2"/>
                  </a:cubicBezTo>
                  <a:cubicBezTo>
                    <a:pt x="3" y="18"/>
                    <a:pt x="16" y="33"/>
                    <a:pt x="29" y="44"/>
                  </a:cubicBezTo>
                  <a:cubicBezTo>
                    <a:pt x="30" y="56"/>
                    <a:pt x="34" y="70"/>
                    <a:pt x="37" y="79"/>
                  </a:cubicBezTo>
                  <a:cubicBezTo>
                    <a:pt x="43" y="98"/>
                    <a:pt x="51" y="119"/>
                    <a:pt x="71" y="127"/>
                  </a:cubicBezTo>
                  <a:cubicBezTo>
                    <a:pt x="68" y="105"/>
                    <a:pt x="60" y="82"/>
                    <a:pt x="49" y="62"/>
                  </a:cubicBezTo>
                  <a:cubicBezTo>
                    <a:pt x="68" y="77"/>
                    <a:pt x="87" y="91"/>
                    <a:pt x="108" y="101"/>
                  </a:cubicBezTo>
                  <a:close/>
                </a:path>
              </a:pathLst>
            </a:custGeom>
            <a:solidFill>
              <a:srgbClr val="E8A6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0072">
              <a:extLst>
                <a:ext uri="{FF2B5EF4-FFF2-40B4-BE49-F238E27FC236}">
                  <a16:creationId xmlns:a16="http://schemas.microsoft.com/office/drawing/2014/main" id="{E894F081-E9C2-4951-9395-FC64065FDBAB}"/>
                </a:ext>
              </a:extLst>
            </p:cNvPr>
            <p:cNvSpPr>
              <a:spLocks/>
            </p:cNvSpPr>
            <p:nvPr/>
          </p:nvSpPr>
          <p:spPr bwMode="auto">
            <a:xfrm>
              <a:off x="732" y="3975"/>
              <a:ext cx="158" cy="208"/>
            </a:xfrm>
            <a:custGeom>
              <a:avLst/>
              <a:gdLst>
                <a:gd name="T0" fmla="*/ 33 w 38"/>
                <a:gd name="T1" fmla="*/ 1 h 50"/>
                <a:gd name="T2" fmla="*/ 8 w 38"/>
                <a:gd name="T3" fmla="*/ 22 h 50"/>
                <a:gd name="T4" fmla="*/ 9 w 38"/>
                <a:gd name="T5" fmla="*/ 36 h 50"/>
                <a:gd name="T6" fmla="*/ 22 w 38"/>
                <a:gd name="T7" fmla="*/ 26 h 50"/>
                <a:gd name="T8" fmla="*/ 22 w 38"/>
                <a:gd name="T9" fmla="*/ 48 h 50"/>
                <a:gd name="T10" fmla="*/ 35 w 38"/>
                <a:gd name="T11" fmla="*/ 35 h 50"/>
                <a:gd name="T12" fmla="*/ 33 w 38"/>
                <a:gd name="T13" fmla="*/ 1 h 50"/>
              </a:gdLst>
              <a:ahLst/>
              <a:cxnLst>
                <a:cxn ang="0">
                  <a:pos x="T0" y="T1"/>
                </a:cxn>
                <a:cxn ang="0">
                  <a:pos x="T2" y="T3"/>
                </a:cxn>
                <a:cxn ang="0">
                  <a:pos x="T4" y="T5"/>
                </a:cxn>
                <a:cxn ang="0">
                  <a:pos x="T6" y="T7"/>
                </a:cxn>
                <a:cxn ang="0">
                  <a:pos x="T8" y="T9"/>
                </a:cxn>
                <a:cxn ang="0">
                  <a:pos x="T10" y="T11"/>
                </a:cxn>
                <a:cxn ang="0">
                  <a:pos x="T12" y="T13"/>
                </a:cxn>
              </a:cxnLst>
              <a:rect l="0" t="0" r="r" b="b"/>
              <a:pathLst>
                <a:path w="38" h="50">
                  <a:moveTo>
                    <a:pt x="33" y="1"/>
                  </a:moveTo>
                  <a:cubicBezTo>
                    <a:pt x="24" y="0"/>
                    <a:pt x="12" y="16"/>
                    <a:pt x="8" y="22"/>
                  </a:cubicBezTo>
                  <a:cubicBezTo>
                    <a:pt x="6" y="26"/>
                    <a:pt x="0" y="36"/>
                    <a:pt x="9" y="36"/>
                  </a:cubicBezTo>
                  <a:cubicBezTo>
                    <a:pt x="13" y="36"/>
                    <a:pt x="20" y="30"/>
                    <a:pt x="22" y="26"/>
                  </a:cubicBezTo>
                  <a:cubicBezTo>
                    <a:pt x="19" y="30"/>
                    <a:pt x="14" y="45"/>
                    <a:pt x="22" y="48"/>
                  </a:cubicBezTo>
                  <a:cubicBezTo>
                    <a:pt x="28" y="50"/>
                    <a:pt x="34" y="40"/>
                    <a:pt x="35" y="35"/>
                  </a:cubicBezTo>
                  <a:cubicBezTo>
                    <a:pt x="38" y="23"/>
                    <a:pt x="36" y="12"/>
                    <a:pt x="33" y="1"/>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0073">
              <a:extLst>
                <a:ext uri="{FF2B5EF4-FFF2-40B4-BE49-F238E27FC236}">
                  <a16:creationId xmlns:a16="http://schemas.microsoft.com/office/drawing/2014/main" id="{E5E61B66-DD83-4BED-9D22-F957BCA10729}"/>
                </a:ext>
              </a:extLst>
            </p:cNvPr>
            <p:cNvSpPr>
              <a:spLocks/>
            </p:cNvSpPr>
            <p:nvPr/>
          </p:nvSpPr>
          <p:spPr bwMode="auto">
            <a:xfrm>
              <a:off x="790" y="3913"/>
              <a:ext cx="108" cy="137"/>
            </a:xfrm>
            <a:custGeom>
              <a:avLst/>
              <a:gdLst>
                <a:gd name="T0" fmla="*/ 3 w 26"/>
                <a:gd name="T1" fmla="*/ 26 h 33"/>
                <a:gd name="T2" fmla="*/ 15 w 26"/>
                <a:gd name="T3" fmla="*/ 33 h 33"/>
                <a:gd name="T4" fmla="*/ 24 w 26"/>
                <a:gd name="T5" fmla="*/ 22 h 33"/>
                <a:gd name="T6" fmla="*/ 3 w 26"/>
                <a:gd name="T7" fmla="*/ 26 h 33"/>
              </a:gdLst>
              <a:ahLst/>
              <a:cxnLst>
                <a:cxn ang="0">
                  <a:pos x="T0" y="T1"/>
                </a:cxn>
                <a:cxn ang="0">
                  <a:pos x="T2" y="T3"/>
                </a:cxn>
                <a:cxn ang="0">
                  <a:pos x="T4" y="T5"/>
                </a:cxn>
                <a:cxn ang="0">
                  <a:pos x="T6" y="T7"/>
                </a:cxn>
              </a:cxnLst>
              <a:rect l="0" t="0" r="r" b="b"/>
              <a:pathLst>
                <a:path w="26" h="33">
                  <a:moveTo>
                    <a:pt x="3" y="26"/>
                  </a:moveTo>
                  <a:cubicBezTo>
                    <a:pt x="5" y="31"/>
                    <a:pt x="11" y="33"/>
                    <a:pt x="15" y="33"/>
                  </a:cubicBezTo>
                  <a:cubicBezTo>
                    <a:pt x="23" y="33"/>
                    <a:pt x="26" y="29"/>
                    <a:pt x="24" y="22"/>
                  </a:cubicBezTo>
                  <a:cubicBezTo>
                    <a:pt x="18" y="0"/>
                    <a:pt x="0" y="20"/>
                    <a:pt x="3" y="26"/>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0074">
              <a:extLst>
                <a:ext uri="{FF2B5EF4-FFF2-40B4-BE49-F238E27FC236}">
                  <a16:creationId xmlns:a16="http://schemas.microsoft.com/office/drawing/2014/main" id="{8DEBB05A-5862-4DC5-9474-B574C3D33658}"/>
                </a:ext>
              </a:extLst>
            </p:cNvPr>
            <p:cNvSpPr>
              <a:spLocks/>
            </p:cNvSpPr>
            <p:nvPr/>
          </p:nvSpPr>
          <p:spPr bwMode="auto">
            <a:xfrm>
              <a:off x="774" y="4046"/>
              <a:ext cx="83" cy="91"/>
            </a:xfrm>
            <a:custGeom>
              <a:avLst/>
              <a:gdLst>
                <a:gd name="T0" fmla="*/ 15 w 20"/>
                <a:gd name="T1" fmla="*/ 22 h 22"/>
                <a:gd name="T2" fmla="*/ 14 w 20"/>
                <a:gd name="T3" fmla="*/ 22 h 22"/>
                <a:gd name="T4" fmla="*/ 15 w 20"/>
                <a:gd name="T5" fmla="*/ 5 h 22"/>
                <a:gd name="T6" fmla="*/ 14 w 20"/>
                <a:gd name="T7" fmla="*/ 11 h 22"/>
                <a:gd name="T8" fmla="*/ 12 w 20"/>
                <a:gd name="T9" fmla="*/ 19 h 22"/>
                <a:gd name="T10" fmla="*/ 12 w 20"/>
                <a:gd name="T11" fmla="*/ 19 h 22"/>
                <a:gd name="T12" fmla="*/ 14 w 20"/>
                <a:gd name="T13" fmla="*/ 4 h 22"/>
                <a:gd name="T14" fmla="*/ 14 w 20"/>
                <a:gd name="T15" fmla="*/ 4 h 22"/>
                <a:gd name="T16" fmla="*/ 14 w 20"/>
                <a:gd name="T17" fmla="*/ 4 h 22"/>
                <a:gd name="T18" fmla="*/ 9 w 20"/>
                <a:gd name="T19" fmla="*/ 18 h 22"/>
                <a:gd name="T20" fmla="*/ 8 w 20"/>
                <a:gd name="T21" fmla="*/ 18 h 22"/>
                <a:gd name="T22" fmla="*/ 10 w 20"/>
                <a:gd name="T23" fmla="*/ 8 h 22"/>
                <a:gd name="T24" fmla="*/ 12 w 20"/>
                <a:gd name="T25" fmla="*/ 5 h 22"/>
                <a:gd name="T26" fmla="*/ 4 w 20"/>
                <a:gd name="T27" fmla="*/ 14 h 22"/>
                <a:gd name="T28" fmla="*/ 4 w 20"/>
                <a:gd name="T29" fmla="*/ 13 h 22"/>
                <a:gd name="T30" fmla="*/ 12 w 20"/>
                <a:gd name="T31" fmla="*/ 4 h 22"/>
                <a:gd name="T32" fmla="*/ 6 w 20"/>
                <a:gd name="T33" fmla="*/ 6 h 22"/>
                <a:gd name="T34" fmla="*/ 1 w 20"/>
                <a:gd name="T35" fmla="*/ 16 h 22"/>
                <a:gd name="T36" fmla="*/ 1 w 20"/>
                <a:gd name="T37" fmla="*/ 16 h 22"/>
                <a:gd name="T38" fmla="*/ 13 w 20"/>
                <a:gd name="T39" fmla="*/ 3 h 22"/>
                <a:gd name="T40" fmla="*/ 15 w 20"/>
                <a:gd name="T41" fmla="*/ 3 h 22"/>
                <a:gd name="T42" fmla="*/ 14 w 20"/>
                <a:gd name="T43" fmla="*/ 3 h 22"/>
                <a:gd name="T44" fmla="*/ 15 w 20"/>
                <a:gd name="T45"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 h="22">
                  <a:moveTo>
                    <a:pt x="15" y="22"/>
                  </a:moveTo>
                  <a:cubicBezTo>
                    <a:pt x="14" y="22"/>
                    <a:pt x="14" y="22"/>
                    <a:pt x="14" y="22"/>
                  </a:cubicBezTo>
                  <a:cubicBezTo>
                    <a:pt x="16" y="16"/>
                    <a:pt x="19" y="9"/>
                    <a:pt x="15" y="5"/>
                  </a:cubicBezTo>
                  <a:cubicBezTo>
                    <a:pt x="15" y="7"/>
                    <a:pt x="15" y="9"/>
                    <a:pt x="14" y="11"/>
                  </a:cubicBezTo>
                  <a:cubicBezTo>
                    <a:pt x="14" y="14"/>
                    <a:pt x="14" y="16"/>
                    <a:pt x="12" y="19"/>
                  </a:cubicBezTo>
                  <a:cubicBezTo>
                    <a:pt x="12" y="19"/>
                    <a:pt x="12" y="19"/>
                    <a:pt x="12" y="19"/>
                  </a:cubicBezTo>
                  <a:cubicBezTo>
                    <a:pt x="13" y="14"/>
                    <a:pt x="13" y="9"/>
                    <a:pt x="14" y="4"/>
                  </a:cubicBezTo>
                  <a:cubicBezTo>
                    <a:pt x="14" y="4"/>
                    <a:pt x="14" y="4"/>
                    <a:pt x="14" y="4"/>
                  </a:cubicBezTo>
                  <a:cubicBezTo>
                    <a:pt x="14" y="4"/>
                    <a:pt x="14" y="4"/>
                    <a:pt x="14" y="4"/>
                  </a:cubicBezTo>
                  <a:cubicBezTo>
                    <a:pt x="10" y="8"/>
                    <a:pt x="10" y="13"/>
                    <a:pt x="9" y="18"/>
                  </a:cubicBezTo>
                  <a:cubicBezTo>
                    <a:pt x="9" y="18"/>
                    <a:pt x="8" y="19"/>
                    <a:pt x="8" y="18"/>
                  </a:cubicBezTo>
                  <a:cubicBezTo>
                    <a:pt x="8" y="15"/>
                    <a:pt x="9" y="11"/>
                    <a:pt x="10" y="8"/>
                  </a:cubicBezTo>
                  <a:cubicBezTo>
                    <a:pt x="11" y="7"/>
                    <a:pt x="11" y="6"/>
                    <a:pt x="12" y="5"/>
                  </a:cubicBezTo>
                  <a:cubicBezTo>
                    <a:pt x="8" y="7"/>
                    <a:pt x="6" y="10"/>
                    <a:pt x="4" y="14"/>
                  </a:cubicBezTo>
                  <a:cubicBezTo>
                    <a:pt x="4" y="14"/>
                    <a:pt x="4" y="14"/>
                    <a:pt x="4" y="13"/>
                  </a:cubicBezTo>
                  <a:cubicBezTo>
                    <a:pt x="5" y="10"/>
                    <a:pt x="8" y="5"/>
                    <a:pt x="12" y="4"/>
                  </a:cubicBezTo>
                  <a:cubicBezTo>
                    <a:pt x="10" y="4"/>
                    <a:pt x="8" y="4"/>
                    <a:pt x="6" y="6"/>
                  </a:cubicBezTo>
                  <a:cubicBezTo>
                    <a:pt x="3" y="8"/>
                    <a:pt x="2" y="12"/>
                    <a:pt x="1" y="16"/>
                  </a:cubicBezTo>
                  <a:cubicBezTo>
                    <a:pt x="1" y="16"/>
                    <a:pt x="1" y="16"/>
                    <a:pt x="1" y="16"/>
                  </a:cubicBezTo>
                  <a:cubicBezTo>
                    <a:pt x="0" y="11"/>
                    <a:pt x="7" y="0"/>
                    <a:pt x="13" y="3"/>
                  </a:cubicBezTo>
                  <a:cubicBezTo>
                    <a:pt x="13" y="3"/>
                    <a:pt x="14" y="2"/>
                    <a:pt x="15" y="3"/>
                  </a:cubicBezTo>
                  <a:cubicBezTo>
                    <a:pt x="15" y="3"/>
                    <a:pt x="15" y="3"/>
                    <a:pt x="14" y="3"/>
                  </a:cubicBezTo>
                  <a:cubicBezTo>
                    <a:pt x="20" y="6"/>
                    <a:pt x="17" y="18"/>
                    <a:pt x="15" y="22"/>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0075">
              <a:extLst>
                <a:ext uri="{FF2B5EF4-FFF2-40B4-BE49-F238E27FC236}">
                  <a16:creationId xmlns:a16="http://schemas.microsoft.com/office/drawing/2014/main" id="{FCE3E183-B357-4AE1-A461-CEF45E80BF2F}"/>
                </a:ext>
              </a:extLst>
            </p:cNvPr>
            <p:cNvSpPr>
              <a:spLocks/>
            </p:cNvSpPr>
            <p:nvPr/>
          </p:nvSpPr>
          <p:spPr bwMode="auto">
            <a:xfrm>
              <a:off x="566" y="4121"/>
              <a:ext cx="158" cy="207"/>
            </a:xfrm>
            <a:custGeom>
              <a:avLst/>
              <a:gdLst>
                <a:gd name="T0" fmla="*/ 32 w 38"/>
                <a:gd name="T1" fmla="*/ 1 h 50"/>
                <a:gd name="T2" fmla="*/ 7 w 38"/>
                <a:gd name="T3" fmla="*/ 22 h 50"/>
                <a:gd name="T4" fmla="*/ 8 w 38"/>
                <a:gd name="T5" fmla="*/ 36 h 50"/>
                <a:gd name="T6" fmla="*/ 22 w 38"/>
                <a:gd name="T7" fmla="*/ 26 h 50"/>
                <a:gd name="T8" fmla="*/ 21 w 38"/>
                <a:gd name="T9" fmla="*/ 48 h 50"/>
                <a:gd name="T10" fmla="*/ 35 w 38"/>
                <a:gd name="T11" fmla="*/ 35 h 50"/>
                <a:gd name="T12" fmla="*/ 32 w 38"/>
                <a:gd name="T13" fmla="*/ 1 h 50"/>
              </a:gdLst>
              <a:ahLst/>
              <a:cxnLst>
                <a:cxn ang="0">
                  <a:pos x="T0" y="T1"/>
                </a:cxn>
                <a:cxn ang="0">
                  <a:pos x="T2" y="T3"/>
                </a:cxn>
                <a:cxn ang="0">
                  <a:pos x="T4" y="T5"/>
                </a:cxn>
                <a:cxn ang="0">
                  <a:pos x="T6" y="T7"/>
                </a:cxn>
                <a:cxn ang="0">
                  <a:pos x="T8" y="T9"/>
                </a:cxn>
                <a:cxn ang="0">
                  <a:pos x="T10" y="T11"/>
                </a:cxn>
                <a:cxn ang="0">
                  <a:pos x="T12" y="T13"/>
                </a:cxn>
              </a:cxnLst>
              <a:rect l="0" t="0" r="r" b="b"/>
              <a:pathLst>
                <a:path w="38" h="50">
                  <a:moveTo>
                    <a:pt x="32" y="1"/>
                  </a:moveTo>
                  <a:cubicBezTo>
                    <a:pt x="24" y="0"/>
                    <a:pt x="11" y="16"/>
                    <a:pt x="7" y="22"/>
                  </a:cubicBezTo>
                  <a:cubicBezTo>
                    <a:pt x="5" y="26"/>
                    <a:pt x="0" y="36"/>
                    <a:pt x="8" y="36"/>
                  </a:cubicBezTo>
                  <a:cubicBezTo>
                    <a:pt x="12" y="36"/>
                    <a:pt x="19" y="30"/>
                    <a:pt x="22" y="26"/>
                  </a:cubicBezTo>
                  <a:cubicBezTo>
                    <a:pt x="19" y="30"/>
                    <a:pt x="14" y="45"/>
                    <a:pt x="21" y="48"/>
                  </a:cubicBezTo>
                  <a:cubicBezTo>
                    <a:pt x="27" y="50"/>
                    <a:pt x="34" y="39"/>
                    <a:pt x="35" y="35"/>
                  </a:cubicBezTo>
                  <a:cubicBezTo>
                    <a:pt x="38" y="23"/>
                    <a:pt x="36" y="12"/>
                    <a:pt x="32" y="1"/>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0076">
              <a:extLst>
                <a:ext uri="{FF2B5EF4-FFF2-40B4-BE49-F238E27FC236}">
                  <a16:creationId xmlns:a16="http://schemas.microsoft.com/office/drawing/2014/main" id="{7C13313F-4E99-49E4-9BA5-7ABA94CC1621}"/>
                </a:ext>
              </a:extLst>
            </p:cNvPr>
            <p:cNvSpPr>
              <a:spLocks/>
            </p:cNvSpPr>
            <p:nvPr/>
          </p:nvSpPr>
          <p:spPr bwMode="auto">
            <a:xfrm>
              <a:off x="624" y="4054"/>
              <a:ext cx="104" cy="141"/>
            </a:xfrm>
            <a:custGeom>
              <a:avLst/>
              <a:gdLst>
                <a:gd name="T0" fmla="*/ 3 w 25"/>
                <a:gd name="T1" fmla="*/ 27 h 34"/>
                <a:gd name="T2" fmla="*/ 14 w 25"/>
                <a:gd name="T3" fmla="*/ 34 h 34"/>
                <a:gd name="T4" fmla="*/ 23 w 25"/>
                <a:gd name="T5" fmla="*/ 23 h 34"/>
                <a:gd name="T6" fmla="*/ 3 w 25"/>
                <a:gd name="T7" fmla="*/ 27 h 34"/>
              </a:gdLst>
              <a:ahLst/>
              <a:cxnLst>
                <a:cxn ang="0">
                  <a:pos x="T0" y="T1"/>
                </a:cxn>
                <a:cxn ang="0">
                  <a:pos x="T2" y="T3"/>
                </a:cxn>
                <a:cxn ang="0">
                  <a:pos x="T4" y="T5"/>
                </a:cxn>
                <a:cxn ang="0">
                  <a:pos x="T6" y="T7"/>
                </a:cxn>
              </a:cxnLst>
              <a:rect l="0" t="0" r="r" b="b"/>
              <a:pathLst>
                <a:path w="25" h="34">
                  <a:moveTo>
                    <a:pt x="3" y="27"/>
                  </a:moveTo>
                  <a:cubicBezTo>
                    <a:pt x="5" y="32"/>
                    <a:pt x="11" y="34"/>
                    <a:pt x="14" y="34"/>
                  </a:cubicBezTo>
                  <a:cubicBezTo>
                    <a:pt x="23" y="34"/>
                    <a:pt x="25" y="30"/>
                    <a:pt x="23" y="23"/>
                  </a:cubicBezTo>
                  <a:cubicBezTo>
                    <a:pt x="18" y="0"/>
                    <a:pt x="0" y="20"/>
                    <a:pt x="3" y="2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0077">
              <a:extLst>
                <a:ext uri="{FF2B5EF4-FFF2-40B4-BE49-F238E27FC236}">
                  <a16:creationId xmlns:a16="http://schemas.microsoft.com/office/drawing/2014/main" id="{ACA54937-580E-4752-AF1E-F1DF5775981A}"/>
                </a:ext>
              </a:extLst>
            </p:cNvPr>
            <p:cNvSpPr>
              <a:spLocks/>
            </p:cNvSpPr>
            <p:nvPr/>
          </p:nvSpPr>
          <p:spPr bwMode="auto">
            <a:xfrm>
              <a:off x="603" y="4187"/>
              <a:ext cx="87" cy="96"/>
            </a:xfrm>
            <a:custGeom>
              <a:avLst/>
              <a:gdLst>
                <a:gd name="T0" fmla="*/ 15 w 21"/>
                <a:gd name="T1" fmla="*/ 23 h 23"/>
                <a:gd name="T2" fmla="*/ 15 w 21"/>
                <a:gd name="T3" fmla="*/ 23 h 23"/>
                <a:gd name="T4" fmla="*/ 15 w 21"/>
                <a:gd name="T5" fmla="*/ 6 h 23"/>
                <a:gd name="T6" fmla="*/ 15 w 21"/>
                <a:gd name="T7" fmla="*/ 12 h 23"/>
                <a:gd name="T8" fmla="*/ 13 w 21"/>
                <a:gd name="T9" fmla="*/ 20 h 23"/>
                <a:gd name="T10" fmla="*/ 13 w 21"/>
                <a:gd name="T11" fmla="*/ 20 h 23"/>
                <a:gd name="T12" fmla="*/ 14 w 21"/>
                <a:gd name="T13" fmla="*/ 5 h 23"/>
                <a:gd name="T14" fmla="*/ 14 w 21"/>
                <a:gd name="T15" fmla="*/ 5 h 23"/>
                <a:gd name="T16" fmla="*/ 14 w 21"/>
                <a:gd name="T17" fmla="*/ 5 h 23"/>
                <a:gd name="T18" fmla="*/ 9 w 21"/>
                <a:gd name="T19" fmla="*/ 19 h 23"/>
                <a:gd name="T20" fmla="*/ 9 w 21"/>
                <a:gd name="T21" fmla="*/ 19 h 23"/>
                <a:gd name="T22" fmla="*/ 11 w 21"/>
                <a:gd name="T23" fmla="*/ 9 h 23"/>
                <a:gd name="T24" fmla="*/ 12 w 21"/>
                <a:gd name="T25" fmla="*/ 6 h 23"/>
                <a:gd name="T26" fmla="*/ 5 w 21"/>
                <a:gd name="T27" fmla="*/ 14 h 23"/>
                <a:gd name="T28" fmla="*/ 5 w 21"/>
                <a:gd name="T29" fmla="*/ 14 h 23"/>
                <a:gd name="T30" fmla="*/ 12 w 21"/>
                <a:gd name="T31" fmla="*/ 5 h 23"/>
                <a:gd name="T32" fmla="*/ 6 w 21"/>
                <a:gd name="T33" fmla="*/ 7 h 23"/>
                <a:gd name="T34" fmla="*/ 2 w 21"/>
                <a:gd name="T35" fmla="*/ 16 h 23"/>
                <a:gd name="T36" fmla="*/ 1 w 21"/>
                <a:gd name="T37" fmla="*/ 17 h 23"/>
                <a:gd name="T38" fmla="*/ 14 w 21"/>
                <a:gd name="T39" fmla="*/ 4 h 23"/>
                <a:gd name="T40" fmla="*/ 15 w 21"/>
                <a:gd name="T41" fmla="*/ 4 h 23"/>
                <a:gd name="T42" fmla="*/ 15 w 21"/>
                <a:gd name="T43" fmla="*/ 4 h 23"/>
                <a:gd name="T44" fmla="*/ 15 w 21"/>
                <a:gd name="T45"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 h="23">
                  <a:moveTo>
                    <a:pt x="15" y="23"/>
                  </a:moveTo>
                  <a:cubicBezTo>
                    <a:pt x="15" y="23"/>
                    <a:pt x="15" y="23"/>
                    <a:pt x="15" y="23"/>
                  </a:cubicBezTo>
                  <a:cubicBezTo>
                    <a:pt x="17" y="17"/>
                    <a:pt x="19" y="10"/>
                    <a:pt x="15" y="6"/>
                  </a:cubicBezTo>
                  <a:cubicBezTo>
                    <a:pt x="15" y="8"/>
                    <a:pt x="15" y="10"/>
                    <a:pt x="15" y="12"/>
                  </a:cubicBezTo>
                  <a:cubicBezTo>
                    <a:pt x="15" y="15"/>
                    <a:pt x="14" y="17"/>
                    <a:pt x="13" y="20"/>
                  </a:cubicBezTo>
                  <a:cubicBezTo>
                    <a:pt x="13" y="20"/>
                    <a:pt x="13" y="20"/>
                    <a:pt x="13" y="20"/>
                  </a:cubicBezTo>
                  <a:cubicBezTo>
                    <a:pt x="14" y="15"/>
                    <a:pt x="14" y="10"/>
                    <a:pt x="14" y="5"/>
                  </a:cubicBezTo>
                  <a:cubicBezTo>
                    <a:pt x="14" y="5"/>
                    <a:pt x="14" y="5"/>
                    <a:pt x="14" y="5"/>
                  </a:cubicBezTo>
                  <a:cubicBezTo>
                    <a:pt x="14" y="5"/>
                    <a:pt x="14" y="5"/>
                    <a:pt x="14" y="5"/>
                  </a:cubicBezTo>
                  <a:cubicBezTo>
                    <a:pt x="11" y="9"/>
                    <a:pt x="10" y="14"/>
                    <a:pt x="9" y="19"/>
                  </a:cubicBezTo>
                  <a:cubicBezTo>
                    <a:pt x="9" y="19"/>
                    <a:pt x="9" y="20"/>
                    <a:pt x="9" y="19"/>
                  </a:cubicBezTo>
                  <a:cubicBezTo>
                    <a:pt x="8" y="16"/>
                    <a:pt x="10" y="12"/>
                    <a:pt x="11" y="9"/>
                  </a:cubicBezTo>
                  <a:cubicBezTo>
                    <a:pt x="11" y="8"/>
                    <a:pt x="12" y="7"/>
                    <a:pt x="12" y="6"/>
                  </a:cubicBezTo>
                  <a:cubicBezTo>
                    <a:pt x="9" y="8"/>
                    <a:pt x="7" y="11"/>
                    <a:pt x="5" y="14"/>
                  </a:cubicBezTo>
                  <a:cubicBezTo>
                    <a:pt x="5" y="15"/>
                    <a:pt x="4" y="14"/>
                    <a:pt x="5" y="14"/>
                  </a:cubicBezTo>
                  <a:cubicBezTo>
                    <a:pt x="6" y="11"/>
                    <a:pt x="9" y="6"/>
                    <a:pt x="12" y="5"/>
                  </a:cubicBezTo>
                  <a:cubicBezTo>
                    <a:pt x="10" y="5"/>
                    <a:pt x="8" y="5"/>
                    <a:pt x="6" y="7"/>
                  </a:cubicBezTo>
                  <a:cubicBezTo>
                    <a:pt x="3" y="9"/>
                    <a:pt x="2" y="13"/>
                    <a:pt x="2" y="16"/>
                  </a:cubicBezTo>
                  <a:cubicBezTo>
                    <a:pt x="2" y="17"/>
                    <a:pt x="1" y="17"/>
                    <a:pt x="1" y="17"/>
                  </a:cubicBezTo>
                  <a:cubicBezTo>
                    <a:pt x="0" y="12"/>
                    <a:pt x="8" y="0"/>
                    <a:pt x="14" y="4"/>
                  </a:cubicBezTo>
                  <a:cubicBezTo>
                    <a:pt x="14" y="4"/>
                    <a:pt x="15" y="3"/>
                    <a:pt x="15" y="4"/>
                  </a:cubicBezTo>
                  <a:cubicBezTo>
                    <a:pt x="15" y="4"/>
                    <a:pt x="15" y="4"/>
                    <a:pt x="15" y="4"/>
                  </a:cubicBezTo>
                  <a:cubicBezTo>
                    <a:pt x="21" y="6"/>
                    <a:pt x="18" y="19"/>
                    <a:pt x="15" y="23"/>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0078">
              <a:extLst>
                <a:ext uri="{FF2B5EF4-FFF2-40B4-BE49-F238E27FC236}">
                  <a16:creationId xmlns:a16="http://schemas.microsoft.com/office/drawing/2014/main" id="{E0FC9114-6F76-4B56-B920-6D745F69B992}"/>
                </a:ext>
              </a:extLst>
            </p:cNvPr>
            <p:cNvSpPr>
              <a:spLocks/>
            </p:cNvSpPr>
            <p:nvPr/>
          </p:nvSpPr>
          <p:spPr bwMode="auto">
            <a:xfrm>
              <a:off x="300" y="3817"/>
              <a:ext cx="191" cy="183"/>
            </a:xfrm>
            <a:custGeom>
              <a:avLst/>
              <a:gdLst>
                <a:gd name="T0" fmla="*/ 46 w 46"/>
                <a:gd name="T1" fmla="*/ 6 h 44"/>
                <a:gd name="T2" fmla="*/ 14 w 46"/>
                <a:gd name="T3" fmla="*/ 9 h 44"/>
                <a:gd name="T4" fmla="*/ 6 w 46"/>
                <a:gd name="T5" fmla="*/ 21 h 44"/>
                <a:gd name="T6" fmla="*/ 23 w 46"/>
                <a:gd name="T7" fmla="*/ 21 h 44"/>
                <a:gd name="T8" fmla="*/ 10 w 46"/>
                <a:gd name="T9" fmla="*/ 38 h 44"/>
                <a:gd name="T10" fmla="*/ 29 w 46"/>
                <a:gd name="T11" fmla="*/ 35 h 44"/>
                <a:gd name="T12" fmla="*/ 46 w 46"/>
                <a:gd name="T13" fmla="*/ 6 h 44"/>
              </a:gdLst>
              <a:ahLst/>
              <a:cxnLst>
                <a:cxn ang="0">
                  <a:pos x="T0" y="T1"/>
                </a:cxn>
                <a:cxn ang="0">
                  <a:pos x="T2" y="T3"/>
                </a:cxn>
                <a:cxn ang="0">
                  <a:pos x="T4" y="T5"/>
                </a:cxn>
                <a:cxn ang="0">
                  <a:pos x="T6" y="T7"/>
                </a:cxn>
                <a:cxn ang="0">
                  <a:pos x="T8" y="T9"/>
                </a:cxn>
                <a:cxn ang="0">
                  <a:pos x="T10" y="T11"/>
                </a:cxn>
                <a:cxn ang="0">
                  <a:pos x="T12" y="T13"/>
                </a:cxn>
              </a:cxnLst>
              <a:rect l="0" t="0" r="r" b="b"/>
              <a:pathLst>
                <a:path w="46" h="44">
                  <a:moveTo>
                    <a:pt x="46" y="6"/>
                  </a:moveTo>
                  <a:cubicBezTo>
                    <a:pt x="40" y="0"/>
                    <a:pt x="21" y="6"/>
                    <a:pt x="14" y="9"/>
                  </a:cubicBezTo>
                  <a:cubicBezTo>
                    <a:pt x="10" y="11"/>
                    <a:pt x="0" y="16"/>
                    <a:pt x="6" y="21"/>
                  </a:cubicBezTo>
                  <a:cubicBezTo>
                    <a:pt x="10" y="23"/>
                    <a:pt x="19" y="22"/>
                    <a:pt x="23" y="21"/>
                  </a:cubicBezTo>
                  <a:cubicBezTo>
                    <a:pt x="18" y="23"/>
                    <a:pt x="6" y="32"/>
                    <a:pt x="10" y="38"/>
                  </a:cubicBezTo>
                  <a:cubicBezTo>
                    <a:pt x="14" y="44"/>
                    <a:pt x="25" y="39"/>
                    <a:pt x="29" y="35"/>
                  </a:cubicBezTo>
                  <a:cubicBezTo>
                    <a:pt x="38" y="28"/>
                    <a:pt x="43" y="17"/>
                    <a:pt x="46" y="6"/>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0079">
              <a:extLst>
                <a:ext uri="{FF2B5EF4-FFF2-40B4-BE49-F238E27FC236}">
                  <a16:creationId xmlns:a16="http://schemas.microsoft.com/office/drawing/2014/main" id="{8423A032-BA91-4D0D-A0DE-89976705D16F}"/>
                </a:ext>
              </a:extLst>
            </p:cNvPr>
            <p:cNvSpPr>
              <a:spLocks/>
            </p:cNvSpPr>
            <p:nvPr/>
          </p:nvSpPr>
          <p:spPr bwMode="auto">
            <a:xfrm>
              <a:off x="412" y="3788"/>
              <a:ext cx="116" cy="125"/>
            </a:xfrm>
            <a:custGeom>
              <a:avLst/>
              <a:gdLst>
                <a:gd name="T0" fmla="*/ 0 w 28"/>
                <a:gd name="T1" fmla="*/ 13 h 30"/>
                <a:gd name="T2" fmla="*/ 6 w 28"/>
                <a:gd name="T3" fmla="*/ 25 h 30"/>
                <a:gd name="T4" fmla="*/ 20 w 28"/>
                <a:gd name="T5" fmla="*/ 21 h 30"/>
                <a:gd name="T6" fmla="*/ 0 w 28"/>
                <a:gd name="T7" fmla="*/ 13 h 30"/>
              </a:gdLst>
              <a:ahLst/>
              <a:cxnLst>
                <a:cxn ang="0">
                  <a:pos x="T0" y="T1"/>
                </a:cxn>
                <a:cxn ang="0">
                  <a:pos x="T2" y="T3"/>
                </a:cxn>
                <a:cxn ang="0">
                  <a:pos x="T4" y="T5"/>
                </a:cxn>
                <a:cxn ang="0">
                  <a:pos x="T6" y="T7"/>
                </a:cxn>
              </a:cxnLst>
              <a:rect l="0" t="0" r="r" b="b"/>
              <a:pathLst>
                <a:path w="28" h="30">
                  <a:moveTo>
                    <a:pt x="0" y="13"/>
                  </a:moveTo>
                  <a:cubicBezTo>
                    <a:pt x="0" y="18"/>
                    <a:pt x="3" y="23"/>
                    <a:pt x="6" y="25"/>
                  </a:cubicBezTo>
                  <a:cubicBezTo>
                    <a:pt x="13" y="30"/>
                    <a:pt x="18" y="28"/>
                    <a:pt x="20" y="21"/>
                  </a:cubicBezTo>
                  <a:cubicBezTo>
                    <a:pt x="28" y="0"/>
                    <a:pt x="2" y="6"/>
                    <a:pt x="0" y="13"/>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10080">
              <a:extLst>
                <a:ext uri="{FF2B5EF4-FFF2-40B4-BE49-F238E27FC236}">
                  <a16:creationId xmlns:a16="http://schemas.microsoft.com/office/drawing/2014/main" id="{134B8DC6-FA1C-48FB-8647-71E9BBDF257D}"/>
                </a:ext>
              </a:extLst>
            </p:cNvPr>
            <p:cNvSpPr>
              <a:spLocks/>
            </p:cNvSpPr>
            <p:nvPr/>
          </p:nvSpPr>
          <p:spPr bwMode="auto">
            <a:xfrm>
              <a:off x="341" y="3859"/>
              <a:ext cx="92" cy="95"/>
            </a:xfrm>
            <a:custGeom>
              <a:avLst/>
              <a:gdLst>
                <a:gd name="T0" fmla="*/ 8 w 22"/>
                <a:gd name="T1" fmla="*/ 23 h 23"/>
                <a:gd name="T2" fmla="*/ 8 w 22"/>
                <a:gd name="T3" fmla="*/ 23 h 23"/>
                <a:gd name="T4" fmla="*/ 18 w 22"/>
                <a:gd name="T5" fmla="*/ 9 h 23"/>
                <a:gd name="T6" fmla="*/ 14 w 22"/>
                <a:gd name="T7" fmla="*/ 14 h 23"/>
                <a:gd name="T8" fmla="*/ 8 w 22"/>
                <a:gd name="T9" fmla="*/ 19 h 23"/>
                <a:gd name="T10" fmla="*/ 8 w 22"/>
                <a:gd name="T11" fmla="*/ 19 h 23"/>
                <a:gd name="T12" fmla="*/ 18 w 22"/>
                <a:gd name="T13" fmla="*/ 8 h 23"/>
                <a:gd name="T14" fmla="*/ 18 w 22"/>
                <a:gd name="T15" fmla="*/ 8 h 23"/>
                <a:gd name="T16" fmla="*/ 18 w 22"/>
                <a:gd name="T17" fmla="*/ 7 h 23"/>
                <a:gd name="T18" fmla="*/ 5 w 22"/>
                <a:gd name="T19" fmla="*/ 16 h 23"/>
                <a:gd name="T20" fmla="*/ 5 w 22"/>
                <a:gd name="T21" fmla="*/ 16 h 23"/>
                <a:gd name="T22" fmla="*/ 13 w 22"/>
                <a:gd name="T23" fmla="*/ 9 h 23"/>
                <a:gd name="T24" fmla="*/ 15 w 22"/>
                <a:gd name="T25" fmla="*/ 7 h 23"/>
                <a:gd name="T26" fmla="*/ 4 w 22"/>
                <a:gd name="T27" fmla="*/ 10 h 23"/>
                <a:gd name="T28" fmla="*/ 4 w 22"/>
                <a:gd name="T29" fmla="*/ 10 h 23"/>
                <a:gd name="T30" fmla="*/ 16 w 22"/>
                <a:gd name="T31" fmla="*/ 6 h 23"/>
                <a:gd name="T32" fmla="*/ 10 w 22"/>
                <a:gd name="T33" fmla="*/ 4 h 23"/>
                <a:gd name="T34" fmla="*/ 1 w 22"/>
                <a:gd name="T35" fmla="*/ 10 h 23"/>
                <a:gd name="T36" fmla="*/ 0 w 22"/>
                <a:gd name="T37" fmla="*/ 10 h 23"/>
                <a:gd name="T38" fmla="*/ 17 w 22"/>
                <a:gd name="T39" fmla="*/ 7 h 23"/>
                <a:gd name="T40" fmla="*/ 19 w 22"/>
                <a:gd name="T41" fmla="*/ 7 h 23"/>
                <a:gd name="T42" fmla="*/ 19 w 22"/>
                <a:gd name="T43" fmla="*/ 7 h 23"/>
                <a:gd name="T44" fmla="*/ 8 w 22"/>
                <a:gd name="T45"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23">
                  <a:moveTo>
                    <a:pt x="8" y="23"/>
                  </a:moveTo>
                  <a:cubicBezTo>
                    <a:pt x="8" y="23"/>
                    <a:pt x="8" y="23"/>
                    <a:pt x="8" y="23"/>
                  </a:cubicBezTo>
                  <a:cubicBezTo>
                    <a:pt x="12" y="19"/>
                    <a:pt x="18" y="15"/>
                    <a:pt x="18" y="9"/>
                  </a:cubicBezTo>
                  <a:cubicBezTo>
                    <a:pt x="17" y="11"/>
                    <a:pt x="15" y="12"/>
                    <a:pt x="14" y="14"/>
                  </a:cubicBezTo>
                  <a:cubicBezTo>
                    <a:pt x="12" y="16"/>
                    <a:pt x="10" y="18"/>
                    <a:pt x="8" y="19"/>
                  </a:cubicBezTo>
                  <a:cubicBezTo>
                    <a:pt x="8" y="19"/>
                    <a:pt x="8" y="19"/>
                    <a:pt x="8" y="19"/>
                  </a:cubicBezTo>
                  <a:cubicBezTo>
                    <a:pt x="12" y="15"/>
                    <a:pt x="14" y="11"/>
                    <a:pt x="18" y="8"/>
                  </a:cubicBezTo>
                  <a:cubicBezTo>
                    <a:pt x="18" y="8"/>
                    <a:pt x="18" y="8"/>
                    <a:pt x="18" y="8"/>
                  </a:cubicBezTo>
                  <a:cubicBezTo>
                    <a:pt x="18" y="8"/>
                    <a:pt x="18" y="8"/>
                    <a:pt x="18" y="7"/>
                  </a:cubicBezTo>
                  <a:cubicBezTo>
                    <a:pt x="12" y="9"/>
                    <a:pt x="9" y="13"/>
                    <a:pt x="5" y="16"/>
                  </a:cubicBezTo>
                  <a:cubicBezTo>
                    <a:pt x="5" y="16"/>
                    <a:pt x="5" y="17"/>
                    <a:pt x="5" y="16"/>
                  </a:cubicBezTo>
                  <a:cubicBezTo>
                    <a:pt x="6" y="13"/>
                    <a:pt x="10" y="11"/>
                    <a:pt x="13" y="9"/>
                  </a:cubicBezTo>
                  <a:cubicBezTo>
                    <a:pt x="13" y="9"/>
                    <a:pt x="14" y="8"/>
                    <a:pt x="15" y="7"/>
                  </a:cubicBezTo>
                  <a:cubicBezTo>
                    <a:pt x="11" y="7"/>
                    <a:pt x="8" y="9"/>
                    <a:pt x="4" y="10"/>
                  </a:cubicBezTo>
                  <a:cubicBezTo>
                    <a:pt x="4" y="10"/>
                    <a:pt x="4" y="10"/>
                    <a:pt x="4" y="10"/>
                  </a:cubicBezTo>
                  <a:cubicBezTo>
                    <a:pt x="7" y="8"/>
                    <a:pt x="12" y="6"/>
                    <a:pt x="16" y="6"/>
                  </a:cubicBezTo>
                  <a:cubicBezTo>
                    <a:pt x="14" y="5"/>
                    <a:pt x="12" y="4"/>
                    <a:pt x="10" y="4"/>
                  </a:cubicBezTo>
                  <a:cubicBezTo>
                    <a:pt x="6" y="5"/>
                    <a:pt x="3" y="7"/>
                    <a:pt x="1" y="10"/>
                  </a:cubicBezTo>
                  <a:cubicBezTo>
                    <a:pt x="0" y="10"/>
                    <a:pt x="0" y="10"/>
                    <a:pt x="0" y="10"/>
                  </a:cubicBezTo>
                  <a:cubicBezTo>
                    <a:pt x="2" y="5"/>
                    <a:pt x="14" y="0"/>
                    <a:pt x="17" y="7"/>
                  </a:cubicBezTo>
                  <a:cubicBezTo>
                    <a:pt x="18" y="6"/>
                    <a:pt x="19" y="6"/>
                    <a:pt x="19" y="7"/>
                  </a:cubicBezTo>
                  <a:cubicBezTo>
                    <a:pt x="19" y="7"/>
                    <a:pt x="19" y="7"/>
                    <a:pt x="19" y="7"/>
                  </a:cubicBezTo>
                  <a:cubicBezTo>
                    <a:pt x="22" y="13"/>
                    <a:pt x="12" y="21"/>
                    <a:pt x="8" y="23"/>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10081">
              <a:extLst>
                <a:ext uri="{FF2B5EF4-FFF2-40B4-BE49-F238E27FC236}">
                  <a16:creationId xmlns:a16="http://schemas.microsoft.com/office/drawing/2014/main" id="{25FDBC6A-9B0A-48F6-ADDB-259F1860DECF}"/>
                </a:ext>
              </a:extLst>
            </p:cNvPr>
            <p:cNvSpPr>
              <a:spLocks/>
            </p:cNvSpPr>
            <p:nvPr/>
          </p:nvSpPr>
          <p:spPr bwMode="auto">
            <a:xfrm>
              <a:off x="287" y="4092"/>
              <a:ext cx="191" cy="178"/>
            </a:xfrm>
            <a:custGeom>
              <a:avLst/>
              <a:gdLst>
                <a:gd name="T0" fmla="*/ 46 w 46"/>
                <a:gd name="T1" fmla="*/ 6 h 43"/>
                <a:gd name="T2" fmla="*/ 14 w 46"/>
                <a:gd name="T3" fmla="*/ 8 h 43"/>
                <a:gd name="T4" fmla="*/ 6 w 46"/>
                <a:gd name="T5" fmla="*/ 20 h 43"/>
                <a:gd name="T6" fmla="*/ 23 w 46"/>
                <a:gd name="T7" fmla="*/ 20 h 43"/>
                <a:gd name="T8" fmla="*/ 10 w 46"/>
                <a:gd name="T9" fmla="*/ 38 h 43"/>
                <a:gd name="T10" fmla="*/ 29 w 46"/>
                <a:gd name="T11" fmla="*/ 35 h 43"/>
                <a:gd name="T12" fmla="*/ 46 w 46"/>
                <a:gd name="T13" fmla="*/ 6 h 43"/>
              </a:gdLst>
              <a:ahLst/>
              <a:cxnLst>
                <a:cxn ang="0">
                  <a:pos x="T0" y="T1"/>
                </a:cxn>
                <a:cxn ang="0">
                  <a:pos x="T2" y="T3"/>
                </a:cxn>
                <a:cxn ang="0">
                  <a:pos x="T4" y="T5"/>
                </a:cxn>
                <a:cxn ang="0">
                  <a:pos x="T6" y="T7"/>
                </a:cxn>
                <a:cxn ang="0">
                  <a:pos x="T8" y="T9"/>
                </a:cxn>
                <a:cxn ang="0">
                  <a:pos x="T10" y="T11"/>
                </a:cxn>
                <a:cxn ang="0">
                  <a:pos x="T12" y="T13"/>
                </a:cxn>
              </a:cxnLst>
              <a:rect l="0" t="0" r="r" b="b"/>
              <a:pathLst>
                <a:path w="46" h="43">
                  <a:moveTo>
                    <a:pt x="46" y="6"/>
                  </a:moveTo>
                  <a:cubicBezTo>
                    <a:pt x="40" y="0"/>
                    <a:pt x="20" y="5"/>
                    <a:pt x="14" y="8"/>
                  </a:cubicBezTo>
                  <a:cubicBezTo>
                    <a:pt x="10" y="10"/>
                    <a:pt x="0" y="16"/>
                    <a:pt x="6" y="20"/>
                  </a:cubicBezTo>
                  <a:cubicBezTo>
                    <a:pt x="10" y="23"/>
                    <a:pt x="19" y="22"/>
                    <a:pt x="23" y="20"/>
                  </a:cubicBezTo>
                  <a:cubicBezTo>
                    <a:pt x="18" y="22"/>
                    <a:pt x="6" y="31"/>
                    <a:pt x="10" y="38"/>
                  </a:cubicBezTo>
                  <a:cubicBezTo>
                    <a:pt x="14" y="43"/>
                    <a:pt x="25" y="38"/>
                    <a:pt x="29" y="35"/>
                  </a:cubicBezTo>
                  <a:cubicBezTo>
                    <a:pt x="38" y="27"/>
                    <a:pt x="43" y="17"/>
                    <a:pt x="46" y="6"/>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10082">
              <a:extLst>
                <a:ext uri="{FF2B5EF4-FFF2-40B4-BE49-F238E27FC236}">
                  <a16:creationId xmlns:a16="http://schemas.microsoft.com/office/drawing/2014/main" id="{2F20B928-94B4-4A73-BDB0-803A199D19F5}"/>
                </a:ext>
              </a:extLst>
            </p:cNvPr>
            <p:cNvSpPr>
              <a:spLocks/>
            </p:cNvSpPr>
            <p:nvPr/>
          </p:nvSpPr>
          <p:spPr bwMode="auto">
            <a:xfrm>
              <a:off x="399" y="4058"/>
              <a:ext cx="117" cy="125"/>
            </a:xfrm>
            <a:custGeom>
              <a:avLst/>
              <a:gdLst>
                <a:gd name="T0" fmla="*/ 0 w 28"/>
                <a:gd name="T1" fmla="*/ 13 h 30"/>
                <a:gd name="T2" fmla="*/ 6 w 28"/>
                <a:gd name="T3" fmla="*/ 25 h 30"/>
                <a:gd name="T4" fmla="*/ 20 w 28"/>
                <a:gd name="T5" fmla="*/ 21 h 30"/>
                <a:gd name="T6" fmla="*/ 0 w 28"/>
                <a:gd name="T7" fmla="*/ 13 h 30"/>
              </a:gdLst>
              <a:ahLst/>
              <a:cxnLst>
                <a:cxn ang="0">
                  <a:pos x="T0" y="T1"/>
                </a:cxn>
                <a:cxn ang="0">
                  <a:pos x="T2" y="T3"/>
                </a:cxn>
                <a:cxn ang="0">
                  <a:pos x="T4" y="T5"/>
                </a:cxn>
                <a:cxn ang="0">
                  <a:pos x="T6" y="T7"/>
                </a:cxn>
              </a:cxnLst>
              <a:rect l="0" t="0" r="r" b="b"/>
              <a:pathLst>
                <a:path w="28" h="30">
                  <a:moveTo>
                    <a:pt x="0" y="13"/>
                  </a:moveTo>
                  <a:cubicBezTo>
                    <a:pt x="0" y="18"/>
                    <a:pt x="3" y="23"/>
                    <a:pt x="6" y="25"/>
                  </a:cubicBezTo>
                  <a:cubicBezTo>
                    <a:pt x="13" y="30"/>
                    <a:pt x="17" y="28"/>
                    <a:pt x="20" y="21"/>
                  </a:cubicBezTo>
                  <a:cubicBezTo>
                    <a:pt x="28" y="0"/>
                    <a:pt x="2" y="6"/>
                    <a:pt x="0" y="13"/>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10083">
              <a:extLst>
                <a:ext uri="{FF2B5EF4-FFF2-40B4-BE49-F238E27FC236}">
                  <a16:creationId xmlns:a16="http://schemas.microsoft.com/office/drawing/2014/main" id="{15BE1E3C-C2BB-4884-A618-0152454421B6}"/>
                </a:ext>
              </a:extLst>
            </p:cNvPr>
            <p:cNvSpPr>
              <a:spLocks/>
            </p:cNvSpPr>
            <p:nvPr/>
          </p:nvSpPr>
          <p:spPr bwMode="auto">
            <a:xfrm>
              <a:off x="329" y="4129"/>
              <a:ext cx="91" cy="95"/>
            </a:xfrm>
            <a:custGeom>
              <a:avLst/>
              <a:gdLst>
                <a:gd name="T0" fmla="*/ 8 w 22"/>
                <a:gd name="T1" fmla="*/ 23 h 23"/>
                <a:gd name="T2" fmla="*/ 8 w 22"/>
                <a:gd name="T3" fmla="*/ 23 h 23"/>
                <a:gd name="T4" fmla="*/ 18 w 22"/>
                <a:gd name="T5" fmla="*/ 9 h 23"/>
                <a:gd name="T6" fmla="*/ 14 w 22"/>
                <a:gd name="T7" fmla="*/ 14 h 23"/>
                <a:gd name="T8" fmla="*/ 8 w 22"/>
                <a:gd name="T9" fmla="*/ 19 h 23"/>
                <a:gd name="T10" fmla="*/ 8 w 22"/>
                <a:gd name="T11" fmla="*/ 19 h 23"/>
                <a:gd name="T12" fmla="*/ 17 w 22"/>
                <a:gd name="T13" fmla="*/ 8 h 23"/>
                <a:gd name="T14" fmla="*/ 17 w 22"/>
                <a:gd name="T15" fmla="*/ 8 h 23"/>
                <a:gd name="T16" fmla="*/ 18 w 22"/>
                <a:gd name="T17" fmla="*/ 8 h 23"/>
                <a:gd name="T18" fmla="*/ 5 w 22"/>
                <a:gd name="T19" fmla="*/ 16 h 23"/>
                <a:gd name="T20" fmla="*/ 5 w 22"/>
                <a:gd name="T21" fmla="*/ 16 h 23"/>
                <a:gd name="T22" fmla="*/ 12 w 22"/>
                <a:gd name="T23" fmla="*/ 9 h 23"/>
                <a:gd name="T24" fmla="*/ 15 w 22"/>
                <a:gd name="T25" fmla="*/ 7 h 23"/>
                <a:gd name="T26" fmla="*/ 4 w 22"/>
                <a:gd name="T27" fmla="*/ 10 h 23"/>
                <a:gd name="T28" fmla="*/ 4 w 22"/>
                <a:gd name="T29" fmla="*/ 10 h 23"/>
                <a:gd name="T30" fmla="*/ 16 w 22"/>
                <a:gd name="T31" fmla="*/ 7 h 23"/>
                <a:gd name="T32" fmla="*/ 10 w 22"/>
                <a:gd name="T33" fmla="*/ 5 h 23"/>
                <a:gd name="T34" fmla="*/ 0 w 22"/>
                <a:gd name="T35" fmla="*/ 10 h 23"/>
                <a:gd name="T36" fmla="*/ 0 w 22"/>
                <a:gd name="T37" fmla="*/ 10 h 23"/>
                <a:gd name="T38" fmla="*/ 17 w 22"/>
                <a:gd name="T39" fmla="*/ 7 h 23"/>
                <a:gd name="T40" fmla="*/ 19 w 22"/>
                <a:gd name="T41" fmla="*/ 7 h 23"/>
                <a:gd name="T42" fmla="*/ 18 w 22"/>
                <a:gd name="T43" fmla="*/ 7 h 23"/>
                <a:gd name="T44" fmla="*/ 8 w 22"/>
                <a:gd name="T45"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23">
                  <a:moveTo>
                    <a:pt x="8" y="23"/>
                  </a:moveTo>
                  <a:cubicBezTo>
                    <a:pt x="7" y="23"/>
                    <a:pt x="8" y="23"/>
                    <a:pt x="8" y="23"/>
                  </a:cubicBezTo>
                  <a:cubicBezTo>
                    <a:pt x="12" y="19"/>
                    <a:pt x="18" y="15"/>
                    <a:pt x="18" y="9"/>
                  </a:cubicBezTo>
                  <a:cubicBezTo>
                    <a:pt x="17" y="11"/>
                    <a:pt x="15" y="12"/>
                    <a:pt x="14" y="14"/>
                  </a:cubicBezTo>
                  <a:cubicBezTo>
                    <a:pt x="12" y="16"/>
                    <a:pt x="10" y="18"/>
                    <a:pt x="8" y="19"/>
                  </a:cubicBezTo>
                  <a:cubicBezTo>
                    <a:pt x="8" y="19"/>
                    <a:pt x="7" y="19"/>
                    <a:pt x="8" y="19"/>
                  </a:cubicBezTo>
                  <a:cubicBezTo>
                    <a:pt x="11" y="16"/>
                    <a:pt x="14" y="12"/>
                    <a:pt x="17" y="8"/>
                  </a:cubicBezTo>
                  <a:cubicBezTo>
                    <a:pt x="17" y="8"/>
                    <a:pt x="17" y="8"/>
                    <a:pt x="17" y="8"/>
                  </a:cubicBezTo>
                  <a:cubicBezTo>
                    <a:pt x="17" y="8"/>
                    <a:pt x="17" y="8"/>
                    <a:pt x="18" y="8"/>
                  </a:cubicBezTo>
                  <a:cubicBezTo>
                    <a:pt x="12" y="9"/>
                    <a:pt x="9" y="13"/>
                    <a:pt x="5" y="16"/>
                  </a:cubicBezTo>
                  <a:cubicBezTo>
                    <a:pt x="5" y="16"/>
                    <a:pt x="4" y="17"/>
                    <a:pt x="5" y="16"/>
                  </a:cubicBezTo>
                  <a:cubicBezTo>
                    <a:pt x="6" y="13"/>
                    <a:pt x="10" y="11"/>
                    <a:pt x="12" y="9"/>
                  </a:cubicBezTo>
                  <a:cubicBezTo>
                    <a:pt x="13" y="9"/>
                    <a:pt x="14" y="8"/>
                    <a:pt x="15" y="7"/>
                  </a:cubicBezTo>
                  <a:cubicBezTo>
                    <a:pt x="11" y="7"/>
                    <a:pt x="8" y="9"/>
                    <a:pt x="4" y="10"/>
                  </a:cubicBezTo>
                  <a:cubicBezTo>
                    <a:pt x="4" y="10"/>
                    <a:pt x="4" y="10"/>
                    <a:pt x="4" y="10"/>
                  </a:cubicBezTo>
                  <a:cubicBezTo>
                    <a:pt x="7" y="8"/>
                    <a:pt x="12" y="6"/>
                    <a:pt x="16" y="7"/>
                  </a:cubicBezTo>
                  <a:cubicBezTo>
                    <a:pt x="14" y="5"/>
                    <a:pt x="12" y="4"/>
                    <a:pt x="10" y="5"/>
                  </a:cubicBezTo>
                  <a:cubicBezTo>
                    <a:pt x="6" y="5"/>
                    <a:pt x="3" y="7"/>
                    <a:pt x="0" y="10"/>
                  </a:cubicBezTo>
                  <a:cubicBezTo>
                    <a:pt x="0" y="10"/>
                    <a:pt x="0" y="10"/>
                    <a:pt x="0" y="10"/>
                  </a:cubicBezTo>
                  <a:cubicBezTo>
                    <a:pt x="2" y="5"/>
                    <a:pt x="14" y="0"/>
                    <a:pt x="17" y="7"/>
                  </a:cubicBezTo>
                  <a:cubicBezTo>
                    <a:pt x="18" y="7"/>
                    <a:pt x="18" y="7"/>
                    <a:pt x="19" y="7"/>
                  </a:cubicBezTo>
                  <a:cubicBezTo>
                    <a:pt x="19" y="7"/>
                    <a:pt x="19" y="7"/>
                    <a:pt x="18" y="7"/>
                  </a:cubicBezTo>
                  <a:cubicBezTo>
                    <a:pt x="22" y="13"/>
                    <a:pt x="12" y="21"/>
                    <a:pt x="8" y="23"/>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10084">
              <a:extLst>
                <a:ext uri="{FF2B5EF4-FFF2-40B4-BE49-F238E27FC236}">
                  <a16:creationId xmlns:a16="http://schemas.microsoft.com/office/drawing/2014/main" id="{C6277375-2886-4DCB-A0F4-057DD2FBB46B}"/>
                </a:ext>
              </a:extLst>
            </p:cNvPr>
            <p:cNvSpPr>
              <a:spLocks/>
            </p:cNvSpPr>
            <p:nvPr/>
          </p:nvSpPr>
          <p:spPr bwMode="auto">
            <a:xfrm>
              <a:off x="445" y="3124"/>
              <a:ext cx="458" cy="1001"/>
            </a:xfrm>
            <a:custGeom>
              <a:avLst/>
              <a:gdLst>
                <a:gd name="T0" fmla="*/ 98 w 110"/>
                <a:gd name="T1" fmla="*/ 208 h 241"/>
                <a:gd name="T2" fmla="*/ 97 w 110"/>
                <a:gd name="T3" fmla="*/ 207 h 241"/>
                <a:gd name="T4" fmla="*/ 56 w 110"/>
                <a:gd name="T5" fmla="*/ 84 h 241"/>
                <a:gd name="T6" fmla="*/ 58 w 110"/>
                <a:gd name="T7" fmla="*/ 241 h 241"/>
                <a:gd name="T8" fmla="*/ 57 w 110"/>
                <a:gd name="T9" fmla="*/ 239 h 241"/>
                <a:gd name="T10" fmla="*/ 64 w 110"/>
                <a:gd name="T11" fmla="*/ 192 h 241"/>
                <a:gd name="T12" fmla="*/ 1 w 110"/>
                <a:gd name="T13" fmla="*/ 239 h 241"/>
                <a:gd name="T14" fmla="*/ 1 w 110"/>
                <a:gd name="T15" fmla="*/ 238 h 241"/>
                <a:gd name="T16" fmla="*/ 37 w 110"/>
                <a:gd name="T17" fmla="*/ 219 h 241"/>
                <a:gd name="T18" fmla="*/ 64 w 110"/>
                <a:gd name="T19" fmla="*/ 187 h 241"/>
                <a:gd name="T20" fmla="*/ 51 w 110"/>
                <a:gd name="T21" fmla="*/ 85 h 241"/>
                <a:gd name="T22" fmla="*/ 37 w 110"/>
                <a:gd name="T23" fmla="*/ 133 h 241"/>
                <a:gd name="T24" fmla="*/ 6 w 110"/>
                <a:gd name="T25" fmla="*/ 176 h 241"/>
                <a:gd name="T26" fmla="*/ 5 w 110"/>
                <a:gd name="T27" fmla="*/ 174 h 241"/>
                <a:gd name="T28" fmla="*/ 48 w 110"/>
                <a:gd name="T29" fmla="*/ 77 h 241"/>
                <a:gd name="T30" fmla="*/ 18 w 110"/>
                <a:gd name="T31" fmla="*/ 6 h 241"/>
                <a:gd name="T32" fmla="*/ 20 w 110"/>
                <a:gd name="T33" fmla="*/ 3 h 241"/>
                <a:gd name="T34" fmla="*/ 53 w 110"/>
                <a:gd name="T35" fmla="*/ 74 h 241"/>
                <a:gd name="T36" fmla="*/ 53 w 110"/>
                <a:gd name="T37" fmla="*/ 74 h 241"/>
                <a:gd name="T38" fmla="*/ 98 w 110"/>
                <a:gd name="T39" fmla="*/ 20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0" h="241">
                  <a:moveTo>
                    <a:pt x="98" y="208"/>
                  </a:moveTo>
                  <a:cubicBezTo>
                    <a:pt x="98" y="209"/>
                    <a:pt x="97" y="207"/>
                    <a:pt x="97" y="207"/>
                  </a:cubicBezTo>
                  <a:cubicBezTo>
                    <a:pt x="100" y="159"/>
                    <a:pt x="82" y="121"/>
                    <a:pt x="56" y="84"/>
                  </a:cubicBezTo>
                  <a:cubicBezTo>
                    <a:pt x="73" y="136"/>
                    <a:pt x="79" y="194"/>
                    <a:pt x="58" y="241"/>
                  </a:cubicBezTo>
                  <a:cubicBezTo>
                    <a:pt x="58" y="241"/>
                    <a:pt x="57" y="239"/>
                    <a:pt x="57" y="239"/>
                  </a:cubicBezTo>
                  <a:cubicBezTo>
                    <a:pt x="61" y="223"/>
                    <a:pt x="63" y="208"/>
                    <a:pt x="64" y="192"/>
                  </a:cubicBezTo>
                  <a:cubicBezTo>
                    <a:pt x="52" y="216"/>
                    <a:pt x="27" y="237"/>
                    <a:pt x="1" y="239"/>
                  </a:cubicBezTo>
                  <a:cubicBezTo>
                    <a:pt x="1" y="239"/>
                    <a:pt x="0" y="238"/>
                    <a:pt x="1" y="238"/>
                  </a:cubicBezTo>
                  <a:cubicBezTo>
                    <a:pt x="14" y="233"/>
                    <a:pt x="26" y="228"/>
                    <a:pt x="37" y="219"/>
                  </a:cubicBezTo>
                  <a:cubicBezTo>
                    <a:pt x="48" y="209"/>
                    <a:pt x="55" y="197"/>
                    <a:pt x="64" y="187"/>
                  </a:cubicBezTo>
                  <a:cubicBezTo>
                    <a:pt x="66" y="152"/>
                    <a:pt x="61" y="118"/>
                    <a:pt x="51" y="85"/>
                  </a:cubicBezTo>
                  <a:cubicBezTo>
                    <a:pt x="49" y="102"/>
                    <a:pt x="43" y="118"/>
                    <a:pt x="37" y="133"/>
                  </a:cubicBezTo>
                  <a:cubicBezTo>
                    <a:pt x="32" y="149"/>
                    <a:pt x="23" y="170"/>
                    <a:pt x="6" y="176"/>
                  </a:cubicBezTo>
                  <a:cubicBezTo>
                    <a:pt x="5" y="176"/>
                    <a:pt x="5" y="174"/>
                    <a:pt x="5" y="174"/>
                  </a:cubicBezTo>
                  <a:cubicBezTo>
                    <a:pt x="33" y="148"/>
                    <a:pt x="40" y="112"/>
                    <a:pt x="48" y="77"/>
                  </a:cubicBezTo>
                  <a:cubicBezTo>
                    <a:pt x="40" y="53"/>
                    <a:pt x="30" y="29"/>
                    <a:pt x="18" y="6"/>
                  </a:cubicBezTo>
                  <a:cubicBezTo>
                    <a:pt x="17" y="5"/>
                    <a:pt x="18" y="0"/>
                    <a:pt x="20" y="3"/>
                  </a:cubicBezTo>
                  <a:cubicBezTo>
                    <a:pt x="32" y="24"/>
                    <a:pt x="44" y="48"/>
                    <a:pt x="53" y="74"/>
                  </a:cubicBezTo>
                  <a:cubicBezTo>
                    <a:pt x="53" y="74"/>
                    <a:pt x="53" y="74"/>
                    <a:pt x="53" y="74"/>
                  </a:cubicBezTo>
                  <a:cubicBezTo>
                    <a:pt x="83" y="107"/>
                    <a:pt x="110" y="163"/>
                    <a:pt x="98" y="208"/>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10085">
              <a:extLst>
                <a:ext uri="{FF2B5EF4-FFF2-40B4-BE49-F238E27FC236}">
                  <a16:creationId xmlns:a16="http://schemas.microsoft.com/office/drawing/2014/main" id="{EF520440-8918-4B90-BE20-C1E409EFD333}"/>
                </a:ext>
              </a:extLst>
            </p:cNvPr>
            <p:cNvSpPr>
              <a:spLocks/>
            </p:cNvSpPr>
            <p:nvPr/>
          </p:nvSpPr>
          <p:spPr bwMode="auto">
            <a:xfrm>
              <a:off x="158" y="2081"/>
              <a:ext cx="129" cy="183"/>
            </a:xfrm>
            <a:custGeom>
              <a:avLst/>
              <a:gdLst>
                <a:gd name="T0" fmla="*/ 27 w 31"/>
                <a:gd name="T1" fmla="*/ 43 h 44"/>
                <a:gd name="T2" fmla="*/ 1 w 31"/>
                <a:gd name="T3" fmla="*/ 0 h 44"/>
                <a:gd name="T4" fmla="*/ 30 w 31"/>
                <a:gd name="T5" fmla="*/ 44 h 44"/>
                <a:gd name="T6" fmla="*/ 27 w 31"/>
                <a:gd name="T7" fmla="*/ 43 h 44"/>
              </a:gdLst>
              <a:ahLst/>
              <a:cxnLst>
                <a:cxn ang="0">
                  <a:pos x="T0" y="T1"/>
                </a:cxn>
                <a:cxn ang="0">
                  <a:pos x="T2" y="T3"/>
                </a:cxn>
                <a:cxn ang="0">
                  <a:pos x="T4" y="T5"/>
                </a:cxn>
                <a:cxn ang="0">
                  <a:pos x="T6" y="T7"/>
                </a:cxn>
              </a:cxnLst>
              <a:rect l="0" t="0" r="r" b="b"/>
              <a:pathLst>
                <a:path w="31" h="44">
                  <a:moveTo>
                    <a:pt x="27" y="43"/>
                  </a:moveTo>
                  <a:cubicBezTo>
                    <a:pt x="11" y="42"/>
                    <a:pt x="0" y="13"/>
                    <a:pt x="1" y="0"/>
                  </a:cubicBezTo>
                  <a:cubicBezTo>
                    <a:pt x="11" y="9"/>
                    <a:pt x="31" y="31"/>
                    <a:pt x="30" y="44"/>
                  </a:cubicBezTo>
                  <a:lnTo>
                    <a:pt x="27" y="43"/>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10086">
              <a:extLst>
                <a:ext uri="{FF2B5EF4-FFF2-40B4-BE49-F238E27FC236}">
                  <a16:creationId xmlns:a16="http://schemas.microsoft.com/office/drawing/2014/main" id="{1337A2FB-D348-4772-A515-404E7C46A3E1}"/>
                </a:ext>
              </a:extLst>
            </p:cNvPr>
            <p:cNvSpPr>
              <a:spLocks/>
            </p:cNvSpPr>
            <p:nvPr/>
          </p:nvSpPr>
          <p:spPr bwMode="auto">
            <a:xfrm>
              <a:off x="75" y="2488"/>
              <a:ext cx="229" cy="162"/>
            </a:xfrm>
            <a:custGeom>
              <a:avLst/>
              <a:gdLst>
                <a:gd name="T0" fmla="*/ 55 w 55"/>
                <a:gd name="T1" fmla="*/ 38 h 39"/>
                <a:gd name="T2" fmla="*/ 52 w 55"/>
                <a:gd name="T3" fmla="*/ 39 h 39"/>
                <a:gd name="T4" fmla="*/ 0 w 55"/>
                <a:gd name="T5" fmla="*/ 0 h 39"/>
                <a:gd name="T6" fmla="*/ 55 w 55"/>
                <a:gd name="T7" fmla="*/ 38 h 39"/>
              </a:gdLst>
              <a:ahLst/>
              <a:cxnLst>
                <a:cxn ang="0">
                  <a:pos x="T0" y="T1"/>
                </a:cxn>
                <a:cxn ang="0">
                  <a:pos x="T2" y="T3"/>
                </a:cxn>
                <a:cxn ang="0">
                  <a:pos x="T4" y="T5"/>
                </a:cxn>
                <a:cxn ang="0">
                  <a:pos x="T6" y="T7"/>
                </a:cxn>
              </a:cxnLst>
              <a:rect l="0" t="0" r="r" b="b"/>
              <a:pathLst>
                <a:path w="55" h="39">
                  <a:moveTo>
                    <a:pt x="55" y="38"/>
                  </a:moveTo>
                  <a:cubicBezTo>
                    <a:pt x="52" y="39"/>
                    <a:pt x="52" y="39"/>
                    <a:pt x="52" y="39"/>
                  </a:cubicBezTo>
                  <a:cubicBezTo>
                    <a:pt x="34" y="31"/>
                    <a:pt x="6" y="21"/>
                    <a:pt x="0" y="0"/>
                  </a:cubicBezTo>
                  <a:cubicBezTo>
                    <a:pt x="20" y="8"/>
                    <a:pt x="44" y="18"/>
                    <a:pt x="55" y="38"/>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10087">
              <a:extLst>
                <a:ext uri="{FF2B5EF4-FFF2-40B4-BE49-F238E27FC236}">
                  <a16:creationId xmlns:a16="http://schemas.microsoft.com/office/drawing/2014/main" id="{96F5B0F8-DECF-41A0-B7E8-1B724C0A9297}"/>
                </a:ext>
              </a:extLst>
            </p:cNvPr>
            <p:cNvSpPr>
              <a:spLocks/>
            </p:cNvSpPr>
            <p:nvPr/>
          </p:nvSpPr>
          <p:spPr bwMode="auto">
            <a:xfrm>
              <a:off x="200" y="2879"/>
              <a:ext cx="266" cy="120"/>
            </a:xfrm>
            <a:custGeom>
              <a:avLst/>
              <a:gdLst>
                <a:gd name="T0" fmla="*/ 64 w 64"/>
                <a:gd name="T1" fmla="*/ 27 h 29"/>
                <a:gd name="T2" fmla="*/ 0 w 64"/>
                <a:gd name="T3" fmla="*/ 0 h 29"/>
                <a:gd name="T4" fmla="*/ 63 w 64"/>
                <a:gd name="T5" fmla="*/ 27 h 29"/>
                <a:gd name="T6" fmla="*/ 64 w 64"/>
                <a:gd name="T7" fmla="*/ 27 h 29"/>
              </a:gdLst>
              <a:ahLst/>
              <a:cxnLst>
                <a:cxn ang="0">
                  <a:pos x="T0" y="T1"/>
                </a:cxn>
                <a:cxn ang="0">
                  <a:pos x="T2" y="T3"/>
                </a:cxn>
                <a:cxn ang="0">
                  <a:pos x="T4" y="T5"/>
                </a:cxn>
                <a:cxn ang="0">
                  <a:pos x="T6" y="T7"/>
                </a:cxn>
              </a:cxnLst>
              <a:rect l="0" t="0" r="r" b="b"/>
              <a:pathLst>
                <a:path w="64" h="29">
                  <a:moveTo>
                    <a:pt x="64" y="27"/>
                  </a:moveTo>
                  <a:cubicBezTo>
                    <a:pt x="41" y="29"/>
                    <a:pt x="10" y="22"/>
                    <a:pt x="0" y="0"/>
                  </a:cubicBezTo>
                  <a:cubicBezTo>
                    <a:pt x="23" y="7"/>
                    <a:pt x="42" y="17"/>
                    <a:pt x="63" y="27"/>
                  </a:cubicBezTo>
                  <a:lnTo>
                    <a:pt x="64" y="27"/>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10088">
              <a:extLst>
                <a:ext uri="{FF2B5EF4-FFF2-40B4-BE49-F238E27FC236}">
                  <a16:creationId xmlns:a16="http://schemas.microsoft.com/office/drawing/2014/main" id="{65726AE5-A36C-4C39-9BFE-396B59D294FB}"/>
                </a:ext>
              </a:extLst>
            </p:cNvPr>
            <p:cNvSpPr>
              <a:spLocks/>
            </p:cNvSpPr>
            <p:nvPr/>
          </p:nvSpPr>
          <p:spPr bwMode="auto">
            <a:xfrm>
              <a:off x="678" y="3170"/>
              <a:ext cx="4" cy="4"/>
            </a:xfrm>
            <a:custGeom>
              <a:avLst/>
              <a:gdLst>
                <a:gd name="T0" fmla="*/ 0 w 1"/>
                <a:gd name="T1" fmla="*/ 1 h 1"/>
                <a:gd name="T2" fmla="*/ 0 w 1"/>
                <a:gd name="T3" fmla="*/ 0 h 1"/>
                <a:gd name="T4" fmla="*/ 1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0"/>
                    <a:pt x="0" y="0"/>
                    <a:pt x="0" y="0"/>
                  </a:cubicBezTo>
                  <a:cubicBezTo>
                    <a:pt x="1" y="0"/>
                    <a:pt x="1" y="0"/>
                    <a:pt x="1" y="0"/>
                  </a:cubicBezTo>
                  <a:lnTo>
                    <a:pt x="0" y="1"/>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10089">
              <a:extLst>
                <a:ext uri="{FF2B5EF4-FFF2-40B4-BE49-F238E27FC236}">
                  <a16:creationId xmlns:a16="http://schemas.microsoft.com/office/drawing/2014/main" id="{62AA6DD9-80DE-408D-8117-306341272D0A}"/>
                </a:ext>
              </a:extLst>
            </p:cNvPr>
            <p:cNvSpPr>
              <a:spLocks/>
            </p:cNvSpPr>
            <p:nvPr/>
          </p:nvSpPr>
          <p:spPr bwMode="auto">
            <a:xfrm>
              <a:off x="553" y="2837"/>
              <a:ext cx="146" cy="333"/>
            </a:xfrm>
            <a:custGeom>
              <a:avLst/>
              <a:gdLst>
                <a:gd name="T0" fmla="*/ 30 w 35"/>
                <a:gd name="T1" fmla="*/ 80 h 80"/>
                <a:gd name="T2" fmla="*/ 7 w 35"/>
                <a:gd name="T3" fmla="*/ 0 h 80"/>
                <a:gd name="T4" fmla="*/ 30 w 35"/>
                <a:gd name="T5" fmla="*/ 80 h 80"/>
              </a:gdLst>
              <a:ahLst/>
              <a:cxnLst>
                <a:cxn ang="0">
                  <a:pos x="T0" y="T1"/>
                </a:cxn>
                <a:cxn ang="0">
                  <a:pos x="T2" y="T3"/>
                </a:cxn>
                <a:cxn ang="0">
                  <a:pos x="T4" y="T5"/>
                </a:cxn>
              </a:cxnLst>
              <a:rect l="0" t="0" r="r" b="b"/>
              <a:pathLst>
                <a:path w="35" h="80">
                  <a:moveTo>
                    <a:pt x="30" y="80"/>
                  </a:moveTo>
                  <a:cubicBezTo>
                    <a:pt x="16" y="58"/>
                    <a:pt x="0" y="27"/>
                    <a:pt x="7" y="0"/>
                  </a:cubicBezTo>
                  <a:cubicBezTo>
                    <a:pt x="32" y="21"/>
                    <a:pt x="35" y="50"/>
                    <a:pt x="30" y="80"/>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10090">
              <a:extLst>
                <a:ext uri="{FF2B5EF4-FFF2-40B4-BE49-F238E27FC236}">
                  <a16:creationId xmlns:a16="http://schemas.microsoft.com/office/drawing/2014/main" id="{C228F45F-1B88-421F-968E-6BD50F0429C5}"/>
                </a:ext>
              </a:extLst>
            </p:cNvPr>
            <p:cNvSpPr>
              <a:spLocks/>
            </p:cNvSpPr>
            <p:nvPr/>
          </p:nvSpPr>
          <p:spPr bwMode="auto">
            <a:xfrm>
              <a:off x="316" y="2219"/>
              <a:ext cx="146" cy="282"/>
            </a:xfrm>
            <a:custGeom>
              <a:avLst/>
              <a:gdLst>
                <a:gd name="T0" fmla="*/ 1 w 35"/>
                <a:gd name="T1" fmla="*/ 67 h 68"/>
                <a:gd name="T2" fmla="*/ 29 w 35"/>
                <a:gd name="T3" fmla="*/ 0 h 68"/>
                <a:gd name="T4" fmla="*/ 0 w 35"/>
                <a:gd name="T5" fmla="*/ 68 h 68"/>
                <a:gd name="T6" fmla="*/ 1 w 35"/>
                <a:gd name="T7" fmla="*/ 67 h 68"/>
              </a:gdLst>
              <a:ahLst/>
              <a:cxnLst>
                <a:cxn ang="0">
                  <a:pos x="T0" y="T1"/>
                </a:cxn>
                <a:cxn ang="0">
                  <a:pos x="T2" y="T3"/>
                </a:cxn>
                <a:cxn ang="0">
                  <a:pos x="T4" y="T5"/>
                </a:cxn>
                <a:cxn ang="0">
                  <a:pos x="T6" y="T7"/>
                </a:cxn>
              </a:cxnLst>
              <a:rect l="0" t="0" r="r" b="b"/>
              <a:pathLst>
                <a:path w="35" h="68">
                  <a:moveTo>
                    <a:pt x="1" y="67"/>
                  </a:moveTo>
                  <a:cubicBezTo>
                    <a:pt x="1" y="42"/>
                    <a:pt x="18" y="21"/>
                    <a:pt x="29" y="0"/>
                  </a:cubicBezTo>
                  <a:cubicBezTo>
                    <a:pt x="35" y="27"/>
                    <a:pt x="24" y="54"/>
                    <a:pt x="0" y="68"/>
                  </a:cubicBezTo>
                  <a:lnTo>
                    <a:pt x="1" y="67"/>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10091">
              <a:extLst>
                <a:ext uri="{FF2B5EF4-FFF2-40B4-BE49-F238E27FC236}">
                  <a16:creationId xmlns:a16="http://schemas.microsoft.com/office/drawing/2014/main" id="{AF1ACC78-FDB0-4E1E-BB8E-05C6D5238652}"/>
                </a:ext>
              </a:extLst>
            </p:cNvPr>
            <p:cNvSpPr>
              <a:spLocks/>
            </p:cNvSpPr>
            <p:nvPr/>
          </p:nvSpPr>
          <p:spPr bwMode="auto">
            <a:xfrm>
              <a:off x="370" y="2484"/>
              <a:ext cx="71" cy="183"/>
            </a:xfrm>
            <a:custGeom>
              <a:avLst/>
              <a:gdLst>
                <a:gd name="T0" fmla="*/ 3 w 17"/>
                <a:gd name="T1" fmla="*/ 44 h 44"/>
                <a:gd name="T2" fmla="*/ 2 w 17"/>
                <a:gd name="T3" fmla="*/ 43 h 44"/>
                <a:gd name="T4" fmla="*/ 13 w 17"/>
                <a:gd name="T5" fmla="*/ 0 h 44"/>
                <a:gd name="T6" fmla="*/ 3 w 17"/>
                <a:gd name="T7" fmla="*/ 44 h 44"/>
              </a:gdLst>
              <a:ahLst/>
              <a:cxnLst>
                <a:cxn ang="0">
                  <a:pos x="T0" y="T1"/>
                </a:cxn>
                <a:cxn ang="0">
                  <a:pos x="T2" y="T3"/>
                </a:cxn>
                <a:cxn ang="0">
                  <a:pos x="T4" y="T5"/>
                </a:cxn>
                <a:cxn ang="0">
                  <a:pos x="T6" y="T7"/>
                </a:cxn>
              </a:cxnLst>
              <a:rect l="0" t="0" r="r" b="b"/>
              <a:pathLst>
                <a:path w="17" h="44">
                  <a:moveTo>
                    <a:pt x="3" y="44"/>
                  </a:moveTo>
                  <a:cubicBezTo>
                    <a:pt x="2" y="43"/>
                    <a:pt x="2" y="43"/>
                    <a:pt x="2" y="43"/>
                  </a:cubicBezTo>
                  <a:cubicBezTo>
                    <a:pt x="0" y="32"/>
                    <a:pt x="1" y="6"/>
                    <a:pt x="13" y="0"/>
                  </a:cubicBezTo>
                  <a:cubicBezTo>
                    <a:pt x="17" y="15"/>
                    <a:pt x="9" y="32"/>
                    <a:pt x="3" y="44"/>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10092">
              <a:extLst>
                <a:ext uri="{FF2B5EF4-FFF2-40B4-BE49-F238E27FC236}">
                  <a16:creationId xmlns:a16="http://schemas.microsoft.com/office/drawing/2014/main" id="{4DF7346A-0ADE-4486-9DD3-52A6B90FA929}"/>
                </a:ext>
              </a:extLst>
            </p:cNvPr>
            <p:cNvSpPr>
              <a:spLocks/>
            </p:cNvSpPr>
            <p:nvPr/>
          </p:nvSpPr>
          <p:spPr bwMode="auto">
            <a:xfrm>
              <a:off x="121" y="1874"/>
              <a:ext cx="707" cy="1462"/>
            </a:xfrm>
            <a:custGeom>
              <a:avLst/>
              <a:gdLst>
                <a:gd name="T0" fmla="*/ 70 w 170"/>
                <a:gd name="T1" fmla="*/ 242 h 352"/>
                <a:gd name="T2" fmla="*/ 40 w 170"/>
                <a:gd name="T3" fmla="*/ 231 h 352"/>
                <a:gd name="T4" fmla="*/ 16 w 170"/>
                <a:gd name="T5" fmla="*/ 194 h 352"/>
                <a:gd name="T6" fmla="*/ 64 w 170"/>
                <a:gd name="T7" fmla="*/ 227 h 352"/>
                <a:gd name="T8" fmla="*/ 42 w 170"/>
                <a:gd name="T9" fmla="*/ 150 h 352"/>
                <a:gd name="T10" fmla="*/ 2 w 170"/>
                <a:gd name="T11" fmla="*/ 82 h 352"/>
                <a:gd name="T12" fmla="*/ 39 w 170"/>
                <a:gd name="T13" fmla="*/ 133 h 352"/>
                <a:gd name="T14" fmla="*/ 42 w 170"/>
                <a:gd name="T15" fmla="*/ 82 h 352"/>
                <a:gd name="T16" fmla="*/ 59 w 170"/>
                <a:gd name="T17" fmla="*/ 0 h 352"/>
                <a:gd name="T18" fmla="*/ 46 w 170"/>
                <a:gd name="T19" fmla="*/ 86 h 352"/>
                <a:gd name="T20" fmla="*/ 80 w 170"/>
                <a:gd name="T21" fmla="*/ 247 h 352"/>
                <a:gd name="T22" fmla="*/ 81 w 170"/>
                <a:gd name="T23" fmla="*/ 166 h 352"/>
                <a:gd name="T24" fmla="*/ 81 w 170"/>
                <a:gd name="T25" fmla="*/ 249 h 352"/>
                <a:gd name="T26" fmla="*/ 166 w 170"/>
                <a:gd name="T27" fmla="*/ 337 h 352"/>
                <a:gd name="T28" fmla="*/ 169 w 170"/>
                <a:gd name="T29" fmla="*/ 352 h 352"/>
                <a:gd name="T30" fmla="*/ 127 w 170"/>
                <a:gd name="T31" fmla="*/ 322 h 352"/>
                <a:gd name="T32" fmla="*/ 92 w 170"/>
                <a:gd name="T33" fmla="*/ 314 h 352"/>
                <a:gd name="T34" fmla="*/ 45 w 170"/>
                <a:gd name="T35" fmla="*/ 279 h 352"/>
                <a:gd name="T36" fmla="*/ 109 w 170"/>
                <a:gd name="T37" fmla="*/ 302 h 352"/>
                <a:gd name="T38" fmla="*/ 70 w 170"/>
                <a:gd name="T39" fmla="*/ 242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352">
                  <a:moveTo>
                    <a:pt x="70" y="242"/>
                  </a:moveTo>
                  <a:cubicBezTo>
                    <a:pt x="60" y="240"/>
                    <a:pt x="50" y="239"/>
                    <a:pt x="40" y="231"/>
                  </a:cubicBezTo>
                  <a:cubicBezTo>
                    <a:pt x="29" y="222"/>
                    <a:pt x="19" y="208"/>
                    <a:pt x="16" y="194"/>
                  </a:cubicBezTo>
                  <a:cubicBezTo>
                    <a:pt x="30" y="201"/>
                    <a:pt x="51" y="213"/>
                    <a:pt x="64" y="227"/>
                  </a:cubicBezTo>
                  <a:cubicBezTo>
                    <a:pt x="55" y="203"/>
                    <a:pt x="46" y="177"/>
                    <a:pt x="42" y="150"/>
                  </a:cubicBezTo>
                  <a:cubicBezTo>
                    <a:pt x="19" y="138"/>
                    <a:pt x="0" y="108"/>
                    <a:pt x="2" y="82"/>
                  </a:cubicBezTo>
                  <a:cubicBezTo>
                    <a:pt x="19" y="96"/>
                    <a:pt x="32" y="113"/>
                    <a:pt x="39" y="133"/>
                  </a:cubicBezTo>
                  <a:cubicBezTo>
                    <a:pt x="38" y="115"/>
                    <a:pt x="39" y="98"/>
                    <a:pt x="42" y="82"/>
                  </a:cubicBezTo>
                  <a:cubicBezTo>
                    <a:pt x="35" y="54"/>
                    <a:pt x="43" y="24"/>
                    <a:pt x="59" y="0"/>
                  </a:cubicBezTo>
                  <a:cubicBezTo>
                    <a:pt x="71" y="19"/>
                    <a:pt x="67" y="72"/>
                    <a:pt x="46" y="86"/>
                  </a:cubicBezTo>
                  <a:cubicBezTo>
                    <a:pt x="39" y="141"/>
                    <a:pt x="52" y="198"/>
                    <a:pt x="80" y="247"/>
                  </a:cubicBezTo>
                  <a:cubicBezTo>
                    <a:pt x="74" y="222"/>
                    <a:pt x="72" y="189"/>
                    <a:pt x="81" y="166"/>
                  </a:cubicBezTo>
                  <a:cubicBezTo>
                    <a:pt x="93" y="183"/>
                    <a:pt x="99" y="232"/>
                    <a:pt x="81" y="249"/>
                  </a:cubicBezTo>
                  <a:cubicBezTo>
                    <a:pt x="102" y="285"/>
                    <a:pt x="131" y="315"/>
                    <a:pt x="166" y="337"/>
                  </a:cubicBezTo>
                  <a:cubicBezTo>
                    <a:pt x="168" y="338"/>
                    <a:pt x="170" y="352"/>
                    <a:pt x="169" y="352"/>
                  </a:cubicBezTo>
                  <a:cubicBezTo>
                    <a:pt x="152" y="349"/>
                    <a:pt x="138" y="335"/>
                    <a:pt x="127" y="322"/>
                  </a:cubicBezTo>
                  <a:cubicBezTo>
                    <a:pt x="115" y="321"/>
                    <a:pt x="101" y="316"/>
                    <a:pt x="92" y="314"/>
                  </a:cubicBezTo>
                  <a:cubicBezTo>
                    <a:pt x="73" y="308"/>
                    <a:pt x="52" y="300"/>
                    <a:pt x="45" y="279"/>
                  </a:cubicBezTo>
                  <a:cubicBezTo>
                    <a:pt x="66" y="282"/>
                    <a:pt x="89" y="291"/>
                    <a:pt x="109" y="302"/>
                  </a:cubicBezTo>
                  <a:cubicBezTo>
                    <a:pt x="94" y="283"/>
                    <a:pt x="80" y="264"/>
                    <a:pt x="70" y="242"/>
                  </a:cubicBezTo>
                  <a:close/>
                </a:path>
              </a:pathLst>
            </a:custGeom>
            <a:solidFill>
              <a:srgbClr val="E8A6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10093">
              <a:extLst>
                <a:ext uri="{FF2B5EF4-FFF2-40B4-BE49-F238E27FC236}">
                  <a16:creationId xmlns:a16="http://schemas.microsoft.com/office/drawing/2014/main" id="{238AD9D1-00B9-4F90-A60C-84C603158760}"/>
                </a:ext>
              </a:extLst>
            </p:cNvPr>
            <p:cNvSpPr>
              <a:spLocks/>
            </p:cNvSpPr>
            <p:nvPr/>
          </p:nvSpPr>
          <p:spPr bwMode="auto">
            <a:xfrm>
              <a:off x="245" y="2783"/>
              <a:ext cx="504" cy="362"/>
            </a:xfrm>
            <a:custGeom>
              <a:avLst/>
              <a:gdLst>
                <a:gd name="T0" fmla="*/ 96 w 121"/>
                <a:gd name="T1" fmla="*/ 68 h 87"/>
                <a:gd name="T2" fmla="*/ 41 w 121"/>
                <a:gd name="T3" fmla="*/ 84 h 87"/>
                <a:gd name="T4" fmla="*/ 16 w 121"/>
                <a:gd name="T5" fmla="*/ 41 h 87"/>
                <a:gd name="T6" fmla="*/ 40 w 121"/>
                <a:gd name="T7" fmla="*/ 32 h 87"/>
                <a:gd name="T8" fmla="*/ 47 w 121"/>
                <a:gd name="T9" fmla="*/ 22 h 87"/>
                <a:gd name="T10" fmla="*/ 61 w 121"/>
                <a:gd name="T11" fmla="*/ 18 h 87"/>
                <a:gd name="T12" fmla="*/ 108 w 121"/>
                <a:gd name="T13" fmla="*/ 15 h 87"/>
                <a:gd name="T14" fmla="*/ 96 w 121"/>
                <a:gd name="T15" fmla="*/ 68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1" h="87">
                  <a:moveTo>
                    <a:pt x="96" y="68"/>
                  </a:moveTo>
                  <a:cubicBezTo>
                    <a:pt x="83" y="81"/>
                    <a:pt x="59" y="87"/>
                    <a:pt x="41" y="84"/>
                  </a:cubicBezTo>
                  <a:cubicBezTo>
                    <a:pt x="27" y="81"/>
                    <a:pt x="0" y="53"/>
                    <a:pt x="16" y="41"/>
                  </a:cubicBezTo>
                  <a:cubicBezTo>
                    <a:pt x="24" y="35"/>
                    <a:pt x="33" y="39"/>
                    <a:pt x="40" y="32"/>
                  </a:cubicBezTo>
                  <a:cubicBezTo>
                    <a:pt x="44" y="29"/>
                    <a:pt x="43" y="25"/>
                    <a:pt x="47" y="22"/>
                  </a:cubicBezTo>
                  <a:cubicBezTo>
                    <a:pt x="49" y="20"/>
                    <a:pt x="58" y="19"/>
                    <a:pt x="61" y="18"/>
                  </a:cubicBezTo>
                  <a:cubicBezTo>
                    <a:pt x="73" y="13"/>
                    <a:pt x="97" y="0"/>
                    <a:pt x="108" y="15"/>
                  </a:cubicBezTo>
                  <a:cubicBezTo>
                    <a:pt x="121" y="31"/>
                    <a:pt x="117" y="63"/>
                    <a:pt x="96" y="68"/>
                  </a:cubicBezTo>
                  <a:close/>
                </a:path>
              </a:pathLst>
            </a:custGeom>
            <a:solidFill>
              <a:srgbClr val="CB9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10094">
              <a:extLst>
                <a:ext uri="{FF2B5EF4-FFF2-40B4-BE49-F238E27FC236}">
                  <a16:creationId xmlns:a16="http://schemas.microsoft.com/office/drawing/2014/main" id="{1FE301BA-FB78-448D-A1D6-CE3D23463A9A}"/>
                </a:ext>
              </a:extLst>
            </p:cNvPr>
            <p:cNvSpPr>
              <a:spLocks/>
            </p:cNvSpPr>
            <p:nvPr/>
          </p:nvSpPr>
          <p:spPr bwMode="auto">
            <a:xfrm>
              <a:off x="287" y="2771"/>
              <a:ext cx="483" cy="461"/>
            </a:xfrm>
            <a:custGeom>
              <a:avLst/>
              <a:gdLst>
                <a:gd name="T0" fmla="*/ 77 w 116"/>
                <a:gd name="T1" fmla="*/ 111 h 111"/>
                <a:gd name="T2" fmla="*/ 24 w 116"/>
                <a:gd name="T3" fmla="*/ 90 h 111"/>
                <a:gd name="T4" fmla="*/ 1 w 116"/>
                <a:gd name="T5" fmla="*/ 66 h 111"/>
                <a:gd name="T6" fmla="*/ 22 w 116"/>
                <a:gd name="T7" fmla="*/ 67 h 111"/>
                <a:gd name="T8" fmla="*/ 17 w 116"/>
                <a:gd name="T9" fmla="*/ 46 h 111"/>
                <a:gd name="T10" fmla="*/ 35 w 116"/>
                <a:gd name="T11" fmla="*/ 52 h 111"/>
                <a:gd name="T12" fmla="*/ 49 w 116"/>
                <a:gd name="T13" fmla="*/ 40 h 111"/>
                <a:gd name="T14" fmla="*/ 50 w 116"/>
                <a:gd name="T15" fmla="*/ 25 h 111"/>
                <a:gd name="T16" fmla="*/ 60 w 116"/>
                <a:gd name="T17" fmla="*/ 30 h 111"/>
                <a:gd name="T18" fmla="*/ 73 w 116"/>
                <a:gd name="T19" fmla="*/ 25 h 111"/>
                <a:gd name="T20" fmla="*/ 88 w 116"/>
                <a:gd name="T21" fmla="*/ 19 h 111"/>
                <a:gd name="T22" fmla="*/ 109 w 116"/>
                <a:gd name="T23" fmla="*/ 34 h 111"/>
                <a:gd name="T24" fmla="*/ 113 w 116"/>
                <a:gd name="T25" fmla="*/ 69 h 111"/>
                <a:gd name="T26" fmla="*/ 77 w 116"/>
                <a:gd name="T27" fmla="*/ 111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6" h="111">
                  <a:moveTo>
                    <a:pt x="77" y="111"/>
                  </a:moveTo>
                  <a:cubicBezTo>
                    <a:pt x="58" y="110"/>
                    <a:pt x="38" y="103"/>
                    <a:pt x="24" y="90"/>
                  </a:cubicBezTo>
                  <a:cubicBezTo>
                    <a:pt x="20" y="87"/>
                    <a:pt x="2" y="72"/>
                    <a:pt x="1" y="66"/>
                  </a:cubicBezTo>
                  <a:cubicBezTo>
                    <a:pt x="0" y="56"/>
                    <a:pt x="16" y="62"/>
                    <a:pt x="22" y="67"/>
                  </a:cubicBezTo>
                  <a:cubicBezTo>
                    <a:pt x="20" y="64"/>
                    <a:pt x="13" y="50"/>
                    <a:pt x="17" y="46"/>
                  </a:cubicBezTo>
                  <a:cubicBezTo>
                    <a:pt x="22" y="41"/>
                    <a:pt x="31" y="49"/>
                    <a:pt x="35" y="52"/>
                  </a:cubicBezTo>
                  <a:cubicBezTo>
                    <a:pt x="32" y="37"/>
                    <a:pt x="32" y="27"/>
                    <a:pt x="49" y="40"/>
                  </a:cubicBezTo>
                  <a:cubicBezTo>
                    <a:pt x="48" y="36"/>
                    <a:pt x="48" y="30"/>
                    <a:pt x="50" y="25"/>
                  </a:cubicBezTo>
                  <a:cubicBezTo>
                    <a:pt x="53" y="27"/>
                    <a:pt x="57" y="28"/>
                    <a:pt x="60" y="30"/>
                  </a:cubicBezTo>
                  <a:cubicBezTo>
                    <a:pt x="58" y="19"/>
                    <a:pt x="67" y="18"/>
                    <a:pt x="73" y="25"/>
                  </a:cubicBezTo>
                  <a:cubicBezTo>
                    <a:pt x="72" y="13"/>
                    <a:pt x="81" y="12"/>
                    <a:pt x="88" y="19"/>
                  </a:cubicBezTo>
                  <a:cubicBezTo>
                    <a:pt x="89" y="0"/>
                    <a:pt x="107" y="28"/>
                    <a:pt x="109" y="34"/>
                  </a:cubicBezTo>
                  <a:cubicBezTo>
                    <a:pt x="113" y="45"/>
                    <a:pt x="116" y="58"/>
                    <a:pt x="113" y="69"/>
                  </a:cubicBezTo>
                  <a:cubicBezTo>
                    <a:pt x="106" y="91"/>
                    <a:pt x="97" y="110"/>
                    <a:pt x="77" y="111"/>
                  </a:cubicBezTo>
                  <a:close/>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0095">
              <a:extLst>
                <a:ext uri="{FF2B5EF4-FFF2-40B4-BE49-F238E27FC236}">
                  <a16:creationId xmlns:a16="http://schemas.microsoft.com/office/drawing/2014/main" id="{6B6E0119-A2B3-4487-853A-DDABD17D1FE0}"/>
                </a:ext>
              </a:extLst>
            </p:cNvPr>
            <p:cNvSpPr>
              <a:spLocks noEditPoints="1"/>
            </p:cNvSpPr>
            <p:nvPr/>
          </p:nvSpPr>
          <p:spPr bwMode="auto">
            <a:xfrm>
              <a:off x="412" y="2916"/>
              <a:ext cx="316" cy="312"/>
            </a:xfrm>
            <a:custGeom>
              <a:avLst/>
              <a:gdLst>
                <a:gd name="T0" fmla="*/ 66 w 76"/>
                <a:gd name="T1" fmla="*/ 74 h 75"/>
                <a:gd name="T2" fmla="*/ 54 w 76"/>
                <a:gd name="T3" fmla="*/ 2 h 75"/>
                <a:gd name="T4" fmla="*/ 52 w 76"/>
                <a:gd name="T5" fmla="*/ 2 h 75"/>
                <a:gd name="T6" fmla="*/ 54 w 76"/>
                <a:gd name="T7" fmla="*/ 25 h 75"/>
                <a:gd name="T8" fmla="*/ 54 w 76"/>
                <a:gd name="T9" fmla="*/ 26 h 75"/>
                <a:gd name="T10" fmla="*/ 36 w 76"/>
                <a:gd name="T11" fmla="*/ 10 h 75"/>
                <a:gd name="T12" fmla="*/ 35 w 76"/>
                <a:gd name="T13" fmla="*/ 27 h 75"/>
                <a:gd name="T14" fmla="*/ 16 w 76"/>
                <a:gd name="T15" fmla="*/ 18 h 75"/>
                <a:gd name="T16" fmla="*/ 15 w 76"/>
                <a:gd name="T17" fmla="*/ 30 h 75"/>
                <a:gd name="T18" fmla="*/ 4 w 76"/>
                <a:gd name="T19" fmla="*/ 30 h 75"/>
                <a:gd name="T20" fmla="*/ 22 w 76"/>
                <a:gd name="T21" fmla="*/ 55 h 75"/>
                <a:gd name="T22" fmla="*/ 54 w 76"/>
                <a:gd name="T23" fmla="*/ 69 h 75"/>
                <a:gd name="T24" fmla="*/ 53 w 76"/>
                <a:gd name="T25" fmla="*/ 67 h 75"/>
                <a:gd name="T26" fmla="*/ 16 w 76"/>
                <a:gd name="T27" fmla="*/ 48 h 75"/>
                <a:gd name="T28" fmla="*/ 7 w 76"/>
                <a:gd name="T29" fmla="*/ 35 h 75"/>
                <a:gd name="T30" fmla="*/ 18 w 76"/>
                <a:gd name="T31" fmla="*/ 34 h 75"/>
                <a:gd name="T32" fmla="*/ 43 w 76"/>
                <a:gd name="T33" fmla="*/ 60 h 75"/>
                <a:gd name="T34" fmla="*/ 46 w 76"/>
                <a:gd name="T35" fmla="*/ 60 h 75"/>
                <a:gd name="T36" fmla="*/ 21 w 76"/>
                <a:gd name="T37" fmla="*/ 34 h 75"/>
                <a:gd name="T38" fmla="*/ 18 w 76"/>
                <a:gd name="T39" fmla="*/ 30 h 75"/>
                <a:gd name="T40" fmla="*/ 18 w 76"/>
                <a:gd name="T41" fmla="*/ 20 h 75"/>
                <a:gd name="T42" fmla="*/ 32 w 76"/>
                <a:gd name="T43" fmla="*/ 27 h 75"/>
                <a:gd name="T44" fmla="*/ 52 w 76"/>
                <a:gd name="T45" fmla="*/ 57 h 75"/>
                <a:gd name="T46" fmla="*/ 55 w 76"/>
                <a:gd name="T47" fmla="*/ 57 h 75"/>
                <a:gd name="T48" fmla="*/ 44 w 76"/>
                <a:gd name="T49" fmla="*/ 38 h 75"/>
                <a:gd name="T50" fmla="*/ 36 w 76"/>
                <a:gd name="T51" fmla="*/ 14 h 75"/>
                <a:gd name="T52" fmla="*/ 52 w 76"/>
                <a:gd name="T53" fmla="*/ 31 h 75"/>
                <a:gd name="T54" fmla="*/ 55 w 76"/>
                <a:gd name="T55" fmla="*/ 40 h 75"/>
                <a:gd name="T56" fmla="*/ 56 w 76"/>
                <a:gd name="T57" fmla="*/ 47 h 75"/>
                <a:gd name="T58" fmla="*/ 60 w 76"/>
                <a:gd name="T59" fmla="*/ 48 h 75"/>
                <a:gd name="T60" fmla="*/ 58 w 76"/>
                <a:gd name="T61" fmla="*/ 40 h 75"/>
                <a:gd name="T62" fmla="*/ 58 w 76"/>
                <a:gd name="T63" fmla="*/ 26 h 75"/>
                <a:gd name="T64" fmla="*/ 55 w 76"/>
                <a:gd name="T65" fmla="*/ 4 h 75"/>
                <a:gd name="T66" fmla="*/ 63 w 76"/>
                <a:gd name="T67" fmla="*/ 73 h 75"/>
                <a:gd name="T68" fmla="*/ 66 w 76"/>
                <a:gd name="T69" fmla="*/ 74 h 75"/>
                <a:gd name="T70" fmla="*/ 33 w 76"/>
                <a:gd name="T71" fmla="*/ 48 h 75"/>
                <a:gd name="T72" fmla="*/ 24 w 76"/>
                <a:gd name="T73" fmla="*/ 38 h 75"/>
                <a:gd name="T74" fmla="*/ 41 w 76"/>
                <a:gd name="T75" fmla="*/ 56 h 75"/>
                <a:gd name="T76" fmla="*/ 40 w 76"/>
                <a:gd name="T77" fmla="*/ 55 h 75"/>
                <a:gd name="T78" fmla="*/ 33 w 76"/>
                <a:gd name="T79" fmla="*/ 4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6" h="75">
                  <a:moveTo>
                    <a:pt x="66" y="74"/>
                  </a:moveTo>
                  <a:cubicBezTo>
                    <a:pt x="72" y="55"/>
                    <a:pt x="76" y="14"/>
                    <a:pt x="54" y="2"/>
                  </a:cubicBezTo>
                  <a:cubicBezTo>
                    <a:pt x="54" y="1"/>
                    <a:pt x="52" y="0"/>
                    <a:pt x="52" y="2"/>
                  </a:cubicBezTo>
                  <a:cubicBezTo>
                    <a:pt x="50" y="10"/>
                    <a:pt x="54" y="17"/>
                    <a:pt x="54" y="25"/>
                  </a:cubicBezTo>
                  <a:cubicBezTo>
                    <a:pt x="54" y="26"/>
                    <a:pt x="54" y="26"/>
                    <a:pt x="54" y="26"/>
                  </a:cubicBezTo>
                  <a:cubicBezTo>
                    <a:pt x="50" y="16"/>
                    <a:pt x="44" y="7"/>
                    <a:pt x="36" y="10"/>
                  </a:cubicBezTo>
                  <a:cubicBezTo>
                    <a:pt x="30" y="11"/>
                    <a:pt x="32" y="21"/>
                    <a:pt x="35" y="27"/>
                  </a:cubicBezTo>
                  <a:cubicBezTo>
                    <a:pt x="29" y="20"/>
                    <a:pt x="22" y="14"/>
                    <a:pt x="16" y="18"/>
                  </a:cubicBezTo>
                  <a:cubicBezTo>
                    <a:pt x="12" y="20"/>
                    <a:pt x="13" y="25"/>
                    <a:pt x="15" y="30"/>
                  </a:cubicBezTo>
                  <a:cubicBezTo>
                    <a:pt x="10" y="27"/>
                    <a:pt x="5" y="26"/>
                    <a:pt x="4" y="30"/>
                  </a:cubicBezTo>
                  <a:cubicBezTo>
                    <a:pt x="0" y="38"/>
                    <a:pt x="18" y="52"/>
                    <a:pt x="22" y="55"/>
                  </a:cubicBezTo>
                  <a:cubicBezTo>
                    <a:pt x="31" y="61"/>
                    <a:pt x="42" y="68"/>
                    <a:pt x="54" y="69"/>
                  </a:cubicBezTo>
                  <a:cubicBezTo>
                    <a:pt x="55" y="69"/>
                    <a:pt x="54" y="67"/>
                    <a:pt x="53" y="67"/>
                  </a:cubicBezTo>
                  <a:cubicBezTo>
                    <a:pt x="40" y="66"/>
                    <a:pt x="25" y="57"/>
                    <a:pt x="16" y="48"/>
                  </a:cubicBezTo>
                  <a:cubicBezTo>
                    <a:pt x="13" y="44"/>
                    <a:pt x="8" y="40"/>
                    <a:pt x="7" y="35"/>
                  </a:cubicBezTo>
                  <a:cubicBezTo>
                    <a:pt x="5" y="28"/>
                    <a:pt x="14" y="32"/>
                    <a:pt x="18" y="34"/>
                  </a:cubicBezTo>
                  <a:cubicBezTo>
                    <a:pt x="25" y="45"/>
                    <a:pt x="39" y="57"/>
                    <a:pt x="43" y="60"/>
                  </a:cubicBezTo>
                  <a:cubicBezTo>
                    <a:pt x="44" y="60"/>
                    <a:pt x="46" y="61"/>
                    <a:pt x="46" y="60"/>
                  </a:cubicBezTo>
                  <a:cubicBezTo>
                    <a:pt x="44" y="57"/>
                    <a:pt x="32" y="43"/>
                    <a:pt x="21" y="34"/>
                  </a:cubicBezTo>
                  <a:cubicBezTo>
                    <a:pt x="20" y="33"/>
                    <a:pt x="19" y="31"/>
                    <a:pt x="18" y="30"/>
                  </a:cubicBezTo>
                  <a:cubicBezTo>
                    <a:pt x="17" y="27"/>
                    <a:pt x="14" y="22"/>
                    <a:pt x="18" y="20"/>
                  </a:cubicBezTo>
                  <a:cubicBezTo>
                    <a:pt x="23" y="16"/>
                    <a:pt x="29" y="24"/>
                    <a:pt x="32" y="27"/>
                  </a:cubicBezTo>
                  <a:cubicBezTo>
                    <a:pt x="39" y="37"/>
                    <a:pt x="45" y="47"/>
                    <a:pt x="52" y="57"/>
                  </a:cubicBezTo>
                  <a:cubicBezTo>
                    <a:pt x="52" y="58"/>
                    <a:pt x="56" y="59"/>
                    <a:pt x="55" y="57"/>
                  </a:cubicBezTo>
                  <a:cubicBezTo>
                    <a:pt x="51" y="51"/>
                    <a:pt x="47" y="45"/>
                    <a:pt x="44" y="38"/>
                  </a:cubicBezTo>
                  <a:cubicBezTo>
                    <a:pt x="41" y="33"/>
                    <a:pt x="33" y="21"/>
                    <a:pt x="36" y="14"/>
                  </a:cubicBezTo>
                  <a:cubicBezTo>
                    <a:pt x="41" y="3"/>
                    <a:pt x="51" y="28"/>
                    <a:pt x="52" y="31"/>
                  </a:cubicBezTo>
                  <a:cubicBezTo>
                    <a:pt x="53" y="34"/>
                    <a:pt x="54" y="37"/>
                    <a:pt x="55" y="40"/>
                  </a:cubicBezTo>
                  <a:cubicBezTo>
                    <a:pt x="55" y="42"/>
                    <a:pt x="55" y="45"/>
                    <a:pt x="56" y="47"/>
                  </a:cubicBezTo>
                  <a:cubicBezTo>
                    <a:pt x="56" y="48"/>
                    <a:pt x="60" y="49"/>
                    <a:pt x="60" y="48"/>
                  </a:cubicBezTo>
                  <a:cubicBezTo>
                    <a:pt x="60" y="46"/>
                    <a:pt x="59" y="43"/>
                    <a:pt x="58" y="40"/>
                  </a:cubicBezTo>
                  <a:cubicBezTo>
                    <a:pt x="58" y="35"/>
                    <a:pt x="59" y="30"/>
                    <a:pt x="58" y="26"/>
                  </a:cubicBezTo>
                  <a:cubicBezTo>
                    <a:pt x="57" y="18"/>
                    <a:pt x="54" y="12"/>
                    <a:pt x="55" y="4"/>
                  </a:cubicBezTo>
                  <a:cubicBezTo>
                    <a:pt x="72" y="18"/>
                    <a:pt x="66" y="55"/>
                    <a:pt x="63" y="73"/>
                  </a:cubicBezTo>
                  <a:cubicBezTo>
                    <a:pt x="62" y="75"/>
                    <a:pt x="65" y="75"/>
                    <a:pt x="66" y="74"/>
                  </a:cubicBezTo>
                  <a:close/>
                  <a:moveTo>
                    <a:pt x="33" y="48"/>
                  </a:moveTo>
                  <a:cubicBezTo>
                    <a:pt x="30" y="45"/>
                    <a:pt x="27" y="42"/>
                    <a:pt x="24" y="38"/>
                  </a:cubicBezTo>
                  <a:cubicBezTo>
                    <a:pt x="31" y="43"/>
                    <a:pt x="38" y="49"/>
                    <a:pt x="41" y="56"/>
                  </a:cubicBezTo>
                  <a:cubicBezTo>
                    <a:pt x="41" y="56"/>
                    <a:pt x="40" y="55"/>
                    <a:pt x="40" y="55"/>
                  </a:cubicBezTo>
                  <a:cubicBezTo>
                    <a:pt x="37" y="52"/>
                    <a:pt x="35" y="50"/>
                    <a:pt x="33"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10096">
              <a:extLst>
                <a:ext uri="{FF2B5EF4-FFF2-40B4-BE49-F238E27FC236}">
                  <a16:creationId xmlns:a16="http://schemas.microsoft.com/office/drawing/2014/main" id="{F312A1CE-4F8A-4B8E-AC9A-0DA5F65C269D}"/>
                </a:ext>
              </a:extLst>
            </p:cNvPr>
            <p:cNvSpPr>
              <a:spLocks/>
            </p:cNvSpPr>
            <p:nvPr/>
          </p:nvSpPr>
          <p:spPr bwMode="auto">
            <a:xfrm>
              <a:off x="453" y="2983"/>
              <a:ext cx="329" cy="386"/>
            </a:xfrm>
            <a:custGeom>
              <a:avLst/>
              <a:gdLst>
                <a:gd name="T0" fmla="*/ 39 w 79"/>
                <a:gd name="T1" fmla="*/ 54 h 93"/>
                <a:gd name="T2" fmla="*/ 0 w 79"/>
                <a:gd name="T3" fmla="*/ 51 h 93"/>
                <a:gd name="T4" fmla="*/ 36 w 79"/>
                <a:gd name="T5" fmla="*/ 67 h 93"/>
                <a:gd name="T6" fmla="*/ 72 w 79"/>
                <a:gd name="T7" fmla="*/ 81 h 93"/>
                <a:gd name="T8" fmla="*/ 69 w 79"/>
                <a:gd name="T9" fmla="*/ 38 h 93"/>
                <a:gd name="T10" fmla="*/ 74 w 79"/>
                <a:gd name="T11" fmla="*/ 0 h 93"/>
                <a:gd name="T12" fmla="*/ 63 w 79"/>
                <a:gd name="T13" fmla="*/ 38 h 93"/>
                <a:gd name="T14" fmla="*/ 55 w 79"/>
                <a:gd name="T15" fmla="*/ 11 h 93"/>
                <a:gd name="T16" fmla="*/ 52 w 79"/>
                <a:gd name="T17" fmla="*/ 39 h 93"/>
                <a:gd name="T18" fmla="*/ 39 w 79"/>
                <a:gd name="T19" fmla="*/ 21 h 93"/>
                <a:gd name="T20" fmla="*/ 49 w 79"/>
                <a:gd name="T21" fmla="*/ 51 h 93"/>
                <a:gd name="T22" fmla="*/ 15 w 79"/>
                <a:gd name="T23" fmla="*/ 31 h 93"/>
                <a:gd name="T24" fmla="*/ 39 w 79"/>
                <a:gd name="T25" fmla="*/ 54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93">
                  <a:moveTo>
                    <a:pt x="39" y="54"/>
                  </a:moveTo>
                  <a:cubicBezTo>
                    <a:pt x="32" y="46"/>
                    <a:pt x="11" y="51"/>
                    <a:pt x="0" y="51"/>
                  </a:cubicBezTo>
                  <a:cubicBezTo>
                    <a:pt x="11" y="59"/>
                    <a:pt x="25" y="61"/>
                    <a:pt x="36" y="67"/>
                  </a:cubicBezTo>
                  <a:cubicBezTo>
                    <a:pt x="45" y="71"/>
                    <a:pt x="63" y="93"/>
                    <a:pt x="72" y="81"/>
                  </a:cubicBezTo>
                  <a:cubicBezTo>
                    <a:pt x="78" y="73"/>
                    <a:pt x="69" y="48"/>
                    <a:pt x="69" y="38"/>
                  </a:cubicBezTo>
                  <a:cubicBezTo>
                    <a:pt x="70" y="27"/>
                    <a:pt x="79" y="9"/>
                    <a:pt x="74" y="0"/>
                  </a:cubicBezTo>
                  <a:cubicBezTo>
                    <a:pt x="72" y="13"/>
                    <a:pt x="67" y="26"/>
                    <a:pt x="63" y="38"/>
                  </a:cubicBezTo>
                  <a:cubicBezTo>
                    <a:pt x="59" y="29"/>
                    <a:pt x="60" y="19"/>
                    <a:pt x="55" y="11"/>
                  </a:cubicBezTo>
                  <a:cubicBezTo>
                    <a:pt x="52" y="20"/>
                    <a:pt x="54" y="30"/>
                    <a:pt x="52" y="39"/>
                  </a:cubicBezTo>
                  <a:cubicBezTo>
                    <a:pt x="48" y="33"/>
                    <a:pt x="45" y="26"/>
                    <a:pt x="39" y="21"/>
                  </a:cubicBezTo>
                  <a:cubicBezTo>
                    <a:pt x="39" y="31"/>
                    <a:pt x="48" y="41"/>
                    <a:pt x="49" y="51"/>
                  </a:cubicBezTo>
                  <a:cubicBezTo>
                    <a:pt x="37" y="44"/>
                    <a:pt x="30" y="33"/>
                    <a:pt x="15" y="31"/>
                  </a:cubicBezTo>
                  <a:cubicBezTo>
                    <a:pt x="22" y="37"/>
                    <a:pt x="33" y="47"/>
                    <a:pt x="39" y="54"/>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10097">
              <a:extLst>
                <a:ext uri="{FF2B5EF4-FFF2-40B4-BE49-F238E27FC236}">
                  <a16:creationId xmlns:a16="http://schemas.microsoft.com/office/drawing/2014/main" id="{342EF881-E0D1-4687-8667-A4A2A65D0A5F}"/>
                </a:ext>
              </a:extLst>
            </p:cNvPr>
            <p:cNvSpPr>
              <a:spLocks/>
            </p:cNvSpPr>
            <p:nvPr/>
          </p:nvSpPr>
          <p:spPr bwMode="auto">
            <a:xfrm>
              <a:off x="1485" y="3502"/>
              <a:ext cx="170" cy="120"/>
            </a:xfrm>
            <a:custGeom>
              <a:avLst/>
              <a:gdLst>
                <a:gd name="T0" fmla="*/ 4 w 41"/>
                <a:gd name="T1" fmla="*/ 17 h 29"/>
                <a:gd name="T2" fmla="*/ 20 w 41"/>
                <a:gd name="T3" fmla="*/ 0 h 29"/>
                <a:gd name="T4" fmla="*/ 36 w 41"/>
                <a:gd name="T5" fmla="*/ 5 h 29"/>
                <a:gd name="T6" fmla="*/ 38 w 41"/>
                <a:gd name="T7" fmla="*/ 18 h 29"/>
                <a:gd name="T8" fmla="*/ 20 w 41"/>
                <a:gd name="T9" fmla="*/ 29 h 29"/>
                <a:gd name="T10" fmla="*/ 4 w 41"/>
                <a:gd name="T11" fmla="*/ 17 h 29"/>
              </a:gdLst>
              <a:ahLst/>
              <a:cxnLst>
                <a:cxn ang="0">
                  <a:pos x="T0" y="T1"/>
                </a:cxn>
                <a:cxn ang="0">
                  <a:pos x="T2" y="T3"/>
                </a:cxn>
                <a:cxn ang="0">
                  <a:pos x="T4" y="T5"/>
                </a:cxn>
                <a:cxn ang="0">
                  <a:pos x="T6" y="T7"/>
                </a:cxn>
                <a:cxn ang="0">
                  <a:pos x="T8" y="T9"/>
                </a:cxn>
                <a:cxn ang="0">
                  <a:pos x="T10" y="T11"/>
                </a:cxn>
              </a:cxnLst>
              <a:rect l="0" t="0" r="r" b="b"/>
              <a:pathLst>
                <a:path w="41" h="29">
                  <a:moveTo>
                    <a:pt x="4" y="17"/>
                  </a:moveTo>
                  <a:cubicBezTo>
                    <a:pt x="0" y="8"/>
                    <a:pt x="13" y="1"/>
                    <a:pt x="20" y="0"/>
                  </a:cubicBezTo>
                  <a:cubicBezTo>
                    <a:pt x="26" y="0"/>
                    <a:pt x="31" y="2"/>
                    <a:pt x="36" y="5"/>
                  </a:cubicBezTo>
                  <a:cubicBezTo>
                    <a:pt x="41" y="9"/>
                    <a:pt x="41" y="12"/>
                    <a:pt x="38" y="18"/>
                  </a:cubicBezTo>
                  <a:cubicBezTo>
                    <a:pt x="34" y="24"/>
                    <a:pt x="28" y="28"/>
                    <a:pt x="20" y="29"/>
                  </a:cubicBezTo>
                  <a:cubicBezTo>
                    <a:pt x="15" y="29"/>
                    <a:pt x="2" y="23"/>
                    <a:pt x="4" y="17"/>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10098">
              <a:extLst>
                <a:ext uri="{FF2B5EF4-FFF2-40B4-BE49-F238E27FC236}">
                  <a16:creationId xmlns:a16="http://schemas.microsoft.com/office/drawing/2014/main" id="{2651D00F-37B1-4807-ADFA-3719769813F5}"/>
                </a:ext>
              </a:extLst>
            </p:cNvPr>
            <p:cNvSpPr>
              <a:spLocks/>
            </p:cNvSpPr>
            <p:nvPr/>
          </p:nvSpPr>
          <p:spPr bwMode="auto">
            <a:xfrm>
              <a:off x="1472" y="3514"/>
              <a:ext cx="84" cy="108"/>
            </a:xfrm>
            <a:custGeom>
              <a:avLst/>
              <a:gdLst>
                <a:gd name="T0" fmla="*/ 2 w 20"/>
                <a:gd name="T1" fmla="*/ 14 h 26"/>
                <a:gd name="T2" fmla="*/ 12 w 20"/>
                <a:gd name="T3" fmla="*/ 1 h 26"/>
                <a:gd name="T4" fmla="*/ 15 w 20"/>
                <a:gd name="T5" fmla="*/ 4 h 26"/>
                <a:gd name="T6" fmla="*/ 15 w 20"/>
                <a:gd name="T7" fmla="*/ 7 h 26"/>
                <a:gd name="T8" fmla="*/ 18 w 20"/>
                <a:gd name="T9" fmla="*/ 8 h 26"/>
                <a:gd name="T10" fmla="*/ 16 w 20"/>
                <a:gd name="T11" fmla="*/ 14 h 26"/>
                <a:gd name="T12" fmla="*/ 19 w 20"/>
                <a:gd name="T13" fmla="*/ 16 h 26"/>
                <a:gd name="T14" fmla="*/ 17 w 20"/>
                <a:gd name="T15" fmla="*/ 19 h 26"/>
                <a:gd name="T16" fmla="*/ 17 w 20"/>
                <a:gd name="T17" fmla="*/ 25 h 26"/>
                <a:gd name="T18" fmla="*/ 9 w 20"/>
                <a:gd name="T19" fmla="*/ 24 h 26"/>
                <a:gd name="T20" fmla="*/ 2 w 20"/>
                <a:gd name="T21" fmla="*/ 14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 h="26">
                  <a:moveTo>
                    <a:pt x="2" y="14"/>
                  </a:moveTo>
                  <a:cubicBezTo>
                    <a:pt x="0" y="8"/>
                    <a:pt x="7" y="1"/>
                    <a:pt x="12" y="1"/>
                  </a:cubicBezTo>
                  <a:cubicBezTo>
                    <a:pt x="15" y="0"/>
                    <a:pt x="14" y="1"/>
                    <a:pt x="15" y="4"/>
                  </a:cubicBezTo>
                  <a:cubicBezTo>
                    <a:pt x="15" y="5"/>
                    <a:pt x="15" y="6"/>
                    <a:pt x="15" y="7"/>
                  </a:cubicBezTo>
                  <a:cubicBezTo>
                    <a:pt x="15" y="7"/>
                    <a:pt x="17" y="7"/>
                    <a:pt x="18" y="8"/>
                  </a:cubicBezTo>
                  <a:cubicBezTo>
                    <a:pt x="18" y="10"/>
                    <a:pt x="16" y="12"/>
                    <a:pt x="16" y="14"/>
                  </a:cubicBezTo>
                  <a:cubicBezTo>
                    <a:pt x="16" y="15"/>
                    <a:pt x="19" y="15"/>
                    <a:pt x="19" y="16"/>
                  </a:cubicBezTo>
                  <a:cubicBezTo>
                    <a:pt x="19" y="16"/>
                    <a:pt x="17" y="19"/>
                    <a:pt x="17" y="19"/>
                  </a:cubicBezTo>
                  <a:cubicBezTo>
                    <a:pt x="20" y="20"/>
                    <a:pt x="19" y="24"/>
                    <a:pt x="17" y="25"/>
                  </a:cubicBezTo>
                  <a:cubicBezTo>
                    <a:pt x="14" y="26"/>
                    <a:pt x="12" y="25"/>
                    <a:pt x="9" y="24"/>
                  </a:cubicBezTo>
                  <a:cubicBezTo>
                    <a:pt x="6" y="23"/>
                    <a:pt x="3" y="18"/>
                    <a:pt x="2" y="14"/>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10099">
              <a:extLst>
                <a:ext uri="{FF2B5EF4-FFF2-40B4-BE49-F238E27FC236}">
                  <a16:creationId xmlns:a16="http://schemas.microsoft.com/office/drawing/2014/main" id="{FCF868AF-5C54-4CDE-A400-B912A5EAC637}"/>
                </a:ext>
              </a:extLst>
            </p:cNvPr>
            <p:cNvSpPr>
              <a:spLocks/>
            </p:cNvSpPr>
            <p:nvPr/>
          </p:nvSpPr>
          <p:spPr bwMode="auto">
            <a:xfrm>
              <a:off x="1547" y="3564"/>
              <a:ext cx="92" cy="25"/>
            </a:xfrm>
            <a:custGeom>
              <a:avLst/>
              <a:gdLst>
                <a:gd name="T0" fmla="*/ 22 w 22"/>
                <a:gd name="T1" fmla="*/ 0 h 6"/>
                <a:gd name="T2" fmla="*/ 0 w 22"/>
                <a:gd name="T3" fmla="*/ 3 h 6"/>
                <a:gd name="T4" fmla="*/ 0 w 22"/>
                <a:gd name="T5" fmla="*/ 3 h 6"/>
                <a:gd name="T6" fmla="*/ 22 w 22"/>
                <a:gd name="T7" fmla="*/ 0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16" y="5"/>
                    <a:pt x="8" y="4"/>
                    <a:pt x="0" y="3"/>
                  </a:cubicBezTo>
                  <a:cubicBezTo>
                    <a:pt x="0" y="3"/>
                    <a:pt x="0" y="3"/>
                    <a:pt x="0" y="3"/>
                  </a:cubicBezTo>
                  <a:cubicBezTo>
                    <a:pt x="7" y="6"/>
                    <a:pt x="18" y="6"/>
                    <a:pt x="22" y="0"/>
                  </a:cubicBezTo>
                  <a:cubicBezTo>
                    <a:pt x="22" y="0"/>
                    <a:pt x="22" y="0"/>
                    <a:pt x="2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10100">
              <a:extLst>
                <a:ext uri="{FF2B5EF4-FFF2-40B4-BE49-F238E27FC236}">
                  <a16:creationId xmlns:a16="http://schemas.microsoft.com/office/drawing/2014/main" id="{0CFC6B18-1750-4FA7-8697-81461D1422DB}"/>
                </a:ext>
              </a:extLst>
            </p:cNvPr>
            <p:cNvSpPr>
              <a:spLocks/>
            </p:cNvSpPr>
            <p:nvPr/>
          </p:nvSpPr>
          <p:spPr bwMode="auto">
            <a:xfrm>
              <a:off x="1547" y="3518"/>
              <a:ext cx="79" cy="17"/>
            </a:xfrm>
            <a:custGeom>
              <a:avLst/>
              <a:gdLst>
                <a:gd name="T0" fmla="*/ 19 w 19"/>
                <a:gd name="T1" fmla="*/ 3 h 4"/>
                <a:gd name="T2" fmla="*/ 0 w 19"/>
                <a:gd name="T3" fmla="*/ 4 h 4"/>
                <a:gd name="T4" fmla="*/ 0 w 19"/>
                <a:gd name="T5" fmla="*/ 4 h 4"/>
                <a:gd name="T6" fmla="*/ 18 w 19"/>
                <a:gd name="T7" fmla="*/ 4 h 4"/>
                <a:gd name="T8" fmla="*/ 19 w 19"/>
                <a:gd name="T9" fmla="*/ 3 h 4"/>
              </a:gdLst>
              <a:ahLst/>
              <a:cxnLst>
                <a:cxn ang="0">
                  <a:pos x="T0" y="T1"/>
                </a:cxn>
                <a:cxn ang="0">
                  <a:pos x="T2" y="T3"/>
                </a:cxn>
                <a:cxn ang="0">
                  <a:pos x="T4" y="T5"/>
                </a:cxn>
                <a:cxn ang="0">
                  <a:pos x="T6" y="T7"/>
                </a:cxn>
                <a:cxn ang="0">
                  <a:pos x="T8" y="T9"/>
                </a:cxn>
              </a:cxnLst>
              <a:rect l="0" t="0" r="r" b="b"/>
              <a:pathLst>
                <a:path w="19" h="4">
                  <a:moveTo>
                    <a:pt x="19" y="3"/>
                  </a:moveTo>
                  <a:cubicBezTo>
                    <a:pt x="13" y="0"/>
                    <a:pt x="5" y="2"/>
                    <a:pt x="0" y="4"/>
                  </a:cubicBezTo>
                  <a:cubicBezTo>
                    <a:pt x="0" y="4"/>
                    <a:pt x="0" y="4"/>
                    <a:pt x="0" y="4"/>
                  </a:cubicBezTo>
                  <a:cubicBezTo>
                    <a:pt x="6" y="3"/>
                    <a:pt x="12" y="2"/>
                    <a:pt x="18" y="4"/>
                  </a:cubicBezTo>
                  <a:cubicBezTo>
                    <a:pt x="18" y="4"/>
                    <a:pt x="19" y="3"/>
                    <a:pt x="19"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10101">
              <a:extLst>
                <a:ext uri="{FF2B5EF4-FFF2-40B4-BE49-F238E27FC236}">
                  <a16:creationId xmlns:a16="http://schemas.microsoft.com/office/drawing/2014/main" id="{B423714D-A1F4-49F0-A2D5-259D89A5C32C}"/>
                </a:ext>
              </a:extLst>
            </p:cNvPr>
            <p:cNvSpPr>
              <a:spLocks/>
            </p:cNvSpPr>
            <p:nvPr/>
          </p:nvSpPr>
          <p:spPr bwMode="auto">
            <a:xfrm>
              <a:off x="2026" y="3842"/>
              <a:ext cx="162" cy="121"/>
            </a:xfrm>
            <a:custGeom>
              <a:avLst/>
              <a:gdLst>
                <a:gd name="T0" fmla="*/ 3 w 39"/>
                <a:gd name="T1" fmla="*/ 10 h 29"/>
                <a:gd name="T2" fmla="*/ 24 w 39"/>
                <a:gd name="T3" fmla="*/ 2 h 29"/>
                <a:gd name="T4" fmla="*/ 36 w 39"/>
                <a:gd name="T5" fmla="*/ 12 h 29"/>
                <a:gd name="T6" fmla="*/ 32 w 39"/>
                <a:gd name="T7" fmla="*/ 24 h 29"/>
                <a:gd name="T8" fmla="*/ 12 w 39"/>
                <a:gd name="T9" fmla="*/ 27 h 29"/>
                <a:gd name="T10" fmla="*/ 3 w 39"/>
                <a:gd name="T11" fmla="*/ 10 h 29"/>
              </a:gdLst>
              <a:ahLst/>
              <a:cxnLst>
                <a:cxn ang="0">
                  <a:pos x="T0" y="T1"/>
                </a:cxn>
                <a:cxn ang="0">
                  <a:pos x="T2" y="T3"/>
                </a:cxn>
                <a:cxn ang="0">
                  <a:pos x="T4" y="T5"/>
                </a:cxn>
                <a:cxn ang="0">
                  <a:pos x="T6" y="T7"/>
                </a:cxn>
                <a:cxn ang="0">
                  <a:pos x="T8" y="T9"/>
                </a:cxn>
                <a:cxn ang="0">
                  <a:pos x="T10" y="T11"/>
                </a:cxn>
              </a:cxnLst>
              <a:rect l="0" t="0" r="r" b="b"/>
              <a:pathLst>
                <a:path w="39" h="29">
                  <a:moveTo>
                    <a:pt x="3" y="10"/>
                  </a:moveTo>
                  <a:cubicBezTo>
                    <a:pt x="3" y="1"/>
                    <a:pt x="18" y="0"/>
                    <a:pt x="24" y="2"/>
                  </a:cubicBezTo>
                  <a:cubicBezTo>
                    <a:pt x="29" y="4"/>
                    <a:pt x="33" y="8"/>
                    <a:pt x="36" y="12"/>
                  </a:cubicBezTo>
                  <a:cubicBezTo>
                    <a:pt x="39" y="18"/>
                    <a:pt x="38" y="20"/>
                    <a:pt x="32" y="24"/>
                  </a:cubicBezTo>
                  <a:cubicBezTo>
                    <a:pt x="26" y="28"/>
                    <a:pt x="20" y="29"/>
                    <a:pt x="12" y="27"/>
                  </a:cubicBezTo>
                  <a:cubicBezTo>
                    <a:pt x="8" y="25"/>
                    <a:pt x="0" y="15"/>
                    <a:pt x="3" y="10"/>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10102">
              <a:extLst>
                <a:ext uri="{FF2B5EF4-FFF2-40B4-BE49-F238E27FC236}">
                  <a16:creationId xmlns:a16="http://schemas.microsoft.com/office/drawing/2014/main" id="{95340AC9-F9E6-49B1-8F0D-86A7B0C4964F}"/>
                </a:ext>
              </a:extLst>
            </p:cNvPr>
            <p:cNvSpPr>
              <a:spLocks/>
            </p:cNvSpPr>
            <p:nvPr/>
          </p:nvSpPr>
          <p:spPr bwMode="auto">
            <a:xfrm>
              <a:off x="2017" y="3838"/>
              <a:ext cx="75" cy="104"/>
            </a:xfrm>
            <a:custGeom>
              <a:avLst/>
              <a:gdLst>
                <a:gd name="T0" fmla="*/ 1 w 18"/>
                <a:gd name="T1" fmla="*/ 9 h 25"/>
                <a:gd name="T2" fmla="*/ 15 w 18"/>
                <a:gd name="T3" fmla="*/ 2 h 25"/>
                <a:gd name="T4" fmla="*/ 16 w 18"/>
                <a:gd name="T5" fmla="*/ 6 h 25"/>
                <a:gd name="T6" fmla="*/ 15 w 18"/>
                <a:gd name="T7" fmla="*/ 8 h 25"/>
                <a:gd name="T8" fmla="*/ 17 w 18"/>
                <a:gd name="T9" fmla="*/ 10 h 25"/>
                <a:gd name="T10" fmla="*/ 13 w 18"/>
                <a:gd name="T11" fmla="*/ 15 h 25"/>
                <a:gd name="T12" fmla="*/ 15 w 18"/>
                <a:gd name="T13" fmla="*/ 18 h 25"/>
                <a:gd name="T14" fmla="*/ 12 w 18"/>
                <a:gd name="T15" fmla="*/ 20 h 25"/>
                <a:gd name="T16" fmla="*/ 10 w 18"/>
                <a:gd name="T17" fmla="*/ 25 h 25"/>
                <a:gd name="T18" fmla="*/ 3 w 18"/>
                <a:gd name="T19" fmla="*/ 21 h 25"/>
                <a:gd name="T20" fmla="*/ 1 w 18"/>
                <a:gd name="T21" fmla="*/ 9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25">
                  <a:moveTo>
                    <a:pt x="1" y="9"/>
                  </a:moveTo>
                  <a:cubicBezTo>
                    <a:pt x="1" y="3"/>
                    <a:pt x="10" y="0"/>
                    <a:pt x="15" y="2"/>
                  </a:cubicBezTo>
                  <a:cubicBezTo>
                    <a:pt x="18" y="3"/>
                    <a:pt x="16" y="3"/>
                    <a:pt x="16" y="6"/>
                  </a:cubicBezTo>
                  <a:cubicBezTo>
                    <a:pt x="16" y="6"/>
                    <a:pt x="15" y="7"/>
                    <a:pt x="15" y="8"/>
                  </a:cubicBezTo>
                  <a:cubicBezTo>
                    <a:pt x="15" y="8"/>
                    <a:pt x="17" y="9"/>
                    <a:pt x="17" y="10"/>
                  </a:cubicBezTo>
                  <a:cubicBezTo>
                    <a:pt x="16" y="13"/>
                    <a:pt x="14" y="13"/>
                    <a:pt x="13" y="15"/>
                  </a:cubicBezTo>
                  <a:cubicBezTo>
                    <a:pt x="13" y="16"/>
                    <a:pt x="15" y="17"/>
                    <a:pt x="15" y="18"/>
                  </a:cubicBezTo>
                  <a:cubicBezTo>
                    <a:pt x="15" y="18"/>
                    <a:pt x="13" y="19"/>
                    <a:pt x="12" y="20"/>
                  </a:cubicBezTo>
                  <a:cubicBezTo>
                    <a:pt x="14" y="22"/>
                    <a:pt x="12" y="24"/>
                    <a:pt x="10" y="25"/>
                  </a:cubicBezTo>
                  <a:cubicBezTo>
                    <a:pt x="7" y="25"/>
                    <a:pt x="5" y="23"/>
                    <a:pt x="3" y="21"/>
                  </a:cubicBezTo>
                  <a:cubicBezTo>
                    <a:pt x="1" y="18"/>
                    <a:pt x="0" y="13"/>
                    <a:pt x="1" y="9"/>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0103">
              <a:extLst>
                <a:ext uri="{FF2B5EF4-FFF2-40B4-BE49-F238E27FC236}">
                  <a16:creationId xmlns:a16="http://schemas.microsoft.com/office/drawing/2014/main" id="{B96B2585-95F4-4D62-9170-5396F0D84F84}"/>
                </a:ext>
              </a:extLst>
            </p:cNvPr>
            <p:cNvSpPr>
              <a:spLocks/>
            </p:cNvSpPr>
            <p:nvPr/>
          </p:nvSpPr>
          <p:spPr bwMode="auto">
            <a:xfrm>
              <a:off x="2080" y="3905"/>
              <a:ext cx="83" cy="41"/>
            </a:xfrm>
            <a:custGeom>
              <a:avLst/>
              <a:gdLst>
                <a:gd name="T0" fmla="*/ 20 w 20"/>
                <a:gd name="T1" fmla="*/ 7 h 10"/>
                <a:gd name="T2" fmla="*/ 0 w 20"/>
                <a:gd name="T3" fmla="*/ 0 h 10"/>
                <a:gd name="T4" fmla="*/ 0 w 20"/>
                <a:gd name="T5" fmla="*/ 0 h 10"/>
                <a:gd name="T6" fmla="*/ 20 w 20"/>
                <a:gd name="T7" fmla="*/ 7 h 10"/>
                <a:gd name="T8" fmla="*/ 20 w 20"/>
                <a:gd name="T9" fmla="*/ 7 h 10"/>
              </a:gdLst>
              <a:ahLst/>
              <a:cxnLst>
                <a:cxn ang="0">
                  <a:pos x="T0" y="T1"/>
                </a:cxn>
                <a:cxn ang="0">
                  <a:pos x="T2" y="T3"/>
                </a:cxn>
                <a:cxn ang="0">
                  <a:pos x="T4" y="T5"/>
                </a:cxn>
                <a:cxn ang="0">
                  <a:pos x="T6" y="T7"/>
                </a:cxn>
                <a:cxn ang="0">
                  <a:pos x="T8" y="T9"/>
                </a:cxn>
              </a:cxnLst>
              <a:rect l="0" t="0" r="r" b="b"/>
              <a:pathLst>
                <a:path w="20" h="10">
                  <a:moveTo>
                    <a:pt x="20" y="7"/>
                  </a:moveTo>
                  <a:cubicBezTo>
                    <a:pt x="12" y="9"/>
                    <a:pt x="7" y="4"/>
                    <a:pt x="0" y="0"/>
                  </a:cubicBezTo>
                  <a:cubicBezTo>
                    <a:pt x="0" y="0"/>
                    <a:pt x="0" y="0"/>
                    <a:pt x="0" y="0"/>
                  </a:cubicBezTo>
                  <a:cubicBezTo>
                    <a:pt x="5" y="6"/>
                    <a:pt x="14" y="10"/>
                    <a:pt x="20" y="7"/>
                  </a:cubicBezTo>
                  <a:cubicBezTo>
                    <a:pt x="20" y="7"/>
                    <a:pt x="20" y="7"/>
                    <a:pt x="20"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0104">
              <a:extLst>
                <a:ext uri="{FF2B5EF4-FFF2-40B4-BE49-F238E27FC236}">
                  <a16:creationId xmlns:a16="http://schemas.microsoft.com/office/drawing/2014/main" id="{DE0ABCD7-4007-47F3-BEF2-CEAD513D608F}"/>
                </a:ext>
              </a:extLst>
            </p:cNvPr>
            <p:cNvSpPr>
              <a:spLocks/>
            </p:cNvSpPr>
            <p:nvPr/>
          </p:nvSpPr>
          <p:spPr bwMode="auto">
            <a:xfrm>
              <a:off x="2092" y="3871"/>
              <a:ext cx="71" cy="30"/>
            </a:xfrm>
            <a:custGeom>
              <a:avLst/>
              <a:gdLst>
                <a:gd name="T0" fmla="*/ 17 w 17"/>
                <a:gd name="T1" fmla="*/ 7 h 7"/>
                <a:gd name="T2" fmla="*/ 1 w 17"/>
                <a:gd name="T3" fmla="*/ 0 h 7"/>
                <a:gd name="T4" fmla="*/ 1 w 17"/>
                <a:gd name="T5" fmla="*/ 0 h 7"/>
                <a:gd name="T6" fmla="*/ 17 w 17"/>
                <a:gd name="T7" fmla="*/ 7 h 7"/>
                <a:gd name="T8" fmla="*/ 17 w 17"/>
                <a:gd name="T9" fmla="*/ 7 h 7"/>
              </a:gdLst>
              <a:ahLst/>
              <a:cxnLst>
                <a:cxn ang="0">
                  <a:pos x="T0" y="T1"/>
                </a:cxn>
                <a:cxn ang="0">
                  <a:pos x="T2" y="T3"/>
                </a:cxn>
                <a:cxn ang="0">
                  <a:pos x="T4" y="T5"/>
                </a:cxn>
                <a:cxn ang="0">
                  <a:pos x="T6" y="T7"/>
                </a:cxn>
                <a:cxn ang="0">
                  <a:pos x="T8" y="T9"/>
                </a:cxn>
              </a:cxnLst>
              <a:rect l="0" t="0" r="r" b="b"/>
              <a:pathLst>
                <a:path w="17" h="7">
                  <a:moveTo>
                    <a:pt x="17" y="7"/>
                  </a:moveTo>
                  <a:cubicBezTo>
                    <a:pt x="13" y="2"/>
                    <a:pt x="6" y="0"/>
                    <a:pt x="1" y="0"/>
                  </a:cubicBezTo>
                  <a:cubicBezTo>
                    <a:pt x="1" y="0"/>
                    <a:pt x="0" y="0"/>
                    <a:pt x="1" y="0"/>
                  </a:cubicBezTo>
                  <a:cubicBezTo>
                    <a:pt x="6" y="2"/>
                    <a:pt x="11" y="3"/>
                    <a:pt x="17" y="7"/>
                  </a:cubicBezTo>
                  <a:cubicBezTo>
                    <a:pt x="17" y="7"/>
                    <a:pt x="17" y="7"/>
                    <a:pt x="17"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0105">
              <a:extLst>
                <a:ext uri="{FF2B5EF4-FFF2-40B4-BE49-F238E27FC236}">
                  <a16:creationId xmlns:a16="http://schemas.microsoft.com/office/drawing/2014/main" id="{B7451F75-E57F-49B7-A351-E2BAF64BE141}"/>
                </a:ext>
              </a:extLst>
            </p:cNvPr>
            <p:cNvSpPr>
              <a:spLocks/>
            </p:cNvSpPr>
            <p:nvPr/>
          </p:nvSpPr>
          <p:spPr bwMode="auto">
            <a:xfrm>
              <a:off x="445" y="2302"/>
              <a:ext cx="146" cy="178"/>
            </a:xfrm>
            <a:custGeom>
              <a:avLst/>
              <a:gdLst>
                <a:gd name="T0" fmla="*/ 11 w 35"/>
                <a:gd name="T1" fmla="*/ 39 h 43"/>
                <a:gd name="T2" fmla="*/ 5 w 35"/>
                <a:gd name="T3" fmla="*/ 14 h 43"/>
                <a:gd name="T4" fmla="*/ 18 w 35"/>
                <a:gd name="T5" fmla="*/ 2 h 43"/>
                <a:gd name="T6" fmla="*/ 31 w 35"/>
                <a:gd name="T7" fmla="*/ 8 h 43"/>
                <a:gd name="T8" fmla="*/ 31 w 35"/>
                <a:gd name="T9" fmla="*/ 30 h 43"/>
                <a:gd name="T10" fmla="*/ 11 w 35"/>
                <a:gd name="T11" fmla="*/ 39 h 43"/>
              </a:gdLst>
              <a:ahLst/>
              <a:cxnLst>
                <a:cxn ang="0">
                  <a:pos x="T0" y="T1"/>
                </a:cxn>
                <a:cxn ang="0">
                  <a:pos x="T2" y="T3"/>
                </a:cxn>
                <a:cxn ang="0">
                  <a:pos x="T4" y="T5"/>
                </a:cxn>
                <a:cxn ang="0">
                  <a:pos x="T6" y="T7"/>
                </a:cxn>
                <a:cxn ang="0">
                  <a:pos x="T8" y="T9"/>
                </a:cxn>
                <a:cxn ang="0">
                  <a:pos x="T10" y="T11"/>
                </a:cxn>
              </a:cxnLst>
              <a:rect l="0" t="0" r="r" b="b"/>
              <a:pathLst>
                <a:path w="35" h="43">
                  <a:moveTo>
                    <a:pt x="11" y="39"/>
                  </a:moveTo>
                  <a:cubicBezTo>
                    <a:pt x="0" y="37"/>
                    <a:pt x="1" y="20"/>
                    <a:pt x="5" y="14"/>
                  </a:cubicBezTo>
                  <a:cubicBezTo>
                    <a:pt x="8" y="8"/>
                    <a:pt x="13" y="5"/>
                    <a:pt x="18" y="2"/>
                  </a:cubicBezTo>
                  <a:cubicBezTo>
                    <a:pt x="25" y="0"/>
                    <a:pt x="28" y="1"/>
                    <a:pt x="31" y="8"/>
                  </a:cubicBezTo>
                  <a:cubicBezTo>
                    <a:pt x="35" y="15"/>
                    <a:pt x="35" y="23"/>
                    <a:pt x="31" y="30"/>
                  </a:cubicBezTo>
                  <a:cubicBezTo>
                    <a:pt x="28" y="35"/>
                    <a:pt x="15" y="43"/>
                    <a:pt x="11" y="39"/>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0106">
              <a:extLst>
                <a:ext uri="{FF2B5EF4-FFF2-40B4-BE49-F238E27FC236}">
                  <a16:creationId xmlns:a16="http://schemas.microsoft.com/office/drawing/2014/main" id="{D4A35461-95C9-4BD9-8FAC-E01C0F87F187}"/>
                </a:ext>
              </a:extLst>
            </p:cNvPr>
            <p:cNvSpPr>
              <a:spLocks/>
            </p:cNvSpPr>
            <p:nvPr/>
          </p:nvSpPr>
          <p:spPr bwMode="auto">
            <a:xfrm>
              <a:off x="441" y="2397"/>
              <a:ext cx="116" cy="91"/>
            </a:xfrm>
            <a:custGeom>
              <a:avLst/>
              <a:gdLst>
                <a:gd name="T0" fmla="*/ 9 w 28"/>
                <a:gd name="T1" fmla="*/ 20 h 22"/>
                <a:gd name="T2" fmla="*/ 3 w 28"/>
                <a:gd name="T3" fmla="*/ 3 h 22"/>
                <a:gd name="T4" fmla="*/ 7 w 28"/>
                <a:gd name="T5" fmla="*/ 2 h 22"/>
                <a:gd name="T6" fmla="*/ 10 w 28"/>
                <a:gd name="T7" fmla="*/ 4 h 22"/>
                <a:gd name="T8" fmla="*/ 13 w 28"/>
                <a:gd name="T9" fmla="*/ 2 h 22"/>
                <a:gd name="T10" fmla="*/ 18 w 28"/>
                <a:gd name="T11" fmla="*/ 7 h 22"/>
                <a:gd name="T12" fmla="*/ 21 w 28"/>
                <a:gd name="T13" fmla="*/ 5 h 22"/>
                <a:gd name="T14" fmla="*/ 22 w 28"/>
                <a:gd name="T15" fmla="*/ 9 h 22"/>
                <a:gd name="T16" fmla="*/ 28 w 28"/>
                <a:gd name="T17" fmla="*/ 12 h 22"/>
                <a:gd name="T18" fmla="*/ 22 w 28"/>
                <a:gd name="T19" fmla="*/ 19 h 22"/>
                <a:gd name="T20" fmla="*/ 9 w 28"/>
                <a:gd name="T21"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22">
                  <a:moveTo>
                    <a:pt x="9" y="20"/>
                  </a:moveTo>
                  <a:cubicBezTo>
                    <a:pt x="3" y="18"/>
                    <a:pt x="0" y="8"/>
                    <a:pt x="3" y="3"/>
                  </a:cubicBezTo>
                  <a:cubicBezTo>
                    <a:pt x="4" y="0"/>
                    <a:pt x="5" y="1"/>
                    <a:pt x="7" y="2"/>
                  </a:cubicBezTo>
                  <a:cubicBezTo>
                    <a:pt x="8" y="2"/>
                    <a:pt x="9" y="3"/>
                    <a:pt x="10" y="4"/>
                  </a:cubicBezTo>
                  <a:cubicBezTo>
                    <a:pt x="10" y="4"/>
                    <a:pt x="12" y="2"/>
                    <a:pt x="13" y="2"/>
                  </a:cubicBezTo>
                  <a:cubicBezTo>
                    <a:pt x="15" y="3"/>
                    <a:pt x="15" y="6"/>
                    <a:pt x="18" y="7"/>
                  </a:cubicBezTo>
                  <a:cubicBezTo>
                    <a:pt x="18" y="7"/>
                    <a:pt x="20" y="5"/>
                    <a:pt x="21" y="5"/>
                  </a:cubicBezTo>
                  <a:cubicBezTo>
                    <a:pt x="21" y="5"/>
                    <a:pt x="22" y="8"/>
                    <a:pt x="22" y="9"/>
                  </a:cubicBezTo>
                  <a:cubicBezTo>
                    <a:pt x="25" y="7"/>
                    <a:pt x="28" y="9"/>
                    <a:pt x="28" y="12"/>
                  </a:cubicBezTo>
                  <a:cubicBezTo>
                    <a:pt x="27" y="15"/>
                    <a:pt x="25" y="17"/>
                    <a:pt x="22" y="19"/>
                  </a:cubicBezTo>
                  <a:cubicBezTo>
                    <a:pt x="19" y="21"/>
                    <a:pt x="13" y="22"/>
                    <a:pt x="9" y="20"/>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0107">
              <a:extLst>
                <a:ext uri="{FF2B5EF4-FFF2-40B4-BE49-F238E27FC236}">
                  <a16:creationId xmlns:a16="http://schemas.microsoft.com/office/drawing/2014/main" id="{BAEA3BFD-29B3-4546-AF40-3BC39A218FD6}"/>
                </a:ext>
              </a:extLst>
            </p:cNvPr>
            <p:cNvSpPr>
              <a:spLocks/>
            </p:cNvSpPr>
            <p:nvPr/>
          </p:nvSpPr>
          <p:spPr bwMode="auto">
            <a:xfrm>
              <a:off x="520" y="2331"/>
              <a:ext cx="58" cy="87"/>
            </a:xfrm>
            <a:custGeom>
              <a:avLst/>
              <a:gdLst>
                <a:gd name="T0" fmla="*/ 11 w 14"/>
                <a:gd name="T1" fmla="*/ 0 h 21"/>
                <a:gd name="T2" fmla="*/ 0 w 14"/>
                <a:gd name="T3" fmla="*/ 21 h 21"/>
                <a:gd name="T4" fmla="*/ 0 w 14"/>
                <a:gd name="T5" fmla="*/ 21 h 21"/>
                <a:gd name="T6" fmla="*/ 11 w 14"/>
                <a:gd name="T7" fmla="*/ 0 h 21"/>
                <a:gd name="T8" fmla="*/ 11 w 14"/>
                <a:gd name="T9" fmla="*/ 0 h 21"/>
              </a:gdLst>
              <a:ahLst/>
              <a:cxnLst>
                <a:cxn ang="0">
                  <a:pos x="T0" y="T1"/>
                </a:cxn>
                <a:cxn ang="0">
                  <a:pos x="T2" y="T3"/>
                </a:cxn>
                <a:cxn ang="0">
                  <a:pos x="T4" y="T5"/>
                </a:cxn>
                <a:cxn ang="0">
                  <a:pos x="T6" y="T7"/>
                </a:cxn>
                <a:cxn ang="0">
                  <a:pos x="T8" y="T9"/>
                </a:cxn>
              </a:cxnLst>
              <a:rect l="0" t="0" r="r" b="b"/>
              <a:pathLst>
                <a:path w="14" h="21">
                  <a:moveTo>
                    <a:pt x="11" y="0"/>
                  </a:moveTo>
                  <a:cubicBezTo>
                    <a:pt x="11" y="9"/>
                    <a:pt x="6" y="14"/>
                    <a:pt x="0" y="21"/>
                  </a:cubicBezTo>
                  <a:cubicBezTo>
                    <a:pt x="0" y="21"/>
                    <a:pt x="0" y="21"/>
                    <a:pt x="0" y="21"/>
                  </a:cubicBezTo>
                  <a:cubicBezTo>
                    <a:pt x="7" y="17"/>
                    <a:pt x="14" y="7"/>
                    <a:pt x="11" y="0"/>
                  </a:cubicBezTo>
                  <a:cubicBezTo>
                    <a:pt x="11" y="0"/>
                    <a:pt x="11" y="0"/>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0108">
              <a:extLst>
                <a:ext uri="{FF2B5EF4-FFF2-40B4-BE49-F238E27FC236}">
                  <a16:creationId xmlns:a16="http://schemas.microsoft.com/office/drawing/2014/main" id="{82A0ED7D-7EE1-4040-BEBE-9156EA7432CF}"/>
                </a:ext>
              </a:extLst>
            </p:cNvPr>
            <p:cNvSpPr>
              <a:spLocks/>
            </p:cNvSpPr>
            <p:nvPr/>
          </p:nvSpPr>
          <p:spPr bwMode="auto">
            <a:xfrm>
              <a:off x="487" y="2327"/>
              <a:ext cx="41" cy="70"/>
            </a:xfrm>
            <a:custGeom>
              <a:avLst/>
              <a:gdLst>
                <a:gd name="T0" fmla="*/ 9 w 10"/>
                <a:gd name="T1" fmla="*/ 0 h 17"/>
                <a:gd name="T2" fmla="*/ 0 w 10"/>
                <a:gd name="T3" fmla="*/ 17 h 17"/>
                <a:gd name="T4" fmla="*/ 0 w 10"/>
                <a:gd name="T5" fmla="*/ 17 h 17"/>
                <a:gd name="T6" fmla="*/ 9 w 10"/>
                <a:gd name="T7" fmla="*/ 0 h 17"/>
                <a:gd name="T8" fmla="*/ 9 w 10"/>
                <a:gd name="T9" fmla="*/ 0 h 17"/>
              </a:gdLst>
              <a:ahLst/>
              <a:cxnLst>
                <a:cxn ang="0">
                  <a:pos x="T0" y="T1"/>
                </a:cxn>
                <a:cxn ang="0">
                  <a:pos x="T2" y="T3"/>
                </a:cxn>
                <a:cxn ang="0">
                  <a:pos x="T4" y="T5"/>
                </a:cxn>
                <a:cxn ang="0">
                  <a:pos x="T6" y="T7"/>
                </a:cxn>
                <a:cxn ang="0">
                  <a:pos x="T8" y="T9"/>
                </a:cxn>
              </a:cxnLst>
              <a:rect l="0" t="0" r="r" b="b"/>
              <a:pathLst>
                <a:path w="10" h="17">
                  <a:moveTo>
                    <a:pt x="9" y="0"/>
                  </a:moveTo>
                  <a:cubicBezTo>
                    <a:pt x="3" y="3"/>
                    <a:pt x="1" y="11"/>
                    <a:pt x="0" y="17"/>
                  </a:cubicBezTo>
                  <a:cubicBezTo>
                    <a:pt x="0" y="17"/>
                    <a:pt x="0" y="17"/>
                    <a:pt x="0" y="17"/>
                  </a:cubicBezTo>
                  <a:cubicBezTo>
                    <a:pt x="2" y="11"/>
                    <a:pt x="4" y="5"/>
                    <a:pt x="9" y="0"/>
                  </a:cubicBezTo>
                  <a:cubicBezTo>
                    <a:pt x="9" y="0"/>
                    <a:pt x="10" y="0"/>
                    <a:pt x="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0109">
              <a:extLst>
                <a:ext uri="{FF2B5EF4-FFF2-40B4-BE49-F238E27FC236}">
                  <a16:creationId xmlns:a16="http://schemas.microsoft.com/office/drawing/2014/main" id="{D439428E-1DEE-4298-930E-7F4A9FFB2DD2}"/>
                </a:ext>
              </a:extLst>
            </p:cNvPr>
            <p:cNvSpPr>
              <a:spLocks/>
            </p:cNvSpPr>
            <p:nvPr/>
          </p:nvSpPr>
          <p:spPr bwMode="auto">
            <a:xfrm>
              <a:off x="370" y="1766"/>
              <a:ext cx="83" cy="116"/>
            </a:xfrm>
            <a:custGeom>
              <a:avLst/>
              <a:gdLst>
                <a:gd name="T0" fmla="*/ 11 w 20"/>
                <a:gd name="T1" fmla="*/ 26 h 28"/>
                <a:gd name="T2" fmla="*/ 0 w 20"/>
                <a:gd name="T3" fmla="*/ 14 h 28"/>
                <a:gd name="T4" fmla="*/ 5 w 20"/>
                <a:gd name="T5" fmla="*/ 3 h 28"/>
                <a:gd name="T6" fmla="*/ 13 w 20"/>
                <a:gd name="T7" fmla="*/ 2 h 28"/>
                <a:gd name="T8" fmla="*/ 20 w 20"/>
                <a:gd name="T9" fmla="*/ 15 h 28"/>
                <a:gd name="T10" fmla="*/ 11 w 20"/>
                <a:gd name="T11" fmla="*/ 26 h 28"/>
              </a:gdLst>
              <a:ahLst/>
              <a:cxnLst>
                <a:cxn ang="0">
                  <a:pos x="T0" y="T1"/>
                </a:cxn>
                <a:cxn ang="0">
                  <a:pos x="T2" y="T3"/>
                </a:cxn>
                <a:cxn ang="0">
                  <a:pos x="T4" y="T5"/>
                </a:cxn>
                <a:cxn ang="0">
                  <a:pos x="T6" y="T7"/>
                </a:cxn>
                <a:cxn ang="0">
                  <a:pos x="T8" y="T9"/>
                </a:cxn>
                <a:cxn ang="0">
                  <a:pos x="T10" y="T11"/>
                </a:cxn>
              </a:cxnLst>
              <a:rect l="0" t="0" r="r" b="b"/>
              <a:pathLst>
                <a:path w="20" h="28">
                  <a:moveTo>
                    <a:pt x="11" y="26"/>
                  </a:moveTo>
                  <a:cubicBezTo>
                    <a:pt x="5" y="28"/>
                    <a:pt x="0" y="19"/>
                    <a:pt x="0" y="14"/>
                  </a:cubicBezTo>
                  <a:cubicBezTo>
                    <a:pt x="0" y="10"/>
                    <a:pt x="2" y="6"/>
                    <a:pt x="5" y="3"/>
                  </a:cubicBezTo>
                  <a:cubicBezTo>
                    <a:pt x="7" y="0"/>
                    <a:pt x="10" y="0"/>
                    <a:pt x="13" y="2"/>
                  </a:cubicBezTo>
                  <a:cubicBezTo>
                    <a:pt x="18" y="5"/>
                    <a:pt x="20" y="10"/>
                    <a:pt x="20" y="15"/>
                  </a:cubicBezTo>
                  <a:cubicBezTo>
                    <a:pt x="20" y="19"/>
                    <a:pt x="16" y="27"/>
                    <a:pt x="11" y="26"/>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0110">
              <a:extLst>
                <a:ext uri="{FF2B5EF4-FFF2-40B4-BE49-F238E27FC236}">
                  <a16:creationId xmlns:a16="http://schemas.microsoft.com/office/drawing/2014/main" id="{9F6C9D80-D5C6-45CE-B311-A800BF6281DE}"/>
                </a:ext>
              </a:extLst>
            </p:cNvPr>
            <p:cNvSpPr>
              <a:spLocks/>
            </p:cNvSpPr>
            <p:nvPr/>
          </p:nvSpPr>
          <p:spPr bwMode="auto">
            <a:xfrm>
              <a:off x="379" y="1836"/>
              <a:ext cx="74" cy="59"/>
            </a:xfrm>
            <a:custGeom>
              <a:avLst/>
              <a:gdLst>
                <a:gd name="T0" fmla="*/ 10 w 18"/>
                <a:gd name="T1" fmla="*/ 13 h 14"/>
                <a:gd name="T2" fmla="*/ 0 w 18"/>
                <a:gd name="T3" fmla="*/ 5 h 14"/>
                <a:gd name="T4" fmla="*/ 3 w 18"/>
                <a:gd name="T5" fmla="*/ 3 h 14"/>
                <a:gd name="T6" fmla="*/ 5 w 18"/>
                <a:gd name="T7" fmla="*/ 3 h 14"/>
                <a:gd name="T8" fmla="*/ 6 w 18"/>
                <a:gd name="T9" fmla="*/ 1 h 14"/>
                <a:gd name="T10" fmla="*/ 10 w 18"/>
                <a:gd name="T11" fmla="*/ 2 h 14"/>
                <a:gd name="T12" fmla="*/ 12 w 18"/>
                <a:gd name="T13" fmla="*/ 1 h 14"/>
                <a:gd name="T14" fmla="*/ 14 w 18"/>
                <a:gd name="T15" fmla="*/ 2 h 14"/>
                <a:gd name="T16" fmla="*/ 18 w 18"/>
                <a:gd name="T17" fmla="*/ 2 h 14"/>
                <a:gd name="T18" fmla="*/ 17 w 18"/>
                <a:gd name="T19" fmla="*/ 8 h 14"/>
                <a:gd name="T20" fmla="*/ 10 w 18"/>
                <a:gd name="T21"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14">
                  <a:moveTo>
                    <a:pt x="10" y="13"/>
                  </a:moveTo>
                  <a:cubicBezTo>
                    <a:pt x="5" y="14"/>
                    <a:pt x="1" y="9"/>
                    <a:pt x="0" y="5"/>
                  </a:cubicBezTo>
                  <a:cubicBezTo>
                    <a:pt x="0" y="2"/>
                    <a:pt x="1" y="3"/>
                    <a:pt x="3" y="3"/>
                  </a:cubicBezTo>
                  <a:cubicBezTo>
                    <a:pt x="3" y="3"/>
                    <a:pt x="4" y="3"/>
                    <a:pt x="5" y="3"/>
                  </a:cubicBezTo>
                  <a:cubicBezTo>
                    <a:pt x="5" y="3"/>
                    <a:pt x="5" y="1"/>
                    <a:pt x="6" y="1"/>
                  </a:cubicBezTo>
                  <a:cubicBezTo>
                    <a:pt x="8" y="1"/>
                    <a:pt x="9" y="3"/>
                    <a:pt x="10" y="2"/>
                  </a:cubicBezTo>
                  <a:cubicBezTo>
                    <a:pt x="11" y="2"/>
                    <a:pt x="11" y="1"/>
                    <a:pt x="12" y="1"/>
                  </a:cubicBezTo>
                  <a:cubicBezTo>
                    <a:pt x="12" y="1"/>
                    <a:pt x="13" y="2"/>
                    <a:pt x="14" y="2"/>
                  </a:cubicBezTo>
                  <a:cubicBezTo>
                    <a:pt x="14" y="0"/>
                    <a:pt x="17" y="1"/>
                    <a:pt x="18" y="2"/>
                  </a:cubicBezTo>
                  <a:cubicBezTo>
                    <a:pt x="18" y="4"/>
                    <a:pt x="18" y="6"/>
                    <a:pt x="17" y="8"/>
                  </a:cubicBezTo>
                  <a:cubicBezTo>
                    <a:pt x="15" y="10"/>
                    <a:pt x="12" y="12"/>
                    <a:pt x="10" y="13"/>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0111">
              <a:extLst>
                <a:ext uri="{FF2B5EF4-FFF2-40B4-BE49-F238E27FC236}">
                  <a16:creationId xmlns:a16="http://schemas.microsoft.com/office/drawing/2014/main" id="{A73B80BF-749D-4CD9-81FD-AB483CE0A8FD}"/>
                </a:ext>
              </a:extLst>
            </p:cNvPr>
            <p:cNvSpPr>
              <a:spLocks/>
            </p:cNvSpPr>
            <p:nvPr/>
          </p:nvSpPr>
          <p:spPr bwMode="auto">
            <a:xfrm>
              <a:off x="420" y="1774"/>
              <a:ext cx="17" cy="67"/>
            </a:xfrm>
            <a:custGeom>
              <a:avLst/>
              <a:gdLst>
                <a:gd name="T0" fmla="*/ 0 w 4"/>
                <a:gd name="T1" fmla="*/ 1 h 16"/>
                <a:gd name="T2" fmla="*/ 0 w 4"/>
                <a:gd name="T3" fmla="*/ 16 h 16"/>
                <a:gd name="T4" fmla="*/ 1 w 4"/>
                <a:gd name="T5" fmla="*/ 16 h 16"/>
                <a:gd name="T6" fmla="*/ 0 w 4"/>
                <a:gd name="T7" fmla="*/ 0 h 16"/>
                <a:gd name="T8" fmla="*/ 0 w 4"/>
                <a:gd name="T9" fmla="*/ 1 h 16"/>
              </a:gdLst>
              <a:ahLst/>
              <a:cxnLst>
                <a:cxn ang="0">
                  <a:pos x="T0" y="T1"/>
                </a:cxn>
                <a:cxn ang="0">
                  <a:pos x="T2" y="T3"/>
                </a:cxn>
                <a:cxn ang="0">
                  <a:pos x="T4" y="T5"/>
                </a:cxn>
                <a:cxn ang="0">
                  <a:pos x="T6" y="T7"/>
                </a:cxn>
                <a:cxn ang="0">
                  <a:pos x="T8" y="T9"/>
                </a:cxn>
              </a:cxnLst>
              <a:rect l="0" t="0" r="r" b="b"/>
              <a:pathLst>
                <a:path w="4" h="16">
                  <a:moveTo>
                    <a:pt x="0" y="1"/>
                  </a:moveTo>
                  <a:cubicBezTo>
                    <a:pt x="3" y="5"/>
                    <a:pt x="2" y="10"/>
                    <a:pt x="0" y="16"/>
                  </a:cubicBezTo>
                  <a:cubicBezTo>
                    <a:pt x="0" y="16"/>
                    <a:pt x="1" y="16"/>
                    <a:pt x="1" y="16"/>
                  </a:cubicBezTo>
                  <a:cubicBezTo>
                    <a:pt x="3" y="11"/>
                    <a:pt x="4" y="4"/>
                    <a:pt x="0" y="0"/>
                  </a:cubicBezTo>
                  <a:cubicBezTo>
                    <a:pt x="0" y="0"/>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0112">
              <a:extLst>
                <a:ext uri="{FF2B5EF4-FFF2-40B4-BE49-F238E27FC236}">
                  <a16:creationId xmlns:a16="http://schemas.microsoft.com/office/drawing/2014/main" id="{34C65B9E-2920-4ECA-B7A8-B26514B6CC50}"/>
                </a:ext>
              </a:extLst>
            </p:cNvPr>
            <p:cNvSpPr>
              <a:spLocks/>
            </p:cNvSpPr>
            <p:nvPr/>
          </p:nvSpPr>
          <p:spPr bwMode="auto">
            <a:xfrm>
              <a:off x="387" y="1787"/>
              <a:ext cx="8" cy="54"/>
            </a:xfrm>
            <a:custGeom>
              <a:avLst/>
              <a:gdLst>
                <a:gd name="T0" fmla="*/ 2 w 2"/>
                <a:gd name="T1" fmla="*/ 0 h 13"/>
                <a:gd name="T2" fmla="*/ 2 w 2"/>
                <a:gd name="T3" fmla="*/ 13 h 13"/>
                <a:gd name="T4" fmla="*/ 2 w 2"/>
                <a:gd name="T5" fmla="*/ 13 h 13"/>
                <a:gd name="T6" fmla="*/ 2 w 2"/>
                <a:gd name="T7" fmla="*/ 0 h 13"/>
                <a:gd name="T8" fmla="*/ 2 w 2"/>
                <a:gd name="T9" fmla="*/ 0 h 13"/>
              </a:gdLst>
              <a:ahLst/>
              <a:cxnLst>
                <a:cxn ang="0">
                  <a:pos x="T0" y="T1"/>
                </a:cxn>
                <a:cxn ang="0">
                  <a:pos x="T2" y="T3"/>
                </a:cxn>
                <a:cxn ang="0">
                  <a:pos x="T4" y="T5"/>
                </a:cxn>
                <a:cxn ang="0">
                  <a:pos x="T6" y="T7"/>
                </a:cxn>
                <a:cxn ang="0">
                  <a:pos x="T8" y="T9"/>
                </a:cxn>
              </a:cxnLst>
              <a:rect l="0" t="0" r="r" b="b"/>
              <a:pathLst>
                <a:path w="2" h="13">
                  <a:moveTo>
                    <a:pt x="2" y="0"/>
                  </a:moveTo>
                  <a:cubicBezTo>
                    <a:pt x="0" y="4"/>
                    <a:pt x="1" y="9"/>
                    <a:pt x="2" y="13"/>
                  </a:cubicBezTo>
                  <a:cubicBezTo>
                    <a:pt x="2" y="13"/>
                    <a:pt x="2" y="13"/>
                    <a:pt x="2" y="13"/>
                  </a:cubicBezTo>
                  <a:cubicBezTo>
                    <a:pt x="2" y="8"/>
                    <a:pt x="1" y="4"/>
                    <a:pt x="2" y="0"/>
                  </a:cubicBezTo>
                  <a:cubicBezTo>
                    <a:pt x="2" y="0"/>
                    <a:pt x="2"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10113">
              <a:extLst>
                <a:ext uri="{FF2B5EF4-FFF2-40B4-BE49-F238E27FC236}">
                  <a16:creationId xmlns:a16="http://schemas.microsoft.com/office/drawing/2014/main" id="{55BD05D0-40FF-48EF-B0B7-12B65B5F85FE}"/>
                </a:ext>
              </a:extLst>
            </p:cNvPr>
            <p:cNvSpPr>
              <a:spLocks/>
            </p:cNvSpPr>
            <p:nvPr/>
          </p:nvSpPr>
          <p:spPr bwMode="auto">
            <a:xfrm>
              <a:off x="158" y="3361"/>
              <a:ext cx="453" cy="361"/>
            </a:xfrm>
            <a:custGeom>
              <a:avLst/>
              <a:gdLst>
                <a:gd name="T0" fmla="*/ 86 w 109"/>
                <a:gd name="T1" fmla="*/ 10 h 87"/>
                <a:gd name="T2" fmla="*/ 60 w 109"/>
                <a:gd name="T3" fmla="*/ 4 h 87"/>
                <a:gd name="T4" fmla="*/ 28 w 109"/>
                <a:gd name="T5" fmla="*/ 1 h 87"/>
                <a:gd name="T6" fmla="*/ 2 w 109"/>
                <a:gd name="T7" fmla="*/ 16 h 87"/>
                <a:gd name="T8" fmla="*/ 16 w 109"/>
                <a:gd name="T9" fmla="*/ 48 h 87"/>
                <a:gd name="T10" fmla="*/ 24 w 109"/>
                <a:gd name="T11" fmla="*/ 81 h 87"/>
                <a:gd name="T12" fmla="*/ 52 w 109"/>
                <a:gd name="T13" fmla="*/ 82 h 87"/>
                <a:gd name="T14" fmla="*/ 98 w 109"/>
                <a:gd name="T15" fmla="*/ 41 h 87"/>
                <a:gd name="T16" fmla="*/ 107 w 109"/>
                <a:gd name="T17" fmla="*/ 27 h 87"/>
                <a:gd name="T18" fmla="*/ 103 w 109"/>
                <a:gd name="T19" fmla="*/ 18 h 87"/>
                <a:gd name="T20" fmla="*/ 85 w 109"/>
                <a:gd name="T21" fmla="*/ 1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9" h="87">
                  <a:moveTo>
                    <a:pt x="86" y="10"/>
                  </a:moveTo>
                  <a:cubicBezTo>
                    <a:pt x="78" y="12"/>
                    <a:pt x="67" y="6"/>
                    <a:pt x="60" y="4"/>
                  </a:cubicBezTo>
                  <a:cubicBezTo>
                    <a:pt x="50" y="1"/>
                    <a:pt x="39" y="0"/>
                    <a:pt x="28" y="1"/>
                  </a:cubicBezTo>
                  <a:cubicBezTo>
                    <a:pt x="18" y="1"/>
                    <a:pt x="5" y="4"/>
                    <a:pt x="2" y="16"/>
                  </a:cubicBezTo>
                  <a:cubicBezTo>
                    <a:pt x="0" y="28"/>
                    <a:pt x="12" y="37"/>
                    <a:pt x="16" y="48"/>
                  </a:cubicBezTo>
                  <a:cubicBezTo>
                    <a:pt x="19" y="59"/>
                    <a:pt x="13" y="73"/>
                    <a:pt x="24" y="81"/>
                  </a:cubicBezTo>
                  <a:cubicBezTo>
                    <a:pt x="33" y="87"/>
                    <a:pt x="43" y="85"/>
                    <a:pt x="52" y="82"/>
                  </a:cubicBezTo>
                  <a:cubicBezTo>
                    <a:pt x="71" y="74"/>
                    <a:pt x="87" y="58"/>
                    <a:pt x="98" y="41"/>
                  </a:cubicBezTo>
                  <a:cubicBezTo>
                    <a:pt x="102" y="37"/>
                    <a:pt x="105" y="32"/>
                    <a:pt x="107" y="27"/>
                  </a:cubicBezTo>
                  <a:cubicBezTo>
                    <a:pt x="109" y="21"/>
                    <a:pt x="108" y="20"/>
                    <a:pt x="103" y="18"/>
                  </a:cubicBezTo>
                  <a:cubicBezTo>
                    <a:pt x="97" y="15"/>
                    <a:pt x="90" y="13"/>
                    <a:pt x="85" y="10"/>
                  </a:cubicBezTo>
                </a:path>
              </a:pathLst>
            </a:custGeom>
            <a:solidFill>
              <a:srgbClr val="A529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0114">
              <a:extLst>
                <a:ext uri="{FF2B5EF4-FFF2-40B4-BE49-F238E27FC236}">
                  <a16:creationId xmlns:a16="http://schemas.microsoft.com/office/drawing/2014/main" id="{99DBAC8B-0DE0-44E1-9CFA-A111BD0371FB}"/>
                </a:ext>
              </a:extLst>
            </p:cNvPr>
            <p:cNvSpPr>
              <a:spLocks/>
            </p:cNvSpPr>
            <p:nvPr/>
          </p:nvSpPr>
          <p:spPr bwMode="auto">
            <a:xfrm>
              <a:off x="295" y="3369"/>
              <a:ext cx="125" cy="253"/>
            </a:xfrm>
            <a:custGeom>
              <a:avLst/>
              <a:gdLst>
                <a:gd name="T0" fmla="*/ 27 w 30"/>
                <a:gd name="T1" fmla="*/ 59 h 61"/>
                <a:gd name="T2" fmla="*/ 3 w 30"/>
                <a:gd name="T3" fmla="*/ 26 h 61"/>
                <a:gd name="T4" fmla="*/ 5 w 30"/>
                <a:gd name="T5" fmla="*/ 4 h 61"/>
                <a:gd name="T6" fmla="*/ 19 w 30"/>
                <a:gd name="T7" fmla="*/ 14 h 61"/>
                <a:gd name="T8" fmla="*/ 24 w 30"/>
                <a:gd name="T9" fmla="*/ 37 h 61"/>
                <a:gd name="T10" fmla="*/ 27 w 30"/>
                <a:gd name="T11" fmla="*/ 59 h 61"/>
              </a:gdLst>
              <a:ahLst/>
              <a:cxnLst>
                <a:cxn ang="0">
                  <a:pos x="T0" y="T1"/>
                </a:cxn>
                <a:cxn ang="0">
                  <a:pos x="T2" y="T3"/>
                </a:cxn>
                <a:cxn ang="0">
                  <a:pos x="T4" y="T5"/>
                </a:cxn>
                <a:cxn ang="0">
                  <a:pos x="T6" y="T7"/>
                </a:cxn>
                <a:cxn ang="0">
                  <a:pos x="T8" y="T9"/>
                </a:cxn>
                <a:cxn ang="0">
                  <a:pos x="T10" y="T11"/>
                </a:cxn>
              </a:cxnLst>
              <a:rect l="0" t="0" r="r" b="b"/>
              <a:pathLst>
                <a:path w="30" h="61">
                  <a:moveTo>
                    <a:pt x="27" y="59"/>
                  </a:moveTo>
                  <a:cubicBezTo>
                    <a:pt x="13" y="61"/>
                    <a:pt x="4" y="37"/>
                    <a:pt x="3" y="26"/>
                  </a:cubicBezTo>
                  <a:cubicBezTo>
                    <a:pt x="2" y="20"/>
                    <a:pt x="0" y="8"/>
                    <a:pt x="5" y="4"/>
                  </a:cubicBezTo>
                  <a:cubicBezTo>
                    <a:pt x="9" y="0"/>
                    <a:pt x="16" y="9"/>
                    <a:pt x="19" y="14"/>
                  </a:cubicBezTo>
                  <a:cubicBezTo>
                    <a:pt x="22" y="21"/>
                    <a:pt x="24" y="29"/>
                    <a:pt x="24" y="37"/>
                  </a:cubicBezTo>
                  <a:cubicBezTo>
                    <a:pt x="25" y="43"/>
                    <a:pt x="30" y="53"/>
                    <a:pt x="27" y="59"/>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0115">
              <a:extLst>
                <a:ext uri="{FF2B5EF4-FFF2-40B4-BE49-F238E27FC236}">
                  <a16:creationId xmlns:a16="http://schemas.microsoft.com/office/drawing/2014/main" id="{F5FBDE6B-6C66-4B69-A500-21FCCD9B67E3}"/>
                </a:ext>
              </a:extLst>
            </p:cNvPr>
            <p:cNvSpPr>
              <a:spLocks/>
            </p:cNvSpPr>
            <p:nvPr/>
          </p:nvSpPr>
          <p:spPr bwMode="auto">
            <a:xfrm>
              <a:off x="196" y="3190"/>
              <a:ext cx="449" cy="191"/>
            </a:xfrm>
            <a:custGeom>
              <a:avLst/>
              <a:gdLst>
                <a:gd name="T0" fmla="*/ 78 w 108"/>
                <a:gd name="T1" fmla="*/ 43 h 46"/>
                <a:gd name="T2" fmla="*/ 47 w 108"/>
                <a:gd name="T3" fmla="*/ 46 h 46"/>
                <a:gd name="T4" fmla="*/ 19 w 108"/>
                <a:gd name="T5" fmla="*/ 43 h 46"/>
                <a:gd name="T6" fmla="*/ 2 w 108"/>
                <a:gd name="T7" fmla="*/ 15 h 46"/>
                <a:gd name="T8" fmla="*/ 27 w 108"/>
                <a:gd name="T9" fmla="*/ 0 h 46"/>
                <a:gd name="T10" fmla="*/ 77 w 108"/>
                <a:gd name="T11" fmla="*/ 12 h 46"/>
                <a:gd name="T12" fmla="*/ 100 w 108"/>
                <a:gd name="T13" fmla="*/ 30 h 46"/>
                <a:gd name="T14" fmla="*/ 88 w 108"/>
                <a:gd name="T15" fmla="*/ 42 h 46"/>
                <a:gd name="T16" fmla="*/ 78 w 108"/>
                <a:gd name="T17" fmla="*/ 4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46">
                  <a:moveTo>
                    <a:pt x="78" y="43"/>
                  </a:moveTo>
                  <a:cubicBezTo>
                    <a:pt x="69" y="46"/>
                    <a:pt x="57" y="45"/>
                    <a:pt x="47" y="46"/>
                  </a:cubicBezTo>
                  <a:cubicBezTo>
                    <a:pt x="38" y="46"/>
                    <a:pt x="27" y="46"/>
                    <a:pt x="19" y="43"/>
                  </a:cubicBezTo>
                  <a:cubicBezTo>
                    <a:pt x="9" y="38"/>
                    <a:pt x="0" y="26"/>
                    <a:pt x="2" y="15"/>
                  </a:cubicBezTo>
                  <a:cubicBezTo>
                    <a:pt x="3" y="3"/>
                    <a:pt x="17" y="0"/>
                    <a:pt x="27" y="0"/>
                  </a:cubicBezTo>
                  <a:cubicBezTo>
                    <a:pt x="44" y="0"/>
                    <a:pt x="61" y="5"/>
                    <a:pt x="77" y="12"/>
                  </a:cubicBezTo>
                  <a:cubicBezTo>
                    <a:pt x="86" y="15"/>
                    <a:pt x="95" y="22"/>
                    <a:pt x="100" y="30"/>
                  </a:cubicBezTo>
                  <a:cubicBezTo>
                    <a:pt x="108" y="42"/>
                    <a:pt x="98" y="43"/>
                    <a:pt x="88" y="42"/>
                  </a:cubicBezTo>
                  <a:cubicBezTo>
                    <a:pt x="85" y="42"/>
                    <a:pt x="81" y="43"/>
                    <a:pt x="78" y="43"/>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10116">
              <a:extLst>
                <a:ext uri="{FF2B5EF4-FFF2-40B4-BE49-F238E27FC236}">
                  <a16:creationId xmlns:a16="http://schemas.microsoft.com/office/drawing/2014/main" id="{90F00ECD-4ADD-4CFC-B07A-5D445142B405}"/>
                </a:ext>
              </a:extLst>
            </p:cNvPr>
            <p:cNvSpPr>
              <a:spLocks/>
            </p:cNvSpPr>
            <p:nvPr/>
          </p:nvSpPr>
          <p:spPr bwMode="auto">
            <a:xfrm>
              <a:off x="341" y="3282"/>
              <a:ext cx="196" cy="41"/>
            </a:xfrm>
            <a:custGeom>
              <a:avLst/>
              <a:gdLst>
                <a:gd name="T0" fmla="*/ 47 w 47"/>
                <a:gd name="T1" fmla="*/ 0 h 10"/>
                <a:gd name="T2" fmla="*/ 1 w 47"/>
                <a:gd name="T3" fmla="*/ 9 h 10"/>
                <a:gd name="T4" fmla="*/ 0 w 47"/>
                <a:gd name="T5" fmla="*/ 10 h 10"/>
                <a:gd name="T6" fmla="*/ 47 w 47"/>
                <a:gd name="T7" fmla="*/ 1 h 10"/>
                <a:gd name="T8" fmla="*/ 47 w 47"/>
                <a:gd name="T9" fmla="*/ 0 h 10"/>
              </a:gdLst>
              <a:ahLst/>
              <a:cxnLst>
                <a:cxn ang="0">
                  <a:pos x="T0" y="T1"/>
                </a:cxn>
                <a:cxn ang="0">
                  <a:pos x="T2" y="T3"/>
                </a:cxn>
                <a:cxn ang="0">
                  <a:pos x="T4" y="T5"/>
                </a:cxn>
                <a:cxn ang="0">
                  <a:pos x="T6" y="T7"/>
                </a:cxn>
                <a:cxn ang="0">
                  <a:pos x="T8" y="T9"/>
                </a:cxn>
              </a:cxnLst>
              <a:rect l="0" t="0" r="r" b="b"/>
              <a:pathLst>
                <a:path w="47" h="10">
                  <a:moveTo>
                    <a:pt x="47" y="0"/>
                  </a:moveTo>
                  <a:cubicBezTo>
                    <a:pt x="31" y="0"/>
                    <a:pt x="15" y="3"/>
                    <a:pt x="1" y="9"/>
                  </a:cubicBezTo>
                  <a:cubicBezTo>
                    <a:pt x="0" y="9"/>
                    <a:pt x="0" y="10"/>
                    <a:pt x="0" y="10"/>
                  </a:cubicBezTo>
                  <a:cubicBezTo>
                    <a:pt x="16" y="6"/>
                    <a:pt x="31" y="3"/>
                    <a:pt x="47" y="1"/>
                  </a:cubicBezTo>
                  <a:cubicBezTo>
                    <a:pt x="47" y="1"/>
                    <a:pt x="47" y="0"/>
                    <a:pt x="47" y="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0117">
              <a:extLst>
                <a:ext uri="{FF2B5EF4-FFF2-40B4-BE49-F238E27FC236}">
                  <a16:creationId xmlns:a16="http://schemas.microsoft.com/office/drawing/2014/main" id="{3CF6BB42-179F-4974-B467-E4EC847452BD}"/>
                </a:ext>
              </a:extLst>
            </p:cNvPr>
            <p:cNvSpPr>
              <a:spLocks/>
            </p:cNvSpPr>
            <p:nvPr/>
          </p:nvSpPr>
          <p:spPr bwMode="auto">
            <a:xfrm>
              <a:off x="341" y="3240"/>
              <a:ext cx="208" cy="42"/>
            </a:xfrm>
            <a:custGeom>
              <a:avLst/>
              <a:gdLst>
                <a:gd name="T0" fmla="*/ 50 w 50"/>
                <a:gd name="T1" fmla="*/ 9 h 10"/>
                <a:gd name="T2" fmla="*/ 1 w 50"/>
                <a:gd name="T3" fmla="*/ 1 h 10"/>
                <a:gd name="T4" fmla="*/ 0 w 50"/>
                <a:gd name="T5" fmla="*/ 2 h 10"/>
                <a:gd name="T6" fmla="*/ 23 w 50"/>
                <a:gd name="T7" fmla="*/ 5 h 10"/>
                <a:gd name="T8" fmla="*/ 49 w 50"/>
                <a:gd name="T9" fmla="*/ 10 h 10"/>
                <a:gd name="T10" fmla="*/ 50 w 50"/>
                <a:gd name="T11" fmla="*/ 9 h 10"/>
              </a:gdLst>
              <a:ahLst/>
              <a:cxnLst>
                <a:cxn ang="0">
                  <a:pos x="T0" y="T1"/>
                </a:cxn>
                <a:cxn ang="0">
                  <a:pos x="T2" y="T3"/>
                </a:cxn>
                <a:cxn ang="0">
                  <a:pos x="T4" y="T5"/>
                </a:cxn>
                <a:cxn ang="0">
                  <a:pos x="T6" y="T7"/>
                </a:cxn>
                <a:cxn ang="0">
                  <a:pos x="T8" y="T9"/>
                </a:cxn>
                <a:cxn ang="0">
                  <a:pos x="T10" y="T11"/>
                </a:cxn>
              </a:cxnLst>
              <a:rect l="0" t="0" r="r" b="b"/>
              <a:pathLst>
                <a:path w="50" h="10">
                  <a:moveTo>
                    <a:pt x="50" y="9"/>
                  </a:moveTo>
                  <a:cubicBezTo>
                    <a:pt x="36" y="2"/>
                    <a:pt x="16" y="0"/>
                    <a:pt x="1" y="1"/>
                  </a:cubicBezTo>
                  <a:cubicBezTo>
                    <a:pt x="1" y="1"/>
                    <a:pt x="0" y="2"/>
                    <a:pt x="0" y="2"/>
                  </a:cubicBezTo>
                  <a:cubicBezTo>
                    <a:pt x="8" y="3"/>
                    <a:pt x="16" y="4"/>
                    <a:pt x="23" y="5"/>
                  </a:cubicBezTo>
                  <a:cubicBezTo>
                    <a:pt x="32" y="6"/>
                    <a:pt x="41" y="9"/>
                    <a:pt x="49" y="10"/>
                  </a:cubicBezTo>
                  <a:cubicBezTo>
                    <a:pt x="50" y="10"/>
                    <a:pt x="50" y="10"/>
                    <a:pt x="50" y="9"/>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10118">
              <a:extLst>
                <a:ext uri="{FF2B5EF4-FFF2-40B4-BE49-F238E27FC236}">
                  <a16:creationId xmlns:a16="http://schemas.microsoft.com/office/drawing/2014/main" id="{466160AB-2233-4E60-9C82-719A710D10BD}"/>
                </a:ext>
              </a:extLst>
            </p:cNvPr>
            <p:cNvSpPr>
              <a:spLocks/>
            </p:cNvSpPr>
            <p:nvPr/>
          </p:nvSpPr>
          <p:spPr bwMode="auto">
            <a:xfrm>
              <a:off x="275" y="3390"/>
              <a:ext cx="453" cy="432"/>
            </a:xfrm>
            <a:custGeom>
              <a:avLst/>
              <a:gdLst>
                <a:gd name="T0" fmla="*/ 57 w 109"/>
                <a:gd name="T1" fmla="*/ 42 h 104"/>
                <a:gd name="T2" fmla="*/ 12 w 109"/>
                <a:gd name="T3" fmla="*/ 70 h 104"/>
                <a:gd name="T4" fmla="*/ 6 w 109"/>
                <a:gd name="T5" fmla="*/ 95 h 104"/>
                <a:gd name="T6" fmla="*/ 32 w 109"/>
                <a:gd name="T7" fmla="*/ 103 h 104"/>
                <a:gd name="T8" fmla="*/ 82 w 109"/>
                <a:gd name="T9" fmla="*/ 66 h 104"/>
                <a:gd name="T10" fmla="*/ 101 w 109"/>
                <a:gd name="T11" fmla="*/ 13 h 104"/>
                <a:gd name="T12" fmla="*/ 71 w 109"/>
                <a:gd name="T13" fmla="*/ 30 h 104"/>
                <a:gd name="T14" fmla="*/ 57 w 109"/>
                <a:gd name="T15" fmla="*/ 42 h 104"/>
                <a:gd name="T16" fmla="*/ 57 w 109"/>
                <a:gd name="T17" fmla="*/ 4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104">
                  <a:moveTo>
                    <a:pt x="57" y="42"/>
                  </a:moveTo>
                  <a:cubicBezTo>
                    <a:pt x="40" y="43"/>
                    <a:pt x="23" y="57"/>
                    <a:pt x="12" y="70"/>
                  </a:cubicBezTo>
                  <a:cubicBezTo>
                    <a:pt x="6" y="76"/>
                    <a:pt x="0" y="87"/>
                    <a:pt x="6" y="95"/>
                  </a:cubicBezTo>
                  <a:cubicBezTo>
                    <a:pt x="11" y="103"/>
                    <a:pt x="24" y="104"/>
                    <a:pt x="32" y="103"/>
                  </a:cubicBezTo>
                  <a:cubicBezTo>
                    <a:pt x="53" y="99"/>
                    <a:pt x="69" y="82"/>
                    <a:pt x="82" y="66"/>
                  </a:cubicBezTo>
                  <a:cubicBezTo>
                    <a:pt x="91" y="53"/>
                    <a:pt x="109" y="30"/>
                    <a:pt x="101" y="13"/>
                  </a:cubicBezTo>
                  <a:cubicBezTo>
                    <a:pt x="95" y="0"/>
                    <a:pt x="77" y="25"/>
                    <a:pt x="71" y="30"/>
                  </a:cubicBezTo>
                  <a:cubicBezTo>
                    <a:pt x="66" y="34"/>
                    <a:pt x="61" y="38"/>
                    <a:pt x="57" y="42"/>
                  </a:cubicBezTo>
                  <a:cubicBezTo>
                    <a:pt x="55" y="45"/>
                    <a:pt x="59" y="41"/>
                    <a:pt x="57" y="42"/>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10119">
              <a:extLst>
                <a:ext uri="{FF2B5EF4-FFF2-40B4-BE49-F238E27FC236}">
                  <a16:creationId xmlns:a16="http://schemas.microsoft.com/office/drawing/2014/main" id="{4BE8CED4-53CA-411A-B36F-D169DC64AEC6}"/>
                </a:ext>
              </a:extLst>
            </p:cNvPr>
            <p:cNvSpPr>
              <a:spLocks/>
            </p:cNvSpPr>
            <p:nvPr/>
          </p:nvSpPr>
          <p:spPr bwMode="auto">
            <a:xfrm>
              <a:off x="458" y="3552"/>
              <a:ext cx="145" cy="137"/>
            </a:xfrm>
            <a:custGeom>
              <a:avLst/>
              <a:gdLst>
                <a:gd name="T0" fmla="*/ 35 w 35"/>
                <a:gd name="T1" fmla="*/ 0 h 33"/>
                <a:gd name="T2" fmla="*/ 1 w 35"/>
                <a:gd name="T3" fmla="*/ 33 h 33"/>
                <a:gd name="T4" fmla="*/ 0 w 35"/>
                <a:gd name="T5" fmla="*/ 33 h 33"/>
                <a:gd name="T6" fmla="*/ 34 w 35"/>
                <a:gd name="T7" fmla="*/ 0 h 33"/>
                <a:gd name="T8" fmla="*/ 35 w 35"/>
                <a:gd name="T9" fmla="*/ 0 h 33"/>
              </a:gdLst>
              <a:ahLst/>
              <a:cxnLst>
                <a:cxn ang="0">
                  <a:pos x="T0" y="T1"/>
                </a:cxn>
                <a:cxn ang="0">
                  <a:pos x="T2" y="T3"/>
                </a:cxn>
                <a:cxn ang="0">
                  <a:pos x="T4" y="T5"/>
                </a:cxn>
                <a:cxn ang="0">
                  <a:pos x="T6" y="T7"/>
                </a:cxn>
                <a:cxn ang="0">
                  <a:pos x="T8" y="T9"/>
                </a:cxn>
              </a:cxnLst>
              <a:rect l="0" t="0" r="r" b="b"/>
              <a:pathLst>
                <a:path w="35" h="33">
                  <a:moveTo>
                    <a:pt x="35" y="0"/>
                  </a:moveTo>
                  <a:cubicBezTo>
                    <a:pt x="26" y="13"/>
                    <a:pt x="14" y="25"/>
                    <a:pt x="1" y="33"/>
                  </a:cubicBezTo>
                  <a:cubicBezTo>
                    <a:pt x="1" y="33"/>
                    <a:pt x="0" y="33"/>
                    <a:pt x="0" y="33"/>
                  </a:cubicBezTo>
                  <a:cubicBezTo>
                    <a:pt x="12" y="22"/>
                    <a:pt x="23" y="12"/>
                    <a:pt x="34" y="0"/>
                  </a:cubicBezTo>
                  <a:cubicBezTo>
                    <a:pt x="34" y="0"/>
                    <a:pt x="35" y="0"/>
                    <a:pt x="35" y="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10120">
              <a:extLst>
                <a:ext uri="{FF2B5EF4-FFF2-40B4-BE49-F238E27FC236}">
                  <a16:creationId xmlns:a16="http://schemas.microsoft.com/office/drawing/2014/main" id="{BECD04AF-9688-4E2F-A6C5-F93927630B4E}"/>
                </a:ext>
              </a:extLst>
            </p:cNvPr>
            <p:cNvSpPr>
              <a:spLocks/>
            </p:cNvSpPr>
            <p:nvPr/>
          </p:nvSpPr>
          <p:spPr bwMode="auto">
            <a:xfrm>
              <a:off x="516" y="3539"/>
              <a:ext cx="95" cy="191"/>
            </a:xfrm>
            <a:custGeom>
              <a:avLst/>
              <a:gdLst>
                <a:gd name="T0" fmla="*/ 23 w 23"/>
                <a:gd name="T1" fmla="*/ 1 h 46"/>
                <a:gd name="T2" fmla="*/ 2 w 23"/>
                <a:gd name="T3" fmla="*/ 46 h 46"/>
                <a:gd name="T4" fmla="*/ 1 w 23"/>
                <a:gd name="T5" fmla="*/ 46 h 46"/>
                <a:gd name="T6" fmla="*/ 12 w 23"/>
                <a:gd name="T7" fmla="*/ 26 h 46"/>
                <a:gd name="T8" fmla="*/ 22 w 23"/>
                <a:gd name="T9" fmla="*/ 1 h 46"/>
                <a:gd name="T10" fmla="*/ 23 w 23"/>
                <a:gd name="T11" fmla="*/ 1 h 46"/>
              </a:gdLst>
              <a:ahLst/>
              <a:cxnLst>
                <a:cxn ang="0">
                  <a:pos x="T0" y="T1"/>
                </a:cxn>
                <a:cxn ang="0">
                  <a:pos x="T2" y="T3"/>
                </a:cxn>
                <a:cxn ang="0">
                  <a:pos x="T4" y="T5"/>
                </a:cxn>
                <a:cxn ang="0">
                  <a:pos x="T6" y="T7"/>
                </a:cxn>
                <a:cxn ang="0">
                  <a:pos x="T8" y="T9"/>
                </a:cxn>
                <a:cxn ang="0">
                  <a:pos x="T10" y="T11"/>
                </a:cxn>
              </a:cxnLst>
              <a:rect l="0" t="0" r="r" b="b"/>
              <a:pathLst>
                <a:path w="23" h="46">
                  <a:moveTo>
                    <a:pt x="23" y="1"/>
                  </a:moveTo>
                  <a:cubicBezTo>
                    <a:pt x="21" y="16"/>
                    <a:pt x="12" y="34"/>
                    <a:pt x="2" y="46"/>
                  </a:cubicBezTo>
                  <a:cubicBezTo>
                    <a:pt x="2" y="46"/>
                    <a:pt x="0" y="46"/>
                    <a:pt x="1" y="46"/>
                  </a:cubicBezTo>
                  <a:cubicBezTo>
                    <a:pt x="4" y="39"/>
                    <a:pt x="8" y="33"/>
                    <a:pt x="12" y="26"/>
                  </a:cubicBezTo>
                  <a:cubicBezTo>
                    <a:pt x="15" y="18"/>
                    <a:pt x="18" y="9"/>
                    <a:pt x="22" y="1"/>
                  </a:cubicBezTo>
                  <a:cubicBezTo>
                    <a:pt x="22" y="1"/>
                    <a:pt x="23" y="0"/>
                    <a:pt x="23" y="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10121">
              <a:extLst>
                <a:ext uri="{FF2B5EF4-FFF2-40B4-BE49-F238E27FC236}">
                  <a16:creationId xmlns:a16="http://schemas.microsoft.com/office/drawing/2014/main" id="{4AA648FE-5B81-474C-860F-2CC794A72924}"/>
                </a:ext>
              </a:extLst>
            </p:cNvPr>
            <p:cNvSpPr>
              <a:spLocks/>
            </p:cNvSpPr>
            <p:nvPr/>
          </p:nvSpPr>
          <p:spPr bwMode="auto">
            <a:xfrm>
              <a:off x="316" y="3269"/>
              <a:ext cx="379" cy="370"/>
            </a:xfrm>
            <a:custGeom>
              <a:avLst/>
              <a:gdLst>
                <a:gd name="T0" fmla="*/ 79 w 91"/>
                <a:gd name="T1" fmla="*/ 61 h 89"/>
                <a:gd name="T2" fmla="*/ 87 w 91"/>
                <a:gd name="T3" fmla="*/ 46 h 89"/>
                <a:gd name="T4" fmla="*/ 81 w 91"/>
                <a:gd name="T5" fmla="*/ 16 h 89"/>
                <a:gd name="T6" fmla="*/ 30 w 91"/>
                <a:gd name="T7" fmla="*/ 3 h 89"/>
                <a:gd name="T8" fmla="*/ 1 w 91"/>
                <a:gd name="T9" fmla="*/ 20 h 89"/>
                <a:gd name="T10" fmla="*/ 7 w 91"/>
                <a:gd name="T11" fmla="*/ 35 h 89"/>
                <a:gd name="T12" fmla="*/ 14 w 91"/>
                <a:gd name="T13" fmla="*/ 53 h 89"/>
                <a:gd name="T14" fmla="*/ 15 w 91"/>
                <a:gd name="T15" fmla="*/ 83 h 89"/>
                <a:gd name="T16" fmla="*/ 45 w 91"/>
                <a:gd name="T17" fmla="*/ 87 h 89"/>
                <a:gd name="T18" fmla="*/ 79 w 91"/>
                <a:gd name="T19" fmla="*/ 61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 h="89">
                  <a:moveTo>
                    <a:pt x="79" y="61"/>
                  </a:moveTo>
                  <a:cubicBezTo>
                    <a:pt x="84" y="58"/>
                    <a:pt x="85" y="51"/>
                    <a:pt x="87" y="46"/>
                  </a:cubicBezTo>
                  <a:cubicBezTo>
                    <a:pt x="91" y="36"/>
                    <a:pt x="89" y="25"/>
                    <a:pt x="81" y="16"/>
                  </a:cubicBezTo>
                  <a:cubicBezTo>
                    <a:pt x="68" y="3"/>
                    <a:pt x="47" y="0"/>
                    <a:pt x="30" y="3"/>
                  </a:cubicBezTo>
                  <a:cubicBezTo>
                    <a:pt x="19" y="5"/>
                    <a:pt x="4" y="8"/>
                    <a:pt x="1" y="20"/>
                  </a:cubicBezTo>
                  <a:cubicBezTo>
                    <a:pt x="0" y="27"/>
                    <a:pt x="4" y="30"/>
                    <a:pt x="7" y="35"/>
                  </a:cubicBezTo>
                  <a:cubicBezTo>
                    <a:pt x="10" y="40"/>
                    <a:pt x="13" y="46"/>
                    <a:pt x="14" y="53"/>
                  </a:cubicBezTo>
                  <a:cubicBezTo>
                    <a:pt x="15" y="62"/>
                    <a:pt x="7" y="76"/>
                    <a:pt x="15" y="83"/>
                  </a:cubicBezTo>
                  <a:cubicBezTo>
                    <a:pt x="22" y="89"/>
                    <a:pt x="37" y="89"/>
                    <a:pt x="45" y="87"/>
                  </a:cubicBezTo>
                  <a:cubicBezTo>
                    <a:pt x="64" y="82"/>
                    <a:pt x="68" y="75"/>
                    <a:pt x="79" y="61"/>
                  </a:cubicBezTo>
                </a:path>
              </a:pathLst>
            </a:custGeom>
            <a:solidFill>
              <a:srgbClr val="B623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10122">
              <a:extLst>
                <a:ext uri="{FF2B5EF4-FFF2-40B4-BE49-F238E27FC236}">
                  <a16:creationId xmlns:a16="http://schemas.microsoft.com/office/drawing/2014/main" id="{53C919A9-DD51-4866-9695-967B2B69FD9C}"/>
                </a:ext>
              </a:extLst>
            </p:cNvPr>
            <p:cNvSpPr>
              <a:spLocks/>
            </p:cNvSpPr>
            <p:nvPr/>
          </p:nvSpPr>
          <p:spPr bwMode="auto">
            <a:xfrm>
              <a:off x="495" y="3402"/>
              <a:ext cx="179" cy="100"/>
            </a:xfrm>
            <a:custGeom>
              <a:avLst/>
              <a:gdLst>
                <a:gd name="T0" fmla="*/ 42 w 43"/>
                <a:gd name="T1" fmla="*/ 0 h 24"/>
                <a:gd name="T2" fmla="*/ 0 w 43"/>
                <a:gd name="T3" fmla="*/ 24 h 24"/>
                <a:gd name="T4" fmla="*/ 0 w 43"/>
                <a:gd name="T5" fmla="*/ 24 h 24"/>
                <a:gd name="T6" fmla="*/ 20 w 43"/>
                <a:gd name="T7" fmla="*/ 12 h 24"/>
                <a:gd name="T8" fmla="*/ 42 w 43"/>
                <a:gd name="T9" fmla="*/ 2 h 24"/>
                <a:gd name="T10" fmla="*/ 42 w 43"/>
                <a:gd name="T11" fmla="*/ 0 h 24"/>
              </a:gdLst>
              <a:ahLst/>
              <a:cxnLst>
                <a:cxn ang="0">
                  <a:pos x="T0" y="T1"/>
                </a:cxn>
                <a:cxn ang="0">
                  <a:pos x="T2" y="T3"/>
                </a:cxn>
                <a:cxn ang="0">
                  <a:pos x="T4" y="T5"/>
                </a:cxn>
                <a:cxn ang="0">
                  <a:pos x="T6" y="T7"/>
                </a:cxn>
                <a:cxn ang="0">
                  <a:pos x="T8" y="T9"/>
                </a:cxn>
                <a:cxn ang="0">
                  <a:pos x="T10" y="T11"/>
                </a:cxn>
              </a:cxnLst>
              <a:rect l="0" t="0" r="r" b="b"/>
              <a:pathLst>
                <a:path w="43" h="24">
                  <a:moveTo>
                    <a:pt x="42" y="0"/>
                  </a:moveTo>
                  <a:cubicBezTo>
                    <a:pt x="27" y="3"/>
                    <a:pt x="12" y="14"/>
                    <a:pt x="0" y="24"/>
                  </a:cubicBezTo>
                  <a:cubicBezTo>
                    <a:pt x="0" y="24"/>
                    <a:pt x="0" y="24"/>
                    <a:pt x="0" y="24"/>
                  </a:cubicBezTo>
                  <a:cubicBezTo>
                    <a:pt x="7" y="20"/>
                    <a:pt x="13" y="16"/>
                    <a:pt x="20" y="12"/>
                  </a:cubicBezTo>
                  <a:cubicBezTo>
                    <a:pt x="27" y="8"/>
                    <a:pt x="35" y="5"/>
                    <a:pt x="42" y="2"/>
                  </a:cubicBezTo>
                  <a:cubicBezTo>
                    <a:pt x="43" y="2"/>
                    <a:pt x="43" y="0"/>
                    <a:pt x="42" y="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10123">
              <a:extLst>
                <a:ext uri="{FF2B5EF4-FFF2-40B4-BE49-F238E27FC236}">
                  <a16:creationId xmlns:a16="http://schemas.microsoft.com/office/drawing/2014/main" id="{884C3611-ADDD-46AE-A34A-7DF9CB4AA7A3}"/>
                </a:ext>
              </a:extLst>
            </p:cNvPr>
            <p:cNvSpPr>
              <a:spLocks/>
            </p:cNvSpPr>
            <p:nvPr/>
          </p:nvSpPr>
          <p:spPr bwMode="auto">
            <a:xfrm>
              <a:off x="470" y="3402"/>
              <a:ext cx="196" cy="42"/>
            </a:xfrm>
            <a:custGeom>
              <a:avLst/>
              <a:gdLst>
                <a:gd name="T0" fmla="*/ 47 w 47"/>
                <a:gd name="T1" fmla="*/ 0 h 10"/>
                <a:gd name="T2" fmla="*/ 0 w 47"/>
                <a:gd name="T3" fmla="*/ 9 h 10"/>
                <a:gd name="T4" fmla="*/ 0 w 47"/>
                <a:gd name="T5" fmla="*/ 10 h 10"/>
                <a:gd name="T6" fmla="*/ 46 w 47"/>
                <a:gd name="T7" fmla="*/ 1 h 10"/>
                <a:gd name="T8" fmla="*/ 47 w 47"/>
                <a:gd name="T9" fmla="*/ 0 h 10"/>
              </a:gdLst>
              <a:ahLst/>
              <a:cxnLst>
                <a:cxn ang="0">
                  <a:pos x="T0" y="T1"/>
                </a:cxn>
                <a:cxn ang="0">
                  <a:pos x="T2" y="T3"/>
                </a:cxn>
                <a:cxn ang="0">
                  <a:pos x="T4" y="T5"/>
                </a:cxn>
                <a:cxn ang="0">
                  <a:pos x="T6" y="T7"/>
                </a:cxn>
                <a:cxn ang="0">
                  <a:pos x="T8" y="T9"/>
                </a:cxn>
              </a:cxnLst>
              <a:rect l="0" t="0" r="r" b="b"/>
              <a:pathLst>
                <a:path w="47" h="10">
                  <a:moveTo>
                    <a:pt x="47" y="0"/>
                  </a:moveTo>
                  <a:cubicBezTo>
                    <a:pt x="31" y="0"/>
                    <a:pt x="15" y="3"/>
                    <a:pt x="0" y="9"/>
                  </a:cubicBezTo>
                  <a:cubicBezTo>
                    <a:pt x="0" y="10"/>
                    <a:pt x="0" y="10"/>
                    <a:pt x="0" y="10"/>
                  </a:cubicBezTo>
                  <a:cubicBezTo>
                    <a:pt x="15" y="7"/>
                    <a:pt x="31" y="3"/>
                    <a:pt x="46" y="1"/>
                  </a:cubicBezTo>
                  <a:cubicBezTo>
                    <a:pt x="47" y="1"/>
                    <a:pt x="47" y="0"/>
                    <a:pt x="47" y="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10124">
              <a:extLst>
                <a:ext uri="{FF2B5EF4-FFF2-40B4-BE49-F238E27FC236}">
                  <a16:creationId xmlns:a16="http://schemas.microsoft.com/office/drawing/2014/main" id="{AD8B0B1A-1324-4474-94E3-C4BACFDC62CE}"/>
                </a:ext>
              </a:extLst>
            </p:cNvPr>
            <p:cNvSpPr>
              <a:spLocks/>
            </p:cNvSpPr>
            <p:nvPr/>
          </p:nvSpPr>
          <p:spPr bwMode="auto">
            <a:xfrm>
              <a:off x="470" y="3361"/>
              <a:ext cx="208" cy="45"/>
            </a:xfrm>
            <a:custGeom>
              <a:avLst/>
              <a:gdLst>
                <a:gd name="T0" fmla="*/ 50 w 50"/>
                <a:gd name="T1" fmla="*/ 10 h 11"/>
                <a:gd name="T2" fmla="*/ 1 w 50"/>
                <a:gd name="T3" fmla="*/ 2 h 11"/>
                <a:gd name="T4" fmla="*/ 0 w 50"/>
                <a:gd name="T5" fmla="*/ 3 h 11"/>
                <a:gd name="T6" fmla="*/ 23 w 50"/>
                <a:gd name="T7" fmla="*/ 5 h 11"/>
                <a:gd name="T8" fmla="*/ 49 w 50"/>
                <a:gd name="T9" fmla="*/ 11 h 11"/>
                <a:gd name="T10" fmla="*/ 50 w 50"/>
                <a:gd name="T11" fmla="*/ 10 h 11"/>
              </a:gdLst>
              <a:ahLst/>
              <a:cxnLst>
                <a:cxn ang="0">
                  <a:pos x="T0" y="T1"/>
                </a:cxn>
                <a:cxn ang="0">
                  <a:pos x="T2" y="T3"/>
                </a:cxn>
                <a:cxn ang="0">
                  <a:pos x="T4" y="T5"/>
                </a:cxn>
                <a:cxn ang="0">
                  <a:pos x="T6" y="T7"/>
                </a:cxn>
                <a:cxn ang="0">
                  <a:pos x="T8" y="T9"/>
                </a:cxn>
                <a:cxn ang="0">
                  <a:pos x="T10" y="T11"/>
                </a:cxn>
              </a:cxnLst>
              <a:rect l="0" t="0" r="r" b="b"/>
              <a:pathLst>
                <a:path w="50" h="11">
                  <a:moveTo>
                    <a:pt x="50" y="10"/>
                  </a:moveTo>
                  <a:cubicBezTo>
                    <a:pt x="36" y="2"/>
                    <a:pt x="16" y="0"/>
                    <a:pt x="1" y="2"/>
                  </a:cubicBezTo>
                  <a:cubicBezTo>
                    <a:pt x="0" y="2"/>
                    <a:pt x="0" y="3"/>
                    <a:pt x="0" y="3"/>
                  </a:cubicBezTo>
                  <a:cubicBezTo>
                    <a:pt x="8" y="4"/>
                    <a:pt x="15" y="4"/>
                    <a:pt x="23" y="5"/>
                  </a:cubicBezTo>
                  <a:cubicBezTo>
                    <a:pt x="32" y="6"/>
                    <a:pt x="40" y="9"/>
                    <a:pt x="49" y="11"/>
                  </a:cubicBezTo>
                  <a:cubicBezTo>
                    <a:pt x="49" y="11"/>
                    <a:pt x="50" y="10"/>
                    <a:pt x="50" y="1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10125">
              <a:extLst>
                <a:ext uri="{FF2B5EF4-FFF2-40B4-BE49-F238E27FC236}">
                  <a16:creationId xmlns:a16="http://schemas.microsoft.com/office/drawing/2014/main" id="{198D5A3A-6427-4297-817B-D2718369ADF1}"/>
                </a:ext>
              </a:extLst>
            </p:cNvPr>
            <p:cNvSpPr>
              <a:spLocks/>
            </p:cNvSpPr>
            <p:nvPr/>
          </p:nvSpPr>
          <p:spPr bwMode="auto">
            <a:xfrm>
              <a:off x="524" y="3257"/>
              <a:ext cx="200" cy="282"/>
            </a:xfrm>
            <a:custGeom>
              <a:avLst/>
              <a:gdLst>
                <a:gd name="T0" fmla="*/ 48 w 48"/>
                <a:gd name="T1" fmla="*/ 37 h 68"/>
                <a:gd name="T2" fmla="*/ 43 w 48"/>
                <a:gd name="T3" fmla="*/ 57 h 68"/>
                <a:gd name="T4" fmla="*/ 27 w 48"/>
                <a:gd name="T5" fmla="*/ 61 h 68"/>
                <a:gd name="T6" fmla="*/ 33 w 48"/>
                <a:gd name="T7" fmla="*/ 38 h 68"/>
                <a:gd name="T8" fmla="*/ 4 w 48"/>
                <a:gd name="T9" fmla="*/ 41 h 68"/>
                <a:gd name="T10" fmla="*/ 25 w 48"/>
                <a:gd name="T11" fmla="*/ 26 h 68"/>
                <a:gd name="T12" fmla="*/ 29 w 48"/>
                <a:gd name="T13" fmla="*/ 9 h 68"/>
                <a:gd name="T14" fmla="*/ 48 w 48"/>
                <a:gd name="T15" fmla="*/ 37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68">
                  <a:moveTo>
                    <a:pt x="48" y="37"/>
                  </a:moveTo>
                  <a:cubicBezTo>
                    <a:pt x="48" y="42"/>
                    <a:pt x="47" y="51"/>
                    <a:pt x="43" y="57"/>
                  </a:cubicBezTo>
                  <a:cubicBezTo>
                    <a:pt x="40" y="61"/>
                    <a:pt x="31" y="68"/>
                    <a:pt x="27" y="61"/>
                  </a:cubicBezTo>
                  <a:cubicBezTo>
                    <a:pt x="24" y="57"/>
                    <a:pt x="30" y="42"/>
                    <a:pt x="33" y="38"/>
                  </a:cubicBezTo>
                  <a:cubicBezTo>
                    <a:pt x="28" y="44"/>
                    <a:pt x="7" y="50"/>
                    <a:pt x="4" y="41"/>
                  </a:cubicBezTo>
                  <a:cubicBezTo>
                    <a:pt x="0" y="30"/>
                    <a:pt x="19" y="26"/>
                    <a:pt x="25" y="26"/>
                  </a:cubicBezTo>
                  <a:cubicBezTo>
                    <a:pt x="5" y="18"/>
                    <a:pt x="9" y="0"/>
                    <a:pt x="29" y="9"/>
                  </a:cubicBezTo>
                  <a:cubicBezTo>
                    <a:pt x="44" y="16"/>
                    <a:pt x="46" y="25"/>
                    <a:pt x="48" y="37"/>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0126">
              <a:extLst>
                <a:ext uri="{FF2B5EF4-FFF2-40B4-BE49-F238E27FC236}">
                  <a16:creationId xmlns:a16="http://schemas.microsoft.com/office/drawing/2014/main" id="{5197DF2E-2312-40B5-8300-548419FCF074}"/>
                </a:ext>
              </a:extLst>
            </p:cNvPr>
            <p:cNvSpPr>
              <a:spLocks/>
            </p:cNvSpPr>
            <p:nvPr/>
          </p:nvSpPr>
          <p:spPr bwMode="auto">
            <a:xfrm>
              <a:off x="528" y="3116"/>
              <a:ext cx="895" cy="905"/>
            </a:xfrm>
            <a:custGeom>
              <a:avLst/>
              <a:gdLst>
                <a:gd name="T0" fmla="*/ 93 w 215"/>
                <a:gd name="T1" fmla="*/ 144 h 218"/>
                <a:gd name="T2" fmla="*/ 26 w 215"/>
                <a:gd name="T3" fmla="*/ 154 h 218"/>
                <a:gd name="T4" fmla="*/ 38 w 215"/>
                <a:gd name="T5" fmla="*/ 82 h 218"/>
                <a:gd name="T6" fmla="*/ 58 w 215"/>
                <a:gd name="T7" fmla="*/ 80 h 218"/>
                <a:gd name="T8" fmla="*/ 47 w 215"/>
                <a:gd name="T9" fmla="*/ 53 h 218"/>
                <a:gd name="T10" fmla="*/ 57 w 215"/>
                <a:gd name="T11" fmla="*/ 19 h 218"/>
                <a:gd name="T12" fmla="*/ 117 w 215"/>
                <a:gd name="T13" fmla="*/ 47 h 218"/>
                <a:gd name="T14" fmla="*/ 175 w 215"/>
                <a:gd name="T15" fmla="*/ 19 h 218"/>
                <a:gd name="T16" fmla="*/ 188 w 215"/>
                <a:gd name="T17" fmla="*/ 55 h 218"/>
                <a:gd name="T18" fmla="*/ 167 w 215"/>
                <a:gd name="T19" fmla="*/ 84 h 218"/>
                <a:gd name="T20" fmla="*/ 215 w 215"/>
                <a:gd name="T21" fmla="*/ 117 h 218"/>
                <a:gd name="T22" fmla="*/ 162 w 215"/>
                <a:gd name="T23" fmla="*/ 152 h 218"/>
                <a:gd name="T24" fmla="*/ 161 w 215"/>
                <a:gd name="T25" fmla="*/ 186 h 218"/>
                <a:gd name="T26" fmla="*/ 132 w 215"/>
                <a:gd name="T27" fmla="*/ 210 h 218"/>
                <a:gd name="T28" fmla="*/ 84 w 215"/>
                <a:gd name="T29" fmla="*/ 173 h 218"/>
                <a:gd name="T30" fmla="*/ 92 w 215"/>
                <a:gd name="T31" fmla="*/ 143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5" h="218">
                  <a:moveTo>
                    <a:pt x="93" y="144"/>
                  </a:moveTo>
                  <a:cubicBezTo>
                    <a:pt x="82" y="164"/>
                    <a:pt x="42" y="167"/>
                    <a:pt x="26" y="154"/>
                  </a:cubicBezTo>
                  <a:cubicBezTo>
                    <a:pt x="0" y="134"/>
                    <a:pt x="9" y="93"/>
                    <a:pt x="38" y="82"/>
                  </a:cubicBezTo>
                  <a:cubicBezTo>
                    <a:pt x="45" y="80"/>
                    <a:pt x="51" y="79"/>
                    <a:pt x="58" y="80"/>
                  </a:cubicBezTo>
                  <a:cubicBezTo>
                    <a:pt x="49" y="75"/>
                    <a:pt x="49" y="62"/>
                    <a:pt x="47" y="53"/>
                  </a:cubicBezTo>
                  <a:cubicBezTo>
                    <a:pt x="46" y="42"/>
                    <a:pt x="47" y="27"/>
                    <a:pt x="57" y="19"/>
                  </a:cubicBezTo>
                  <a:cubicBezTo>
                    <a:pt x="79" y="0"/>
                    <a:pt x="108" y="27"/>
                    <a:pt x="117" y="47"/>
                  </a:cubicBezTo>
                  <a:cubicBezTo>
                    <a:pt x="117" y="19"/>
                    <a:pt x="153" y="5"/>
                    <a:pt x="175" y="19"/>
                  </a:cubicBezTo>
                  <a:cubicBezTo>
                    <a:pt x="186" y="26"/>
                    <a:pt x="191" y="43"/>
                    <a:pt x="188" y="55"/>
                  </a:cubicBezTo>
                  <a:cubicBezTo>
                    <a:pt x="185" y="69"/>
                    <a:pt x="175" y="75"/>
                    <a:pt x="167" y="84"/>
                  </a:cubicBezTo>
                  <a:cubicBezTo>
                    <a:pt x="188" y="81"/>
                    <a:pt x="215" y="91"/>
                    <a:pt x="215" y="117"/>
                  </a:cubicBezTo>
                  <a:cubicBezTo>
                    <a:pt x="214" y="148"/>
                    <a:pt x="189" y="160"/>
                    <a:pt x="162" y="152"/>
                  </a:cubicBezTo>
                  <a:cubicBezTo>
                    <a:pt x="163" y="165"/>
                    <a:pt x="168" y="173"/>
                    <a:pt x="161" y="186"/>
                  </a:cubicBezTo>
                  <a:cubicBezTo>
                    <a:pt x="155" y="197"/>
                    <a:pt x="144" y="206"/>
                    <a:pt x="132" y="210"/>
                  </a:cubicBezTo>
                  <a:cubicBezTo>
                    <a:pt x="104" y="218"/>
                    <a:pt x="83" y="201"/>
                    <a:pt x="84" y="173"/>
                  </a:cubicBezTo>
                  <a:cubicBezTo>
                    <a:pt x="85" y="163"/>
                    <a:pt x="88" y="151"/>
                    <a:pt x="92" y="143"/>
                  </a:cubicBezTo>
                </a:path>
              </a:pathLst>
            </a:custGeom>
            <a:solidFill>
              <a:srgbClr val="D253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0127">
              <a:extLst>
                <a:ext uri="{FF2B5EF4-FFF2-40B4-BE49-F238E27FC236}">
                  <a16:creationId xmlns:a16="http://schemas.microsoft.com/office/drawing/2014/main" id="{F2A7028B-CB95-4F12-85AE-08042B934848}"/>
                </a:ext>
              </a:extLst>
            </p:cNvPr>
            <p:cNvSpPr>
              <a:spLocks/>
            </p:cNvSpPr>
            <p:nvPr/>
          </p:nvSpPr>
          <p:spPr bwMode="auto">
            <a:xfrm>
              <a:off x="990" y="3581"/>
              <a:ext cx="108" cy="369"/>
            </a:xfrm>
            <a:custGeom>
              <a:avLst/>
              <a:gdLst>
                <a:gd name="T0" fmla="*/ 1 w 26"/>
                <a:gd name="T1" fmla="*/ 1 h 89"/>
                <a:gd name="T2" fmla="*/ 1 w 26"/>
                <a:gd name="T3" fmla="*/ 20 h 89"/>
                <a:gd name="T4" fmla="*/ 18 w 26"/>
                <a:gd name="T5" fmla="*/ 89 h 89"/>
                <a:gd name="T6" fmla="*/ 19 w 26"/>
                <a:gd name="T7" fmla="*/ 88 h 89"/>
                <a:gd name="T8" fmla="*/ 7 w 26"/>
                <a:gd name="T9" fmla="*/ 47 h 89"/>
                <a:gd name="T10" fmla="*/ 25 w 26"/>
                <a:gd name="T11" fmla="*/ 85 h 89"/>
                <a:gd name="T12" fmla="*/ 26 w 26"/>
                <a:gd name="T13" fmla="*/ 84 h 89"/>
                <a:gd name="T14" fmla="*/ 3 w 26"/>
                <a:gd name="T15" fmla="*/ 14 h 89"/>
                <a:gd name="T16" fmla="*/ 3 w 26"/>
                <a:gd name="T17" fmla="*/ 5 h 89"/>
                <a:gd name="T18" fmla="*/ 3 w 26"/>
                <a:gd name="T19" fmla="*/ 6 h 89"/>
                <a:gd name="T20" fmla="*/ 3 w 26"/>
                <a:gd name="T21" fmla="*/ 0 h 89"/>
                <a:gd name="T22" fmla="*/ 1 w 26"/>
                <a:gd name="T23" fmla="*/ 1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1" y="1"/>
                  </a:moveTo>
                  <a:cubicBezTo>
                    <a:pt x="0" y="7"/>
                    <a:pt x="0" y="14"/>
                    <a:pt x="1" y="20"/>
                  </a:cubicBezTo>
                  <a:cubicBezTo>
                    <a:pt x="0" y="44"/>
                    <a:pt x="7" y="67"/>
                    <a:pt x="18" y="89"/>
                  </a:cubicBezTo>
                  <a:cubicBezTo>
                    <a:pt x="18" y="89"/>
                    <a:pt x="19" y="89"/>
                    <a:pt x="19" y="88"/>
                  </a:cubicBezTo>
                  <a:cubicBezTo>
                    <a:pt x="14" y="74"/>
                    <a:pt x="10" y="61"/>
                    <a:pt x="7" y="47"/>
                  </a:cubicBezTo>
                  <a:cubicBezTo>
                    <a:pt x="11" y="60"/>
                    <a:pt x="18" y="73"/>
                    <a:pt x="25" y="85"/>
                  </a:cubicBezTo>
                  <a:cubicBezTo>
                    <a:pt x="25" y="85"/>
                    <a:pt x="26" y="84"/>
                    <a:pt x="26" y="84"/>
                  </a:cubicBezTo>
                  <a:cubicBezTo>
                    <a:pt x="17" y="60"/>
                    <a:pt x="6" y="38"/>
                    <a:pt x="3" y="14"/>
                  </a:cubicBezTo>
                  <a:cubicBezTo>
                    <a:pt x="3" y="11"/>
                    <a:pt x="3" y="8"/>
                    <a:pt x="3" y="5"/>
                  </a:cubicBezTo>
                  <a:cubicBezTo>
                    <a:pt x="4" y="5"/>
                    <a:pt x="3" y="5"/>
                    <a:pt x="3" y="6"/>
                  </a:cubicBezTo>
                  <a:cubicBezTo>
                    <a:pt x="3" y="4"/>
                    <a:pt x="3" y="2"/>
                    <a:pt x="3" y="0"/>
                  </a:cubicBezTo>
                  <a:cubicBezTo>
                    <a:pt x="3" y="0"/>
                    <a:pt x="2" y="1"/>
                    <a:pt x="1" y="1"/>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0128">
              <a:extLst>
                <a:ext uri="{FF2B5EF4-FFF2-40B4-BE49-F238E27FC236}">
                  <a16:creationId xmlns:a16="http://schemas.microsoft.com/office/drawing/2014/main" id="{951E42ED-799F-438B-A26B-04199792FFE1}"/>
                </a:ext>
              </a:extLst>
            </p:cNvPr>
            <p:cNvSpPr>
              <a:spLocks/>
            </p:cNvSpPr>
            <p:nvPr/>
          </p:nvSpPr>
          <p:spPr bwMode="auto">
            <a:xfrm>
              <a:off x="591" y="3572"/>
              <a:ext cx="362" cy="104"/>
            </a:xfrm>
            <a:custGeom>
              <a:avLst/>
              <a:gdLst>
                <a:gd name="T0" fmla="*/ 86 w 87"/>
                <a:gd name="T1" fmla="*/ 1 h 25"/>
                <a:gd name="T2" fmla="*/ 70 w 87"/>
                <a:gd name="T3" fmla="*/ 10 h 25"/>
                <a:gd name="T4" fmla="*/ 0 w 87"/>
                <a:gd name="T5" fmla="*/ 24 h 25"/>
                <a:gd name="T6" fmla="*/ 1 w 87"/>
                <a:gd name="T7" fmla="*/ 24 h 25"/>
                <a:gd name="T8" fmla="*/ 43 w 87"/>
                <a:gd name="T9" fmla="*/ 16 h 25"/>
                <a:gd name="T10" fmla="*/ 2 w 87"/>
                <a:gd name="T11" fmla="*/ 17 h 25"/>
                <a:gd name="T12" fmla="*/ 2 w 87"/>
                <a:gd name="T13" fmla="*/ 15 h 25"/>
                <a:gd name="T14" fmla="*/ 75 w 87"/>
                <a:gd name="T15" fmla="*/ 5 h 25"/>
                <a:gd name="T16" fmla="*/ 82 w 87"/>
                <a:gd name="T17" fmla="*/ 1 h 25"/>
                <a:gd name="T18" fmla="*/ 82 w 87"/>
                <a:gd name="T19" fmla="*/ 2 h 25"/>
                <a:gd name="T20" fmla="*/ 87 w 87"/>
                <a:gd name="T21" fmla="*/ 0 h 25"/>
                <a:gd name="T22" fmla="*/ 86 w 87"/>
                <a:gd name="T23" fmla="*/ 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7" h="25">
                  <a:moveTo>
                    <a:pt x="86" y="1"/>
                  </a:moveTo>
                  <a:cubicBezTo>
                    <a:pt x="81" y="5"/>
                    <a:pt x="76" y="8"/>
                    <a:pt x="70" y="10"/>
                  </a:cubicBezTo>
                  <a:cubicBezTo>
                    <a:pt x="49" y="21"/>
                    <a:pt x="25" y="25"/>
                    <a:pt x="0" y="24"/>
                  </a:cubicBezTo>
                  <a:cubicBezTo>
                    <a:pt x="0" y="24"/>
                    <a:pt x="0" y="24"/>
                    <a:pt x="1" y="24"/>
                  </a:cubicBezTo>
                  <a:cubicBezTo>
                    <a:pt x="15" y="22"/>
                    <a:pt x="30" y="20"/>
                    <a:pt x="43" y="16"/>
                  </a:cubicBezTo>
                  <a:cubicBezTo>
                    <a:pt x="29" y="18"/>
                    <a:pt x="15" y="18"/>
                    <a:pt x="2" y="17"/>
                  </a:cubicBezTo>
                  <a:cubicBezTo>
                    <a:pt x="1" y="17"/>
                    <a:pt x="2" y="15"/>
                    <a:pt x="2" y="15"/>
                  </a:cubicBezTo>
                  <a:cubicBezTo>
                    <a:pt x="27" y="13"/>
                    <a:pt x="51" y="14"/>
                    <a:pt x="75" y="5"/>
                  </a:cubicBezTo>
                  <a:cubicBezTo>
                    <a:pt x="77" y="4"/>
                    <a:pt x="80" y="3"/>
                    <a:pt x="82" y="1"/>
                  </a:cubicBezTo>
                  <a:cubicBezTo>
                    <a:pt x="82" y="1"/>
                    <a:pt x="82" y="1"/>
                    <a:pt x="82" y="2"/>
                  </a:cubicBezTo>
                  <a:cubicBezTo>
                    <a:pt x="84" y="1"/>
                    <a:pt x="85" y="1"/>
                    <a:pt x="87" y="0"/>
                  </a:cubicBezTo>
                  <a:cubicBezTo>
                    <a:pt x="87" y="0"/>
                    <a:pt x="87" y="1"/>
                    <a:pt x="86" y="1"/>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0129">
              <a:extLst>
                <a:ext uri="{FF2B5EF4-FFF2-40B4-BE49-F238E27FC236}">
                  <a16:creationId xmlns:a16="http://schemas.microsoft.com/office/drawing/2014/main" id="{F6BD51FA-9786-4BD0-BA4D-8D715A01EEC2}"/>
                </a:ext>
              </a:extLst>
            </p:cNvPr>
            <p:cNvSpPr>
              <a:spLocks/>
            </p:cNvSpPr>
            <p:nvPr/>
          </p:nvSpPr>
          <p:spPr bwMode="auto">
            <a:xfrm>
              <a:off x="790" y="3211"/>
              <a:ext cx="108" cy="370"/>
            </a:xfrm>
            <a:custGeom>
              <a:avLst/>
              <a:gdLst>
                <a:gd name="T0" fmla="*/ 25 w 26"/>
                <a:gd name="T1" fmla="*/ 88 h 89"/>
                <a:gd name="T2" fmla="*/ 26 w 26"/>
                <a:gd name="T3" fmla="*/ 69 h 89"/>
                <a:gd name="T4" fmla="*/ 8 w 26"/>
                <a:gd name="T5" fmla="*/ 0 h 89"/>
                <a:gd name="T6" fmla="*/ 7 w 26"/>
                <a:gd name="T7" fmla="*/ 1 h 89"/>
                <a:gd name="T8" fmla="*/ 20 w 26"/>
                <a:gd name="T9" fmla="*/ 42 h 89"/>
                <a:gd name="T10" fmla="*/ 1 w 26"/>
                <a:gd name="T11" fmla="*/ 5 h 89"/>
                <a:gd name="T12" fmla="*/ 1 w 26"/>
                <a:gd name="T13" fmla="*/ 6 h 89"/>
                <a:gd name="T14" fmla="*/ 23 w 26"/>
                <a:gd name="T15" fmla="*/ 75 h 89"/>
                <a:gd name="T16" fmla="*/ 23 w 26"/>
                <a:gd name="T17" fmla="*/ 84 h 89"/>
                <a:gd name="T18" fmla="*/ 24 w 26"/>
                <a:gd name="T19" fmla="*/ 83 h 89"/>
                <a:gd name="T20" fmla="*/ 24 w 26"/>
                <a:gd name="T21" fmla="*/ 89 h 89"/>
                <a:gd name="T22" fmla="*/ 25 w 26"/>
                <a:gd name="T23" fmla="*/ 88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25" y="88"/>
                  </a:moveTo>
                  <a:cubicBezTo>
                    <a:pt x="26" y="82"/>
                    <a:pt x="26" y="75"/>
                    <a:pt x="26" y="69"/>
                  </a:cubicBezTo>
                  <a:cubicBezTo>
                    <a:pt x="26" y="45"/>
                    <a:pt x="19" y="22"/>
                    <a:pt x="8" y="0"/>
                  </a:cubicBezTo>
                  <a:cubicBezTo>
                    <a:pt x="8" y="0"/>
                    <a:pt x="7" y="1"/>
                    <a:pt x="7" y="1"/>
                  </a:cubicBezTo>
                  <a:cubicBezTo>
                    <a:pt x="12" y="15"/>
                    <a:pt x="17" y="28"/>
                    <a:pt x="20" y="42"/>
                  </a:cubicBezTo>
                  <a:cubicBezTo>
                    <a:pt x="15" y="29"/>
                    <a:pt x="8" y="16"/>
                    <a:pt x="1" y="5"/>
                  </a:cubicBezTo>
                  <a:cubicBezTo>
                    <a:pt x="1" y="4"/>
                    <a:pt x="0" y="5"/>
                    <a:pt x="1" y="6"/>
                  </a:cubicBezTo>
                  <a:cubicBezTo>
                    <a:pt x="9" y="29"/>
                    <a:pt x="21" y="51"/>
                    <a:pt x="23" y="75"/>
                  </a:cubicBezTo>
                  <a:cubicBezTo>
                    <a:pt x="23" y="78"/>
                    <a:pt x="23" y="81"/>
                    <a:pt x="23" y="84"/>
                  </a:cubicBezTo>
                  <a:cubicBezTo>
                    <a:pt x="23" y="84"/>
                    <a:pt x="23" y="84"/>
                    <a:pt x="24" y="83"/>
                  </a:cubicBezTo>
                  <a:cubicBezTo>
                    <a:pt x="24" y="85"/>
                    <a:pt x="24" y="87"/>
                    <a:pt x="24" y="89"/>
                  </a:cubicBezTo>
                  <a:cubicBezTo>
                    <a:pt x="24" y="89"/>
                    <a:pt x="25" y="88"/>
                    <a:pt x="25" y="88"/>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0130">
              <a:extLst>
                <a:ext uri="{FF2B5EF4-FFF2-40B4-BE49-F238E27FC236}">
                  <a16:creationId xmlns:a16="http://schemas.microsoft.com/office/drawing/2014/main" id="{6F255947-7C5F-4C0E-97D1-AA6BCA7AC490}"/>
                </a:ext>
              </a:extLst>
            </p:cNvPr>
            <p:cNvSpPr>
              <a:spLocks/>
            </p:cNvSpPr>
            <p:nvPr/>
          </p:nvSpPr>
          <p:spPr bwMode="auto">
            <a:xfrm>
              <a:off x="1015" y="3564"/>
              <a:ext cx="374" cy="104"/>
            </a:xfrm>
            <a:custGeom>
              <a:avLst/>
              <a:gdLst>
                <a:gd name="T0" fmla="*/ 1 w 90"/>
                <a:gd name="T1" fmla="*/ 3 h 25"/>
                <a:gd name="T2" fmla="*/ 20 w 90"/>
                <a:gd name="T3" fmla="*/ 1 h 25"/>
                <a:gd name="T4" fmla="*/ 89 w 90"/>
                <a:gd name="T5" fmla="*/ 18 h 25"/>
                <a:gd name="T6" fmla="*/ 89 w 90"/>
                <a:gd name="T7" fmla="*/ 18 h 25"/>
                <a:gd name="T8" fmla="*/ 47 w 90"/>
                <a:gd name="T9" fmla="*/ 7 h 25"/>
                <a:gd name="T10" fmla="*/ 85 w 90"/>
                <a:gd name="T11" fmla="*/ 24 h 25"/>
                <a:gd name="T12" fmla="*/ 84 w 90"/>
                <a:gd name="T13" fmla="*/ 25 h 25"/>
                <a:gd name="T14" fmla="*/ 14 w 90"/>
                <a:gd name="T15" fmla="*/ 4 h 25"/>
                <a:gd name="T16" fmla="*/ 5 w 90"/>
                <a:gd name="T17" fmla="*/ 5 h 25"/>
                <a:gd name="T18" fmla="*/ 6 w 90"/>
                <a:gd name="T19" fmla="*/ 4 h 25"/>
                <a:gd name="T20" fmla="*/ 1 w 90"/>
                <a:gd name="T21" fmla="*/ 4 h 25"/>
                <a:gd name="T22" fmla="*/ 1 w 90"/>
                <a:gd name="T23" fmla="*/ 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0" h="25">
                  <a:moveTo>
                    <a:pt x="1" y="3"/>
                  </a:moveTo>
                  <a:cubicBezTo>
                    <a:pt x="8" y="1"/>
                    <a:pt x="14" y="1"/>
                    <a:pt x="20" y="1"/>
                  </a:cubicBezTo>
                  <a:cubicBezTo>
                    <a:pt x="44" y="0"/>
                    <a:pt x="68" y="7"/>
                    <a:pt x="89" y="18"/>
                  </a:cubicBezTo>
                  <a:cubicBezTo>
                    <a:pt x="90" y="18"/>
                    <a:pt x="89" y="19"/>
                    <a:pt x="89" y="18"/>
                  </a:cubicBezTo>
                  <a:cubicBezTo>
                    <a:pt x="75" y="14"/>
                    <a:pt x="61" y="10"/>
                    <a:pt x="47" y="7"/>
                  </a:cubicBezTo>
                  <a:cubicBezTo>
                    <a:pt x="61" y="11"/>
                    <a:pt x="73" y="18"/>
                    <a:pt x="85" y="24"/>
                  </a:cubicBezTo>
                  <a:cubicBezTo>
                    <a:pt x="85" y="24"/>
                    <a:pt x="84" y="25"/>
                    <a:pt x="84" y="25"/>
                  </a:cubicBezTo>
                  <a:cubicBezTo>
                    <a:pt x="60" y="17"/>
                    <a:pt x="39" y="6"/>
                    <a:pt x="14" y="4"/>
                  </a:cubicBezTo>
                  <a:cubicBezTo>
                    <a:pt x="11" y="4"/>
                    <a:pt x="8" y="4"/>
                    <a:pt x="5" y="5"/>
                  </a:cubicBezTo>
                  <a:cubicBezTo>
                    <a:pt x="5" y="5"/>
                    <a:pt x="5" y="4"/>
                    <a:pt x="6" y="4"/>
                  </a:cubicBezTo>
                  <a:cubicBezTo>
                    <a:pt x="4" y="4"/>
                    <a:pt x="2" y="4"/>
                    <a:pt x="1" y="4"/>
                  </a:cubicBezTo>
                  <a:cubicBezTo>
                    <a:pt x="0" y="4"/>
                    <a:pt x="1" y="3"/>
                    <a:pt x="1" y="3"/>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0131">
              <a:extLst>
                <a:ext uri="{FF2B5EF4-FFF2-40B4-BE49-F238E27FC236}">
                  <a16:creationId xmlns:a16="http://schemas.microsoft.com/office/drawing/2014/main" id="{3283B159-61B2-4F23-B2D7-067AC6762304}"/>
                </a:ext>
              </a:extLst>
            </p:cNvPr>
            <p:cNvSpPr>
              <a:spLocks/>
            </p:cNvSpPr>
            <p:nvPr/>
          </p:nvSpPr>
          <p:spPr bwMode="auto">
            <a:xfrm>
              <a:off x="1011" y="3244"/>
              <a:ext cx="220" cy="320"/>
            </a:xfrm>
            <a:custGeom>
              <a:avLst/>
              <a:gdLst>
                <a:gd name="T0" fmla="*/ 0 w 53"/>
                <a:gd name="T1" fmla="*/ 75 h 77"/>
                <a:gd name="T2" fmla="*/ 6 w 53"/>
                <a:gd name="T3" fmla="*/ 58 h 77"/>
                <a:gd name="T4" fmla="*/ 48 w 53"/>
                <a:gd name="T5" fmla="*/ 0 h 77"/>
                <a:gd name="T6" fmla="*/ 48 w 53"/>
                <a:gd name="T7" fmla="*/ 1 h 77"/>
                <a:gd name="T8" fmla="*/ 22 w 53"/>
                <a:gd name="T9" fmla="*/ 35 h 77"/>
                <a:gd name="T10" fmla="*/ 52 w 53"/>
                <a:gd name="T11" fmla="*/ 7 h 77"/>
                <a:gd name="T12" fmla="*/ 53 w 53"/>
                <a:gd name="T13" fmla="*/ 8 h 77"/>
                <a:gd name="T14" fmla="*/ 6 w 53"/>
                <a:gd name="T15" fmla="*/ 65 h 77"/>
                <a:gd name="T16" fmla="*/ 4 w 53"/>
                <a:gd name="T17" fmla="*/ 73 h 77"/>
                <a:gd name="T18" fmla="*/ 3 w 53"/>
                <a:gd name="T19" fmla="*/ 72 h 77"/>
                <a:gd name="T20" fmla="*/ 1 w 53"/>
                <a:gd name="T21" fmla="*/ 77 h 77"/>
                <a:gd name="T22" fmla="*/ 0 w 53"/>
                <a:gd name="T23" fmla="*/ 7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77">
                  <a:moveTo>
                    <a:pt x="0" y="75"/>
                  </a:moveTo>
                  <a:cubicBezTo>
                    <a:pt x="1" y="69"/>
                    <a:pt x="3" y="64"/>
                    <a:pt x="6" y="58"/>
                  </a:cubicBezTo>
                  <a:cubicBezTo>
                    <a:pt x="14" y="35"/>
                    <a:pt x="30" y="16"/>
                    <a:pt x="48" y="0"/>
                  </a:cubicBezTo>
                  <a:cubicBezTo>
                    <a:pt x="48" y="0"/>
                    <a:pt x="48" y="1"/>
                    <a:pt x="48" y="1"/>
                  </a:cubicBezTo>
                  <a:cubicBezTo>
                    <a:pt x="39" y="12"/>
                    <a:pt x="29" y="23"/>
                    <a:pt x="22" y="35"/>
                  </a:cubicBezTo>
                  <a:cubicBezTo>
                    <a:pt x="31" y="24"/>
                    <a:pt x="42" y="15"/>
                    <a:pt x="52" y="7"/>
                  </a:cubicBezTo>
                  <a:cubicBezTo>
                    <a:pt x="52" y="6"/>
                    <a:pt x="53" y="7"/>
                    <a:pt x="53" y="8"/>
                  </a:cubicBezTo>
                  <a:cubicBezTo>
                    <a:pt x="36" y="26"/>
                    <a:pt x="18" y="42"/>
                    <a:pt x="6" y="65"/>
                  </a:cubicBezTo>
                  <a:cubicBezTo>
                    <a:pt x="5" y="67"/>
                    <a:pt x="4" y="70"/>
                    <a:pt x="4" y="73"/>
                  </a:cubicBezTo>
                  <a:cubicBezTo>
                    <a:pt x="3" y="73"/>
                    <a:pt x="3" y="72"/>
                    <a:pt x="3" y="72"/>
                  </a:cubicBezTo>
                  <a:cubicBezTo>
                    <a:pt x="2" y="74"/>
                    <a:pt x="2" y="75"/>
                    <a:pt x="1" y="77"/>
                  </a:cubicBezTo>
                  <a:cubicBezTo>
                    <a:pt x="1" y="77"/>
                    <a:pt x="0" y="76"/>
                    <a:pt x="0" y="75"/>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0132">
              <a:extLst>
                <a:ext uri="{FF2B5EF4-FFF2-40B4-BE49-F238E27FC236}">
                  <a16:creationId xmlns:a16="http://schemas.microsoft.com/office/drawing/2014/main" id="{2DEA68BF-4C66-4CF3-9B91-48136C863A5C}"/>
                </a:ext>
              </a:extLst>
            </p:cNvPr>
            <p:cNvSpPr>
              <a:spLocks/>
            </p:cNvSpPr>
            <p:nvPr/>
          </p:nvSpPr>
          <p:spPr bwMode="auto">
            <a:xfrm>
              <a:off x="616" y="3186"/>
              <a:ext cx="765" cy="756"/>
            </a:xfrm>
            <a:custGeom>
              <a:avLst/>
              <a:gdLst>
                <a:gd name="T0" fmla="*/ 60 w 184"/>
                <a:gd name="T1" fmla="*/ 112 h 182"/>
                <a:gd name="T2" fmla="*/ 39 w 184"/>
                <a:gd name="T3" fmla="*/ 111 h 182"/>
                <a:gd name="T4" fmla="*/ 17 w 184"/>
                <a:gd name="T5" fmla="*/ 106 h 182"/>
                <a:gd name="T6" fmla="*/ 6 w 184"/>
                <a:gd name="T7" fmla="*/ 87 h 182"/>
                <a:gd name="T8" fmla="*/ 3 w 184"/>
                <a:gd name="T9" fmla="*/ 62 h 182"/>
                <a:gd name="T10" fmla="*/ 23 w 184"/>
                <a:gd name="T11" fmla="*/ 45 h 182"/>
                <a:gd name="T12" fmla="*/ 48 w 184"/>
                <a:gd name="T13" fmla="*/ 37 h 182"/>
                <a:gd name="T14" fmla="*/ 52 w 184"/>
                <a:gd name="T15" fmla="*/ 42 h 182"/>
                <a:gd name="T16" fmla="*/ 59 w 184"/>
                <a:gd name="T17" fmla="*/ 42 h 182"/>
                <a:gd name="T18" fmla="*/ 64 w 184"/>
                <a:gd name="T19" fmla="*/ 46 h 182"/>
                <a:gd name="T20" fmla="*/ 59 w 184"/>
                <a:gd name="T21" fmla="*/ 37 h 182"/>
                <a:gd name="T22" fmla="*/ 65 w 184"/>
                <a:gd name="T23" fmla="*/ 30 h 182"/>
                <a:gd name="T24" fmla="*/ 66 w 184"/>
                <a:gd name="T25" fmla="*/ 21 h 182"/>
                <a:gd name="T26" fmla="*/ 74 w 184"/>
                <a:gd name="T27" fmla="*/ 13 h 182"/>
                <a:gd name="T28" fmla="*/ 79 w 184"/>
                <a:gd name="T29" fmla="*/ 2 h 182"/>
                <a:gd name="T30" fmla="*/ 91 w 184"/>
                <a:gd name="T31" fmla="*/ 2 h 182"/>
                <a:gd name="T32" fmla="*/ 113 w 184"/>
                <a:gd name="T33" fmla="*/ 6 h 182"/>
                <a:gd name="T34" fmla="*/ 120 w 184"/>
                <a:gd name="T35" fmla="*/ 27 h 182"/>
                <a:gd name="T36" fmla="*/ 123 w 184"/>
                <a:gd name="T37" fmla="*/ 47 h 182"/>
                <a:gd name="T38" fmla="*/ 142 w 184"/>
                <a:gd name="T39" fmla="*/ 38 h 182"/>
                <a:gd name="T40" fmla="*/ 164 w 184"/>
                <a:gd name="T41" fmla="*/ 38 h 182"/>
                <a:gd name="T42" fmla="*/ 178 w 184"/>
                <a:gd name="T43" fmla="*/ 56 h 182"/>
                <a:gd name="T44" fmla="*/ 184 w 184"/>
                <a:gd name="T45" fmla="*/ 66 h 182"/>
                <a:gd name="T46" fmla="*/ 177 w 184"/>
                <a:gd name="T47" fmla="*/ 77 h 182"/>
                <a:gd name="T48" fmla="*/ 174 w 184"/>
                <a:gd name="T49" fmla="*/ 89 h 182"/>
                <a:gd name="T50" fmla="*/ 163 w 184"/>
                <a:gd name="T51" fmla="*/ 93 h 182"/>
                <a:gd name="T52" fmla="*/ 154 w 184"/>
                <a:gd name="T53" fmla="*/ 99 h 182"/>
                <a:gd name="T54" fmla="*/ 142 w 184"/>
                <a:gd name="T55" fmla="*/ 101 h 182"/>
                <a:gd name="T56" fmla="*/ 160 w 184"/>
                <a:gd name="T57" fmla="*/ 110 h 182"/>
                <a:gd name="T58" fmla="*/ 166 w 184"/>
                <a:gd name="T59" fmla="*/ 129 h 182"/>
                <a:gd name="T60" fmla="*/ 166 w 184"/>
                <a:gd name="T61" fmla="*/ 148 h 182"/>
                <a:gd name="T62" fmla="*/ 147 w 184"/>
                <a:gd name="T63" fmla="*/ 160 h 182"/>
                <a:gd name="T64" fmla="*/ 125 w 184"/>
                <a:gd name="T65" fmla="*/ 164 h 182"/>
                <a:gd name="T66" fmla="*/ 108 w 184"/>
                <a:gd name="T67" fmla="*/ 148 h 182"/>
                <a:gd name="T68" fmla="*/ 105 w 184"/>
                <a:gd name="T69" fmla="*/ 159 h 182"/>
                <a:gd name="T70" fmla="*/ 98 w 184"/>
                <a:gd name="T71" fmla="*/ 167 h 182"/>
                <a:gd name="T72" fmla="*/ 93 w 184"/>
                <a:gd name="T73" fmla="*/ 176 h 182"/>
                <a:gd name="T74" fmla="*/ 81 w 184"/>
                <a:gd name="T75" fmla="*/ 177 h 182"/>
                <a:gd name="T76" fmla="*/ 70 w 184"/>
                <a:gd name="T77" fmla="*/ 182 h 182"/>
                <a:gd name="T78" fmla="*/ 59 w 184"/>
                <a:gd name="T79" fmla="*/ 177 h 182"/>
                <a:gd name="T80" fmla="*/ 39 w 184"/>
                <a:gd name="T81" fmla="*/ 169 h 182"/>
                <a:gd name="T82" fmla="*/ 34 w 184"/>
                <a:gd name="T83" fmla="*/ 149 h 182"/>
                <a:gd name="T84" fmla="*/ 38 w 184"/>
                <a:gd name="T85" fmla="*/ 128 h 182"/>
                <a:gd name="T86" fmla="*/ 47 w 184"/>
                <a:gd name="T87" fmla="*/ 123 h 182"/>
                <a:gd name="T88" fmla="*/ 51 w 184"/>
                <a:gd name="T89" fmla="*/ 114 h 182"/>
                <a:gd name="T90" fmla="*/ 61 w 184"/>
                <a:gd name="T91" fmla="*/ 11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84" h="182">
                  <a:moveTo>
                    <a:pt x="60" y="112"/>
                  </a:moveTo>
                  <a:cubicBezTo>
                    <a:pt x="54" y="116"/>
                    <a:pt x="46" y="113"/>
                    <a:pt x="39" y="111"/>
                  </a:cubicBezTo>
                  <a:cubicBezTo>
                    <a:pt x="32" y="110"/>
                    <a:pt x="23" y="110"/>
                    <a:pt x="17" y="106"/>
                  </a:cubicBezTo>
                  <a:cubicBezTo>
                    <a:pt x="11" y="101"/>
                    <a:pt x="8" y="93"/>
                    <a:pt x="6" y="87"/>
                  </a:cubicBezTo>
                  <a:cubicBezTo>
                    <a:pt x="3" y="78"/>
                    <a:pt x="0" y="69"/>
                    <a:pt x="3" y="62"/>
                  </a:cubicBezTo>
                  <a:cubicBezTo>
                    <a:pt x="6" y="53"/>
                    <a:pt x="15" y="49"/>
                    <a:pt x="23" y="45"/>
                  </a:cubicBezTo>
                  <a:cubicBezTo>
                    <a:pt x="30" y="41"/>
                    <a:pt x="38" y="36"/>
                    <a:pt x="48" y="37"/>
                  </a:cubicBezTo>
                  <a:cubicBezTo>
                    <a:pt x="49" y="38"/>
                    <a:pt x="50" y="42"/>
                    <a:pt x="52" y="42"/>
                  </a:cubicBezTo>
                  <a:cubicBezTo>
                    <a:pt x="54" y="43"/>
                    <a:pt x="57" y="41"/>
                    <a:pt x="59" y="42"/>
                  </a:cubicBezTo>
                  <a:cubicBezTo>
                    <a:pt x="60" y="42"/>
                    <a:pt x="63" y="45"/>
                    <a:pt x="64" y="46"/>
                  </a:cubicBezTo>
                  <a:cubicBezTo>
                    <a:pt x="63" y="44"/>
                    <a:pt x="59" y="40"/>
                    <a:pt x="59" y="37"/>
                  </a:cubicBezTo>
                  <a:cubicBezTo>
                    <a:pt x="60" y="35"/>
                    <a:pt x="64" y="33"/>
                    <a:pt x="65" y="30"/>
                  </a:cubicBezTo>
                  <a:cubicBezTo>
                    <a:pt x="67" y="27"/>
                    <a:pt x="65" y="23"/>
                    <a:pt x="66" y="21"/>
                  </a:cubicBezTo>
                  <a:cubicBezTo>
                    <a:pt x="67" y="17"/>
                    <a:pt x="72" y="16"/>
                    <a:pt x="74" y="13"/>
                  </a:cubicBezTo>
                  <a:cubicBezTo>
                    <a:pt x="76" y="10"/>
                    <a:pt x="76" y="5"/>
                    <a:pt x="79" y="2"/>
                  </a:cubicBezTo>
                  <a:cubicBezTo>
                    <a:pt x="82" y="0"/>
                    <a:pt x="87" y="2"/>
                    <a:pt x="91" y="2"/>
                  </a:cubicBezTo>
                  <a:cubicBezTo>
                    <a:pt x="100" y="0"/>
                    <a:pt x="107" y="0"/>
                    <a:pt x="113" y="6"/>
                  </a:cubicBezTo>
                  <a:cubicBezTo>
                    <a:pt x="117" y="11"/>
                    <a:pt x="118" y="20"/>
                    <a:pt x="120" y="27"/>
                  </a:cubicBezTo>
                  <a:cubicBezTo>
                    <a:pt x="122" y="35"/>
                    <a:pt x="124" y="41"/>
                    <a:pt x="123" y="47"/>
                  </a:cubicBezTo>
                  <a:cubicBezTo>
                    <a:pt x="127" y="40"/>
                    <a:pt x="134" y="40"/>
                    <a:pt x="142" y="38"/>
                  </a:cubicBezTo>
                  <a:cubicBezTo>
                    <a:pt x="149" y="37"/>
                    <a:pt x="157" y="35"/>
                    <a:pt x="164" y="38"/>
                  </a:cubicBezTo>
                  <a:cubicBezTo>
                    <a:pt x="171" y="41"/>
                    <a:pt x="175" y="49"/>
                    <a:pt x="178" y="56"/>
                  </a:cubicBezTo>
                  <a:cubicBezTo>
                    <a:pt x="180" y="59"/>
                    <a:pt x="184" y="62"/>
                    <a:pt x="184" y="66"/>
                  </a:cubicBezTo>
                  <a:cubicBezTo>
                    <a:pt x="183" y="70"/>
                    <a:pt x="179" y="74"/>
                    <a:pt x="177" y="77"/>
                  </a:cubicBezTo>
                  <a:cubicBezTo>
                    <a:pt x="176" y="81"/>
                    <a:pt x="177" y="86"/>
                    <a:pt x="174" y="89"/>
                  </a:cubicBezTo>
                  <a:cubicBezTo>
                    <a:pt x="171" y="92"/>
                    <a:pt x="166" y="91"/>
                    <a:pt x="163" y="93"/>
                  </a:cubicBezTo>
                  <a:cubicBezTo>
                    <a:pt x="160" y="94"/>
                    <a:pt x="158" y="99"/>
                    <a:pt x="154" y="99"/>
                  </a:cubicBezTo>
                  <a:cubicBezTo>
                    <a:pt x="151" y="100"/>
                    <a:pt x="145" y="100"/>
                    <a:pt x="142" y="101"/>
                  </a:cubicBezTo>
                  <a:cubicBezTo>
                    <a:pt x="147" y="104"/>
                    <a:pt x="156" y="105"/>
                    <a:pt x="160" y="110"/>
                  </a:cubicBezTo>
                  <a:cubicBezTo>
                    <a:pt x="165" y="115"/>
                    <a:pt x="165" y="123"/>
                    <a:pt x="166" y="129"/>
                  </a:cubicBezTo>
                  <a:cubicBezTo>
                    <a:pt x="167" y="135"/>
                    <a:pt x="170" y="142"/>
                    <a:pt x="166" y="148"/>
                  </a:cubicBezTo>
                  <a:cubicBezTo>
                    <a:pt x="161" y="155"/>
                    <a:pt x="153" y="157"/>
                    <a:pt x="147" y="160"/>
                  </a:cubicBezTo>
                  <a:cubicBezTo>
                    <a:pt x="140" y="163"/>
                    <a:pt x="132" y="166"/>
                    <a:pt x="125" y="164"/>
                  </a:cubicBezTo>
                  <a:cubicBezTo>
                    <a:pt x="119" y="161"/>
                    <a:pt x="114" y="154"/>
                    <a:pt x="108" y="148"/>
                  </a:cubicBezTo>
                  <a:cubicBezTo>
                    <a:pt x="107" y="151"/>
                    <a:pt x="107" y="156"/>
                    <a:pt x="105" y="159"/>
                  </a:cubicBezTo>
                  <a:cubicBezTo>
                    <a:pt x="104" y="163"/>
                    <a:pt x="100" y="164"/>
                    <a:pt x="98" y="167"/>
                  </a:cubicBezTo>
                  <a:cubicBezTo>
                    <a:pt x="96" y="169"/>
                    <a:pt x="96" y="174"/>
                    <a:pt x="93" y="176"/>
                  </a:cubicBezTo>
                  <a:cubicBezTo>
                    <a:pt x="89" y="178"/>
                    <a:pt x="84" y="176"/>
                    <a:pt x="81" y="177"/>
                  </a:cubicBezTo>
                  <a:cubicBezTo>
                    <a:pt x="77" y="178"/>
                    <a:pt x="74" y="182"/>
                    <a:pt x="70" y="182"/>
                  </a:cubicBezTo>
                  <a:cubicBezTo>
                    <a:pt x="66" y="182"/>
                    <a:pt x="63" y="178"/>
                    <a:pt x="59" y="177"/>
                  </a:cubicBezTo>
                  <a:cubicBezTo>
                    <a:pt x="51" y="175"/>
                    <a:pt x="43" y="174"/>
                    <a:pt x="39" y="169"/>
                  </a:cubicBezTo>
                  <a:cubicBezTo>
                    <a:pt x="34" y="164"/>
                    <a:pt x="34" y="156"/>
                    <a:pt x="34" y="149"/>
                  </a:cubicBezTo>
                  <a:cubicBezTo>
                    <a:pt x="35" y="142"/>
                    <a:pt x="33" y="134"/>
                    <a:pt x="38" y="128"/>
                  </a:cubicBezTo>
                  <a:cubicBezTo>
                    <a:pt x="40" y="125"/>
                    <a:pt x="45" y="125"/>
                    <a:pt x="47" y="123"/>
                  </a:cubicBezTo>
                  <a:cubicBezTo>
                    <a:pt x="49" y="121"/>
                    <a:pt x="49" y="116"/>
                    <a:pt x="51" y="114"/>
                  </a:cubicBezTo>
                  <a:cubicBezTo>
                    <a:pt x="54" y="112"/>
                    <a:pt x="58" y="113"/>
                    <a:pt x="61" y="111"/>
                  </a:cubicBezTo>
                </a:path>
              </a:pathLst>
            </a:custGeom>
            <a:solidFill>
              <a:srgbClr val="D67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0133">
              <a:extLst>
                <a:ext uri="{FF2B5EF4-FFF2-40B4-BE49-F238E27FC236}">
                  <a16:creationId xmlns:a16="http://schemas.microsoft.com/office/drawing/2014/main" id="{C769E978-865A-4118-82B5-3F483815382F}"/>
                </a:ext>
              </a:extLst>
            </p:cNvPr>
            <p:cNvSpPr>
              <a:spLocks/>
            </p:cNvSpPr>
            <p:nvPr/>
          </p:nvSpPr>
          <p:spPr bwMode="auto">
            <a:xfrm>
              <a:off x="745" y="3298"/>
              <a:ext cx="511" cy="528"/>
            </a:xfrm>
            <a:custGeom>
              <a:avLst/>
              <a:gdLst>
                <a:gd name="T0" fmla="*/ 73 w 123"/>
                <a:gd name="T1" fmla="*/ 93 h 127"/>
                <a:gd name="T2" fmla="*/ 69 w 123"/>
                <a:gd name="T3" fmla="*/ 107 h 127"/>
                <a:gd name="T4" fmla="*/ 62 w 123"/>
                <a:gd name="T5" fmla="*/ 121 h 127"/>
                <a:gd name="T6" fmla="*/ 48 w 123"/>
                <a:gd name="T7" fmla="*/ 126 h 127"/>
                <a:gd name="T8" fmla="*/ 30 w 123"/>
                <a:gd name="T9" fmla="*/ 124 h 127"/>
                <a:gd name="T10" fmla="*/ 21 w 123"/>
                <a:gd name="T11" fmla="*/ 108 h 127"/>
                <a:gd name="T12" fmla="*/ 20 w 123"/>
                <a:gd name="T13" fmla="*/ 90 h 127"/>
                <a:gd name="T14" fmla="*/ 24 w 123"/>
                <a:gd name="T15" fmla="*/ 87 h 127"/>
                <a:gd name="T16" fmla="*/ 25 w 123"/>
                <a:gd name="T17" fmla="*/ 83 h 127"/>
                <a:gd name="T18" fmla="*/ 29 w 123"/>
                <a:gd name="T19" fmla="*/ 80 h 127"/>
                <a:gd name="T20" fmla="*/ 22 w 123"/>
                <a:gd name="T21" fmla="*/ 82 h 127"/>
                <a:gd name="T22" fmla="*/ 18 w 123"/>
                <a:gd name="T23" fmla="*/ 76 h 127"/>
                <a:gd name="T24" fmla="*/ 11 w 123"/>
                <a:gd name="T25" fmla="*/ 75 h 127"/>
                <a:gd name="T26" fmla="*/ 7 w 123"/>
                <a:gd name="T27" fmla="*/ 68 h 127"/>
                <a:gd name="T28" fmla="*/ 1 w 123"/>
                <a:gd name="T29" fmla="*/ 62 h 127"/>
                <a:gd name="T30" fmla="*/ 2 w 123"/>
                <a:gd name="T31" fmla="*/ 54 h 127"/>
                <a:gd name="T32" fmla="*/ 8 w 123"/>
                <a:gd name="T33" fmla="*/ 40 h 127"/>
                <a:gd name="T34" fmla="*/ 24 w 123"/>
                <a:gd name="T35" fmla="*/ 39 h 127"/>
                <a:gd name="T36" fmla="*/ 39 w 123"/>
                <a:gd name="T37" fmla="*/ 40 h 127"/>
                <a:gd name="T38" fmla="*/ 35 w 123"/>
                <a:gd name="T39" fmla="*/ 25 h 127"/>
                <a:gd name="T40" fmla="*/ 39 w 123"/>
                <a:gd name="T41" fmla="*/ 10 h 127"/>
                <a:gd name="T42" fmla="*/ 53 w 123"/>
                <a:gd name="T43" fmla="*/ 3 h 127"/>
                <a:gd name="T44" fmla="*/ 61 w 123"/>
                <a:gd name="T45" fmla="*/ 1 h 127"/>
                <a:gd name="T46" fmla="*/ 68 w 123"/>
                <a:gd name="T47" fmla="*/ 7 h 127"/>
                <a:gd name="T48" fmla="*/ 75 w 123"/>
                <a:gd name="T49" fmla="*/ 11 h 127"/>
                <a:gd name="T50" fmla="*/ 76 w 123"/>
                <a:gd name="T51" fmla="*/ 19 h 127"/>
                <a:gd name="T52" fmla="*/ 79 w 123"/>
                <a:gd name="T53" fmla="*/ 26 h 127"/>
                <a:gd name="T54" fmla="*/ 78 w 123"/>
                <a:gd name="T55" fmla="*/ 35 h 127"/>
                <a:gd name="T56" fmla="*/ 87 w 123"/>
                <a:gd name="T57" fmla="*/ 24 h 127"/>
                <a:gd name="T58" fmla="*/ 101 w 123"/>
                <a:gd name="T59" fmla="*/ 23 h 127"/>
                <a:gd name="T60" fmla="*/ 114 w 123"/>
                <a:gd name="T61" fmla="*/ 26 h 127"/>
                <a:gd name="T62" fmla="*/ 119 w 123"/>
                <a:gd name="T63" fmla="*/ 41 h 127"/>
                <a:gd name="T64" fmla="*/ 119 w 123"/>
                <a:gd name="T65" fmla="*/ 56 h 127"/>
                <a:gd name="T66" fmla="*/ 105 w 123"/>
                <a:gd name="T67" fmla="*/ 65 h 127"/>
                <a:gd name="T68" fmla="*/ 113 w 123"/>
                <a:gd name="T69" fmla="*/ 69 h 127"/>
                <a:gd name="T70" fmla="*/ 117 w 123"/>
                <a:gd name="T71" fmla="*/ 75 h 127"/>
                <a:gd name="T72" fmla="*/ 122 w 123"/>
                <a:gd name="T73" fmla="*/ 80 h 127"/>
                <a:gd name="T74" fmla="*/ 121 w 123"/>
                <a:gd name="T75" fmla="*/ 89 h 127"/>
                <a:gd name="T76" fmla="*/ 123 w 123"/>
                <a:gd name="T77" fmla="*/ 97 h 127"/>
                <a:gd name="T78" fmla="*/ 117 w 123"/>
                <a:gd name="T79" fmla="*/ 104 h 127"/>
                <a:gd name="T80" fmla="*/ 109 w 123"/>
                <a:gd name="T81" fmla="*/ 116 h 127"/>
                <a:gd name="T82" fmla="*/ 94 w 123"/>
                <a:gd name="T83" fmla="*/ 116 h 127"/>
                <a:gd name="T84" fmla="*/ 81 w 123"/>
                <a:gd name="T85" fmla="*/ 110 h 127"/>
                <a:gd name="T86" fmla="*/ 79 w 123"/>
                <a:gd name="T87" fmla="*/ 104 h 127"/>
                <a:gd name="T88" fmla="*/ 73 w 123"/>
                <a:gd name="T89" fmla="*/ 99 h 127"/>
                <a:gd name="T90" fmla="*/ 73 w 123"/>
                <a:gd name="T91" fmla="*/ 92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3" h="127">
                  <a:moveTo>
                    <a:pt x="73" y="93"/>
                  </a:moveTo>
                  <a:cubicBezTo>
                    <a:pt x="75" y="97"/>
                    <a:pt x="72" y="102"/>
                    <a:pt x="69" y="107"/>
                  </a:cubicBezTo>
                  <a:cubicBezTo>
                    <a:pt x="67" y="112"/>
                    <a:pt x="66" y="118"/>
                    <a:pt x="62" y="121"/>
                  </a:cubicBezTo>
                  <a:cubicBezTo>
                    <a:pt x="58" y="125"/>
                    <a:pt x="52" y="125"/>
                    <a:pt x="48" y="126"/>
                  </a:cubicBezTo>
                  <a:cubicBezTo>
                    <a:pt x="41" y="127"/>
                    <a:pt x="35" y="127"/>
                    <a:pt x="30" y="124"/>
                  </a:cubicBezTo>
                  <a:cubicBezTo>
                    <a:pt x="25" y="120"/>
                    <a:pt x="23" y="114"/>
                    <a:pt x="21" y="108"/>
                  </a:cubicBezTo>
                  <a:cubicBezTo>
                    <a:pt x="20" y="102"/>
                    <a:pt x="17" y="96"/>
                    <a:pt x="20" y="90"/>
                  </a:cubicBezTo>
                  <a:cubicBezTo>
                    <a:pt x="21" y="88"/>
                    <a:pt x="24" y="89"/>
                    <a:pt x="24" y="87"/>
                  </a:cubicBezTo>
                  <a:cubicBezTo>
                    <a:pt x="25" y="86"/>
                    <a:pt x="24" y="84"/>
                    <a:pt x="25" y="83"/>
                  </a:cubicBezTo>
                  <a:cubicBezTo>
                    <a:pt x="26" y="82"/>
                    <a:pt x="28" y="80"/>
                    <a:pt x="29" y="80"/>
                  </a:cubicBezTo>
                  <a:cubicBezTo>
                    <a:pt x="27" y="80"/>
                    <a:pt x="24" y="82"/>
                    <a:pt x="22" y="82"/>
                  </a:cubicBezTo>
                  <a:cubicBezTo>
                    <a:pt x="20" y="81"/>
                    <a:pt x="20" y="78"/>
                    <a:pt x="18" y="76"/>
                  </a:cubicBezTo>
                  <a:cubicBezTo>
                    <a:pt x="16" y="75"/>
                    <a:pt x="13" y="76"/>
                    <a:pt x="11" y="75"/>
                  </a:cubicBezTo>
                  <a:cubicBezTo>
                    <a:pt x="9" y="73"/>
                    <a:pt x="9" y="70"/>
                    <a:pt x="7" y="68"/>
                  </a:cubicBezTo>
                  <a:cubicBezTo>
                    <a:pt x="6" y="66"/>
                    <a:pt x="2" y="65"/>
                    <a:pt x="1" y="62"/>
                  </a:cubicBezTo>
                  <a:cubicBezTo>
                    <a:pt x="0" y="60"/>
                    <a:pt x="2" y="57"/>
                    <a:pt x="2" y="54"/>
                  </a:cubicBezTo>
                  <a:cubicBezTo>
                    <a:pt x="3" y="48"/>
                    <a:pt x="4" y="43"/>
                    <a:pt x="8" y="40"/>
                  </a:cubicBezTo>
                  <a:cubicBezTo>
                    <a:pt x="13" y="38"/>
                    <a:pt x="19" y="39"/>
                    <a:pt x="24" y="39"/>
                  </a:cubicBezTo>
                  <a:cubicBezTo>
                    <a:pt x="30" y="38"/>
                    <a:pt x="34" y="38"/>
                    <a:pt x="39" y="40"/>
                  </a:cubicBezTo>
                  <a:cubicBezTo>
                    <a:pt x="34" y="36"/>
                    <a:pt x="35" y="31"/>
                    <a:pt x="35" y="25"/>
                  </a:cubicBezTo>
                  <a:cubicBezTo>
                    <a:pt x="35" y="20"/>
                    <a:pt x="35" y="14"/>
                    <a:pt x="39" y="10"/>
                  </a:cubicBezTo>
                  <a:cubicBezTo>
                    <a:pt x="42" y="6"/>
                    <a:pt x="48" y="4"/>
                    <a:pt x="53" y="3"/>
                  </a:cubicBezTo>
                  <a:cubicBezTo>
                    <a:pt x="56" y="3"/>
                    <a:pt x="58" y="0"/>
                    <a:pt x="61" y="1"/>
                  </a:cubicBezTo>
                  <a:cubicBezTo>
                    <a:pt x="64" y="2"/>
                    <a:pt x="65" y="5"/>
                    <a:pt x="68" y="7"/>
                  </a:cubicBezTo>
                  <a:cubicBezTo>
                    <a:pt x="70" y="9"/>
                    <a:pt x="74" y="9"/>
                    <a:pt x="75" y="11"/>
                  </a:cubicBezTo>
                  <a:cubicBezTo>
                    <a:pt x="77" y="14"/>
                    <a:pt x="75" y="17"/>
                    <a:pt x="76" y="19"/>
                  </a:cubicBezTo>
                  <a:cubicBezTo>
                    <a:pt x="77" y="22"/>
                    <a:pt x="79" y="24"/>
                    <a:pt x="79" y="26"/>
                  </a:cubicBezTo>
                  <a:cubicBezTo>
                    <a:pt x="79" y="29"/>
                    <a:pt x="78" y="33"/>
                    <a:pt x="78" y="35"/>
                  </a:cubicBezTo>
                  <a:cubicBezTo>
                    <a:pt x="81" y="32"/>
                    <a:pt x="83" y="26"/>
                    <a:pt x="87" y="24"/>
                  </a:cubicBezTo>
                  <a:cubicBezTo>
                    <a:pt x="92" y="21"/>
                    <a:pt x="97" y="22"/>
                    <a:pt x="101" y="23"/>
                  </a:cubicBezTo>
                  <a:cubicBezTo>
                    <a:pt x="105" y="23"/>
                    <a:pt x="111" y="22"/>
                    <a:pt x="114" y="26"/>
                  </a:cubicBezTo>
                  <a:cubicBezTo>
                    <a:pt x="119" y="30"/>
                    <a:pt x="119" y="36"/>
                    <a:pt x="119" y="41"/>
                  </a:cubicBezTo>
                  <a:cubicBezTo>
                    <a:pt x="120" y="46"/>
                    <a:pt x="122" y="52"/>
                    <a:pt x="119" y="56"/>
                  </a:cubicBezTo>
                  <a:cubicBezTo>
                    <a:pt x="116" y="60"/>
                    <a:pt x="110" y="62"/>
                    <a:pt x="105" y="65"/>
                  </a:cubicBezTo>
                  <a:cubicBezTo>
                    <a:pt x="107" y="67"/>
                    <a:pt x="111" y="68"/>
                    <a:pt x="113" y="69"/>
                  </a:cubicBezTo>
                  <a:cubicBezTo>
                    <a:pt x="115" y="70"/>
                    <a:pt x="115" y="74"/>
                    <a:pt x="117" y="75"/>
                  </a:cubicBezTo>
                  <a:cubicBezTo>
                    <a:pt x="118" y="77"/>
                    <a:pt x="121" y="78"/>
                    <a:pt x="122" y="80"/>
                  </a:cubicBezTo>
                  <a:cubicBezTo>
                    <a:pt x="123" y="83"/>
                    <a:pt x="121" y="86"/>
                    <a:pt x="121" y="89"/>
                  </a:cubicBezTo>
                  <a:cubicBezTo>
                    <a:pt x="121" y="91"/>
                    <a:pt x="123" y="94"/>
                    <a:pt x="123" y="97"/>
                  </a:cubicBezTo>
                  <a:cubicBezTo>
                    <a:pt x="122" y="100"/>
                    <a:pt x="119" y="101"/>
                    <a:pt x="117" y="104"/>
                  </a:cubicBezTo>
                  <a:cubicBezTo>
                    <a:pt x="115" y="109"/>
                    <a:pt x="113" y="114"/>
                    <a:pt x="109" y="116"/>
                  </a:cubicBezTo>
                  <a:cubicBezTo>
                    <a:pt x="105" y="119"/>
                    <a:pt x="99" y="117"/>
                    <a:pt x="94" y="116"/>
                  </a:cubicBezTo>
                  <a:cubicBezTo>
                    <a:pt x="90" y="115"/>
                    <a:pt x="84" y="114"/>
                    <a:pt x="81" y="110"/>
                  </a:cubicBezTo>
                  <a:cubicBezTo>
                    <a:pt x="79" y="109"/>
                    <a:pt x="80" y="105"/>
                    <a:pt x="79" y="104"/>
                  </a:cubicBezTo>
                  <a:cubicBezTo>
                    <a:pt x="77" y="102"/>
                    <a:pt x="74" y="101"/>
                    <a:pt x="73" y="99"/>
                  </a:cubicBezTo>
                  <a:cubicBezTo>
                    <a:pt x="72" y="97"/>
                    <a:pt x="73" y="94"/>
                    <a:pt x="73" y="92"/>
                  </a:cubicBezTo>
                </a:path>
              </a:pathLst>
            </a:custGeom>
            <a:solidFill>
              <a:srgbClr val="EEC0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0134">
              <a:extLst>
                <a:ext uri="{FF2B5EF4-FFF2-40B4-BE49-F238E27FC236}">
                  <a16:creationId xmlns:a16="http://schemas.microsoft.com/office/drawing/2014/main" id="{397DBE11-7CBF-4816-B5D0-44CF116550FA}"/>
                </a:ext>
              </a:extLst>
            </p:cNvPr>
            <p:cNvSpPr>
              <a:spLocks/>
            </p:cNvSpPr>
            <p:nvPr/>
          </p:nvSpPr>
          <p:spPr bwMode="auto">
            <a:xfrm>
              <a:off x="824" y="3352"/>
              <a:ext cx="432" cy="374"/>
            </a:xfrm>
            <a:custGeom>
              <a:avLst/>
              <a:gdLst>
                <a:gd name="T0" fmla="*/ 37 w 104"/>
                <a:gd name="T1" fmla="*/ 83 h 90"/>
                <a:gd name="T2" fmla="*/ 59 w 104"/>
                <a:gd name="T3" fmla="*/ 22 h 90"/>
                <a:gd name="T4" fmla="*/ 37 w 104"/>
                <a:gd name="T5" fmla="*/ 83 h 90"/>
              </a:gdLst>
              <a:ahLst/>
              <a:cxnLst>
                <a:cxn ang="0">
                  <a:pos x="T0" y="T1"/>
                </a:cxn>
                <a:cxn ang="0">
                  <a:pos x="T2" y="T3"/>
                </a:cxn>
                <a:cxn ang="0">
                  <a:pos x="T4" y="T5"/>
                </a:cxn>
              </a:cxnLst>
              <a:rect l="0" t="0" r="r" b="b"/>
              <a:pathLst>
                <a:path w="104" h="90">
                  <a:moveTo>
                    <a:pt x="37" y="83"/>
                  </a:moveTo>
                  <a:cubicBezTo>
                    <a:pt x="74" y="90"/>
                    <a:pt x="104" y="39"/>
                    <a:pt x="59" y="22"/>
                  </a:cubicBezTo>
                  <a:cubicBezTo>
                    <a:pt x="0" y="0"/>
                    <a:pt x="1" y="77"/>
                    <a:pt x="37" y="83"/>
                  </a:cubicBezTo>
                  <a:close/>
                </a:path>
              </a:pathLst>
            </a:custGeom>
            <a:solidFill>
              <a:srgbClr val="F4D8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0135">
              <a:extLst>
                <a:ext uri="{FF2B5EF4-FFF2-40B4-BE49-F238E27FC236}">
                  <a16:creationId xmlns:a16="http://schemas.microsoft.com/office/drawing/2014/main" id="{91AC4025-F919-4A61-87D0-C42012266A7B}"/>
                </a:ext>
              </a:extLst>
            </p:cNvPr>
            <p:cNvSpPr>
              <a:spLocks/>
            </p:cNvSpPr>
            <p:nvPr/>
          </p:nvSpPr>
          <p:spPr bwMode="auto">
            <a:xfrm>
              <a:off x="849" y="3377"/>
              <a:ext cx="378" cy="332"/>
            </a:xfrm>
            <a:custGeom>
              <a:avLst/>
              <a:gdLst>
                <a:gd name="T0" fmla="*/ 32 w 91"/>
                <a:gd name="T1" fmla="*/ 74 h 80"/>
                <a:gd name="T2" fmla="*/ 51 w 91"/>
                <a:gd name="T3" fmla="*/ 19 h 80"/>
                <a:gd name="T4" fmla="*/ 32 w 91"/>
                <a:gd name="T5" fmla="*/ 74 h 80"/>
              </a:gdLst>
              <a:ahLst/>
              <a:cxnLst>
                <a:cxn ang="0">
                  <a:pos x="T0" y="T1"/>
                </a:cxn>
                <a:cxn ang="0">
                  <a:pos x="T2" y="T3"/>
                </a:cxn>
                <a:cxn ang="0">
                  <a:pos x="T4" y="T5"/>
                </a:cxn>
              </a:cxnLst>
              <a:rect l="0" t="0" r="r" b="b"/>
              <a:pathLst>
                <a:path w="91" h="80">
                  <a:moveTo>
                    <a:pt x="32" y="74"/>
                  </a:moveTo>
                  <a:cubicBezTo>
                    <a:pt x="64" y="80"/>
                    <a:pt x="91" y="34"/>
                    <a:pt x="51" y="19"/>
                  </a:cubicBezTo>
                  <a:cubicBezTo>
                    <a:pt x="0" y="0"/>
                    <a:pt x="0" y="68"/>
                    <a:pt x="32" y="74"/>
                  </a:cubicBezTo>
                  <a:close/>
                </a:path>
              </a:pathLst>
            </a:custGeom>
            <a:solidFill>
              <a:srgbClr val="823C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0136">
              <a:extLst>
                <a:ext uri="{FF2B5EF4-FFF2-40B4-BE49-F238E27FC236}">
                  <a16:creationId xmlns:a16="http://schemas.microsoft.com/office/drawing/2014/main" id="{15A94FDE-D1CA-4BE8-9D64-45512725335A}"/>
                </a:ext>
              </a:extLst>
            </p:cNvPr>
            <p:cNvSpPr>
              <a:spLocks/>
            </p:cNvSpPr>
            <p:nvPr/>
          </p:nvSpPr>
          <p:spPr bwMode="auto">
            <a:xfrm>
              <a:off x="1069" y="3635"/>
              <a:ext cx="21" cy="20"/>
            </a:xfrm>
            <a:custGeom>
              <a:avLst/>
              <a:gdLst>
                <a:gd name="T0" fmla="*/ 1 w 5"/>
                <a:gd name="T1" fmla="*/ 0 h 5"/>
                <a:gd name="T2" fmla="*/ 0 w 5"/>
                <a:gd name="T3" fmla="*/ 2 h 5"/>
                <a:gd name="T4" fmla="*/ 3 w 5"/>
                <a:gd name="T5" fmla="*/ 4 h 5"/>
                <a:gd name="T6" fmla="*/ 3 w 5"/>
                <a:gd name="T7" fmla="*/ 4 h 5"/>
                <a:gd name="T8" fmla="*/ 5 w 5"/>
                <a:gd name="T9" fmla="*/ 3 h 5"/>
                <a:gd name="T10" fmla="*/ 5 w 5"/>
                <a:gd name="T11" fmla="*/ 3 h 5"/>
                <a:gd name="T12" fmla="*/ 4 w 5"/>
                <a:gd name="T13" fmla="*/ 0 h 5"/>
                <a:gd name="T14" fmla="*/ 2 w 5"/>
                <a:gd name="T15" fmla="*/ 0 h 5"/>
                <a:gd name="T16" fmla="*/ 2 w 5"/>
                <a:gd name="T17" fmla="*/ 0 h 5"/>
                <a:gd name="T18" fmla="*/ 1 w 5"/>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1" y="0"/>
                  </a:moveTo>
                  <a:cubicBezTo>
                    <a:pt x="1" y="1"/>
                    <a:pt x="0" y="1"/>
                    <a:pt x="0" y="2"/>
                  </a:cubicBezTo>
                  <a:cubicBezTo>
                    <a:pt x="0" y="3"/>
                    <a:pt x="1" y="4"/>
                    <a:pt x="3" y="4"/>
                  </a:cubicBezTo>
                  <a:cubicBezTo>
                    <a:pt x="3" y="4"/>
                    <a:pt x="3" y="4"/>
                    <a:pt x="3" y="4"/>
                  </a:cubicBezTo>
                  <a:cubicBezTo>
                    <a:pt x="3" y="5"/>
                    <a:pt x="4" y="4"/>
                    <a:pt x="5" y="3"/>
                  </a:cubicBezTo>
                  <a:cubicBezTo>
                    <a:pt x="5" y="3"/>
                    <a:pt x="5" y="3"/>
                    <a:pt x="5" y="3"/>
                  </a:cubicBezTo>
                  <a:cubicBezTo>
                    <a:pt x="5" y="2"/>
                    <a:pt x="5" y="1"/>
                    <a:pt x="4" y="0"/>
                  </a:cubicBezTo>
                  <a:cubicBezTo>
                    <a:pt x="4" y="0"/>
                    <a:pt x="3" y="0"/>
                    <a:pt x="2" y="0"/>
                  </a:cubicBezTo>
                  <a:cubicBezTo>
                    <a:pt x="2" y="0"/>
                    <a:pt x="2" y="0"/>
                    <a:pt x="2" y="0"/>
                  </a:cubicBezTo>
                  <a:cubicBezTo>
                    <a:pt x="2" y="0"/>
                    <a:pt x="2" y="0"/>
                    <a:pt x="1"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0137">
              <a:extLst>
                <a:ext uri="{FF2B5EF4-FFF2-40B4-BE49-F238E27FC236}">
                  <a16:creationId xmlns:a16="http://schemas.microsoft.com/office/drawing/2014/main" id="{B75BFE73-EC37-4976-9A95-672F2DF42A3A}"/>
                </a:ext>
              </a:extLst>
            </p:cNvPr>
            <p:cNvSpPr>
              <a:spLocks/>
            </p:cNvSpPr>
            <p:nvPr/>
          </p:nvSpPr>
          <p:spPr bwMode="auto">
            <a:xfrm>
              <a:off x="1023" y="3643"/>
              <a:ext cx="29" cy="25"/>
            </a:xfrm>
            <a:custGeom>
              <a:avLst/>
              <a:gdLst>
                <a:gd name="T0" fmla="*/ 3 w 7"/>
                <a:gd name="T1" fmla="*/ 5 h 6"/>
                <a:gd name="T2" fmla="*/ 4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0138">
              <a:extLst>
                <a:ext uri="{FF2B5EF4-FFF2-40B4-BE49-F238E27FC236}">
                  <a16:creationId xmlns:a16="http://schemas.microsoft.com/office/drawing/2014/main" id="{D4F6B9AA-C466-44C7-BAB3-32D5226E4C28}"/>
                </a:ext>
              </a:extLst>
            </p:cNvPr>
            <p:cNvSpPr>
              <a:spLocks/>
            </p:cNvSpPr>
            <p:nvPr/>
          </p:nvSpPr>
          <p:spPr bwMode="auto">
            <a:xfrm>
              <a:off x="1040" y="3614"/>
              <a:ext cx="29" cy="25"/>
            </a:xfrm>
            <a:custGeom>
              <a:avLst/>
              <a:gdLst>
                <a:gd name="T0" fmla="*/ 2 w 7"/>
                <a:gd name="T1" fmla="*/ 5 h 6"/>
                <a:gd name="T2" fmla="*/ 4 w 7"/>
                <a:gd name="T3" fmla="*/ 1 h 6"/>
                <a:gd name="T4" fmla="*/ 2 w 7"/>
                <a:gd name="T5" fmla="*/ 5 h 6"/>
              </a:gdLst>
              <a:ahLst/>
              <a:cxnLst>
                <a:cxn ang="0">
                  <a:pos x="T0" y="T1"/>
                </a:cxn>
                <a:cxn ang="0">
                  <a:pos x="T2" y="T3"/>
                </a:cxn>
                <a:cxn ang="0">
                  <a:pos x="T4" y="T5"/>
                </a:cxn>
              </a:cxnLst>
              <a:rect l="0" t="0" r="r" b="b"/>
              <a:pathLst>
                <a:path w="7" h="6">
                  <a:moveTo>
                    <a:pt x="2" y="5"/>
                  </a:moveTo>
                  <a:cubicBezTo>
                    <a:pt x="5" y="6"/>
                    <a:pt x="7" y="2"/>
                    <a:pt x="4" y="1"/>
                  </a:cubicBezTo>
                  <a:cubicBezTo>
                    <a:pt x="1" y="0"/>
                    <a:pt x="0"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0139">
              <a:extLst>
                <a:ext uri="{FF2B5EF4-FFF2-40B4-BE49-F238E27FC236}">
                  <a16:creationId xmlns:a16="http://schemas.microsoft.com/office/drawing/2014/main" id="{F0F2FC93-07C5-44E6-A6F7-FECD0370E6B9}"/>
                </a:ext>
              </a:extLst>
            </p:cNvPr>
            <p:cNvSpPr>
              <a:spLocks/>
            </p:cNvSpPr>
            <p:nvPr/>
          </p:nvSpPr>
          <p:spPr bwMode="auto">
            <a:xfrm>
              <a:off x="1019" y="3589"/>
              <a:ext cx="25" cy="29"/>
            </a:xfrm>
            <a:custGeom>
              <a:avLst/>
              <a:gdLst>
                <a:gd name="T0" fmla="*/ 5 w 6"/>
                <a:gd name="T1" fmla="*/ 4 h 7"/>
                <a:gd name="T2" fmla="*/ 5 w 6"/>
                <a:gd name="T3" fmla="*/ 4 h 7"/>
                <a:gd name="T4" fmla="*/ 1 w 6"/>
                <a:gd name="T5" fmla="*/ 2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2"/>
                  </a:cubicBezTo>
                  <a:cubicBezTo>
                    <a:pt x="1" y="3"/>
                    <a:pt x="1" y="3"/>
                    <a:pt x="1" y="3"/>
                  </a:cubicBezTo>
                  <a:cubicBezTo>
                    <a:pt x="0" y="5"/>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0140">
              <a:extLst>
                <a:ext uri="{FF2B5EF4-FFF2-40B4-BE49-F238E27FC236}">
                  <a16:creationId xmlns:a16="http://schemas.microsoft.com/office/drawing/2014/main" id="{C86A4BB6-5028-42D1-945E-8232A789D8EF}"/>
                </a:ext>
              </a:extLst>
            </p:cNvPr>
            <p:cNvSpPr>
              <a:spLocks/>
            </p:cNvSpPr>
            <p:nvPr/>
          </p:nvSpPr>
          <p:spPr bwMode="auto">
            <a:xfrm>
              <a:off x="1069" y="3597"/>
              <a:ext cx="29" cy="29"/>
            </a:xfrm>
            <a:custGeom>
              <a:avLst/>
              <a:gdLst>
                <a:gd name="T0" fmla="*/ 5 w 7"/>
                <a:gd name="T1" fmla="*/ 4 h 7"/>
                <a:gd name="T2" fmla="*/ 6 w 7"/>
                <a:gd name="T3" fmla="*/ 4 h 7"/>
                <a:gd name="T4" fmla="*/ 1 w 7"/>
                <a:gd name="T5" fmla="*/ 3 h 7"/>
                <a:gd name="T6" fmla="*/ 1 w 7"/>
                <a:gd name="T7" fmla="*/ 3 h 7"/>
                <a:gd name="T8" fmla="*/ 5 w 7"/>
                <a:gd name="T9" fmla="*/ 4 h 7"/>
              </a:gdLst>
              <a:ahLst/>
              <a:cxnLst>
                <a:cxn ang="0">
                  <a:pos x="T0" y="T1"/>
                </a:cxn>
                <a:cxn ang="0">
                  <a:pos x="T2" y="T3"/>
                </a:cxn>
                <a:cxn ang="0">
                  <a:pos x="T4" y="T5"/>
                </a:cxn>
                <a:cxn ang="0">
                  <a:pos x="T6" y="T7"/>
                </a:cxn>
                <a:cxn ang="0">
                  <a:pos x="T8" y="T9"/>
                </a:cxn>
              </a:cxnLst>
              <a:rect l="0" t="0" r="r" b="b"/>
              <a:pathLst>
                <a:path w="7" h="7">
                  <a:moveTo>
                    <a:pt x="5" y="4"/>
                  </a:moveTo>
                  <a:cubicBezTo>
                    <a:pt x="6" y="4"/>
                    <a:pt x="6" y="4"/>
                    <a:pt x="6" y="4"/>
                  </a:cubicBezTo>
                  <a:cubicBezTo>
                    <a:pt x="7"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2" name="Freeform 10141">
              <a:extLst>
                <a:ext uri="{FF2B5EF4-FFF2-40B4-BE49-F238E27FC236}">
                  <a16:creationId xmlns:a16="http://schemas.microsoft.com/office/drawing/2014/main" id="{09A83FD0-20DD-4B3B-800F-EB46414716DC}"/>
                </a:ext>
              </a:extLst>
            </p:cNvPr>
            <p:cNvSpPr>
              <a:spLocks/>
            </p:cNvSpPr>
            <p:nvPr/>
          </p:nvSpPr>
          <p:spPr bwMode="auto">
            <a:xfrm>
              <a:off x="1040" y="3572"/>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3" name="Freeform 10142">
              <a:extLst>
                <a:ext uri="{FF2B5EF4-FFF2-40B4-BE49-F238E27FC236}">
                  <a16:creationId xmlns:a16="http://schemas.microsoft.com/office/drawing/2014/main" id="{2A455111-AC41-4FB3-95E2-C765AD6FFF6B}"/>
                </a:ext>
              </a:extLst>
            </p:cNvPr>
            <p:cNvSpPr>
              <a:spLocks/>
            </p:cNvSpPr>
            <p:nvPr/>
          </p:nvSpPr>
          <p:spPr bwMode="auto">
            <a:xfrm>
              <a:off x="1027" y="3547"/>
              <a:ext cx="34" cy="30"/>
            </a:xfrm>
            <a:custGeom>
              <a:avLst/>
              <a:gdLst>
                <a:gd name="T0" fmla="*/ 3 w 8"/>
                <a:gd name="T1" fmla="*/ 6 h 7"/>
                <a:gd name="T2" fmla="*/ 3 w 8"/>
                <a:gd name="T3" fmla="*/ 6 h 7"/>
                <a:gd name="T4" fmla="*/ 5 w 8"/>
                <a:gd name="T5" fmla="*/ 1 h 7"/>
                <a:gd name="T6" fmla="*/ 5 w 8"/>
                <a:gd name="T7" fmla="*/ 1 h 7"/>
                <a:gd name="T8" fmla="*/ 3 w 8"/>
                <a:gd name="T9" fmla="*/ 6 h 7"/>
              </a:gdLst>
              <a:ahLst/>
              <a:cxnLst>
                <a:cxn ang="0">
                  <a:pos x="T0" y="T1"/>
                </a:cxn>
                <a:cxn ang="0">
                  <a:pos x="T2" y="T3"/>
                </a:cxn>
                <a:cxn ang="0">
                  <a:pos x="T4" y="T5"/>
                </a:cxn>
                <a:cxn ang="0">
                  <a:pos x="T6" y="T7"/>
                </a:cxn>
                <a:cxn ang="0">
                  <a:pos x="T8" y="T9"/>
                </a:cxn>
              </a:cxnLst>
              <a:rect l="0" t="0" r="r" b="b"/>
              <a:pathLst>
                <a:path w="8" h="7">
                  <a:moveTo>
                    <a:pt x="3" y="6"/>
                  </a:moveTo>
                  <a:cubicBezTo>
                    <a:pt x="3" y="6"/>
                    <a:pt x="3" y="6"/>
                    <a:pt x="3" y="6"/>
                  </a:cubicBezTo>
                  <a:cubicBezTo>
                    <a:pt x="6" y="7"/>
                    <a:pt x="8" y="2"/>
                    <a:pt x="5" y="1"/>
                  </a:cubicBezTo>
                  <a:cubicBezTo>
                    <a:pt x="5" y="1"/>
                    <a:pt x="5" y="1"/>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4" name="Freeform 10143">
              <a:extLst>
                <a:ext uri="{FF2B5EF4-FFF2-40B4-BE49-F238E27FC236}">
                  <a16:creationId xmlns:a16="http://schemas.microsoft.com/office/drawing/2014/main" id="{87834F3C-CD52-4FBA-BB63-631FF3B92914}"/>
                </a:ext>
              </a:extLst>
            </p:cNvPr>
            <p:cNvSpPr>
              <a:spLocks/>
            </p:cNvSpPr>
            <p:nvPr/>
          </p:nvSpPr>
          <p:spPr bwMode="auto">
            <a:xfrm>
              <a:off x="1007" y="3560"/>
              <a:ext cx="29" cy="25"/>
            </a:xfrm>
            <a:custGeom>
              <a:avLst/>
              <a:gdLst>
                <a:gd name="T0" fmla="*/ 3 w 7"/>
                <a:gd name="T1" fmla="*/ 5 h 6"/>
                <a:gd name="T2" fmla="*/ 4 w 7"/>
                <a:gd name="T3" fmla="*/ 0 h 6"/>
                <a:gd name="T4" fmla="*/ 3 w 7"/>
                <a:gd name="T5" fmla="*/ 5 h 6"/>
              </a:gdLst>
              <a:ahLst/>
              <a:cxnLst>
                <a:cxn ang="0">
                  <a:pos x="T0" y="T1"/>
                </a:cxn>
                <a:cxn ang="0">
                  <a:pos x="T2" y="T3"/>
                </a:cxn>
                <a:cxn ang="0">
                  <a:pos x="T4" y="T5"/>
                </a:cxn>
              </a:cxnLst>
              <a:rect l="0" t="0" r="r" b="b"/>
              <a:pathLst>
                <a:path w="7" h="6">
                  <a:moveTo>
                    <a:pt x="3" y="5"/>
                  </a:moveTo>
                  <a:cubicBezTo>
                    <a:pt x="6" y="6"/>
                    <a:pt x="7" y="1"/>
                    <a:pt x="4" y="0"/>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5" name="Freeform 10144">
              <a:extLst>
                <a:ext uri="{FF2B5EF4-FFF2-40B4-BE49-F238E27FC236}">
                  <a16:creationId xmlns:a16="http://schemas.microsoft.com/office/drawing/2014/main" id="{95FE141E-3259-484C-AB5E-66F60730852D}"/>
                </a:ext>
              </a:extLst>
            </p:cNvPr>
            <p:cNvSpPr>
              <a:spLocks/>
            </p:cNvSpPr>
            <p:nvPr/>
          </p:nvSpPr>
          <p:spPr bwMode="auto">
            <a:xfrm>
              <a:off x="982" y="3589"/>
              <a:ext cx="29" cy="29"/>
            </a:xfrm>
            <a:custGeom>
              <a:avLst/>
              <a:gdLst>
                <a:gd name="T0" fmla="*/ 2 w 7"/>
                <a:gd name="T1" fmla="*/ 5 h 7"/>
                <a:gd name="T2" fmla="*/ 6 w 7"/>
                <a:gd name="T3" fmla="*/ 3 h 7"/>
                <a:gd name="T4" fmla="*/ 5 w 7"/>
                <a:gd name="T5" fmla="*/ 2 h 7"/>
                <a:gd name="T6" fmla="*/ 2 w 7"/>
                <a:gd name="T7" fmla="*/ 5 h 7"/>
              </a:gdLst>
              <a:ahLst/>
              <a:cxnLst>
                <a:cxn ang="0">
                  <a:pos x="T0" y="T1"/>
                </a:cxn>
                <a:cxn ang="0">
                  <a:pos x="T2" y="T3"/>
                </a:cxn>
                <a:cxn ang="0">
                  <a:pos x="T4" y="T5"/>
                </a:cxn>
                <a:cxn ang="0">
                  <a:pos x="T6" y="T7"/>
                </a:cxn>
              </a:cxnLst>
              <a:rect l="0" t="0" r="r" b="b"/>
              <a:pathLst>
                <a:path w="7" h="7">
                  <a:moveTo>
                    <a:pt x="2" y="5"/>
                  </a:moveTo>
                  <a:cubicBezTo>
                    <a:pt x="3" y="7"/>
                    <a:pt x="7" y="6"/>
                    <a:pt x="6" y="3"/>
                  </a:cubicBezTo>
                  <a:cubicBezTo>
                    <a:pt x="6" y="3"/>
                    <a:pt x="6" y="2"/>
                    <a:pt x="5" y="2"/>
                  </a:cubicBezTo>
                  <a:cubicBezTo>
                    <a:pt x="3" y="0"/>
                    <a:pt x="0" y="3"/>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6" name="Freeform 10145">
              <a:extLst>
                <a:ext uri="{FF2B5EF4-FFF2-40B4-BE49-F238E27FC236}">
                  <a16:creationId xmlns:a16="http://schemas.microsoft.com/office/drawing/2014/main" id="{6B45CEAC-F01A-4B87-A33C-23A4ED5E0966}"/>
                </a:ext>
              </a:extLst>
            </p:cNvPr>
            <p:cNvSpPr>
              <a:spLocks/>
            </p:cNvSpPr>
            <p:nvPr/>
          </p:nvSpPr>
          <p:spPr bwMode="auto">
            <a:xfrm>
              <a:off x="994" y="3622"/>
              <a:ext cx="25" cy="33"/>
            </a:xfrm>
            <a:custGeom>
              <a:avLst/>
              <a:gdLst>
                <a:gd name="T0" fmla="*/ 5 w 6"/>
                <a:gd name="T1" fmla="*/ 5 h 8"/>
                <a:gd name="T2" fmla="*/ 5 w 6"/>
                <a:gd name="T3" fmla="*/ 5 h 8"/>
                <a:gd name="T4" fmla="*/ 1 w 6"/>
                <a:gd name="T5" fmla="*/ 3 h 8"/>
                <a:gd name="T6" fmla="*/ 1 w 6"/>
                <a:gd name="T7" fmla="*/ 3 h 8"/>
                <a:gd name="T8" fmla="*/ 5 w 6"/>
                <a:gd name="T9" fmla="*/ 5 h 8"/>
              </a:gdLst>
              <a:ahLst/>
              <a:cxnLst>
                <a:cxn ang="0">
                  <a:pos x="T0" y="T1"/>
                </a:cxn>
                <a:cxn ang="0">
                  <a:pos x="T2" y="T3"/>
                </a:cxn>
                <a:cxn ang="0">
                  <a:pos x="T4" y="T5"/>
                </a:cxn>
                <a:cxn ang="0">
                  <a:pos x="T6" y="T7"/>
                </a:cxn>
                <a:cxn ang="0">
                  <a:pos x="T8" y="T9"/>
                </a:cxn>
              </a:cxnLst>
              <a:rect l="0" t="0" r="r" b="b"/>
              <a:pathLst>
                <a:path w="6" h="8">
                  <a:moveTo>
                    <a:pt x="5" y="5"/>
                  </a:moveTo>
                  <a:cubicBezTo>
                    <a:pt x="5" y="5"/>
                    <a:pt x="5" y="5"/>
                    <a:pt x="5" y="5"/>
                  </a:cubicBezTo>
                  <a:cubicBezTo>
                    <a:pt x="6" y="2"/>
                    <a:pt x="2" y="0"/>
                    <a:pt x="1" y="3"/>
                  </a:cubicBezTo>
                  <a:cubicBezTo>
                    <a:pt x="1" y="3"/>
                    <a:pt x="1" y="3"/>
                    <a:pt x="1" y="3"/>
                  </a:cubicBezTo>
                  <a:cubicBezTo>
                    <a:pt x="0" y="6"/>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7" name="Freeform 10146">
              <a:extLst>
                <a:ext uri="{FF2B5EF4-FFF2-40B4-BE49-F238E27FC236}">
                  <a16:creationId xmlns:a16="http://schemas.microsoft.com/office/drawing/2014/main" id="{93019E82-89B7-421A-9484-99A2682DA263}"/>
                </a:ext>
              </a:extLst>
            </p:cNvPr>
            <p:cNvSpPr>
              <a:spLocks/>
            </p:cNvSpPr>
            <p:nvPr/>
          </p:nvSpPr>
          <p:spPr bwMode="auto">
            <a:xfrm>
              <a:off x="994" y="3660"/>
              <a:ext cx="33" cy="25"/>
            </a:xfrm>
            <a:custGeom>
              <a:avLst/>
              <a:gdLst>
                <a:gd name="T0" fmla="*/ 3 w 8"/>
                <a:gd name="T1" fmla="*/ 5 h 6"/>
                <a:gd name="T2" fmla="*/ 4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4" y="5"/>
                    <a:pt x="4" y="5"/>
                    <a:pt x="4"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8" name="Freeform 10147">
              <a:extLst>
                <a:ext uri="{FF2B5EF4-FFF2-40B4-BE49-F238E27FC236}">
                  <a16:creationId xmlns:a16="http://schemas.microsoft.com/office/drawing/2014/main" id="{FB0C1D19-0957-49B9-A423-B83D0ED2DBA4}"/>
                </a:ext>
              </a:extLst>
            </p:cNvPr>
            <p:cNvSpPr>
              <a:spLocks/>
            </p:cNvSpPr>
            <p:nvPr/>
          </p:nvSpPr>
          <p:spPr bwMode="auto">
            <a:xfrm>
              <a:off x="1036" y="3664"/>
              <a:ext cx="29" cy="29"/>
            </a:xfrm>
            <a:custGeom>
              <a:avLst/>
              <a:gdLst>
                <a:gd name="T0" fmla="*/ 3 w 7"/>
                <a:gd name="T1" fmla="*/ 6 h 7"/>
                <a:gd name="T2" fmla="*/ 4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4"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9" name="Freeform 10148">
              <a:extLst>
                <a:ext uri="{FF2B5EF4-FFF2-40B4-BE49-F238E27FC236}">
                  <a16:creationId xmlns:a16="http://schemas.microsoft.com/office/drawing/2014/main" id="{03875A22-15DC-4CBD-B76C-9B5594392C28}"/>
                </a:ext>
              </a:extLst>
            </p:cNvPr>
            <p:cNvSpPr>
              <a:spLocks/>
            </p:cNvSpPr>
            <p:nvPr/>
          </p:nvSpPr>
          <p:spPr bwMode="auto">
            <a:xfrm>
              <a:off x="1056" y="3709"/>
              <a:ext cx="34" cy="30"/>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0" name="Freeform 10149">
              <a:extLst>
                <a:ext uri="{FF2B5EF4-FFF2-40B4-BE49-F238E27FC236}">
                  <a16:creationId xmlns:a16="http://schemas.microsoft.com/office/drawing/2014/main" id="{AFFD4ABA-E897-4378-8BA7-32420D21FF97}"/>
                </a:ext>
              </a:extLst>
            </p:cNvPr>
            <p:cNvSpPr>
              <a:spLocks/>
            </p:cNvSpPr>
            <p:nvPr/>
          </p:nvSpPr>
          <p:spPr bwMode="auto">
            <a:xfrm>
              <a:off x="1086" y="3693"/>
              <a:ext cx="29" cy="29"/>
            </a:xfrm>
            <a:custGeom>
              <a:avLst/>
              <a:gdLst>
                <a:gd name="T0" fmla="*/ 6 w 7"/>
                <a:gd name="T1" fmla="*/ 5 h 7"/>
                <a:gd name="T2" fmla="*/ 6 w 7"/>
                <a:gd name="T3" fmla="*/ 4 h 7"/>
                <a:gd name="T4" fmla="*/ 1 w 7"/>
                <a:gd name="T5" fmla="*/ 3 h 7"/>
                <a:gd name="T6" fmla="*/ 1 w 7"/>
                <a:gd name="T7" fmla="*/ 3 h 7"/>
                <a:gd name="T8" fmla="*/ 6 w 7"/>
                <a:gd name="T9" fmla="*/ 5 h 7"/>
              </a:gdLst>
              <a:ahLst/>
              <a:cxnLst>
                <a:cxn ang="0">
                  <a:pos x="T0" y="T1"/>
                </a:cxn>
                <a:cxn ang="0">
                  <a:pos x="T2" y="T3"/>
                </a:cxn>
                <a:cxn ang="0">
                  <a:pos x="T4" y="T5"/>
                </a:cxn>
                <a:cxn ang="0">
                  <a:pos x="T6" y="T7"/>
                </a:cxn>
                <a:cxn ang="0">
                  <a:pos x="T8" y="T9"/>
                </a:cxn>
              </a:cxnLst>
              <a:rect l="0" t="0" r="r" b="b"/>
              <a:pathLst>
                <a:path w="7" h="7">
                  <a:moveTo>
                    <a:pt x="6" y="5"/>
                  </a:moveTo>
                  <a:cubicBezTo>
                    <a:pt x="6" y="4"/>
                    <a:pt x="6" y="4"/>
                    <a:pt x="6" y="4"/>
                  </a:cubicBezTo>
                  <a:cubicBezTo>
                    <a:pt x="7" y="1"/>
                    <a:pt x="2" y="0"/>
                    <a:pt x="1" y="3"/>
                  </a:cubicBezTo>
                  <a:cubicBezTo>
                    <a:pt x="1" y="3"/>
                    <a:pt x="1" y="3"/>
                    <a:pt x="1" y="3"/>
                  </a:cubicBezTo>
                  <a:cubicBezTo>
                    <a:pt x="0" y="6"/>
                    <a:pt x="5" y="7"/>
                    <a:pt x="6"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1" name="Freeform 10150">
              <a:extLst>
                <a:ext uri="{FF2B5EF4-FFF2-40B4-BE49-F238E27FC236}">
                  <a16:creationId xmlns:a16="http://schemas.microsoft.com/office/drawing/2014/main" id="{736F7A81-5142-4530-8955-68306818BFC3}"/>
                </a:ext>
              </a:extLst>
            </p:cNvPr>
            <p:cNvSpPr>
              <a:spLocks/>
            </p:cNvSpPr>
            <p:nvPr/>
          </p:nvSpPr>
          <p:spPr bwMode="auto">
            <a:xfrm>
              <a:off x="1115" y="3676"/>
              <a:ext cx="25" cy="21"/>
            </a:xfrm>
            <a:custGeom>
              <a:avLst/>
              <a:gdLst>
                <a:gd name="T0" fmla="*/ 2 w 6"/>
                <a:gd name="T1" fmla="*/ 5 h 5"/>
                <a:gd name="T2" fmla="*/ 4 w 6"/>
                <a:gd name="T3" fmla="*/ 5 h 5"/>
                <a:gd name="T4" fmla="*/ 4 w 6"/>
                <a:gd name="T5" fmla="*/ 5 h 5"/>
                <a:gd name="T6" fmla="*/ 4 w 6"/>
                <a:gd name="T7" fmla="*/ 5 h 5"/>
                <a:gd name="T8" fmla="*/ 6 w 6"/>
                <a:gd name="T9" fmla="*/ 3 h 5"/>
                <a:gd name="T10" fmla="*/ 3 w 6"/>
                <a:gd name="T11" fmla="*/ 0 h 5"/>
                <a:gd name="T12" fmla="*/ 3 w 6"/>
                <a:gd name="T13" fmla="*/ 0 h 5"/>
                <a:gd name="T14" fmla="*/ 1 w 6"/>
                <a:gd name="T15" fmla="*/ 1 h 5"/>
                <a:gd name="T16" fmla="*/ 1 w 6"/>
                <a:gd name="T17" fmla="*/ 1 h 5"/>
                <a:gd name="T18" fmla="*/ 2 w 6"/>
                <a:gd name="T19"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5">
                  <a:moveTo>
                    <a:pt x="2" y="5"/>
                  </a:moveTo>
                  <a:cubicBezTo>
                    <a:pt x="2" y="5"/>
                    <a:pt x="3" y="5"/>
                    <a:pt x="4" y="5"/>
                  </a:cubicBezTo>
                  <a:cubicBezTo>
                    <a:pt x="4" y="5"/>
                    <a:pt x="4" y="5"/>
                    <a:pt x="4" y="5"/>
                  </a:cubicBezTo>
                  <a:cubicBezTo>
                    <a:pt x="4" y="5"/>
                    <a:pt x="4" y="5"/>
                    <a:pt x="4" y="5"/>
                  </a:cubicBezTo>
                  <a:cubicBezTo>
                    <a:pt x="5" y="4"/>
                    <a:pt x="6" y="3"/>
                    <a:pt x="6" y="3"/>
                  </a:cubicBezTo>
                  <a:cubicBezTo>
                    <a:pt x="6" y="1"/>
                    <a:pt x="5" y="0"/>
                    <a:pt x="3" y="0"/>
                  </a:cubicBezTo>
                  <a:cubicBezTo>
                    <a:pt x="3" y="0"/>
                    <a:pt x="3" y="0"/>
                    <a:pt x="3" y="0"/>
                  </a:cubicBezTo>
                  <a:cubicBezTo>
                    <a:pt x="3" y="0"/>
                    <a:pt x="1" y="1"/>
                    <a:pt x="1" y="1"/>
                  </a:cubicBezTo>
                  <a:cubicBezTo>
                    <a:pt x="1" y="1"/>
                    <a:pt x="1" y="1"/>
                    <a:pt x="1" y="1"/>
                  </a:cubicBezTo>
                  <a:cubicBezTo>
                    <a:pt x="0" y="2"/>
                    <a:pt x="1"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2" name="Freeform 10151">
              <a:extLst>
                <a:ext uri="{FF2B5EF4-FFF2-40B4-BE49-F238E27FC236}">
                  <a16:creationId xmlns:a16="http://schemas.microsoft.com/office/drawing/2014/main" id="{77C7BEAA-FE07-4317-8FB2-3E506EE13906}"/>
                </a:ext>
              </a:extLst>
            </p:cNvPr>
            <p:cNvSpPr>
              <a:spLocks/>
            </p:cNvSpPr>
            <p:nvPr/>
          </p:nvSpPr>
          <p:spPr bwMode="auto">
            <a:xfrm>
              <a:off x="1136" y="3639"/>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3" name="Freeform 10152">
              <a:extLst>
                <a:ext uri="{FF2B5EF4-FFF2-40B4-BE49-F238E27FC236}">
                  <a16:creationId xmlns:a16="http://schemas.microsoft.com/office/drawing/2014/main" id="{343FCD66-F845-4944-B4AD-08A761F237FB}"/>
                </a:ext>
              </a:extLst>
            </p:cNvPr>
            <p:cNvSpPr>
              <a:spLocks/>
            </p:cNvSpPr>
            <p:nvPr/>
          </p:nvSpPr>
          <p:spPr bwMode="auto">
            <a:xfrm>
              <a:off x="1152" y="3601"/>
              <a:ext cx="29" cy="30"/>
            </a:xfrm>
            <a:custGeom>
              <a:avLst/>
              <a:gdLst>
                <a:gd name="T0" fmla="*/ 6 w 7"/>
                <a:gd name="T1" fmla="*/ 4 h 7"/>
                <a:gd name="T2" fmla="*/ 6 w 7"/>
                <a:gd name="T3" fmla="*/ 4 h 7"/>
                <a:gd name="T4" fmla="*/ 1 w 7"/>
                <a:gd name="T5" fmla="*/ 3 h 7"/>
                <a:gd name="T6" fmla="*/ 1 w 7"/>
                <a:gd name="T7" fmla="*/ 3 h 7"/>
                <a:gd name="T8" fmla="*/ 6 w 7"/>
                <a:gd name="T9" fmla="*/ 4 h 7"/>
              </a:gdLst>
              <a:ahLst/>
              <a:cxnLst>
                <a:cxn ang="0">
                  <a:pos x="T0" y="T1"/>
                </a:cxn>
                <a:cxn ang="0">
                  <a:pos x="T2" y="T3"/>
                </a:cxn>
                <a:cxn ang="0">
                  <a:pos x="T4" y="T5"/>
                </a:cxn>
                <a:cxn ang="0">
                  <a:pos x="T6" y="T7"/>
                </a:cxn>
                <a:cxn ang="0">
                  <a:pos x="T8" y="T9"/>
                </a:cxn>
              </a:cxnLst>
              <a:rect l="0" t="0" r="r" b="b"/>
              <a:pathLst>
                <a:path w="7" h="7">
                  <a:moveTo>
                    <a:pt x="6" y="4"/>
                  </a:moveTo>
                  <a:cubicBezTo>
                    <a:pt x="6" y="4"/>
                    <a:pt x="6" y="4"/>
                    <a:pt x="6" y="4"/>
                  </a:cubicBezTo>
                  <a:cubicBezTo>
                    <a:pt x="7" y="1"/>
                    <a:pt x="2" y="0"/>
                    <a:pt x="1" y="3"/>
                  </a:cubicBezTo>
                  <a:cubicBezTo>
                    <a:pt x="1" y="3"/>
                    <a:pt x="1" y="3"/>
                    <a:pt x="1" y="3"/>
                  </a:cubicBezTo>
                  <a:cubicBezTo>
                    <a:pt x="0" y="6"/>
                    <a:pt x="5" y="7"/>
                    <a:pt x="6"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4" name="Freeform 10153">
              <a:extLst>
                <a:ext uri="{FF2B5EF4-FFF2-40B4-BE49-F238E27FC236}">
                  <a16:creationId xmlns:a16="http://schemas.microsoft.com/office/drawing/2014/main" id="{419EAF8E-9933-4A27-A12B-6B8511B2BDE4}"/>
                </a:ext>
              </a:extLst>
            </p:cNvPr>
            <p:cNvSpPr>
              <a:spLocks/>
            </p:cNvSpPr>
            <p:nvPr/>
          </p:nvSpPr>
          <p:spPr bwMode="auto">
            <a:xfrm>
              <a:off x="1156" y="3560"/>
              <a:ext cx="25" cy="29"/>
            </a:xfrm>
            <a:custGeom>
              <a:avLst/>
              <a:gdLst>
                <a:gd name="T0" fmla="*/ 1 w 6"/>
                <a:gd name="T1" fmla="*/ 4 h 7"/>
                <a:gd name="T2" fmla="*/ 2 w 6"/>
                <a:gd name="T3" fmla="*/ 6 h 7"/>
                <a:gd name="T4" fmla="*/ 5 w 6"/>
                <a:gd name="T5" fmla="*/ 2 h 7"/>
                <a:gd name="T6" fmla="*/ 1 w 6"/>
                <a:gd name="T7" fmla="*/ 4 h 7"/>
              </a:gdLst>
              <a:ahLst/>
              <a:cxnLst>
                <a:cxn ang="0">
                  <a:pos x="T0" y="T1"/>
                </a:cxn>
                <a:cxn ang="0">
                  <a:pos x="T2" y="T3"/>
                </a:cxn>
                <a:cxn ang="0">
                  <a:pos x="T4" y="T5"/>
                </a:cxn>
                <a:cxn ang="0">
                  <a:pos x="T6" y="T7"/>
                </a:cxn>
              </a:cxnLst>
              <a:rect l="0" t="0" r="r" b="b"/>
              <a:pathLst>
                <a:path w="6" h="7">
                  <a:moveTo>
                    <a:pt x="1" y="4"/>
                  </a:moveTo>
                  <a:cubicBezTo>
                    <a:pt x="1" y="5"/>
                    <a:pt x="1" y="5"/>
                    <a:pt x="2" y="6"/>
                  </a:cubicBezTo>
                  <a:cubicBezTo>
                    <a:pt x="4" y="7"/>
                    <a:pt x="6" y="4"/>
                    <a:pt x="5" y="2"/>
                  </a:cubicBezTo>
                  <a:cubicBezTo>
                    <a:pt x="4" y="0"/>
                    <a:pt x="0" y="1"/>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5" name="Freeform 10154">
              <a:extLst>
                <a:ext uri="{FF2B5EF4-FFF2-40B4-BE49-F238E27FC236}">
                  <a16:creationId xmlns:a16="http://schemas.microsoft.com/office/drawing/2014/main" id="{893DEBCA-9C6C-4B56-A72A-C9475F62ACDB}"/>
                </a:ext>
              </a:extLst>
            </p:cNvPr>
            <p:cNvSpPr>
              <a:spLocks/>
            </p:cNvSpPr>
            <p:nvPr/>
          </p:nvSpPr>
          <p:spPr bwMode="auto">
            <a:xfrm>
              <a:off x="1144" y="3518"/>
              <a:ext cx="29" cy="29"/>
            </a:xfrm>
            <a:custGeom>
              <a:avLst/>
              <a:gdLst>
                <a:gd name="T0" fmla="*/ 6 w 7"/>
                <a:gd name="T1" fmla="*/ 4 h 7"/>
                <a:gd name="T2" fmla="*/ 6 w 7"/>
                <a:gd name="T3" fmla="*/ 4 h 7"/>
                <a:gd name="T4" fmla="*/ 1 w 7"/>
                <a:gd name="T5" fmla="*/ 3 h 7"/>
                <a:gd name="T6" fmla="*/ 1 w 7"/>
                <a:gd name="T7" fmla="*/ 3 h 7"/>
                <a:gd name="T8" fmla="*/ 6 w 7"/>
                <a:gd name="T9" fmla="*/ 4 h 7"/>
              </a:gdLst>
              <a:ahLst/>
              <a:cxnLst>
                <a:cxn ang="0">
                  <a:pos x="T0" y="T1"/>
                </a:cxn>
                <a:cxn ang="0">
                  <a:pos x="T2" y="T3"/>
                </a:cxn>
                <a:cxn ang="0">
                  <a:pos x="T4" y="T5"/>
                </a:cxn>
                <a:cxn ang="0">
                  <a:pos x="T6" y="T7"/>
                </a:cxn>
                <a:cxn ang="0">
                  <a:pos x="T8" y="T9"/>
                </a:cxn>
              </a:cxnLst>
              <a:rect l="0" t="0" r="r" b="b"/>
              <a:pathLst>
                <a:path w="7" h="7">
                  <a:moveTo>
                    <a:pt x="6" y="4"/>
                  </a:moveTo>
                  <a:cubicBezTo>
                    <a:pt x="6" y="4"/>
                    <a:pt x="6" y="4"/>
                    <a:pt x="6" y="4"/>
                  </a:cubicBezTo>
                  <a:cubicBezTo>
                    <a:pt x="7" y="1"/>
                    <a:pt x="2" y="0"/>
                    <a:pt x="1" y="3"/>
                  </a:cubicBezTo>
                  <a:cubicBezTo>
                    <a:pt x="1" y="3"/>
                    <a:pt x="1" y="3"/>
                    <a:pt x="1" y="3"/>
                  </a:cubicBezTo>
                  <a:cubicBezTo>
                    <a:pt x="0" y="6"/>
                    <a:pt x="5" y="7"/>
                    <a:pt x="6"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6" name="Freeform 10155">
              <a:extLst>
                <a:ext uri="{FF2B5EF4-FFF2-40B4-BE49-F238E27FC236}">
                  <a16:creationId xmlns:a16="http://schemas.microsoft.com/office/drawing/2014/main" id="{6DB9F0A3-BD32-41B5-BE05-6B356388EA92}"/>
                </a:ext>
              </a:extLst>
            </p:cNvPr>
            <p:cNvSpPr>
              <a:spLocks/>
            </p:cNvSpPr>
            <p:nvPr/>
          </p:nvSpPr>
          <p:spPr bwMode="auto">
            <a:xfrm>
              <a:off x="1148" y="3494"/>
              <a:ext cx="33" cy="24"/>
            </a:xfrm>
            <a:custGeom>
              <a:avLst/>
              <a:gdLst>
                <a:gd name="T0" fmla="*/ 3 w 8"/>
                <a:gd name="T1" fmla="*/ 5 h 6"/>
                <a:gd name="T2" fmla="*/ 5 w 8"/>
                <a:gd name="T3" fmla="*/ 0 h 6"/>
                <a:gd name="T4" fmla="*/ 3 w 8"/>
                <a:gd name="T5" fmla="*/ 5 h 6"/>
              </a:gdLst>
              <a:ahLst/>
              <a:cxnLst>
                <a:cxn ang="0">
                  <a:pos x="T0" y="T1"/>
                </a:cxn>
                <a:cxn ang="0">
                  <a:pos x="T2" y="T3"/>
                </a:cxn>
                <a:cxn ang="0">
                  <a:pos x="T4" y="T5"/>
                </a:cxn>
              </a:cxnLst>
              <a:rect l="0" t="0" r="r" b="b"/>
              <a:pathLst>
                <a:path w="8" h="6">
                  <a:moveTo>
                    <a:pt x="3" y="5"/>
                  </a:moveTo>
                  <a:cubicBezTo>
                    <a:pt x="6" y="6"/>
                    <a:pt x="8" y="1"/>
                    <a:pt x="5" y="0"/>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7" name="Freeform 10156">
              <a:extLst>
                <a:ext uri="{FF2B5EF4-FFF2-40B4-BE49-F238E27FC236}">
                  <a16:creationId xmlns:a16="http://schemas.microsoft.com/office/drawing/2014/main" id="{5BD01FCB-73AF-4E7D-8597-12757BA0EBEB}"/>
                </a:ext>
              </a:extLst>
            </p:cNvPr>
            <p:cNvSpPr>
              <a:spLocks/>
            </p:cNvSpPr>
            <p:nvPr/>
          </p:nvSpPr>
          <p:spPr bwMode="auto">
            <a:xfrm>
              <a:off x="1123" y="3469"/>
              <a:ext cx="25" cy="33"/>
            </a:xfrm>
            <a:custGeom>
              <a:avLst/>
              <a:gdLst>
                <a:gd name="T0" fmla="*/ 5 w 6"/>
                <a:gd name="T1" fmla="*/ 5 h 8"/>
                <a:gd name="T2" fmla="*/ 5 w 6"/>
                <a:gd name="T3" fmla="*/ 5 h 8"/>
                <a:gd name="T4" fmla="*/ 1 w 6"/>
                <a:gd name="T5" fmla="*/ 3 h 8"/>
                <a:gd name="T6" fmla="*/ 1 w 6"/>
                <a:gd name="T7" fmla="*/ 3 h 8"/>
                <a:gd name="T8" fmla="*/ 5 w 6"/>
                <a:gd name="T9" fmla="*/ 5 h 8"/>
              </a:gdLst>
              <a:ahLst/>
              <a:cxnLst>
                <a:cxn ang="0">
                  <a:pos x="T0" y="T1"/>
                </a:cxn>
                <a:cxn ang="0">
                  <a:pos x="T2" y="T3"/>
                </a:cxn>
                <a:cxn ang="0">
                  <a:pos x="T4" y="T5"/>
                </a:cxn>
                <a:cxn ang="0">
                  <a:pos x="T6" y="T7"/>
                </a:cxn>
                <a:cxn ang="0">
                  <a:pos x="T8" y="T9"/>
                </a:cxn>
              </a:cxnLst>
              <a:rect l="0" t="0" r="r" b="b"/>
              <a:pathLst>
                <a:path w="6" h="8">
                  <a:moveTo>
                    <a:pt x="5" y="5"/>
                  </a:moveTo>
                  <a:cubicBezTo>
                    <a:pt x="5" y="5"/>
                    <a:pt x="5" y="5"/>
                    <a:pt x="5" y="5"/>
                  </a:cubicBezTo>
                  <a:cubicBezTo>
                    <a:pt x="6" y="2"/>
                    <a:pt x="2" y="0"/>
                    <a:pt x="1" y="3"/>
                  </a:cubicBezTo>
                  <a:cubicBezTo>
                    <a:pt x="1" y="3"/>
                    <a:pt x="1" y="3"/>
                    <a:pt x="1" y="3"/>
                  </a:cubicBezTo>
                  <a:cubicBezTo>
                    <a:pt x="0" y="6"/>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8" name="Freeform 10157">
              <a:extLst>
                <a:ext uri="{FF2B5EF4-FFF2-40B4-BE49-F238E27FC236}">
                  <a16:creationId xmlns:a16="http://schemas.microsoft.com/office/drawing/2014/main" id="{E8A3334B-BA24-4672-A102-C5E23DFD9EFB}"/>
                </a:ext>
              </a:extLst>
            </p:cNvPr>
            <p:cNvSpPr>
              <a:spLocks/>
            </p:cNvSpPr>
            <p:nvPr/>
          </p:nvSpPr>
          <p:spPr bwMode="auto">
            <a:xfrm>
              <a:off x="1115" y="3440"/>
              <a:ext cx="25" cy="24"/>
            </a:xfrm>
            <a:custGeom>
              <a:avLst/>
              <a:gdLst>
                <a:gd name="T0" fmla="*/ 1 w 6"/>
                <a:gd name="T1" fmla="*/ 4 h 6"/>
                <a:gd name="T2" fmla="*/ 1 w 6"/>
                <a:gd name="T3" fmla="*/ 4 h 6"/>
                <a:gd name="T4" fmla="*/ 1 w 6"/>
                <a:gd name="T5" fmla="*/ 5 h 6"/>
                <a:gd name="T6" fmla="*/ 4 w 6"/>
                <a:gd name="T7" fmla="*/ 5 h 6"/>
                <a:gd name="T8" fmla="*/ 5 w 6"/>
                <a:gd name="T9" fmla="*/ 3 h 6"/>
                <a:gd name="T10" fmla="*/ 4 w 6"/>
                <a:gd name="T11" fmla="*/ 1 h 6"/>
                <a:gd name="T12" fmla="*/ 1 w 6"/>
                <a:gd name="T13" fmla="*/ 4 h 6"/>
              </a:gdLst>
              <a:ahLst/>
              <a:cxnLst>
                <a:cxn ang="0">
                  <a:pos x="T0" y="T1"/>
                </a:cxn>
                <a:cxn ang="0">
                  <a:pos x="T2" y="T3"/>
                </a:cxn>
                <a:cxn ang="0">
                  <a:pos x="T4" y="T5"/>
                </a:cxn>
                <a:cxn ang="0">
                  <a:pos x="T6" y="T7"/>
                </a:cxn>
                <a:cxn ang="0">
                  <a:pos x="T8" y="T9"/>
                </a:cxn>
                <a:cxn ang="0">
                  <a:pos x="T10" y="T11"/>
                </a:cxn>
                <a:cxn ang="0">
                  <a:pos x="T12" y="T13"/>
                </a:cxn>
              </a:cxnLst>
              <a:rect l="0" t="0" r="r" b="b"/>
              <a:pathLst>
                <a:path w="6" h="6">
                  <a:moveTo>
                    <a:pt x="1" y="4"/>
                  </a:moveTo>
                  <a:cubicBezTo>
                    <a:pt x="1" y="4"/>
                    <a:pt x="1" y="4"/>
                    <a:pt x="1" y="4"/>
                  </a:cubicBezTo>
                  <a:cubicBezTo>
                    <a:pt x="1" y="5"/>
                    <a:pt x="1" y="5"/>
                    <a:pt x="1" y="5"/>
                  </a:cubicBezTo>
                  <a:cubicBezTo>
                    <a:pt x="2" y="5"/>
                    <a:pt x="3" y="6"/>
                    <a:pt x="4" y="5"/>
                  </a:cubicBezTo>
                  <a:cubicBezTo>
                    <a:pt x="5" y="5"/>
                    <a:pt x="6" y="4"/>
                    <a:pt x="5" y="3"/>
                  </a:cubicBezTo>
                  <a:cubicBezTo>
                    <a:pt x="5" y="2"/>
                    <a:pt x="5" y="1"/>
                    <a:pt x="4" y="1"/>
                  </a:cubicBezTo>
                  <a:cubicBezTo>
                    <a:pt x="1" y="0"/>
                    <a:pt x="0" y="3"/>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9" name="Freeform 10158">
              <a:extLst>
                <a:ext uri="{FF2B5EF4-FFF2-40B4-BE49-F238E27FC236}">
                  <a16:creationId xmlns:a16="http://schemas.microsoft.com/office/drawing/2014/main" id="{E3F2C730-5352-48D1-846B-6EADA1100E94}"/>
                </a:ext>
              </a:extLst>
            </p:cNvPr>
            <p:cNvSpPr>
              <a:spLocks/>
            </p:cNvSpPr>
            <p:nvPr/>
          </p:nvSpPr>
          <p:spPr bwMode="auto">
            <a:xfrm>
              <a:off x="1086" y="3406"/>
              <a:ext cx="29" cy="29"/>
            </a:xfrm>
            <a:custGeom>
              <a:avLst/>
              <a:gdLst>
                <a:gd name="T0" fmla="*/ 1 w 7"/>
                <a:gd name="T1" fmla="*/ 4 h 7"/>
                <a:gd name="T2" fmla="*/ 2 w 7"/>
                <a:gd name="T3" fmla="*/ 6 h 7"/>
                <a:gd name="T4" fmla="*/ 5 w 7"/>
                <a:gd name="T5" fmla="*/ 3 h 7"/>
                <a:gd name="T6" fmla="*/ 1 w 7"/>
                <a:gd name="T7" fmla="*/ 4 h 7"/>
              </a:gdLst>
              <a:ahLst/>
              <a:cxnLst>
                <a:cxn ang="0">
                  <a:pos x="T0" y="T1"/>
                </a:cxn>
                <a:cxn ang="0">
                  <a:pos x="T2" y="T3"/>
                </a:cxn>
                <a:cxn ang="0">
                  <a:pos x="T4" y="T5"/>
                </a:cxn>
                <a:cxn ang="0">
                  <a:pos x="T6" y="T7"/>
                </a:cxn>
              </a:cxnLst>
              <a:rect l="0" t="0" r="r" b="b"/>
              <a:pathLst>
                <a:path w="7" h="7">
                  <a:moveTo>
                    <a:pt x="1" y="4"/>
                  </a:moveTo>
                  <a:cubicBezTo>
                    <a:pt x="1" y="5"/>
                    <a:pt x="1" y="5"/>
                    <a:pt x="2" y="6"/>
                  </a:cubicBezTo>
                  <a:cubicBezTo>
                    <a:pt x="4" y="7"/>
                    <a:pt x="7" y="4"/>
                    <a:pt x="5" y="3"/>
                  </a:cubicBezTo>
                  <a:cubicBezTo>
                    <a:pt x="4" y="0"/>
                    <a:pt x="0" y="1"/>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0" name="Freeform 10159">
              <a:extLst>
                <a:ext uri="{FF2B5EF4-FFF2-40B4-BE49-F238E27FC236}">
                  <a16:creationId xmlns:a16="http://schemas.microsoft.com/office/drawing/2014/main" id="{91DE6542-9BD1-4344-B140-D30F7669D596}"/>
                </a:ext>
              </a:extLst>
            </p:cNvPr>
            <p:cNvSpPr>
              <a:spLocks/>
            </p:cNvSpPr>
            <p:nvPr/>
          </p:nvSpPr>
          <p:spPr bwMode="auto">
            <a:xfrm>
              <a:off x="1052" y="3394"/>
              <a:ext cx="29" cy="29"/>
            </a:xfrm>
            <a:custGeom>
              <a:avLst/>
              <a:gdLst>
                <a:gd name="T0" fmla="*/ 3 w 7"/>
                <a:gd name="T1" fmla="*/ 6 h 7"/>
                <a:gd name="T2" fmla="*/ 5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1" name="Freeform 10160">
              <a:extLst>
                <a:ext uri="{FF2B5EF4-FFF2-40B4-BE49-F238E27FC236}">
                  <a16:creationId xmlns:a16="http://schemas.microsoft.com/office/drawing/2014/main" id="{E54EC617-4C03-4319-8F60-06FC804E64B6}"/>
                </a:ext>
              </a:extLst>
            </p:cNvPr>
            <p:cNvSpPr>
              <a:spLocks/>
            </p:cNvSpPr>
            <p:nvPr/>
          </p:nvSpPr>
          <p:spPr bwMode="auto">
            <a:xfrm>
              <a:off x="1019" y="3390"/>
              <a:ext cx="29" cy="25"/>
            </a:xfrm>
            <a:custGeom>
              <a:avLst/>
              <a:gdLst>
                <a:gd name="T0" fmla="*/ 3 w 7"/>
                <a:gd name="T1" fmla="*/ 5 h 6"/>
                <a:gd name="T2" fmla="*/ 3 w 7"/>
                <a:gd name="T3" fmla="*/ 5 h 6"/>
                <a:gd name="T4" fmla="*/ 5 w 7"/>
                <a:gd name="T5" fmla="*/ 1 h 6"/>
                <a:gd name="T6" fmla="*/ 4 w 7"/>
                <a:gd name="T7" fmla="*/ 1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5"/>
                    <a:pt x="3" y="5"/>
                    <a:pt x="3" y="5"/>
                  </a:cubicBezTo>
                  <a:cubicBezTo>
                    <a:pt x="6" y="6"/>
                    <a:pt x="7" y="2"/>
                    <a:pt x="5" y="1"/>
                  </a:cubicBezTo>
                  <a:cubicBezTo>
                    <a:pt x="4" y="1"/>
                    <a:pt x="4" y="1"/>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2" name="Freeform 10161">
              <a:extLst>
                <a:ext uri="{FF2B5EF4-FFF2-40B4-BE49-F238E27FC236}">
                  <a16:creationId xmlns:a16="http://schemas.microsoft.com/office/drawing/2014/main" id="{9DCA9DA4-8C14-4A99-8916-8F31830317B8}"/>
                </a:ext>
              </a:extLst>
            </p:cNvPr>
            <p:cNvSpPr>
              <a:spLocks/>
            </p:cNvSpPr>
            <p:nvPr/>
          </p:nvSpPr>
          <p:spPr bwMode="auto">
            <a:xfrm>
              <a:off x="977" y="3390"/>
              <a:ext cx="34"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3" name="Freeform 10162">
              <a:extLst>
                <a:ext uri="{FF2B5EF4-FFF2-40B4-BE49-F238E27FC236}">
                  <a16:creationId xmlns:a16="http://schemas.microsoft.com/office/drawing/2014/main" id="{3461152C-F82A-4AB9-85A8-7885816D27B6}"/>
                </a:ext>
              </a:extLst>
            </p:cNvPr>
            <p:cNvSpPr>
              <a:spLocks/>
            </p:cNvSpPr>
            <p:nvPr/>
          </p:nvSpPr>
          <p:spPr bwMode="auto">
            <a:xfrm>
              <a:off x="948" y="3394"/>
              <a:ext cx="34" cy="25"/>
            </a:xfrm>
            <a:custGeom>
              <a:avLst/>
              <a:gdLst>
                <a:gd name="T0" fmla="*/ 3 w 8"/>
                <a:gd name="T1" fmla="*/ 5 h 6"/>
                <a:gd name="T2" fmla="*/ 5 w 8"/>
                <a:gd name="T3" fmla="*/ 1 h 6"/>
                <a:gd name="T4" fmla="*/ 3 w 8"/>
                <a:gd name="T5" fmla="*/ 5 h 6"/>
              </a:gdLst>
              <a:ahLst/>
              <a:cxnLst>
                <a:cxn ang="0">
                  <a:pos x="T0" y="T1"/>
                </a:cxn>
                <a:cxn ang="0">
                  <a:pos x="T2" y="T3"/>
                </a:cxn>
                <a:cxn ang="0">
                  <a:pos x="T4" y="T5"/>
                </a:cxn>
              </a:cxnLst>
              <a:rect l="0" t="0" r="r" b="b"/>
              <a:pathLst>
                <a:path w="8" h="6">
                  <a:moveTo>
                    <a:pt x="3" y="5"/>
                  </a:moveTo>
                  <a:cubicBezTo>
                    <a:pt x="6" y="6"/>
                    <a:pt x="8"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4" name="Freeform 10163">
              <a:extLst>
                <a:ext uri="{FF2B5EF4-FFF2-40B4-BE49-F238E27FC236}">
                  <a16:creationId xmlns:a16="http://schemas.microsoft.com/office/drawing/2014/main" id="{679FDEDD-8BA3-4A7B-8F89-185B3E802B1E}"/>
                </a:ext>
              </a:extLst>
            </p:cNvPr>
            <p:cNvSpPr>
              <a:spLocks/>
            </p:cNvSpPr>
            <p:nvPr/>
          </p:nvSpPr>
          <p:spPr bwMode="auto">
            <a:xfrm>
              <a:off x="919" y="3402"/>
              <a:ext cx="34" cy="25"/>
            </a:xfrm>
            <a:custGeom>
              <a:avLst/>
              <a:gdLst>
                <a:gd name="T0" fmla="*/ 3 w 8"/>
                <a:gd name="T1" fmla="*/ 5 h 6"/>
                <a:gd name="T2" fmla="*/ 3 w 8"/>
                <a:gd name="T3" fmla="*/ 6 h 6"/>
                <a:gd name="T4" fmla="*/ 5 w 8"/>
                <a:gd name="T5" fmla="*/ 1 h 6"/>
                <a:gd name="T6" fmla="*/ 4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6"/>
                    <a:pt x="3" y="6"/>
                    <a:pt x="3" y="6"/>
                  </a:cubicBezTo>
                  <a:cubicBezTo>
                    <a:pt x="6" y="6"/>
                    <a:pt x="8" y="2"/>
                    <a:pt x="5" y="1"/>
                  </a:cubicBezTo>
                  <a:cubicBezTo>
                    <a:pt x="4" y="1"/>
                    <a:pt x="4" y="1"/>
                    <a:pt x="4"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5" name="Freeform 10164">
              <a:extLst>
                <a:ext uri="{FF2B5EF4-FFF2-40B4-BE49-F238E27FC236}">
                  <a16:creationId xmlns:a16="http://schemas.microsoft.com/office/drawing/2014/main" id="{7C8A0444-5227-4C9D-8714-3F138D2C54D5}"/>
                </a:ext>
              </a:extLst>
            </p:cNvPr>
            <p:cNvSpPr>
              <a:spLocks/>
            </p:cNvSpPr>
            <p:nvPr/>
          </p:nvSpPr>
          <p:spPr bwMode="auto">
            <a:xfrm>
              <a:off x="894" y="3419"/>
              <a:ext cx="29" cy="25"/>
            </a:xfrm>
            <a:custGeom>
              <a:avLst/>
              <a:gdLst>
                <a:gd name="T0" fmla="*/ 4 w 7"/>
                <a:gd name="T1" fmla="*/ 5 h 6"/>
                <a:gd name="T2" fmla="*/ 4 w 7"/>
                <a:gd name="T3" fmla="*/ 0 h 6"/>
                <a:gd name="T4" fmla="*/ 2 w 7"/>
                <a:gd name="T5" fmla="*/ 1 h 6"/>
                <a:gd name="T6" fmla="*/ 4 w 7"/>
                <a:gd name="T7" fmla="*/ 5 h 6"/>
              </a:gdLst>
              <a:ahLst/>
              <a:cxnLst>
                <a:cxn ang="0">
                  <a:pos x="T0" y="T1"/>
                </a:cxn>
                <a:cxn ang="0">
                  <a:pos x="T2" y="T3"/>
                </a:cxn>
                <a:cxn ang="0">
                  <a:pos x="T4" y="T5"/>
                </a:cxn>
                <a:cxn ang="0">
                  <a:pos x="T6" y="T7"/>
                </a:cxn>
              </a:cxnLst>
              <a:rect l="0" t="0" r="r" b="b"/>
              <a:pathLst>
                <a:path w="7" h="6">
                  <a:moveTo>
                    <a:pt x="4" y="5"/>
                  </a:moveTo>
                  <a:cubicBezTo>
                    <a:pt x="7" y="4"/>
                    <a:pt x="7" y="0"/>
                    <a:pt x="4" y="0"/>
                  </a:cubicBezTo>
                  <a:cubicBezTo>
                    <a:pt x="3" y="0"/>
                    <a:pt x="2" y="0"/>
                    <a:pt x="2" y="1"/>
                  </a:cubicBezTo>
                  <a:cubicBezTo>
                    <a:pt x="0" y="3"/>
                    <a:pt x="2" y="6"/>
                    <a:pt x="4"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6" name="Freeform 10165">
              <a:extLst>
                <a:ext uri="{FF2B5EF4-FFF2-40B4-BE49-F238E27FC236}">
                  <a16:creationId xmlns:a16="http://schemas.microsoft.com/office/drawing/2014/main" id="{46292FC0-E359-43B0-8379-F704DC3F5A63}"/>
                </a:ext>
              </a:extLst>
            </p:cNvPr>
            <p:cNvSpPr>
              <a:spLocks/>
            </p:cNvSpPr>
            <p:nvPr/>
          </p:nvSpPr>
          <p:spPr bwMode="auto">
            <a:xfrm>
              <a:off x="857" y="3448"/>
              <a:ext cx="33" cy="29"/>
            </a:xfrm>
            <a:custGeom>
              <a:avLst/>
              <a:gdLst>
                <a:gd name="T0" fmla="*/ 5 w 8"/>
                <a:gd name="T1" fmla="*/ 5 h 7"/>
                <a:gd name="T2" fmla="*/ 6 w 8"/>
                <a:gd name="T3" fmla="*/ 5 h 7"/>
                <a:gd name="T4" fmla="*/ 3 w 8"/>
                <a:gd name="T5" fmla="*/ 1 h 7"/>
                <a:gd name="T6" fmla="*/ 3 w 8"/>
                <a:gd name="T7" fmla="*/ 1 h 7"/>
                <a:gd name="T8" fmla="*/ 5 w 8"/>
                <a:gd name="T9" fmla="*/ 5 h 7"/>
              </a:gdLst>
              <a:ahLst/>
              <a:cxnLst>
                <a:cxn ang="0">
                  <a:pos x="T0" y="T1"/>
                </a:cxn>
                <a:cxn ang="0">
                  <a:pos x="T2" y="T3"/>
                </a:cxn>
                <a:cxn ang="0">
                  <a:pos x="T4" y="T5"/>
                </a:cxn>
                <a:cxn ang="0">
                  <a:pos x="T6" y="T7"/>
                </a:cxn>
                <a:cxn ang="0">
                  <a:pos x="T8" y="T9"/>
                </a:cxn>
              </a:cxnLst>
              <a:rect l="0" t="0" r="r" b="b"/>
              <a:pathLst>
                <a:path w="8" h="7">
                  <a:moveTo>
                    <a:pt x="5" y="5"/>
                  </a:moveTo>
                  <a:cubicBezTo>
                    <a:pt x="5" y="5"/>
                    <a:pt x="5" y="5"/>
                    <a:pt x="6" y="5"/>
                  </a:cubicBezTo>
                  <a:cubicBezTo>
                    <a:pt x="8" y="4"/>
                    <a:pt x="6" y="0"/>
                    <a:pt x="3" y="1"/>
                  </a:cubicBezTo>
                  <a:cubicBezTo>
                    <a:pt x="3" y="1"/>
                    <a:pt x="3" y="1"/>
                    <a:pt x="3" y="1"/>
                  </a:cubicBezTo>
                  <a:cubicBezTo>
                    <a:pt x="0" y="2"/>
                    <a:pt x="3" y="7"/>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9" name="Freeform 10166">
              <a:extLst>
                <a:ext uri="{FF2B5EF4-FFF2-40B4-BE49-F238E27FC236}">
                  <a16:creationId xmlns:a16="http://schemas.microsoft.com/office/drawing/2014/main" id="{E2D63354-81A0-4393-88FE-5E79CD493011}"/>
                </a:ext>
              </a:extLst>
            </p:cNvPr>
            <p:cNvSpPr>
              <a:spLocks/>
            </p:cNvSpPr>
            <p:nvPr/>
          </p:nvSpPr>
          <p:spPr bwMode="auto">
            <a:xfrm>
              <a:off x="836" y="3473"/>
              <a:ext cx="33" cy="29"/>
            </a:xfrm>
            <a:custGeom>
              <a:avLst/>
              <a:gdLst>
                <a:gd name="T0" fmla="*/ 3 w 8"/>
                <a:gd name="T1" fmla="*/ 6 h 7"/>
                <a:gd name="T2" fmla="*/ 3 w 8"/>
                <a:gd name="T3" fmla="*/ 6 h 7"/>
                <a:gd name="T4" fmla="*/ 5 w 8"/>
                <a:gd name="T5" fmla="*/ 1 h 7"/>
                <a:gd name="T6" fmla="*/ 5 w 8"/>
                <a:gd name="T7" fmla="*/ 1 h 7"/>
                <a:gd name="T8" fmla="*/ 3 w 8"/>
                <a:gd name="T9" fmla="*/ 6 h 7"/>
              </a:gdLst>
              <a:ahLst/>
              <a:cxnLst>
                <a:cxn ang="0">
                  <a:pos x="T0" y="T1"/>
                </a:cxn>
                <a:cxn ang="0">
                  <a:pos x="T2" y="T3"/>
                </a:cxn>
                <a:cxn ang="0">
                  <a:pos x="T4" y="T5"/>
                </a:cxn>
                <a:cxn ang="0">
                  <a:pos x="T6" y="T7"/>
                </a:cxn>
                <a:cxn ang="0">
                  <a:pos x="T8" y="T9"/>
                </a:cxn>
              </a:cxnLst>
              <a:rect l="0" t="0" r="r" b="b"/>
              <a:pathLst>
                <a:path w="8" h="7">
                  <a:moveTo>
                    <a:pt x="3" y="6"/>
                  </a:moveTo>
                  <a:cubicBezTo>
                    <a:pt x="3" y="6"/>
                    <a:pt x="3" y="6"/>
                    <a:pt x="3" y="6"/>
                  </a:cubicBezTo>
                  <a:cubicBezTo>
                    <a:pt x="6" y="7"/>
                    <a:pt x="8" y="2"/>
                    <a:pt x="5" y="1"/>
                  </a:cubicBezTo>
                  <a:cubicBezTo>
                    <a:pt x="5" y="1"/>
                    <a:pt x="5" y="1"/>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0" name="Freeform 10167">
              <a:extLst>
                <a:ext uri="{FF2B5EF4-FFF2-40B4-BE49-F238E27FC236}">
                  <a16:creationId xmlns:a16="http://schemas.microsoft.com/office/drawing/2014/main" id="{5C6ED4F1-AFC7-46E0-A32F-C990D7E718BF}"/>
                </a:ext>
              </a:extLst>
            </p:cNvPr>
            <p:cNvSpPr>
              <a:spLocks/>
            </p:cNvSpPr>
            <p:nvPr/>
          </p:nvSpPr>
          <p:spPr bwMode="auto">
            <a:xfrm>
              <a:off x="828" y="3510"/>
              <a:ext cx="25" cy="21"/>
            </a:xfrm>
            <a:custGeom>
              <a:avLst/>
              <a:gdLst>
                <a:gd name="T0" fmla="*/ 1 w 6"/>
                <a:gd name="T1" fmla="*/ 0 h 5"/>
                <a:gd name="T2" fmla="*/ 1 w 6"/>
                <a:gd name="T3" fmla="*/ 1 h 5"/>
                <a:gd name="T4" fmla="*/ 1 w 6"/>
                <a:gd name="T5" fmla="*/ 3 h 5"/>
                <a:gd name="T6" fmla="*/ 4 w 6"/>
                <a:gd name="T7" fmla="*/ 4 h 5"/>
                <a:gd name="T8" fmla="*/ 4 w 6"/>
                <a:gd name="T9" fmla="*/ 4 h 5"/>
                <a:gd name="T10" fmla="*/ 4 w 6"/>
                <a:gd name="T11" fmla="*/ 0 h 5"/>
                <a:gd name="T12" fmla="*/ 4 w 6"/>
                <a:gd name="T13" fmla="*/ 0 h 5"/>
                <a:gd name="T14" fmla="*/ 2 w 6"/>
                <a:gd name="T15" fmla="*/ 0 h 5"/>
                <a:gd name="T16" fmla="*/ 2 w 6"/>
                <a:gd name="T17" fmla="*/ 0 h 5"/>
                <a:gd name="T18" fmla="*/ 1 w 6"/>
                <a:gd name="T19" fmla="*/ 0 h 5"/>
                <a:gd name="T20" fmla="*/ 1 w 6"/>
                <a:gd name="T21" fmla="*/ 0 h 5"/>
                <a:gd name="T22" fmla="*/ 1 w 6"/>
                <a:gd name="T2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 h="5">
                  <a:moveTo>
                    <a:pt x="1" y="0"/>
                  </a:moveTo>
                  <a:cubicBezTo>
                    <a:pt x="1" y="1"/>
                    <a:pt x="1" y="1"/>
                    <a:pt x="1" y="1"/>
                  </a:cubicBezTo>
                  <a:cubicBezTo>
                    <a:pt x="0" y="2"/>
                    <a:pt x="0" y="3"/>
                    <a:pt x="1" y="3"/>
                  </a:cubicBezTo>
                  <a:cubicBezTo>
                    <a:pt x="1" y="4"/>
                    <a:pt x="2" y="5"/>
                    <a:pt x="4" y="4"/>
                  </a:cubicBezTo>
                  <a:cubicBezTo>
                    <a:pt x="4" y="4"/>
                    <a:pt x="4" y="4"/>
                    <a:pt x="4" y="4"/>
                  </a:cubicBezTo>
                  <a:cubicBezTo>
                    <a:pt x="5" y="3"/>
                    <a:pt x="6" y="1"/>
                    <a:pt x="4" y="0"/>
                  </a:cubicBezTo>
                  <a:cubicBezTo>
                    <a:pt x="4" y="0"/>
                    <a:pt x="4" y="0"/>
                    <a:pt x="4" y="0"/>
                  </a:cubicBezTo>
                  <a:cubicBezTo>
                    <a:pt x="3" y="0"/>
                    <a:pt x="2" y="0"/>
                    <a:pt x="2" y="0"/>
                  </a:cubicBezTo>
                  <a:cubicBezTo>
                    <a:pt x="2" y="0"/>
                    <a:pt x="2" y="0"/>
                    <a:pt x="2" y="0"/>
                  </a:cubicBezTo>
                  <a:cubicBezTo>
                    <a:pt x="2" y="0"/>
                    <a:pt x="2" y="0"/>
                    <a:pt x="1" y="0"/>
                  </a:cubicBezTo>
                  <a:cubicBezTo>
                    <a:pt x="1" y="0"/>
                    <a:pt x="1" y="0"/>
                    <a:pt x="1" y="0"/>
                  </a:cubicBezTo>
                  <a:cubicBezTo>
                    <a:pt x="1" y="0"/>
                    <a:pt x="1" y="0"/>
                    <a:pt x="1"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1" name="Freeform 10168">
              <a:extLst>
                <a:ext uri="{FF2B5EF4-FFF2-40B4-BE49-F238E27FC236}">
                  <a16:creationId xmlns:a16="http://schemas.microsoft.com/office/drawing/2014/main" id="{101131F0-0C40-433E-A59E-338C0F0D1FA8}"/>
                </a:ext>
              </a:extLst>
            </p:cNvPr>
            <p:cNvSpPr>
              <a:spLocks/>
            </p:cNvSpPr>
            <p:nvPr/>
          </p:nvSpPr>
          <p:spPr bwMode="auto">
            <a:xfrm>
              <a:off x="819" y="3539"/>
              <a:ext cx="25" cy="29"/>
            </a:xfrm>
            <a:custGeom>
              <a:avLst/>
              <a:gdLst>
                <a:gd name="T0" fmla="*/ 5 w 6"/>
                <a:gd name="T1" fmla="*/ 5 h 7"/>
                <a:gd name="T2" fmla="*/ 5 w 6"/>
                <a:gd name="T3" fmla="*/ 4 h 7"/>
                <a:gd name="T4" fmla="*/ 1 w 6"/>
                <a:gd name="T5" fmla="*/ 3 h 7"/>
                <a:gd name="T6" fmla="*/ 1 w 6"/>
                <a:gd name="T7" fmla="*/ 3 h 7"/>
                <a:gd name="T8" fmla="*/ 5 w 6"/>
                <a:gd name="T9" fmla="*/ 5 h 7"/>
              </a:gdLst>
              <a:ahLst/>
              <a:cxnLst>
                <a:cxn ang="0">
                  <a:pos x="T0" y="T1"/>
                </a:cxn>
                <a:cxn ang="0">
                  <a:pos x="T2" y="T3"/>
                </a:cxn>
                <a:cxn ang="0">
                  <a:pos x="T4" y="T5"/>
                </a:cxn>
                <a:cxn ang="0">
                  <a:pos x="T6" y="T7"/>
                </a:cxn>
                <a:cxn ang="0">
                  <a:pos x="T8" y="T9"/>
                </a:cxn>
              </a:cxnLst>
              <a:rect l="0" t="0" r="r" b="b"/>
              <a:pathLst>
                <a:path w="6" h="7">
                  <a:moveTo>
                    <a:pt x="5" y="5"/>
                  </a:moveTo>
                  <a:cubicBezTo>
                    <a:pt x="5" y="4"/>
                    <a:pt x="5" y="4"/>
                    <a:pt x="5" y="4"/>
                  </a:cubicBezTo>
                  <a:cubicBezTo>
                    <a:pt x="6" y="1"/>
                    <a:pt x="2" y="0"/>
                    <a:pt x="1" y="3"/>
                  </a:cubicBezTo>
                  <a:cubicBezTo>
                    <a:pt x="1" y="3"/>
                    <a:pt x="1" y="3"/>
                    <a:pt x="1" y="3"/>
                  </a:cubicBezTo>
                  <a:cubicBezTo>
                    <a:pt x="0" y="6"/>
                    <a:pt x="4" y="7"/>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4" name="Freeform 10169">
              <a:extLst>
                <a:ext uri="{FF2B5EF4-FFF2-40B4-BE49-F238E27FC236}">
                  <a16:creationId xmlns:a16="http://schemas.microsoft.com/office/drawing/2014/main" id="{E34CDCCE-3ADE-4926-9A31-3650365ADD92}"/>
                </a:ext>
              </a:extLst>
            </p:cNvPr>
            <p:cNvSpPr>
              <a:spLocks/>
            </p:cNvSpPr>
            <p:nvPr/>
          </p:nvSpPr>
          <p:spPr bwMode="auto">
            <a:xfrm>
              <a:off x="815" y="3585"/>
              <a:ext cx="29" cy="25"/>
            </a:xfrm>
            <a:custGeom>
              <a:avLst/>
              <a:gdLst>
                <a:gd name="T0" fmla="*/ 3 w 7"/>
                <a:gd name="T1" fmla="*/ 5 h 6"/>
                <a:gd name="T2" fmla="*/ 5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5" name="Freeform 10170">
              <a:extLst>
                <a:ext uri="{FF2B5EF4-FFF2-40B4-BE49-F238E27FC236}">
                  <a16:creationId xmlns:a16="http://schemas.microsoft.com/office/drawing/2014/main" id="{72965530-DD9D-4389-AB57-762A5D646620}"/>
                </a:ext>
              </a:extLst>
            </p:cNvPr>
            <p:cNvSpPr>
              <a:spLocks/>
            </p:cNvSpPr>
            <p:nvPr/>
          </p:nvSpPr>
          <p:spPr bwMode="auto">
            <a:xfrm>
              <a:off x="824" y="3622"/>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6" name="Freeform 10171">
              <a:extLst>
                <a:ext uri="{FF2B5EF4-FFF2-40B4-BE49-F238E27FC236}">
                  <a16:creationId xmlns:a16="http://schemas.microsoft.com/office/drawing/2014/main" id="{35CD73D8-1651-4DED-9EF5-C5027979C608}"/>
                </a:ext>
              </a:extLst>
            </p:cNvPr>
            <p:cNvSpPr>
              <a:spLocks/>
            </p:cNvSpPr>
            <p:nvPr/>
          </p:nvSpPr>
          <p:spPr bwMode="auto">
            <a:xfrm>
              <a:off x="844" y="3660"/>
              <a:ext cx="21" cy="20"/>
            </a:xfrm>
            <a:custGeom>
              <a:avLst/>
              <a:gdLst>
                <a:gd name="T0" fmla="*/ 0 w 5"/>
                <a:gd name="T1" fmla="*/ 2 h 5"/>
                <a:gd name="T2" fmla="*/ 0 w 5"/>
                <a:gd name="T3" fmla="*/ 2 h 5"/>
                <a:gd name="T4" fmla="*/ 1 w 5"/>
                <a:gd name="T5" fmla="*/ 4 h 5"/>
                <a:gd name="T6" fmla="*/ 1 w 5"/>
                <a:gd name="T7" fmla="*/ 4 h 5"/>
                <a:gd name="T8" fmla="*/ 4 w 5"/>
                <a:gd name="T9" fmla="*/ 3 h 5"/>
                <a:gd name="T10" fmla="*/ 5 w 5"/>
                <a:gd name="T11" fmla="*/ 1 h 5"/>
                <a:gd name="T12" fmla="*/ 5 w 5"/>
                <a:gd name="T13" fmla="*/ 1 h 5"/>
                <a:gd name="T14" fmla="*/ 4 w 5"/>
                <a:gd name="T15" fmla="*/ 1 h 5"/>
                <a:gd name="T16" fmla="*/ 2 w 5"/>
                <a:gd name="T17" fmla="*/ 0 h 5"/>
                <a:gd name="T18" fmla="*/ 0 w 5"/>
                <a:gd name="T1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0" y="2"/>
                  </a:moveTo>
                  <a:cubicBezTo>
                    <a:pt x="0" y="2"/>
                    <a:pt x="0" y="2"/>
                    <a:pt x="0" y="2"/>
                  </a:cubicBezTo>
                  <a:cubicBezTo>
                    <a:pt x="0" y="3"/>
                    <a:pt x="0" y="4"/>
                    <a:pt x="1" y="4"/>
                  </a:cubicBezTo>
                  <a:cubicBezTo>
                    <a:pt x="1" y="4"/>
                    <a:pt x="1" y="4"/>
                    <a:pt x="1" y="4"/>
                  </a:cubicBezTo>
                  <a:cubicBezTo>
                    <a:pt x="2" y="5"/>
                    <a:pt x="4" y="5"/>
                    <a:pt x="4" y="3"/>
                  </a:cubicBezTo>
                  <a:cubicBezTo>
                    <a:pt x="5" y="3"/>
                    <a:pt x="5" y="2"/>
                    <a:pt x="5" y="1"/>
                  </a:cubicBezTo>
                  <a:cubicBezTo>
                    <a:pt x="5" y="1"/>
                    <a:pt x="5" y="1"/>
                    <a:pt x="5" y="1"/>
                  </a:cubicBezTo>
                  <a:cubicBezTo>
                    <a:pt x="4" y="1"/>
                    <a:pt x="4" y="1"/>
                    <a:pt x="4" y="1"/>
                  </a:cubicBezTo>
                  <a:cubicBezTo>
                    <a:pt x="4" y="0"/>
                    <a:pt x="3" y="0"/>
                    <a:pt x="2" y="0"/>
                  </a:cubicBezTo>
                  <a:cubicBezTo>
                    <a:pt x="1" y="0"/>
                    <a:pt x="0" y="1"/>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7" name="Freeform 10172">
              <a:extLst>
                <a:ext uri="{FF2B5EF4-FFF2-40B4-BE49-F238E27FC236}">
                  <a16:creationId xmlns:a16="http://schemas.microsoft.com/office/drawing/2014/main" id="{58FF167D-B71B-40EB-8DAD-C7706ACE5EB4}"/>
                </a:ext>
              </a:extLst>
            </p:cNvPr>
            <p:cNvSpPr>
              <a:spLocks/>
            </p:cNvSpPr>
            <p:nvPr/>
          </p:nvSpPr>
          <p:spPr bwMode="auto">
            <a:xfrm>
              <a:off x="861" y="3680"/>
              <a:ext cx="29" cy="29"/>
            </a:xfrm>
            <a:custGeom>
              <a:avLst/>
              <a:gdLst>
                <a:gd name="T0" fmla="*/ 3 w 7"/>
                <a:gd name="T1" fmla="*/ 6 h 7"/>
                <a:gd name="T2" fmla="*/ 5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8" name="Freeform 10173">
              <a:extLst>
                <a:ext uri="{FF2B5EF4-FFF2-40B4-BE49-F238E27FC236}">
                  <a16:creationId xmlns:a16="http://schemas.microsoft.com/office/drawing/2014/main" id="{458201AB-68C8-42D7-94A7-8C80C33F79FD}"/>
                </a:ext>
              </a:extLst>
            </p:cNvPr>
            <p:cNvSpPr>
              <a:spLocks/>
            </p:cNvSpPr>
            <p:nvPr/>
          </p:nvSpPr>
          <p:spPr bwMode="auto">
            <a:xfrm>
              <a:off x="894" y="3709"/>
              <a:ext cx="25" cy="30"/>
            </a:xfrm>
            <a:custGeom>
              <a:avLst/>
              <a:gdLst>
                <a:gd name="T0" fmla="*/ 5 w 6"/>
                <a:gd name="T1" fmla="*/ 4 h 7"/>
                <a:gd name="T2" fmla="*/ 5 w 6"/>
                <a:gd name="T3" fmla="*/ 4 h 7"/>
                <a:gd name="T4" fmla="*/ 1 w 6"/>
                <a:gd name="T5" fmla="*/ 2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2"/>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9" name="Freeform 10174">
              <a:extLst>
                <a:ext uri="{FF2B5EF4-FFF2-40B4-BE49-F238E27FC236}">
                  <a16:creationId xmlns:a16="http://schemas.microsoft.com/office/drawing/2014/main" id="{89B83F6F-E45C-4FB3-975C-EA3EF4B91609}"/>
                </a:ext>
              </a:extLst>
            </p:cNvPr>
            <p:cNvSpPr>
              <a:spLocks/>
            </p:cNvSpPr>
            <p:nvPr/>
          </p:nvSpPr>
          <p:spPr bwMode="auto">
            <a:xfrm>
              <a:off x="932" y="3730"/>
              <a:ext cx="29" cy="29"/>
            </a:xfrm>
            <a:custGeom>
              <a:avLst/>
              <a:gdLst>
                <a:gd name="T0" fmla="*/ 3 w 7"/>
                <a:gd name="T1" fmla="*/ 6 h 7"/>
                <a:gd name="T2" fmla="*/ 4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0" name="Freeform 10175">
              <a:extLst>
                <a:ext uri="{FF2B5EF4-FFF2-40B4-BE49-F238E27FC236}">
                  <a16:creationId xmlns:a16="http://schemas.microsoft.com/office/drawing/2014/main" id="{DFEF7AE7-6232-467A-BFBA-A5F611B86187}"/>
                </a:ext>
              </a:extLst>
            </p:cNvPr>
            <p:cNvSpPr>
              <a:spLocks/>
            </p:cNvSpPr>
            <p:nvPr/>
          </p:nvSpPr>
          <p:spPr bwMode="auto">
            <a:xfrm>
              <a:off x="969" y="3739"/>
              <a:ext cx="33" cy="24"/>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1" name="Freeform 10176">
              <a:extLst>
                <a:ext uri="{FF2B5EF4-FFF2-40B4-BE49-F238E27FC236}">
                  <a16:creationId xmlns:a16="http://schemas.microsoft.com/office/drawing/2014/main" id="{8B43B71F-F60F-4A77-B1C5-E345EBB635A5}"/>
                </a:ext>
              </a:extLst>
            </p:cNvPr>
            <p:cNvSpPr>
              <a:spLocks/>
            </p:cNvSpPr>
            <p:nvPr/>
          </p:nvSpPr>
          <p:spPr bwMode="auto">
            <a:xfrm>
              <a:off x="1007" y="3734"/>
              <a:ext cx="29" cy="25"/>
            </a:xfrm>
            <a:custGeom>
              <a:avLst/>
              <a:gdLst>
                <a:gd name="T0" fmla="*/ 3 w 7"/>
                <a:gd name="T1" fmla="*/ 5 h 6"/>
                <a:gd name="T2" fmla="*/ 5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2" name="Freeform 10177">
              <a:extLst>
                <a:ext uri="{FF2B5EF4-FFF2-40B4-BE49-F238E27FC236}">
                  <a16:creationId xmlns:a16="http://schemas.microsoft.com/office/drawing/2014/main" id="{C23DF6AF-AE6F-478D-BF62-A7DDCBE14E4E}"/>
                </a:ext>
              </a:extLst>
            </p:cNvPr>
            <p:cNvSpPr>
              <a:spLocks/>
            </p:cNvSpPr>
            <p:nvPr/>
          </p:nvSpPr>
          <p:spPr bwMode="auto">
            <a:xfrm>
              <a:off x="1036" y="3722"/>
              <a:ext cx="25" cy="33"/>
            </a:xfrm>
            <a:custGeom>
              <a:avLst/>
              <a:gdLst>
                <a:gd name="T0" fmla="*/ 5 w 6"/>
                <a:gd name="T1" fmla="*/ 5 h 8"/>
                <a:gd name="T2" fmla="*/ 5 w 6"/>
                <a:gd name="T3" fmla="*/ 5 h 8"/>
                <a:gd name="T4" fmla="*/ 1 w 6"/>
                <a:gd name="T5" fmla="*/ 3 h 8"/>
                <a:gd name="T6" fmla="*/ 1 w 6"/>
                <a:gd name="T7" fmla="*/ 3 h 8"/>
                <a:gd name="T8" fmla="*/ 5 w 6"/>
                <a:gd name="T9" fmla="*/ 5 h 8"/>
              </a:gdLst>
              <a:ahLst/>
              <a:cxnLst>
                <a:cxn ang="0">
                  <a:pos x="T0" y="T1"/>
                </a:cxn>
                <a:cxn ang="0">
                  <a:pos x="T2" y="T3"/>
                </a:cxn>
                <a:cxn ang="0">
                  <a:pos x="T4" y="T5"/>
                </a:cxn>
                <a:cxn ang="0">
                  <a:pos x="T6" y="T7"/>
                </a:cxn>
                <a:cxn ang="0">
                  <a:pos x="T8" y="T9"/>
                </a:cxn>
              </a:cxnLst>
              <a:rect l="0" t="0" r="r" b="b"/>
              <a:pathLst>
                <a:path w="6" h="8">
                  <a:moveTo>
                    <a:pt x="5" y="5"/>
                  </a:moveTo>
                  <a:cubicBezTo>
                    <a:pt x="5" y="5"/>
                    <a:pt x="5" y="5"/>
                    <a:pt x="5" y="5"/>
                  </a:cubicBezTo>
                  <a:cubicBezTo>
                    <a:pt x="6" y="2"/>
                    <a:pt x="2" y="0"/>
                    <a:pt x="1" y="3"/>
                  </a:cubicBezTo>
                  <a:cubicBezTo>
                    <a:pt x="1" y="3"/>
                    <a:pt x="1" y="3"/>
                    <a:pt x="1" y="3"/>
                  </a:cubicBezTo>
                  <a:cubicBezTo>
                    <a:pt x="0" y="6"/>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3" name="Freeform 10178">
              <a:extLst>
                <a:ext uri="{FF2B5EF4-FFF2-40B4-BE49-F238E27FC236}">
                  <a16:creationId xmlns:a16="http://schemas.microsoft.com/office/drawing/2014/main" id="{2FB54E7C-8572-42FF-8ADE-FF7A793EDF1D}"/>
                </a:ext>
              </a:extLst>
            </p:cNvPr>
            <p:cNvSpPr>
              <a:spLocks/>
            </p:cNvSpPr>
            <p:nvPr/>
          </p:nvSpPr>
          <p:spPr bwMode="auto">
            <a:xfrm>
              <a:off x="957" y="3709"/>
              <a:ext cx="33" cy="25"/>
            </a:xfrm>
            <a:custGeom>
              <a:avLst/>
              <a:gdLst>
                <a:gd name="T0" fmla="*/ 3 w 8"/>
                <a:gd name="T1" fmla="*/ 5 h 6"/>
                <a:gd name="T2" fmla="*/ 5 w 8"/>
                <a:gd name="T3" fmla="*/ 1 h 6"/>
                <a:gd name="T4" fmla="*/ 3 w 8"/>
                <a:gd name="T5" fmla="*/ 5 h 6"/>
              </a:gdLst>
              <a:ahLst/>
              <a:cxnLst>
                <a:cxn ang="0">
                  <a:pos x="T0" y="T1"/>
                </a:cxn>
                <a:cxn ang="0">
                  <a:pos x="T2" y="T3"/>
                </a:cxn>
                <a:cxn ang="0">
                  <a:pos x="T4" y="T5"/>
                </a:cxn>
              </a:cxnLst>
              <a:rect l="0" t="0" r="r" b="b"/>
              <a:pathLst>
                <a:path w="8" h="6">
                  <a:moveTo>
                    <a:pt x="3" y="5"/>
                  </a:moveTo>
                  <a:cubicBezTo>
                    <a:pt x="6" y="6"/>
                    <a:pt x="8"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4" name="Freeform 10179">
              <a:extLst>
                <a:ext uri="{FF2B5EF4-FFF2-40B4-BE49-F238E27FC236}">
                  <a16:creationId xmlns:a16="http://schemas.microsoft.com/office/drawing/2014/main" id="{79FB59CE-C4C0-43F5-82C5-DC54DA163EDD}"/>
                </a:ext>
              </a:extLst>
            </p:cNvPr>
            <p:cNvSpPr>
              <a:spLocks/>
            </p:cNvSpPr>
            <p:nvPr/>
          </p:nvSpPr>
          <p:spPr bwMode="auto">
            <a:xfrm>
              <a:off x="928" y="3701"/>
              <a:ext cx="20" cy="21"/>
            </a:xfrm>
            <a:custGeom>
              <a:avLst/>
              <a:gdLst>
                <a:gd name="T0" fmla="*/ 1 w 5"/>
                <a:gd name="T1" fmla="*/ 0 h 5"/>
                <a:gd name="T2" fmla="*/ 0 w 5"/>
                <a:gd name="T3" fmla="*/ 2 h 5"/>
                <a:gd name="T4" fmla="*/ 2 w 5"/>
                <a:gd name="T5" fmla="*/ 5 h 5"/>
                <a:gd name="T6" fmla="*/ 2 w 5"/>
                <a:gd name="T7" fmla="*/ 5 h 5"/>
                <a:gd name="T8" fmla="*/ 5 w 5"/>
                <a:gd name="T9" fmla="*/ 4 h 5"/>
                <a:gd name="T10" fmla="*/ 5 w 5"/>
                <a:gd name="T11" fmla="*/ 4 h 5"/>
                <a:gd name="T12" fmla="*/ 4 w 5"/>
                <a:gd name="T13" fmla="*/ 0 h 5"/>
                <a:gd name="T14" fmla="*/ 2 w 5"/>
                <a:gd name="T15" fmla="*/ 0 h 5"/>
                <a:gd name="T16" fmla="*/ 1 w 5"/>
                <a:gd name="T17" fmla="*/ 0 h 5"/>
                <a:gd name="T18" fmla="*/ 1 w 5"/>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1" y="0"/>
                  </a:moveTo>
                  <a:cubicBezTo>
                    <a:pt x="1" y="1"/>
                    <a:pt x="0" y="2"/>
                    <a:pt x="0" y="2"/>
                  </a:cubicBezTo>
                  <a:cubicBezTo>
                    <a:pt x="0" y="4"/>
                    <a:pt x="1" y="4"/>
                    <a:pt x="2" y="5"/>
                  </a:cubicBezTo>
                  <a:cubicBezTo>
                    <a:pt x="2" y="5"/>
                    <a:pt x="2" y="5"/>
                    <a:pt x="2" y="5"/>
                  </a:cubicBezTo>
                  <a:cubicBezTo>
                    <a:pt x="3" y="5"/>
                    <a:pt x="4" y="4"/>
                    <a:pt x="5" y="4"/>
                  </a:cubicBezTo>
                  <a:cubicBezTo>
                    <a:pt x="5" y="4"/>
                    <a:pt x="5" y="4"/>
                    <a:pt x="5" y="4"/>
                  </a:cubicBezTo>
                  <a:cubicBezTo>
                    <a:pt x="5" y="2"/>
                    <a:pt x="5" y="1"/>
                    <a:pt x="4" y="0"/>
                  </a:cubicBezTo>
                  <a:cubicBezTo>
                    <a:pt x="3" y="0"/>
                    <a:pt x="3" y="0"/>
                    <a:pt x="2" y="0"/>
                  </a:cubicBezTo>
                  <a:cubicBezTo>
                    <a:pt x="2" y="0"/>
                    <a:pt x="2" y="0"/>
                    <a:pt x="1" y="0"/>
                  </a:cubicBezTo>
                  <a:cubicBezTo>
                    <a:pt x="1" y="0"/>
                    <a:pt x="1" y="0"/>
                    <a:pt x="1"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5" name="Freeform 10180">
              <a:extLst>
                <a:ext uri="{FF2B5EF4-FFF2-40B4-BE49-F238E27FC236}">
                  <a16:creationId xmlns:a16="http://schemas.microsoft.com/office/drawing/2014/main" id="{18201EC5-B33A-41C2-B974-374CE23FD7C9}"/>
                </a:ext>
              </a:extLst>
            </p:cNvPr>
            <p:cNvSpPr>
              <a:spLocks/>
            </p:cNvSpPr>
            <p:nvPr/>
          </p:nvSpPr>
          <p:spPr bwMode="auto">
            <a:xfrm>
              <a:off x="894" y="3672"/>
              <a:ext cx="29" cy="29"/>
            </a:xfrm>
            <a:custGeom>
              <a:avLst/>
              <a:gdLst>
                <a:gd name="T0" fmla="*/ 3 w 7"/>
                <a:gd name="T1" fmla="*/ 6 h 7"/>
                <a:gd name="T2" fmla="*/ 3 w 7"/>
                <a:gd name="T3" fmla="*/ 6 h 7"/>
                <a:gd name="T4" fmla="*/ 4 w 7"/>
                <a:gd name="T5" fmla="*/ 1 h 7"/>
                <a:gd name="T6" fmla="*/ 4 w 7"/>
                <a:gd name="T7" fmla="*/ 1 h 7"/>
                <a:gd name="T8" fmla="*/ 3 w 7"/>
                <a:gd name="T9" fmla="*/ 6 h 7"/>
              </a:gdLst>
              <a:ahLst/>
              <a:cxnLst>
                <a:cxn ang="0">
                  <a:pos x="T0" y="T1"/>
                </a:cxn>
                <a:cxn ang="0">
                  <a:pos x="T2" y="T3"/>
                </a:cxn>
                <a:cxn ang="0">
                  <a:pos x="T4" y="T5"/>
                </a:cxn>
                <a:cxn ang="0">
                  <a:pos x="T6" y="T7"/>
                </a:cxn>
                <a:cxn ang="0">
                  <a:pos x="T8" y="T9"/>
                </a:cxn>
              </a:cxnLst>
              <a:rect l="0" t="0" r="r" b="b"/>
              <a:pathLst>
                <a:path w="7" h="7">
                  <a:moveTo>
                    <a:pt x="3" y="6"/>
                  </a:moveTo>
                  <a:cubicBezTo>
                    <a:pt x="3" y="6"/>
                    <a:pt x="3" y="6"/>
                    <a:pt x="3" y="6"/>
                  </a:cubicBezTo>
                  <a:cubicBezTo>
                    <a:pt x="6" y="7"/>
                    <a:pt x="7" y="2"/>
                    <a:pt x="4" y="1"/>
                  </a:cubicBezTo>
                  <a:cubicBezTo>
                    <a:pt x="4" y="1"/>
                    <a:pt x="4" y="1"/>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6" name="Freeform 10181">
              <a:extLst>
                <a:ext uri="{FF2B5EF4-FFF2-40B4-BE49-F238E27FC236}">
                  <a16:creationId xmlns:a16="http://schemas.microsoft.com/office/drawing/2014/main" id="{347D009D-9501-467F-9171-40BFBF57BEA2}"/>
                </a:ext>
              </a:extLst>
            </p:cNvPr>
            <p:cNvSpPr>
              <a:spLocks/>
            </p:cNvSpPr>
            <p:nvPr/>
          </p:nvSpPr>
          <p:spPr bwMode="auto">
            <a:xfrm>
              <a:off x="873" y="3647"/>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7" name="Freeform 10182">
              <a:extLst>
                <a:ext uri="{FF2B5EF4-FFF2-40B4-BE49-F238E27FC236}">
                  <a16:creationId xmlns:a16="http://schemas.microsoft.com/office/drawing/2014/main" id="{EF800588-EE1F-4593-8ABE-A827F9B6714C}"/>
                </a:ext>
              </a:extLst>
            </p:cNvPr>
            <p:cNvSpPr>
              <a:spLocks/>
            </p:cNvSpPr>
            <p:nvPr/>
          </p:nvSpPr>
          <p:spPr bwMode="auto">
            <a:xfrm>
              <a:off x="857" y="3614"/>
              <a:ext cx="29" cy="29"/>
            </a:xfrm>
            <a:custGeom>
              <a:avLst/>
              <a:gdLst>
                <a:gd name="T0" fmla="*/ 6 w 7"/>
                <a:gd name="T1" fmla="*/ 5 h 7"/>
                <a:gd name="T2" fmla="*/ 6 w 7"/>
                <a:gd name="T3" fmla="*/ 4 h 7"/>
                <a:gd name="T4" fmla="*/ 1 w 7"/>
                <a:gd name="T5" fmla="*/ 3 h 7"/>
                <a:gd name="T6" fmla="*/ 1 w 7"/>
                <a:gd name="T7" fmla="*/ 3 h 7"/>
                <a:gd name="T8" fmla="*/ 6 w 7"/>
                <a:gd name="T9" fmla="*/ 5 h 7"/>
              </a:gdLst>
              <a:ahLst/>
              <a:cxnLst>
                <a:cxn ang="0">
                  <a:pos x="T0" y="T1"/>
                </a:cxn>
                <a:cxn ang="0">
                  <a:pos x="T2" y="T3"/>
                </a:cxn>
                <a:cxn ang="0">
                  <a:pos x="T4" y="T5"/>
                </a:cxn>
                <a:cxn ang="0">
                  <a:pos x="T6" y="T7"/>
                </a:cxn>
                <a:cxn ang="0">
                  <a:pos x="T8" y="T9"/>
                </a:cxn>
              </a:cxnLst>
              <a:rect l="0" t="0" r="r" b="b"/>
              <a:pathLst>
                <a:path w="7" h="7">
                  <a:moveTo>
                    <a:pt x="6" y="5"/>
                  </a:moveTo>
                  <a:cubicBezTo>
                    <a:pt x="6" y="4"/>
                    <a:pt x="6" y="4"/>
                    <a:pt x="6" y="4"/>
                  </a:cubicBezTo>
                  <a:cubicBezTo>
                    <a:pt x="7" y="2"/>
                    <a:pt x="2" y="0"/>
                    <a:pt x="1" y="3"/>
                  </a:cubicBezTo>
                  <a:cubicBezTo>
                    <a:pt x="1" y="3"/>
                    <a:pt x="1" y="3"/>
                    <a:pt x="1" y="3"/>
                  </a:cubicBezTo>
                  <a:cubicBezTo>
                    <a:pt x="0" y="6"/>
                    <a:pt x="5" y="7"/>
                    <a:pt x="6"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8" name="Freeform 10183">
              <a:extLst>
                <a:ext uri="{FF2B5EF4-FFF2-40B4-BE49-F238E27FC236}">
                  <a16:creationId xmlns:a16="http://schemas.microsoft.com/office/drawing/2014/main" id="{8932379D-CF50-403D-80D5-4EC4BC9C9779}"/>
                </a:ext>
              </a:extLst>
            </p:cNvPr>
            <p:cNvSpPr>
              <a:spLocks/>
            </p:cNvSpPr>
            <p:nvPr/>
          </p:nvSpPr>
          <p:spPr bwMode="auto">
            <a:xfrm>
              <a:off x="849" y="3581"/>
              <a:ext cx="29" cy="29"/>
            </a:xfrm>
            <a:custGeom>
              <a:avLst/>
              <a:gdLst>
                <a:gd name="T0" fmla="*/ 6 w 7"/>
                <a:gd name="T1" fmla="*/ 4 h 7"/>
                <a:gd name="T2" fmla="*/ 6 w 7"/>
                <a:gd name="T3" fmla="*/ 4 h 7"/>
                <a:gd name="T4" fmla="*/ 1 w 7"/>
                <a:gd name="T5" fmla="*/ 3 h 7"/>
                <a:gd name="T6" fmla="*/ 1 w 7"/>
                <a:gd name="T7" fmla="*/ 3 h 7"/>
                <a:gd name="T8" fmla="*/ 6 w 7"/>
                <a:gd name="T9" fmla="*/ 4 h 7"/>
              </a:gdLst>
              <a:ahLst/>
              <a:cxnLst>
                <a:cxn ang="0">
                  <a:pos x="T0" y="T1"/>
                </a:cxn>
                <a:cxn ang="0">
                  <a:pos x="T2" y="T3"/>
                </a:cxn>
                <a:cxn ang="0">
                  <a:pos x="T4" y="T5"/>
                </a:cxn>
                <a:cxn ang="0">
                  <a:pos x="T6" y="T7"/>
                </a:cxn>
                <a:cxn ang="0">
                  <a:pos x="T8" y="T9"/>
                </a:cxn>
              </a:cxnLst>
              <a:rect l="0" t="0" r="r" b="b"/>
              <a:pathLst>
                <a:path w="7" h="7">
                  <a:moveTo>
                    <a:pt x="6" y="4"/>
                  </a:moveTo>
                  <a:cubicBezTo>
                    <a:pt x="6" y="4"/>
                    <a:pt x="6" y="4"/>
                    <a:pt x="6" y="4"/>
                  </a:cubicBezTo>
                  <a:cubicBezTo>
                    <a:pt x="7" y="1"/>
                    <a:pt x="2" y="0"/>
                    <a:pt x="1" y="3"/>
                  </a:cubicBezTo>
                  <a:cubicBezTo>
                    <a:pt x="1" y="3"/>
                    <a:pt x="1" y="3"/>
                    <a:pt x="1" y="3"/>
                  </a:cubicBezTo>
                  <a:cubicBezTo>
                    <a:pt x="0" y="6"/>
                    <a:pt x="5" y="7"/>
                    <a:pt x="6"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9" name="Freeform 10184">
              <a:extLst>
                <a:ext uri="{FF2B5EF4-FFF2-40B4-BE49-F238E27FC236}">
                  <a16:creationId xmlns:a16="http://schemas.microsoft.com/office/drawing/2014/main" id="{A6E91129-DD7F-489B-AA83-6DC572AB26B6}"/>
                </a:ext>
              </a:extLst>
            </p:cNvPr>
            <p:cNvSpPr>
              <a:spLocks/>
            </p:cNvSpPr>
            <p:nvPr/>
          </p:nvSpPr>
          <p:spPr bwMode="auto">
            <a:xfrm>
              <a:off x="849" y="3539"/>
              <a:ext cx="29" cy="33"/>
            </a:xfrm>
            <a:custGeom>
              <a:avLst/>
              <a:gdLst>
                <a:gd name="T0" fmla="*/ 1 w 7"/>
                <a:gd name="T1" fmla="*/ 5 h 8"/>
                <a:gd name="T2" fmla="*/ 1 w 7"/>
                <a:gd name="T3" fmla="*/ 5 h 8"/>
                <a:gd name="T4" fmla="*/ 5 w 7"/>
                <a:gd name="T5" fmla="*/ 3 h 8"/>
                <a:gd name="T6" fmla="*/ 5 w 7"/>
                <a:gd name="T7" fmla="*/ 3 h 8"/>
                <a:gd name="T8" fmla="*/ 1 w 7"/>
                <a:gd name="T9" fmla="*/ 5 h 8"/>
              </a:gdLst>
              <a:ahLst/>
              <a:cxnLst>
                <a:cxn ang="0">
                  <a:pos x="T0" y="T1"/>
                </a:cxn>
                <a:cxn ang="0">
                  <a:pos x="T2" y="T3"/>
                </a:cxn>
                <a:cxn ang="0">
                  <a:pos x="T4" y="T5"/>
                </a:cxn>
                <a:cxn ang="0">
                  <a:pos x="T6" y="T7"/>
                </a:cxn>
                <a:cxn ang="0">
                  <a:pos x="T8" y="T9"/>
                </a:cxn>
              </a:cxnLst>
              <a:rect l="0" t="0" r="r" b="b"/>
              <a:pathLst>
                <a:path w="7" h="8">
                  <a:moveTo>
                    <a:pt x="1" y="5"/>
                  </a:moveTo>
                  <a:cubicBezTo>
                    <a:pt x="1" y="5"/>
                    <a:pt x="1" y="5"/>
                    <a:pt x="1" y="5"/>
                  </a:cubicBezTo>
                  <a:cubicBezTo>
                    <a:pt x="3" y="8"/>
                    <a:pt x="7" y="6"/>
                    <a:pt x="5" y="3"/>
                  </a:cubicBezTo>
                  <a:cubicBezTo>
                    <a:pt x="5" y="3"/>
                    <a:pt x="5" y="3"/>
                    <a:pt x="5" y="3"/>
                  </a:cubicBezTo>
                  <a:cubicBezTo>
                    <a:pt x="4" y="0"/>
                    <a:pt x="0" y="2"/>
                    <a:pt x="1"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0" name="Freeform 10185">
              <a:extLst>
                <a:ext uri="{FF2B5EF4-FFF2-40B4-BE49-F238E27FC236}">
                  <a16:creationId xmlns:a16="http://schemas.microsoft.com/office/drawing/2014/main" id="{F655677C-DDF5-4716-A8BF-A887E9299B54}"/>
                </a:ext>
              </a:extLst>
            </p:cNvPr>
            <p:cNvSpPr>
              <a:spLocks/>
            </p:cNvSpPr>
            <p:nvPr/>
          </p:nvSpPr>
          <p:spPr bwMode="auto">
            <a:xfrm>
              <a:off x="865" y="3494"/>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1" name="Freeform 10186">
              <a:extLst>
                <a:ext uri="{FF2B5EF4-FFF2-40B4-BE49-F238E27FC236}">
                  <a16:creationId xmlns:a16="http://schemas.microsoft.com/office/drawing/2014/main" id="{CDC62F0D-D4C8-4D25-A395-DA8FFA9430B1}"/>
                </a:ext>
              </a:extLst>
            </p:cNvPr>
            <p:cNvSpPr>
              <a:spLocks/>
            </p:cNvSpPr>
            <p:nvPr/>
          </p:nvSpPr>
          <p:spPr bwMode="auto">
            <a:xfrm>
              <a:off x="890" y="3464"/>
              <a:ext cx="25" cy="25"/>
            </a:xfrm>
            <a:custGeom>
              <a:avLst/>
              <a:gdLst>
                <a:gd name="T0" fmla="*/ 2 w 6"/>
                <a:gd name="T1" fmla="*/ 1 h 6"/>
                <a:gd name="T2" fmla="*/ 0 w 6"/>
                <a:gd name="T3" fmla="*/ 3 h 6"/>
                <a:gd name="T4" fmla="*/ 3 w 6"/>
                <a:gd name="T5" fmla="*/ 5 h 6"/>
                <a:gd name="T6" fmla="*/ 3 w 6"/>
                <a:gd name="T7" fmla="*/ 5 h 6"/>
                <a:gd name="T8" fmla="*/ 5 w 6"/>
                <a:gd name="T9" fmla="*/ 4 h 6"/>
                <a:gd name="T10" fmla="*/ 5 w 6"/>
                <a:gd name="T11" fmla="*/ 4 h 6"/>
                <a:gd name="T12" fmla="*/ 4 w 6"/>
                <a:gd name="T13" fmla="*/ 1 h 6"/>
                <a:gd name="T14" fmla="*/ 2 w 6"/>
                <a:gd name="T15" fmla="*/ 1 h 6"/>
                <a:gd name="T16" fmla="*/ 2 w 6"/>
                <a:gd name="T17" fmla="*/ 1 h 6"/>
                <a:gd name="T18" fmla="*/ 2 w 6"/>
                <a:gd name="T1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6">
                  <a:moveTo>
                    <a:pt x="2" y="1"/>
                  </a:moveTo>
                  <a:cubicBezTo>
                    <a:pt x="1" y="1"/>
                    <a:pt x="1" y="2"/>
                    <a:pt x="0" y="3"/>
                  </a:cubicBezTo>
                  <a:cubicBezTo>
                    <a:pt x="0" y="4"/>
                    <a:pt x="1" y="5"/>
                    <a:pt x="3" y="5"/>
                  </a:cubicBezTo>
                  <a:cubicBezTo>
                    <a:pt x="3" y="5"/>
                    <a:pt x="3" y="5"/>
                    <a:pt x="3" y="5"/>
                  </a:cubicBezTo>
                  <a:cubicBezTo>
                    <a:pt x="4" y="6"/>
                    <a:pt x="5" y="5"/>
                    <a:pt x="5" y="4"/>
                  </a:cubicBezTo>
                  <a:cubicBezTo>
                    <a:pt x="5" y="4"/>
                    <a:pt x="5" y="4"/>
                    <a:pt x="5" y="4"/>
                  </a:cubicBezTo>
                  <a:cubicBezTo>
                    <a:pt x="6" y="3"/>
                    <a:pt x="6" y="2"/>
                    <a:pt x="4" y="1"/>
                  </a:cubicBezTo>
                  <a:cubicBezTo>
                    <a:pt x="4" y="1"/>
                    <a:pt x="3" y="0"/>
                    <a:pt x="2" y="1"/>
                  </a:cubicBezTo>
                  <a:cubicBezTo>
                    <a:pt x="2" y="1"/>
                    <a:pt x="2" y="1"/>
                    <a:pt x="2" y="1"/>
                  </a:cubicBezTo>
                  <a:cubicBezTo>
                    <a:pt x="2" y="1"/>
                    <a:pt x="2" y="1"/>
                    <a:pt x="2"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2" name="Freeform 10187">
              <a:extLst>
                <a:ext uri="{FF2B5EF4-FFF2-40B4-BE49-F238E27FC236}">
                  <a16:creationId xmlns:a16="http://schemas.microsoft.com/office/drawing/2014/main" id="{0BD679B0-C5EE-46FD-A5BE-A7B861185BDB}"/>
                </a:ext>
              </a:extLst>
            </p:cNvPr>
            <p:cNvSpPr>
              <a:spLocks/>
            </p:cNvSpPr>
            <p:nvPr/>
          </p:nvSpPr>
          <p:spPr bwMode="auto">
            <a:xfrm>
              <a:off x="923" y="3435"/>
              <a:ext cx="34"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3" name="Freeform 10188">
              <a:extLst>
                <a:ext uri="{FF2B5EF4-FFF2-40B4-BE49-F238E27FC236}">
                  <a16:creationId xmlns:a16="http://schemas.microsoft.com/office/drawing/2014/main" id="{08BCF8AF-9837-4505-A8BC-B0ED2150D88A}"/>
                </a:ext>
              </a:extLst>
            </p:cNvPr>
            <p:cNvSpPr>
              <a:spLocks/>
            </p:cNvSpPr>
            <p:nvPr/>
          </p:nvSpPr>
          <p:spPr bwMode="auto">
            <a:xfrm>
              <a:off x="953" y="3431"/>
              <a:ext cx="29" cy="25"/>
            </a:xfrm>
            <a:custGeom>
              <a:avLst/>
              <a:gdLst>
                <a:gd name="T0" fmla="*/ 2 w 7"/>
                <a:gd name="T1" fmla="*/ 5 h 6"/>
                <a:gd name="T2" fmla="*/ 4 w 7"/>
                <a:gd name="T3" fmla="*/ 1 h 6"/>
                <a:gd name="T4" fmla="*/ 2 w 7"/>
                <a:gd name="T5" fmla="*/ 5 h 6"/>
              </a:gdLst>
              <a:ahLst/>
              <a:cxnLst>
                <a:cxn ang="0">
                  <a:pos x="T0" y="T1"/>
                </a:cxn>
                <a:cxn ang="0">
                  <a:pos x="T2" y="T3"/>
                </a:cxn>
                <a:cxn ang="0">
                  <a:pos x="T4" y="T5"/>
                </a:cxn>
              </a:cxnLst>
              <a:rect l="0" t="0" r="r" b="b"/>
              <a:pathLst>
                <a:path w="7" h="6">
                  <a:moveTo>
                    <a:pt x="2" y="5"/>
                  </a:moveTo>
                  <a:cubicBezTo>
                    <a:pt x="5" y="6"/>
                    <a:pt x="7" y="2"/>
                    <a:pt x="4" y="1"/>
                  </a:cubicBezTo>
                  <a:cubicBezTo>
                    <a:pt x="1" y="0"/>
                    <a:pt x="0"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4" name="Freeform 10189">
              <a:extLst>
                <a:ext uri="{FF2B5EF4-FFF2-40B4-BE49-F238E27FC236}">
                  <a16:creationId xmlns:a16="http://schemas.microsoft.com/office/drawing/2014/main" id="{DF507333-FC82-45E3-B96F-28521EEC481A}"/>
                </a:ext>
              </a:extLst>
            </p:cNvPr>
            <p:cNvSpPr>
              <a:spLocks/>
            </p:cNvSpPr>
            <p:nvPr/>
          </p:nvSpPr>
          <p:spPr bwMode="auto">
            <a:xfrm>
              <a:off x="986" y="3423"/>
              <a:ext cx="29" cy="29"/>
            </a:xfrm>
            <a:custGeom>
              <a:avLst/>
              <a:gdLst>
                <a:gd name="T0" fmla="*/ 3 w 7"/>
                <a:gd name="T1" fmla="*/ 6 h 7"/>
                <a:gd name="T2" fmla="*/ 4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5" name="Freeform 10190">
              <a:extLst>
                <a:ext uri="{FF2B5EF4-FFF2-40B4-BE49-F238E27FC236}">
                  <a16:creationId xmlns:a16="http://schemas.microsoft.com/office/drawing/2014/main" id="{1D95652E-9DC5-45FE-9041-7678C007AAF7}"/>
                </a:ext>
              </a:extLst>
            </p:cNvPr>
            <p:cNvSpPr>
              <a:spLocks/>
            </p:cNvSpPr>
            <p:nvPr/>
          </p:nvSpPr>
          <p:spPr bwMode="auto">
            <a:xfrm>
              <a:off x="1027" y="3427"/>
              <a:ext cx="29" cy="25"/>
            </a:xfrm>
            <a:custGeom>
              <a:avLst/>
              <a:gdLst>
                <a:gd name="T0" fmla="*/ 3 w 7"/>
                <a:gd name="T1" fmla="*/ 5 h 6"/>
                <a:gd name="T2" fmla="*/ 3 w 7"/>
                <a:gd name="T3" fmla="*/ 6 h 6"/>
                <a:gd name="T4" fmla="*/ 4 w 7"/>
                <a:gd name="T5" fmla="*/ 1 h 6"/>
                <a:gd name="T6" fmla="*/ 4 w 7"/>
                <a:gd name="T7" fmla="*/ 1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6"/>
                    <a:pt x="3" y="6"/>
                    <a:pt x="3" y="6"/>
                  </a:cubicBezTo>
                  <a:cubicBezTo>
                    <a:pt x="6" y="6"/>
                    <a:pt x="7" y="2"/>
                    <a:pt x="4" y="1"/>
                  </a:cubicBezTo>
                  <a:cubicBezTo>
                    <a:pt x="4" y="1"/>
                    <a:pt x="4" y="1"/>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8" name="Freeform 10191">
              <a:extLst>
                <a:ext uri="{FF2B5EF4-FFF2-40B4-BE49-F238E27FC236}">
                  <a16:creationId xmlns:a16="http://schemas.microsoft.com/office/drawing/2014/main" id="{796ED84E-6545-4C23-9383-CFC27B780D6D}"/>
                </a:ext>
              </a:extLst>
            </p:cNvPr>
            <p:cNvSpPr>
              <a:spLocks/>
            </p:cNvSpPr>
            <p:nvPr/>
          </p:nvSpPr>
          <p:spPr bwMode="auto">
            <a:xfrm>
              <a:off x="1056" y="3435"/>
              <a:ext cx="25" cy="25"/>
            </a:xfrm>
            <a:custGeom>
              <a:avLst/>
              <a:gdLst>
                <a:gd name="T0" fmla="*/ 1 w 6"/>
                <a:gd name="T1" fmla="*/ 4 h 6"/>
                <a:gd name="T2" fmla="*/ 5 w 6"/>
                <a:gd name="T3" fmla="*/ 2 h 6"/>
                <a:gd name="T4" fmla="*/ 3 w 6"/>
                <a:gd name="T5" fmla="*/ 0 h 6"/>
                <a:gd name="T6" fmla="*/ 0 w 6"/>
                <a:gd name="T7" fmla="*/ 2 h 6"/>
                <a:gd name="T8" fmla="*/ 1 w 6"/>
                <a:gd name="T9" fmla="*/ 4 h 6"/>
              </a:gdLst>
              <a:ahLst/>
              <a:cxnLst>
                <a:cxn ang="0">
                  <a:pos x="T0" y="T1"/>
                </a:cxn>
                <a:cxn ang="0">
                  <a:pos x="T2" y="T3"/>
                </a:cxn>
                <a:cxn ang="0">
                  <a:pos x="T4" y="T5"/>
                </a:cxn>
                <a:cxn ang="0">
                  <a:pos x="T6" y="T7"/>
                </a:cxn>
                <a:cxn ang="0">
                  <a:pos x="T8" y="T9"/>
                </a:cxn>
              </a:cxnLst>
              <a:rect l="0" t="0" r="r" b="b"/>
              <a:pathLst>
                <a:path w="6" h="6">
                  <a:moveTo>
                    <a:pt x="1" y="4"/>
                  </a:moveTo>
                  <a:cubicBezTo>
                    <a:pt x="3" y="6"/>
                    <a:pt x="6" y="4"/>
                    <a:pt x="5" y="2"/>
                  </a:cubicBezTo>
                  <a:cubicBezTo>
                    <a:pt x="4" y="1"/>
                    <a:pt x="4" y="1"/>
                    <a:pt x="3" y="0"/>
                  </a:cubicBezTo>
                  <a:cubicBezTo>
                    <a:pt x="2" y="0"/>
                    <a:pt x="0" y="1"/>
                    <a:pt x="0" y="2"/>
                  </a:cubicBezTo>
                  <a:cubicBezTo>
                    <a:pt x="0" y="3"/>
                    <a:pt x="0" y="4"/>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9" name="Freeform 10192">
              <a:extLst>
                <a:ext uri="{FF2B5EF4-FFF2-40B4-BE49-F238E27FC236}">
                  <a16:creationId xmlns:a16="http://schemas.microsoft.com/office/drawing/2014/main" id="{F95BB3DB-63CF-4775-B3E5-0DAD9498D47F}"/>
                </a:ext>
              </a:extLst>
            </p:cNvPr>
            <p:cNvSpPr>
              <a:spLocks/>
            </p:cNvSpPr>
            <p:nvPr/>
          </p:nvSpPr>
          <p:spPr bwMode="auto">
            <a:xfrm>
              <a:off x="1081" y="3452"/>
              <a:ext cx="30" cy="33"/>
            </a:xfrm>
            <a:custGeom>
              <a:avLst/>
              <a:gdLst>
                <a:gd name="T0" fmla="*/ 1 w 7"/>
                <a:gd name="T1" fmla="*/ 5 h 8"/>
                <a:gd name="T2" fmla="*/ 1 w 7"/>
                <a:gd name="T3" fmla="*/ 5 h 8"/>
                <a:gd name="T4" fmla="*/ 5 w 7"/>
                <a:gd name="T5" fmla="*/ 3 h 8"/>
                <a:gd name="T6" fmla="*/ 5 w 7"/>
                <a:gd name="T7" fmla="*/ 3 h 8"/>
                <a:gd name="T8" fmla="*/ 1 w 7"/>
                <a:gd name="T9" fmla="*/ 5 h 8"/>
              </a:gdLst>
              <a:ahLst/>
              <a:cxnLst>
                <a:cxn ang="0">
                  <a:pos x="T0" y="T1"/>
                </a:cxn>
                <a:cxn ang="0">
                  <a:pos x="T2" y="T3"/>
                </a:cxn>
                <a:cxn ang="0">
                  <a:pos x="T4" y="T5"/>
                </a:cxn>
                <a:cxn ang="0">
                  <a:pos x="T6" y="T7"/>
                </a:cxn>
                <a:cxn ang="0">
                  <a:pos x="T8" y="T9"/>
                </a:cxn>
              </a:cxnLst>
              <a:rect l="0" t="0" r="r" b="b"/>
              <a:pathLst>
                <a:path w="7" h="8">
                  <a:moveTo>
                    <a:pt x="1" y="5"/>
                  </a:moveTo>
                  <a:cubicBezTo>
                    <a:pt x="1" y="5"/>
                    <a:pt x="1" y="5"/>
                    <a:pt x="1" y="5"/>
                  </a:cubicBezTo>
                  <a:cubicBezTo>
                    <a:pt x="2" y="8"/>
                    <a:pt x="7" y="5"/>
                    <a:pt x="5" y="3"/>
                  </a:cubicBezTo>
                  <a:cubicBezTo>
                    <a:pt x="5" y="3"/>
                    <a:pt x="5" y="3"/>
                    <a:pt x="5" y="3"/>
                  </a:cubicBezTo>
                  <a:cubicBezTo>
                    <a:pt x="4" y="0"/>
                    <a:pt x="0" y="2"/>
                    <a:pt x="1"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1" name="Freeform 10193">
              <a:extLst>
                <a:ext uri="{FF2B5EF4-FFF2-40B4-BE49-F238E27FC236}">
                  <a16:creationId xmlns:a16="http://schemas.microsoft.com/office/drawing/2014/main" id="{17E1BB6E-E01E-4C06-91C5-0B22722D612C}"/>
                </a:ext>
              </a:extLst>
            </p:cNvPr>
            <p:cNvSpPr>
              <a:spLocks/>
            </p:cNvSpPr>
            <p:nvPr/>
          </p:nvSpPr>
          <p:spPr bwMode="auto">
            <a:xfrm>
              <a:off x="1094" y="3477"/>
              <a:ext cx="29" cy="25"/>
            </a:xfrm>
            <a:custGeom>
              <a:avLst/>
              <a:gdLst>
                <a:gd name="T0" fmla="*/ 3 w 7"/>
                <a:gd name="T1" fmla="*/ 5 h 6"/>
                <a:gd name="T2" fmla="*/ 5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2" name="Freeform 10194">
              <a:extLst>
                <a:ext uri="{FF2B5EF4-FFF2-40B4-BE49-F238E27FC236}">
                  <a16:creationId xmlns:a16="http://schemas.microsoft.com/office/drawing/2014/main" id="{2056BAA8-3880-4B03-B4B4-A6A133E5BEE4}"/>
                </a:ext>
              </a:extLst>
            </p:cNvPr>
            <p:cNvSpPr>
              <a:spLocks/>
            </p:cNvSpPr>
            <p:nvPr/>
          </p:nvSpPr>
          <p:spPr bwMode="auto">
            <a:xfrm>
              <a:off x="1119" y="3506"/>
              <a:ext cx="29" cy="33"/>
            </a:xfrm>
            <a:custGeom>
              <a:avLst/>
              <a:gdLst>
                <a:gd name="T0" fmla="*/ 5 w 7"/>
                <a:gd name="T1" fmla="*/ 5 h 8"/>
                <a:gd name="T2" fmla="*/ 6 w 7"/>
                <a:gd name="T3" fmla="*/ 5 h 8"/>
                <a:gd name="T4" fmla="*/ 1 w 7"/>
                <a:gd name="T5" fmla="*/ 3 h 8"/>
                <a:gd name="T6" fmla="*/ 1 w 7"/>
                <a:gd name="T7" fmla="*/ 4 h 8"/>
                <a:gd name="T8" fmla="*/ 5 w 7"/>
                <a:gd name="T9" fmla="*/ 5 h 8"/>
              </a:gdLst>
              <a:ahLst/>
              <a:cxnLst>
                <a:cxn ang="0">
                  <a:pos x="T0" y="T1"/>
                </a:cxn>
                <a:cxn ang="0">
                  <a:pos x="T2" y="T3"/>
                </a:cxn>
                <a:cxn ang="0">
                  <a:pos x="T4" y="T5"/>
                </a:cxn>
                <a:cxn ang="0">
                  <a:pos x="T6" y="T7"/>
                </a:cxn>
                <a:cxn ang="0">
                  <a:pos x="T8" y="T9"/>
                </a:cxn>
              </a:cxnLst>
              <a:rect l="0" t="0" r="r" b="b"/>
              <a:pathLst>
                <a:path w="7" h="8">
                  <a:moveTo>
                    <a:pt x="5" y="5"/>
                  </a:moveTo>
                  <a:cubicBezTo>
                    <a:pt x="6" y="5"/>
                    <a:pt x="6" y="5"/>
                    <a:pt x="6" y="5"/>
                  </a:cubicBezTo>
                  <a:cubicBezTo>
                    <a:pt x="7" y="2"/>
                    <a:pt x="2" y="0"/>
                    <a:pt x="1" y="3"/>
                  </a:cubicBezTo>
                  <a:cubicBezTo>
                    <a:pt x="1" y="4"/>
                    <a:pt x="1" y="4"/>
                    <a:pt x="1" y="4"/>
                  </a:cubicBezTo>
                  <a:cubicBezTo>
                    <a:pt x="0" y="7"/>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3" name="Freeform 10195">
              <a:extLst>
                <a:ext uri="{FF2B5EF4-FFF2-40B4-BE49-F238E27FC236}">
                  <a16:creationId xmlns:a16="http://schemas.microsoft.com/office/drawing/2014/main" id="{34AD283B-00B2-4EA1-A223-41D5CCBA38CE}"/>
                </a:ext>
              </a:extLst>
            </p:cNvPr>
            <p:cNvSpPr>
              <a:spLocks/>
            </p:cNvSpPr>
            <p:nvPr/>
          </p:nvSpPr>
          <p:spPr bwMode="auto">
            <a:xfrm>
              <a:off x="1127" y="3547"/>
              <a:ext cx="21" cy="21"/>
            </a:xfrm>
            <a:custGeom>
              <a:avLst/>
              <a:gdLst>
                <a:gd name="T0" fmla="*/ 0 w 5"/>
                <a:gd name="T1" fmla="*/ 2 h 5"/>
                <a:gd name="T2" fmla="*/ 0 w 5"/>
                <a:gd name="T3" fmla="*/ 3 h 5"/>
                <a:gd name="T4" fmla="*/ 1 w 5"/>
                <a:gd name="T5" fmla="*/ 5 h 5"/>
                <a:gd name="T6" fmla="*/ 2 w 5"/>
                <a:gd name="T7" fmla="*/ 5 h 5"/>
                <a:gd name="T8" fmla="*/ 5 w 5"/>
                <a:gd name="T9" fmla="*/ 4 h 5"/>
                <a:gd name="T10" fmla="*/ 5 w 5"/>
                <a:gd name="T11" fmla="*/ 2 h 5"/>
                <a:gd name="T12" fmla="*/ 5 w 5"/>
                <a:gd name="T13" fmla="*/ 2 h 5"/>
                <a:gd name="T14" fmla="*/ 5 w 5"/>
                <a:gd name="T15" fmla="*/ 1 h 5"/>
                <a:gd name="T16" fmla="*/ 3 w 5"/>
                <a:gd name="T17" fmla="*/ 0 h 5"/>
                <a:gd name="T18" fmla="*/ 0 w 5"/>
                <a:gd name="T1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0" y="2"/>
                  </a:moveTo>
                  <a:cubicBezTo>
                    <a:pt x="0" y="3"/>
                    <a:pt x="0" y="3"/>
                    <a:pt x="0" y="3"/>
                  </a:cubicBezTo>
                  <a:cubicBezTo>
                    <a:pt x="0" y="3"/>
                    <a:pt x="1" y="4"/>
                    <a:pt x="1" y="5"/>
                  </a:cubicBezTo>
                  <a:cubicBezTo>
                    <a:pt x="2" y="5"/>
                    <a:pt x="2" y="5"/>
                    <a:pt x="2" y="5"/>
                  </a:cubicBezTo>
                  <a:cubicBezTo>
                    <a:pt x="3" y="5"/>
                    <a:pt x="4" y="5"/>
                    <a:pt x="5" y="4"/>
                  </a:cubicBezTo>
                  <a:cubicBezTo>
                    <a:pt x="5" y="4"/>
                    <a:pt x="5" y="3"/>
                    <a:pt x="5" y="2"/>
                  </a:cubicBezTo>
                  <a:cubicBezTo>
                    <a:pt x="5" y="2"/>
                    <a:pt x="5" y="2"/>
                    <a:pt x="5" y="2"/>
                  </a:cubicBezTo>
                  <a:cubicBezTo>
                    <a:pt x="5" y="2"/>
                    <a:pt x="5" y="1"/>
                    <a:pt x="5" y="1"/>
                  </a:cubicBezTo>
                  <a:cubicBezTo>
                    <a:pt x="4" y="1"/>
                    <a:pt x="4" y="0"/>
                    <a:pt x="3" y="0"/>
                  </a:cubicBezTo>
                  <a:cubicBezTo>
                    <a:pt x="2" y="0"/>
                    <a:pt x="1" y="1"/>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4" name="Freeform 10196">
              <a:extLst>
                <a:ext uri="{FF2B5EF4-FFF2-40B4-BE49-F238E27FC236}">
                  <a16:creationId xmlns:a16="http://schemas.microsoft.com/office/drawing/2014/main" id="{5462B02B-B7D8-42AE-B58D-D2A8089F5CD7}"/>
                </a:ext>
              </a:extLst>
            </p:cNvPr>
            <p:cNvSpPr>
              <a:spLocks/>
            </p:cNvSpPr>
            <p:nvPr/>
          </p:nvSpPr>
          <p:spPr bwMode="auto">
            <a:xfrm>
              <a:off x="1127" y="3589"/>
              <a:ext cx="29" cy="25"/>
            </a:xfrm>
            <a:custGeom>
              <a:avLst/>
              <a:gdLst>
                <a:gd name="T0" fmla="*/ 2 w 7"/>
                <a:gd name="T1" fmla="*/ 5 h 6"/>
                <a:gd name="T2" fmla="*/ 4 w 7"/>
                <a:gd name="T3" fmla="*/ 1 h 6"/>
                <a:gd name="T4" fmla="*/ 2 w 7"/>
                <a:gd name="T5" fmla="*/ 5 h 6"/>
              </a:gdLst>
              <a:ahLst/>
              <a:cxnLst>
                <a:cxn ang="0">
                  <a:pos x="T0" y="T1"/>
                </a:cxn>
                <a:cxn ang="0">
                  <a:pos x="T2" y="T3"/>
                </a:cxn>
                <a:cxn ang="0">
                  <a:pos x="T4" y="T5"/>
                </a:cxn>
              </a:cxnLst>
              <a:rect l="0" t="0" r="r" b="b"/>
              <a:pathLst>
                <a:path w="7" h="6">
                  <a:moveTo>
                    <a:pt x="2" y="5"/>
                  </a:moveTo>
                  <a:cubicBezTo>
                    <a:pt x="5" y="6"/>
                    <a:pt x="7" y="2"/>
                    <a:pt x="4" y="1"/>
                  </a:cubicBezTo>
                  <a:cubicBezTo>
                    <a:pt x="1" y="0"/>
                    <a:pt x="0"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5" name="Freeform 10197">
              <a:extLst>
                <a:ext uri="{FF2B5EF4-FFF2-40B4-BE49-F238E27FC236}">
                  <a16:creationId xmlns:a16="http://schemas.microsoft.com/office/drawing/2014/main" id="{538A3E6A-8BA6-400E-B714-DF7038D09570}"/>
                </a:ext>
              </a:extLst>
            </p:cNvPr>
            <p:cNvSpPr>
              <a:spLocks/>
            </p:cNvSpPr>
            <p:nvPr/>
          </p:nvSpPr>
          <p:spPr bwMode="auto">
            <a:xfrm>
              <a:off x="1115" y="3622"/>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6" name="Freeform 10198">
              <a:extLst>
                <a:ext uri="{FF2B5EF4-FFF2-40B4-BE49-F238E27FC236}">
                  <a16:creationId xmlns:a16="http://schemas.microsoft.com/office/drawing/2014/main" id="{C53911F2-6B17-4A28-89ED-CE501262452C}"/>
                </a:ext>
              </a:extLst>
            </p:cNvPr>
            <p:cNvSpPr>
              <a:spLocks/>
            </p:cNvSpPr>
            <p:nvPr/>
          </p:nvSpPr>
          <p:spPr bwMode="auto">
            <a:xfrm>
              <a:off x="1077" y="3664"/>
              <a:ext cx="25" cy="21"/>
            </a:xfrm>
            <a:custGeom>
              <a:avLst/>
              <a:gdLst>
                <a:gd name="T0" fmla="*/ 4 w 6"/>
                <a:gd name="T1" fmla="*/ 4 h 5"/>
                <a:gd name="T2" fmla="*/ 4 w 6"/>
                <a:gd name="T3" fmla="*/ 0 h 5"/>
                <a:gd name="T4" fmla="*/ 2 w 6"/>
                <a:gd name="T5" fmla="*/ 0 h 5"/>
                <a:gd name="T6" fmla="*/ 4 w 6"/>
                <a:gd name="T7" fmla="*/ 4 h 5"/>
              </a:gdLst>
              <a:ahLst/>
              <a:cxnLst>
                <a:cxn ang="0">
                  <a:pos x="T0" y="T1"/>
                </a:cxn>
                <a:cxn ang="0">
                  <a:pos x="T2" y="T3"/>
                </a:cxn>
                <a:cxn ang="0">
                  <a:pos x="T4" y="T5"/>
                </a:cxn>
                <a:cxn ang="0">
                  <a:pos x="T6" y="T7"/>
                </a:cxn>
              </a:cxnLst>
              <a:rect l="0" t="0" r="r" b="b"/>
              <a:pathLst>
                <a:path w="6" h="5">
                  <a:moveTo>
                    <a:pt x="4" y="4"/>
                  </a:moveTo>
                  <a:cubicBezTo>
                    <a:pt x="6" y="4"/>
                    <a:pt x="6" y="0"/>
                    <a:pt x="4" y="0"/>
                  </a:cubicBezTo>
                  <a:cubicBezTo>
                    <a:pt x="3" y="0"/>
                    <a:pt x="2" y="0"/>
                    <a:pt x="2" y="0"/>
                  </a:cubicBezTo>
                  <a:cubicBezTo>
                    <a:pt x="0" y="2"/>
                    <a:pt x="2" y="5"/>
                    <a:pt x="4"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7" name="Freeform 10199">
              <a:extLst>
                <a:ext uri="{FF2B5EF4-FFF2-40B4-BE49-F238E27FC236}">
                  <a16:creationId xmlns:a16="http://schemas.microsoft.com/office/drawing/2014/main" id="{8D0E8161-1F4B-476F-A7EF-CC74E85F4411}"/>
                </a:ext>
              </a:extLst>
            </p:cNvPr>
            <p:cNvSpPr>
              <a:spLocks/>
            </p:cNvSpPr>
            <p:nvPr/>
          </p:nvSpPr>
          <p:spPr bwMode="auto">
            <a:xfrm>
              <a:off x="1027" y="3689"/>
              <a:ext cx="29" cy="29"/>
            </a:xfrm>
            <a:custGeom>
              <a:avLst/>
              <a:gdLst>
                <a:gd name="T0" fmla="*/ 4 w 7"/>
                <a:gd name="T1" fmla="*/ 6 h 7"/>
                <a:gd name="T2" fmla="*/ 5 w 7"/>
                <a:gd name="T3" fmla="*/ 5 h 7"/>
                <a:gd name="T4" fmla="*/ 3 w 7"/>
                <a:gd name="T5" fmla="*/ 1 h 7"/>
                <a:gd name="T6" fmla="*/ 2 w 7"/>
                <a:gd name="T7" fmla="*/ 1 h 7"/>
                <a:gd name="T8" fmla="*/ 4 w 7"/>
                <a:gd name="T9" fmla="*/ 6 h 7"/>
              </a:gdLst>
              <a:ahLst/>
              <a:cxnLst>
                <a:cxn ang="0">
                  <a:pos x="T0" y="T1"/>
                </a:cxn>
                <a:cxn ang="0">
                  <a:pos x="T2" y="T3"/>
                </a:cxn>
                <a:cxn ang="0">
                  <a:pos x="T4" y="T5"/>
                </a:cxn>
                <a:cxn ang="0">
                  <a:pos x="T6" y="T7"/>
                </a:cxn>
                <a:cxn ang="0">
                  <a:pos x="T8" y="T9"/>
                </a:cxn>
              </a:cxnLst>
              <a:rect l="0" t="0" r="r" b="b"/>
              <a:pathLst>
                <a:path w="7" h="7">
                  <a:moveTo>
                    <a:pt x="4" y="6"/>
                  </a:moveTo>
                  <a:cubicBezTo>
                    <a:pt x="5" y="5"/>
                    <a:pt x="5" y="5"/>
                    <a:pt x="5" y="5"/>
                  </a:cubicBezTo>
                  <a:cubicBezTo>
                    <a:pt x="7" y="4"/>
                    <a:pt x="5" y="0"/>
                    <a:pt x="3" y="1"/>
                  </a:cubicBezTo>
                  <a:cubicBezTo>
                    <a:pt x="2" y="1"/>
                    <a:pt x="2" y="1"/>
                    <a:pt x="2" y="1"/>
                  </a:cubicBezTo>
                  <a:cubicBezTo>
                    <a:pt x="0" y="3"/>
                    <a:pt x="2" y="7"/>
                    <a:pt x="4"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8" name="Freeform 10200">
              <a:extLst>
                <a:ext uri="{FF2B5EF4-FFF2-40B4-BE49-F238E27FC236}">
                  <a16:creationId xmlns:a16="http://schemas.microsoft.com/office/drawing/2014/main" id="{7BE1DB47-DA04-49C8-AD59-944D26582989}"/>
                </a:ext>
              </a:extLst>
            </p:cNvPr>
            <p:cNvSpPr>
              <a:spLocks/>
            </p:cNvSpPr>
            <p:nvPr/>
          </p:nvSpPr>
          <p:spPr bwMode="auto">
            <a:xfrm>
              <a:off x="990" y="3697"/>
              <a:ext cx="29" cy="29"/>
            </a:xfrm>
            <a:custGeom>
              <a:avLst/>
              <a:gdLst>
                <a:gd name="T0" fmla="*/ 2 w 7"/>
                <a:gd name="T1" fmla="*/ 6 h 7"/>
                <a:gd name="T2" fmla="*/ 4 w 7"/>
                <a:gd name="T3" fmla="*/ 1 h 7"/>
                <a:gd name="T4" fmla="*/ 2 w 7"/>
                <a:gd name="T5" fmla="*/ 6 h 7"/>
              </a:gdLst>
              <a:ahLst/>
              <a:cxnLst>
                <a:cxn ang="0">
                  <a:pos x="T0" y="T1"/>
                </a:cxn>
                <a:cxn ang="0">
                  <a:pos x="T2" y="T3"/>
                </a:cxn>
                <a:cxn ang="0">
                  <a:pos x="T4" y="T5"/>
                </a:cxn>
              </a:cxnLst>
              <a:rect l="0" t="0" r="r" b="b"/>
              <a:pathLst>
                <a:path w="7" h="7">
                  <a:moveTo>
                    <a:pt x="2" y="6"/>
                  </a:moveTo>
                  <a:cubicBezTo>
                    <a:pt x="5" y="7"/>
                    <a:pt x="7" y="2"/>
                    <a:pt x="4" y="1"/>
                  </a:cubicBezTo>
                  <a:cubicBezTo>
                    <a:pt x="1" y="0"/>
                    <a:pt x="0" y="5"/>
                    <a:pt x="2"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9" name="Freeform 10201">
              <a:extLst>
                <a:ext uri="{FF2B5EF4-FFF2-40B4-BE49-F238E27FC236}">
                  <a16:creationId xmlns:a16="http://schemas.microsoft.com/office/drawing/2014/main" id="{2C66D3C4-8D3E-4007-931F-BBFFB9BAD68E}"/>
                </a:ext>
              </a:extLst>
            </p:cNvPr>
            <p:cNvSpPr>
              <a:spLocks/>
            </p:cNvSpPr>
            <p:nvPr/>
          </p:nvSpPr>
          <p:spPr bwMode="auto">
            <a:xfrm>
              <a:off x="948" y="3672"/>
              <a:ext cx="29" cy="29"/>
            </a:xfrm>
            <a:custGeom>
              <a:avLst/>
              <a:gdLst>
                <a:gd name="T0" fmla="*/ 3 w 7"/>
                <a:gd name="T1" fmla="*/ 6 h 7"/>
                <a:gd name="T2" fmla="*/ 3 w 7"/>
                <a:gd name="T3" fmla="*/ 6 h 7"/>
                <a:gd name="T4" fmla="*/ 5 w 7"/>
                <a:gd name="T5" fmla="*/ 1 h 7"/>
                <a:gd name="T6" fmla="*/ 4 w 7"/>
                <a:gd name="T7" fmla="*/ 1 h 7"/>
                <a:gd name="T8" fmla="*/ 3 w 7"/>
                <a:gd name="T9" fmla="*/ 6 h 7"/>
              </a:gdLst>
              <a:ahLst/>
              <a:cxnLst>
                <a:cxn ang="0">
                  <a:pos x="T0" y="T1"/>
                </a:cxn>
                <a:cxn ang="0">
                  <a:pos x="T2" y="T3"/>
                </a:cxn>
                <a:cxn ang="0">
                  <a:pos x="T4" y="T5"/>
                </a:cxn>
                <a:cxn ang="0">
                  <a:pos x="T6" y="T7"/>
                </a:cxn>
                <a:cxn ang="0">
                  <a:pos x="T8" y="T9"/>
                </a:cxn>
              </a:cxnLst>
              <a:rect l="0" t="0" r="r" b="b"/>
              <a:pathLst>
                <a:path w="7" h="7">
                  <a:moveTo>
                    <a:pt x="3" y="6"/>
                  </a:moveTo>
                  <a:cubicBezTo>
                    <a:pt x="3" y="6"/>
                    <a:pt x="3" y="6"/>
                    <a:pt x="3" y="6"/>
                  </a:cubicBezTo>
                  <a:cubicBezTo>
                    <a:pt x="6" y="7"/>
                    <a:pt x="7" y="2"/>
                    <a:pt x="5" y="1"/>
                  </a:cubicBezTo>
                  <a:cubicBezTo>
                    <a:pt x="4" y="1"/>
                    <a:pt x="4" y="1"/>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0" name="Freeform 10202">
              <a:extLst>
                <a:ext uri="{FF2B5EF4-FFF2-40B4-BE49-F238E27FC236}">
                  <a16:creationId xmlns:a16="http://schemas.microsoft.com/office/drawing/2014/main" id="{4618C185-5ADD-41C3-BB84-E37DF9731370}"/>
                </a:ext>
              </a:extLst>
            </p:cNvPr>
            <p:cNvSpPr>
              <a:spLocks/>
            </p:cNvSpPr>
            <p:nvPr/>
          </p:nvSpPr>
          <p:spPr bwMode="auto">
            <a:xfrm>
              <a:off x="915" y="3664"/>
              <a:ext cx="25" cy="29"/>
            </a:xfrm>
            <a:custGeom>
              <a:avLst/>
              <a:gdLst>
                <a:gd name="T0" fmla="*/ 5 w 6"/>
                <a:gd name="T1" fmla="*/ 4 h 7"/>
                <a:gd name="T2" fmla="*/ 5 w 6"/>
                <a:gd name="T3" fmla="*/ 4 h 7"/>
                <a:gd name="T4" fmla="*/ 1 w 6"/>
                <a:gd name="T5" fmla="*/ 2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2"/>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1" name="Freeform 10203">
              <a:extLst>
                <a:ext uri="{FF2B5EF4-FFF2-40B4-BE49-F238E27FC236}">
                  <a16:creationId xmlns:a16="http://schemas.microsoft.com/office/drawing/2014/main" id="{1763CCC6-E637-4264-8D34-4711F1E53984}"/>
                </a:ext>
              </a:extLst>
            </p:cNvPr>
            <p:cNvSpPr>
              <a:spLocks/>
            </p:cNvSpPr>
            <p:nvPr/>
          </p:nvSpPr>
          <p:spPr bwMode="auto">
            <a:xfrm>
              <a:off x="953" y="3639"/>
              <a:ext cx="29" cy="29"/>
            </a:xfrm>
            <a:custGeom>
              <a:avLst/>
              <a:gdLst>
                <a:gd name="T0" fmla="*/ 2 w 7"/>
                <a:gd name="T1" fmla="*/ 6 h 7"/>
                <a:gd name="T2" fmla="*/ 3 w 7"/>
                <a:gd name="T3" fmla="*/ 6 h 7"/>
                <a:gd name="T4" fmla="*/ 4 w 7"/>
                <a:gd name="T5" fmla="*/ 1 h 7"/>
                <a:gd name="T6" fmla="*/ 4 w 7"/>
                <a:gd name="T7" fmla="*/ 1 h 7"/>
                <a:gd name="T8" fmla="*/ 2 w 7"/>
                <a:gd name="T9" fmla="*/ 6 h 7"/>
              </a:gdLst>
              <a:ahLst/>
              <a:cxnLst>
                <a:cxn ang="0">
                  <a:pos x="T0" y="T1"/>
                </a:cxn>
                <a:cxn ang="0">
                  <a:pos x="T2" y="T3"/>
                </a:cxn>
                <a:cxn ang="0">
                  <a:pos x="T4" y="T5"/>
                </a:cxn>
                <a:cxn ang="0">
                  <a:pos x="T6" y="T7"/>
                </a:cxn>
                <a:cxn ang="0">
                  <a:pos x="T8" y="T9"/>
                </a:cxn>
              </a:cxnLst>
              <a:rect l="0" t="0" r="r" b="b"/>
              <a:pathLst>
                <a:path w="7" h="7">
                  <a:moveTo>
                    <a:pt x="2" y="6"/>
                  </a:moveTo>
                  <a:cubicBezTo>
                    <a:pt x="3" y="6"/>
                    <a:pt x="3" y="6"/>
                    <a:pt x="3" y="6"/>
                  </a:cubicBezTo>
                  <a:cubicBezTo>
                    <a:pt x="5" y="7"/>
                    <a:pt x="7" y="2"/>
                    <a:pt x="4" y="1"/>
                  </a:cubicBezTo>
                  <a:cubicBezTo>
                    <a:pt x="4" y="1"/>
                    <a:pt x="4" y="1"/>
                    <a:pt x="4" y="1"/>
                  </a:cubicBezTo>
                  <a:cubicBezTo>
                    <a:pt x="1" y="0"/>
                    <a:pt x="0" y="5"/>
                    <a:pt x="2"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2" name="Freeform 10204">
              <a:extLst>
                <a:ext uri="{FF2B5EF4-FFF2-40B4-BE49-F238E27FC236}">
                  <a16:creationId xmlns:a16="http://schemas.microsoft.com/office/drawing/2014/main" id="{88D676B5-2310-498D-84B9-D5BEA2AB628A}"/>
                </a:ext>
              </a:extLst>
            </p:cNvPr>
            <p:cNvSpPr>
              <a:spLocks/>
            </p:cNvSpPr>
            <p:nvPr/>
          </p:nvSpPr>
          <p:spPr bwMode="auto">
            <a:xfrm>
              <a:off x="932" y="3606"/>
              <a:ext cx="33"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3" name="Freeform 10205">
              <a:extLst>
                <a:ext uri="{FF2B5EF4-FFF2-40B4-BE49-F238E27FC236}">
                  <a16:creationId xmlns:a16="http://schemas.microsoft.com/office/drawing/2014/main" id="{CE48A26F-1D24-4B12-9FBB-C4A84423F29D}"/>
                </a:ext>
              </a:extLst>
            </p:cNvPr>
            <p:cNvSpPr>
              <a:spLocks/>
            </p:cNvSpPr>
            <p:nvPr/>
          </p:nvSpPr>
          <p:spPr bwMode="auto">
            <a:xfrm>
              <a:off x="898" y="3631"/>
              <a:ext cx="30" cy="24"/>
            </a:xfrm>
            <a:custGeom>
              <a:avLst/>
              <a:gdLst>
                <a:gd name="T0" fmla="*/ 3 w 7"/>
                <a:gd name="T1" fmla="*/ 5 h 6"/>
                <a:gd name="T2" fmla="*/ 3 w 7"/>
                <a:gd name="T3" fmla="*/ 5 h 6"/>
                <a:gd name="T4" fmla="*/ 4 w 7"/>
                <a:gd name="T5" fmla="*/ 1 h 6"/>
                <a:gd name="T6" fmla="*/ 4 w 7"/>
                <a:gd name="T7" fmla="*/ 0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5"/>
                    <a:pt x="3" y="5"/>
                    <a:pt x="3" y="5"/>
                  </a:cubicBezTo>
                  <a:cubicBezTo>
                    <a:pt x="6" y="6"/>
                    <a:pt x="7" y="2"/>
                    <a:pt x="4" y="1"/>
                  </a:cubicBezTo>
                  <a:cubicBezTo>
                    <a:pt x="4" y="0"/>
                    <a:pt x="4" y="0"/>
                    <a:pt x="4" y="0"/>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4" name="Freeform 10206">
              <a:extLst>
                <a:ext uri="{FF2B5EF4-FFF2-40B4-BE49-F238E27FC236}">
                  <a16:creationId xmlns:a16="http://schemas.microsoft.com/office/drawing/2014/main" id="{7ECFBA19-DD3A-44DE-9478-2D20CC93185E}"/>
                </a:ext>
              </a:extLst>
            </p:cNvPr>
            <p:cNvSpPr>
              <a:spLocks/>
            </p:cNvSpPr>
            <p:nvPr/>
          </p:nvSpPr>
          <p:spPr bwMode="auto">
            <a:xfrm>
              <a:off x="882" y="3589"/>
              <a:ext cx="29" cy="29"/>
            </a:xfrm>
            <a:custGeom>
              <a:avLst/>
              <a:gdLst>
                <a:gd name="T0" fmla="*/ 2 w 7"/>
                <a:gd name="T1" fmla="*/ 6 h 7"/>
                <a:gd name="T2" fmla="*/ 4 w 7"/>
                <a:gd name="T3" fmla="*/ 1 h 7"/>
                <a:gd name="T4" fmla="*/ 2 w 7"/>
                <a:gd name="T5" fmla="*/ 6 h 7"/>
              </a:gdLst>
              <a:ahLst/>
              <a:cxnLst>
                <a:cxn ang="0">
                  <a:pos x="T0" y="T1"/>
                </a:cxn>
                <a:cxn ang="0">
                  <a:pos x="T2" y="T3"/>
                </a:cxn>
                <a:cxn ang="0">
                  <a:pos x="T4" y="T5"/>
                </a:cxn>
              </a:cxnLst>
              <a:rect l="0" t="0" r="r" b="b"/>
              <a:pathLst>
                <a:path w="7" h="7">
                  <a:moveTo>
                    <a:pt x="2" y="6"/>
                  </a:moveTo>
                  <a:cubicBezTo>
                    <a:pt x="5" y="7"/>
                    <a:pt x="7" y="2"/>
                    <a:pt x="4" y="1"/>
                  </a:cubicBezTo>
                  <a:cubicBezTo>
                    <a:pt x="1" y="0"/>
                    <a:pt x="0" y="5"/>
                    <a:pt x="2"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5" name="Freeform 10207">
              <a:extLst>
                <a:ext uri="{FF2B5EF4-FFF2-40B4-BE49-F238E27FC236}">
                  <a16:creationId xmlns:a16="http://schemas.microsoft.com/office/drawing/2014/main" id="{9A602739-C87F-4C99-ABEA-D817780AD4E7}"/>
                </a:ext>
              </a:extLst>
            </p:cNvPr>
            <p:cNvSpPr>
              <a:spLocks/>
            </p:cNvSpPr>
            <p:nvPr/>
          </p:nvSpPr>
          <p:spPr bwMode="auto">
            <a:xfrm>
              <a:off x="878" y="3543"/>
              <a:ext cx="25" cy="34"/>
            </a:xfrm>
            <a:custGeom>
              <a:avLst/>
              <a:gdLst>
                <a:gd name="T0" fmla="*/ 5 w 6"/>
                <a:gd name="T1" fmla="*/ 5 h 8"/>
                <a:gd name="T2" fmla="*/ 5 w 6"/>
                <a:gd name="T3" fmla="*/ 4 h 8"/>
                <a:gd name="T4" fmla="*/ 1 w 6"/>
                <a:gd name="T5" fmla="*/ 3 h 8"/>
                <a:gd name="T6" fmla="*/ 1 w 6"/>
                <a:gd name="T7" fmla="*/ 3 h 8"/>
                <a:gd name="T8" fmla="*/ 5 w 6"/>
                <a:gd name="T9" fmla="*/ 5 h 8"/>
              </a:gdLst>
              <a:ahLst/>
              <a:cxnLst>
                <a:cxn ang="0">
                  <a:pos x="T0" y="T1"/>
                </a:cxn>
                <a:cxn ang="0">
                  <a:pos x="T2" y="T3"/>
                </a:cxn>
                <a:cxn ang="0">
                  <a:pos x="T4" y="T5"/>
                </a:cxn>
                <a:cxn ang="0">
                  <a:pos x="T6" y="T7"/>
                </a:cxn>
                <a:cxn ang="0">
                  <a:pos x="T8" y="T9"/>
                </a:cxn>
              </a:cxnLst>
              <a:rect l="0" t="0" r="r" b="b"/>
              <a:pathLst>
                <a:path w="6" h="8">
                  <a:moveTo>
                    <a:pt x="5" y="5"/>
                  </a:moveTo>
                  <a:cubicBezTo>
                    <a:pt x="5" y="4"/>
                    <a:pt x="5" y="4"/>
                    <a:pt x="5" y="4"/>
                  </a:cubicBezTo>
                  <a:cubicBezTo>
                    <a:pt x="6" y="1"/>
                    <a:pt x="2" y="0"/>
                    <a:pt x="1" y="3"/>
                  </a:cubicBezTo>
                  <a:cubicBezTo>
                    <a:pt x="1" y="3"/>
                    <a:pt x="1" y="3"/>
                    <a:pt x="1" y="3"/>
                  </a:cubicBezTo>
                  <a:cubicBezTo>
                    <a:pt x="0" y="6"/>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6" name="Freeform 10208">
              <a:extLst>
                <a:ext uri="{FF2B5EF4-FFF2-40B4-BE49-F238E27FC236}">
                  <a16:creationId xmlns:a16="http://schemas.microsoft.com/office/drawing/2014/main" id="{B0CF1028-E60A-41D3-9685-FCE49CA8F4DC}"/>
                </a:ext>
              </a:extLst>
            </p:cNvPr>
            <p:cNvSpPr>
              <a:spLocks/>
            </p:cNvSpPr>
            <p:nvPr/>
          </p:nvSpPr>
          <p:spPr bwMode="auto">
            <a:xfrm>
              <a:off x="878" y="3518"/>
              <a:ext cx="29" cy="25"/>
            </a:xfrm>
            <a:custGeom>
              <a:avLst/>
              <a:gdLst>
                <a:gd name="T0" fmla="*/ 3 w 7"/>
                <a:gd name="T1" fmla="*/ 5 h 6"/>
                <a:gd name="T2" fmla="*/ 4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7" name="Freeform 10209">
              <a:extLst>
                <a:ext uri="{FF2B5EF4-FFF2-40B4-BE49-F238E27FC236}">
                  <a16:creationId xmlns:a16="http://schemas.microsoft.com/office/drawing/2014/main" id="{A8F88864-F681-4181-A0D7-B009645A0AF7}"/>
                </a:ext>
              </a:extLst>
            </p:cNvPr>
            <p:cNvSpPr>
              <a:spLocks/>
            </p:cNvSpPr>
            <p:nvPr/>
          </p:nvSpPr>
          <p:spPr bwMode="auto">
            <a:xfrm>
              <a:off x="907" y="3481"/>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8" name="Freeform 10210">
              <a:extLst>
                <a:ext uri="{FF2B5EF4-FFF2-40B4-BE49-F238E27FC236}">
                  <a16:creationId xmlns:a16="http://schemas.microsoft.com/office/drawing/2014/main" id="{D954143E-DC67-4051-B4C5-887E3F33CAAF}"/>
                </a:ext>
              </a:extLst>
            </p:cNvPr>
            <p:cNvSpPr>
              <a:spLocks/>
            </p:cNvSpPr>
            <p:nvPr/>
          </p:nvSpPr>
          <p:spPr bwMode="auto">
            <a:xfrm>
              <a:off x="944" y="3456"/>
              <a:ext cx="29" cy="33"/>
            </a:xfrm>
            <a:custGeom>
              <a:avLst/>
              <a:gdLst>
                <a:gd name="T0" fmla="*/ 6 w 7"/>
                <a:gd name="T1" fmla="*/ 5 h 8"/>
                <a:gd name="T2" fmla="*/ 6 w 7"/>
                <a:gd name="T3" fmla="*/ 5 h 8"/>
                <a:gd name="T4" fmla="*/ 1 w 7"/>
                <a:gd name="T5" fmla="*/ 3 h 8"/>
                <a:gd name="T6" fmla="*/ 1 w 7"/>
                <a:gd name="T7" fmla="*/ 4 h 8"/>
                <a:gd name="T8" fmla="*/ 6 w 7"/>
                <a:gd name="T9" fmla="*/ 5 h 8"/>
              </a:gdLst>
              <a:ahLst/>
              <a:cxnLst>
                <a:cxn ang="0">
                  <a:pos x="T0" y="T1"/>
                </a:cxn>
                <a:cxn ang="0">
                  <a:pos x="T2" y="T3"/>
                </a:cxn>
                <a:cxn ang="0">
                  <a:pos x="T4" y="T5"/>
                </a:cxn>
                <a:cxn ang="0">
                  <a:pos x="T6" y="T7"/>
                </a:cxn>
                <a:cxn ang="0">
                  <a:pos x="T8" y="T9"/>
                </a:cxn>
              </a:cxnLst>
              <a:rect l="0" t="0" r="r" b="b"/>
              <a:pathLst>
                <a:path w="7" h="8">
                  <a:moveTo>
                    <a:pt x="6" y="5"/>
                  </a:moveTo>
                  <a:cubicBezTo>
                    <a:pt x="6" y="5"/>
                    <a:pt x="6" y="5"/>
                    <a:pt x="6" y="5"/>
                  </a:cubicBezTo>
                  <a:cubicBezTo>
                    <a:pt x="7" y="2"/>
                    <a:pt x="2" y="0"/>
                    <a:pt x="1" y="3"/>
                  </a:cubicBezTo>
                  <a:cubicBezTo>
                    <a:pt x="1" y="4"/>
                    <a:pt x="1" y="4"/>
                    <a:pt x="1" y="4"/>
                  </a:cubicBezTo>
                  <a:cubicBezTo>
                    <a:pt x="0" y="6"/>
                    <a:pt x="5" y="8"/>
                    <a:pt x="6"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9" name="Freeform 10211">
              <a:extLst>
                <a:ext uri="{FF2B5EF4-FFF2-40B4-BE49-F238E27FC236}">
                  <a16:creationId xmlns:a16="http://schemas.microsoft.com/office/drawing/2014/main" id="{E3A7BA33-69CC-4272-9520-A2E7EA0AF916}"/>
                </a:ext>
              </a:extLst>
            </p:cNvPr>
            <p:cNvSpPr>
              <a:spLocks/>
            </p:cNvSpPr>
            <p:nvPr/>
          </p:nvSpPr>
          <p:spPr bwMode="auto">
            <a:xfrm>
              <a:off x="990" y="3452"/>
              <a:ext cx="29" cy="29"/>
            </a:xfrm>
            <a:custGeom>
              <a:avLst/>
              <a:gdLst>
                <a:gd name="T0" fmla="*/ 3 w 7"/>
                <a:gd name="T1" fmla="*/ 6 h 7"/>
                <a:gd name="T2" fmla="*/ 5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0" name="Freeform 10212">
              <a:extLst>
                <a:ext uri="{FF2B5EF4-FFF2-40B4-BE49-F238E27FC236}">
                  <a16:creationId xmlns:a16="http://schemas.microsoft.com/office/drawing/2014/main" id="{C55D79C3-4256-4379-9AC7-229BB5A076E1}"/>
                </a:ext>
              </a:extLst>
            </p:cNvPr>
            <p:cNvSpPr>
              <a:spLocks/>
            </p:cNvSpPr>
            <p:nvPr/>
          </p:nvSpPr>
          <p:spPr bwMode="auto">
            <a:xfrm>
              <a:off x="1036" y="3464"/>
              <a:ext cx="33"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1" name="Freeform 10213">
              <a:extLst>
                <a:ext uri="{FF2B5EF4-FFF2-40B4-BE49-F238E27FC236}">
                  <a16:creationId xmlns:a16="http://schemas.microsoft.com/office/drawing/2014/main" id="{C1DEA635-8729-4A51-9CB0-0D08B982CF2E}"/>
                </a:ext>
              </a:extLst>
            </p:cNvPr>
            <p:cNvSpPr>
              <a:spLocks/>
            </p:cNvSpPr>
            <p:nvPr/>
          </p:nvSpPr>
          <p:spPr bwMode="auto">
            <a:xfrm>
              <a:off x="1056" y="3477"/>
              <a:ext cx="30" cy="29"/>
            </a:xfrm>
            <a:custGeom>
              <a:avLst/>
              <a:gdLst>
                <a:gd name="T0" fmla="*/ 3 w 7"/>
                <a:gd name="T1" fmla="*/ 6 h 7"/>
                <a:gd name="T2" fmla="*/ 4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4"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2" name="Freeform 10214">
              <a:extLst>
                <a:ext uri="{FF2B5EF4-FFF2-40B4-BE49-F238E27FC236}">
                  <a16:creationId xmlns:a16="http://schemas.microsoft.com/office/drawing/2014/main" id="{C8DD1B03-C937-4B0D-B08A-FC9F2D329CE6}"/>
                </a:ext>
              </a:extLst>
            </p:cNvPr>
            <p:cNvSpPr>
              <a:spLocks/>
            </p:cNvSpPr>
            <p:nvPr/>
          </p:nvSpPr>
          <p:spPr bwMode="auto">
            <a:xfrm>
              <a:off x="1077" y="3510"/>
              <a:ext cx="34" cy="25"/>
            </a:xfrm>
            <a:custGeom>
              <a:avLst/>
              <a:gdLst>
                <a:gd name="T0" fmla="*/ 3 w 8"/>
                <a:gd name="T1" fmla="*/ 5 h 6"/>
                <a:gd name="T2" fmla="*/ 5 w 8"/>
                <a:gd name="T3" fmla="*/ 1 h 6"/>
                <a:gd name="T4" fmla="*/ 3 w 8"/>
                <a:gd name="T5" fmla="*/ 5 h 6"/>
              </a:gdLst>
              <a:ahLst/>
              <a:cxnLst>
                <a:cxn ang="0">
                  <a:pos x="T0" y="T1"/>
                </a:cxn>
                <a:cxn ang="0">
                  <a:pos x="T2" y="T3"/>
                </a:cxn>
                <a:cxn ang="0">
                  <a:pos x="T4" y="T5"/>
                </a:cxn>
              </a:cxnLst>
              <a:rect l="0" t="0" r="r" b="b"/>
              <a:pathLst>
                <a:path w="8" h="6">
                  <a:moveTo>
                    <a:pt x="3" y="5"/>
                  </a:moveTo>
                  <a:cubicBezTo>
                    <a:pt x="6" y="6"/>
                    <a:pt x="8"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3" name="Freeform 10215">
              <a:extLst>
                <a:ext uri="{FF2B5EF4-FFF2-40B4-BE49-F238E27FC236}">
                  <a16:creationId xmlns:a16="http://schemas.microsoft.com/office/drawing/2014/main" id="{E92147B8-BD97-4EFA-BC13-7BE622CBE696}"/>
                </a:ext>
              </a:extLst>
            </p:cNvPr>
            <p:cNvSpPr>
              <a:spLocks/>
            </p:cNvSpPr>
            <p:nvPr/>
          </p:nvSpPr>
          <p:spPr bwMode="auto">
            <a:xfrm>
              <a:off x="1094" y="3539"/>
              <a:ext cx="29" cy="33"/>
            </a:xfrm>
            <a:custGeom>
              <a:avLst/>
              <a:gdLst>
                <a:gd name="T0" fmla="*/ 6 w 7"/>
                <a:gd name="T1" fmla="*/ 5 h 8"/>
                <a:gd name="T2" fmla="*/ 6 w 7"/>
                <a:gd name="T3" fmla="*/ 5 h 8"/>
                <a:gd name="T4" fmla="*/ 1 w 7"/>
                <a:gd name="T5" fmla="*/ 3 h 8"/>
                <a:gd name="T6" fmla="*/ 1 w 7"/>
                <a:gd name="T7" fmla="*/ 3 h 8"/>
                <a:gd name="T8" fmla="*/ 6 w 7"/>
                <a:gd name="T9" fmla="*/ 5 h 8"/>
              </a:gdLst>
              <a:ahLst/>
              <a:cxnLst>
                <a:cxn ang="0">
                  <a:pos x="T0" y="T1"/>
                </a:cxn>
                <a:cxn ang="0">
                  <a:pos x="T2" y="T3"/>
                </a:cxn>
                <a:cxn ang="0">
                  <a:pos x="T4" y="T5"/>
                </a:cxn>
                <a:cxn ang="0">
                  <a:pos x="T6" y="T7"/>
                </a:cxn>
                <a:cxn ang="0">
                  <a:pos x="T8" y="T9"/>
                </a:cxn>
              </a:cxnLst>
              <a:rect l="0" t="0" r="r" b="b"/>
              <a:pathLst>
                <a:path w="7" h="8">
                  <a:moveTo>
                    <a:pt x="6" y="5"/>
                  </a:moveTo>
                  <a:cubicBezTo>
                    <a:pt x="6" y="5"/>
                    <a:pt x="6" y="5"/>
                    <a:pt x="6" y="5"/>
                  </a:cubicBezTo>
                  <a:cubicBezTo>
                    <a:pt x="7" y="2"/>
                    <a:pt x="2" y="0"/>
                    <a:pt x="1" y="3"/>
                  </a:cubicBezTo>
                  <a:cubicBezTo>
                    <a:pt x="1" y="3"/>
                    <a:pt x="1" y="3"/>
                    <a:pt x="1" y="3"/>
                  </a:cubicBezTo>
                  <a:cubicBezTo>
                    <a:pt x="0" y="6"/>
                    <a:pt x="5" y="8"/>
                    <a:pt x="6"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4" name="Freeform 10216">
              <a:extLst>
                <a:ext uri="{FF2B5EF4-FFF2-40B4-BE49-F238E27FC236}">
                  <a16:creationId xmlns:a16="http://schemas.microsoft.com/office/drawing/2014/main" id="{49995BDB-466D-4971-A262-C596D18A0CFA}"/>
                </a:ext>
              </a:extLst>
            </p:cNvPr>
            <p:cNvSpPr>
              <a:spLocks/>
            </p:cNvSpPr>
            <p:nvPr/>
          </p:nvSpPr>
          <p:spPr bwMode="auto">
            <a:xfrm>
              <a:off x="1098" y="3577"/>
              <a:ext cx="29" cy="29"/>
            </a:xfrm>
            <a:custGeom>
              <a:avLst/>
              <a:gdLst>
                <a:gd name="T0" fmla="*/ 3 w 7"/>
                <a:gd name="T1" fmla="*/ 6 h 7"/>
                <a:gd name="T2" fmla="*/ 3 w 7"/>
                <a:gd name="T3" fmla="*/ 6 h 7"/>
                <a:gd name="T4" fmla="*/ 4 w 7"/>
                <a:gd name="T5" fmla="*/ 1 h 7"/>
                <a:gd name="T6" fmla="*/ 4 w 7"/>
                <a:gd name="T7" fmla="*/ 1 h 7"/>
                <a:gd name="T8" fmla="*/ 3 w 7"/>
                <a:gd name="T9" fmla="*/ 6 h 7"/>
              </a:gdLst>
              <a:ahLst/>
              <a:cxnLst>
                <a:cxn ang="0">
                  <a:pos x="T0" y="T1"/>
                </a:cxn>
                <a:cxn ang="0">
                  <a:pos x="T2" y="T3"/>
                </a:cxn>
                <a:cxn ang="0">
                  <a:pos x="T4" y="T5"/>
                </a:cxn>
                <a:cxn ang="0">
                  <a:pos x="T6" y="T7"/>
                </a:cxn>
                <a:cxn ang="0">
                  <a:pos x="T8" y="T9"/>
                </a:cxn>
              </a:cxnLst>
              <a:rect l="0" t="0" r="r" b="b"/>
              <a:pathLst>
                <a:path w="7" h="7">
                  <a:moveTo>
                    <a:pt x="3" y="6"/>
                  </a:moveTo>
                  <a:cubicBezTo>
                    <a:pt x="3" y="6"/>
                    <a:pt x="3" y="6"/>
                    <a:pt x="3" y="6"/>
                  </a:cubicBezTo>
                  <a:cubicBezTo>
                    <a:pt x="6" y="7"/>
                    <a:pt x="7" y="2"/>
                    <a:pt x="4" y="1"/>
                  </a:cubicBezTo>
                  <a:cubicBezTo>
                    <a:pt x="4" y="1"/>
                    <a:pt x="4" y="1"/>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5" name="Freeform 10217">
              <a:extLst>
                <a:ext uri="{FF2B5EF4-FFF2-40B4-BE49-F238E27FC236}">
                  <a16:creationId xmlns:a16="http://schemas.microsoft.com/office/drawing/2014/main" id="{25FC6413-0482-4E8F-AEFE-983260EDCE96}"/>
                </a:ext>
              </a:extLst>
            </p:cNvPr>
            <p:cNvSpPr>
              <a:spLocks/>
            </p:cNvSpPr>
            <p:nvPr/>
          </p:nvSpPr>
          <p:spPr bwMode="auto">
            <a:xfrm>
              <a:off x="1069" y="3564"/>
              <a:ext cx="29" cy="25"/>
            </a:xfrm>
            <a:custGeom>
              <a:avLst/>
              <a:gdLst>
                <a:gd name="T0" fmla="*/ 1 w 7"/>
                <a:gd name="T1" fmla="*/ 4 h 6"/>
                <a:gd name="T2" fmla="*/ 2 w 7"/>
                <a:gd name="T3" fmla="*/ 5 h 6"/>
                <a:gd name="T4" fmla="*/ 6 w 7"/>
                <a:gd name="T5" fmla="*/ 5 h 6"/>
                <a:gd name="T6" fmla="*/ 6 w 7"/>
                <a:gd name="T7" fmla="*/ 4 h 6"/>
                <a:gd name="T8" fmla="*/ 4 w 7"/>
                <a:gd name="T9" fmla="*/ 1 h 6"/>
                <a:gd name="T10" fmla="*/ 1 w 7"/>
                <a:gd name="T11" fmla="*/ 4 h 6"/>
              </a:gdLst>
              <a:ahLst/>
              <a:cxnLst>
                <a:cxn ang="0">
                  <a:pos x="T0" y="T1"/>
                </a:cxn>
                <a:cxn ang="0">
                  <a:pos x="T2" y="T3"/>
                </a:cxn>
                <a:cxn ang="0">
                  <a:pos x="T4" y="T5"/>
                </a:cxn>
                <a:cxn ang="0">
                  <a:pos x="T6" y="T7"/>
                </a:cxn>
                <a:cxn ang="0">
                  <a:pos x="T8" y="T9"/>
                </a:cxn>
                <a:cxn ang="0">
                  <a:pos x="T10" y="T11"/>
                </a:cxn>
              </a:cxnLst>
              <a:rect l="0" t="0" r="r" b="b"/>
              <a:pathLst>
                <a:path w="7" h="6">
                  <a:moveTo>
                    <a:pt x="1" y="4"/>
                  </a:moveTo>
                  <a:cubicBezTo>
                    <a:pt x="2" y="4"/>
                    <a:pt x="2" y="5"/>
                    <a:pt x="2" y="5"/>
                  </a:cubicBezTo>
                  <a:cubicBezTo>
                    <a:pt x="3" y="6"/>
                    <a:pt x="5" y="6"/>
                    <a:pt x="6" y="5"/>
                  </a:cubicBezTo>
                  <a:cubicBezTo>
                    <a:pt x="6" y="4"/>
                    <a:pt x="6" y="4"/>
                    <a:pt x="6" y="4"/>
                  </a:cubicBezTo>
                  <a:cubicBezTo>
                    <a:pt x="7" y="3"/>
                    <a:pt x="6" y="1"/>
                    <a:pt x="4" y="1"/>
                  </a:cubicBezTo>
                  <a:cubicBezTo>
                    <a:pt x="3" y="0"/>
                    <a:pt x="0" y="2"/>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6" name="Freeform 10218">
              <a:extLst>
                <a:ext uri="{FF2B5EF4-FFF2-40B4-BE49-F238E27FC236}">
                  <a16:creationId xmlns:a16="http://schemas.microsoft.com/office/drawing/2014/main" id="{DFEAD605-87C7-46AA-BFC7-163C3EA16260}"/>
                </a:ext>
              </a:extLst>
            </p:cNvPr>
            <p:cNvSpPr>
              <a:spLocks/>
            </p:cNvSpPr>
            <p:nvPr/>
          </p:nvSpPr>
          <p:spPr bwMode="auto">
            <a:xfrm>
              <a:off x="1056" y="3527"/>
              <a:ext cx="34"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7" name="Freeform 10219">
              <a:extLst>
                <a:ext uri="{FF2B5EF4-FFF2-40B4-BE49-F238E27FC236}">
                  <a16:creationId xmlns:a16="http://schemas.microsoft.com/office/drawing/2014/main" id="{41BBC0F4-D838-4AB8-94EE-137175980C4E}"/>
                </a:ext>
              </a:extLst>
            </p:cNvPr>
            <p:cNvSpPr>
              <a:spLocks/>
            </p:cNvSpPr>
            <p:nvPr/>
          </p:nvSpPr>
          <p:spPr bwMode="auto">
            <a:xfrm>
              <a:off x="1027" y="3502"/>
              <a:ext cx="29" cy="25"/>
            </a:xfrm>
            <a:custGeom>
              <a:avLst/>
              <a:gdLst>
                <a:gd name="T0" fmla="*/ 1 w 7"/>
                <a:gd name="T1" fmla="*/ 3 h 6"/>
                <a:gd name="T2" fmla="*/ 3 w 7"/>
                <a:gd name="T3" fmla="*/ 5 h 6"/>
                <a:gd name="T4" fmla="*/ 5 w 7"/>
                <a:gd name="T5" fmla="*/ 1 h 6"/>
                <a:gd name="T6" fmla="*/ 4 w 7"/>
                <a:gd name="T7" fmla="*/ 1 h 6"/>
                <a:gd name="T8" fmla="*/ 4 w 7"/>
                <a:gd name="T9" fmla="*/ 1 h 6"/>
                <a:gd name="T10" fmla="*/ 4 w 7"/>
                <a:gd name="T11" fmla="*/ 1 h 6"/>
                <a:gd name="T12" fmla="*/ 1 w 7"/>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1" y="3"/>
                  </a:moveTo>
                  <a:cubicBezTo>
                    <a:pt x="1" y="4"/>
                    <a:pt x="2" y="5"/>
                    <a:pt x="3" y="5"/>
                  </a:cubicBezTo>
                  <a:cubicBezTo>
                    <a:pt x="5" y="6"/>
                    <a:pt x="7" y="3"/>
                    <a:pt x="5" y="1"/>
                  </a:cubicBezTo>
                  <a:cubicBezTo>
                    <a:pt x="5" y="1"/>
                    <a:pt x="4" y="1"/>
                    <a:pt x="4" y="1"/>
                  </a:cubicBezTo>
                  <a:cubicBezTo>
                    <a:pt x="4" y="1"/>
                    <a:pt x="4" y="1"/>
                    <a:pt x="4" y="1"/>
                  </a:cubicBezTo>
                  <a:cubicBezTo>
                    <a:pt x="4" y="1"/>
                    <a:pt x="4" y="1"/>
                    <a:pt x="4" y="1"/>
                  </a:cubicBezTo>
                  <a:cubicBezTo>
                    <a:pt x="2" y="0"/>
                    <a:pt x="0" y="1"/>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8" name="Freeform 10220">
              <a:extLst>
                <a:ext uri="{FF2B5EF4-FFF2-40B4-BE49-F238E27FC236}">
                  <a16:creationId xmlns:a16="http://schemas.microsoft.com/office/drawing/2014/main" id="{23FA0488-2CFA-4E67-818D-28A80B22197D}"/>
                </a:ext>
              </a:extLst>
            </p:cNvPr>
            <p:cNvSpPr>
              <a:spLocks/>
            </p:cNvSpPr>
            <p:nvPr/>
          </p:nvSpPr>
          <p:spPr bwMode="auto">
            <a:xfrm>
              <a:off x="998" y="3477"/>
              <a:ext cx="34"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9" name="Freeform 10221">
              <a:extLst>
                <a:ext uri="{FF2B5EF4-FFF2-40B4-BE49-F238E27FC236}">
                  <a16:creationId xmlns:a16="http://schemas.microsoft.com/office/drawing/2014/main" id="{36C4878A-ED18-41C5-938D-CF9FA1E72C5D}"/>
                </a:ext>
              </a:extLst>
            </p:cNvPr>
            <p:cNvSpPr>
              <a:spLocks/>
            </p:cNvSpPr>
            <p:nvPr/>
          </p:nvSpPr>
          <p:spPr bwMode="auto">
            <a:xfrm>
              <a:off x="957" y="3481"/>
              <a:ext cx="33" cy="29"/>
            </a:xfrm>
            <a:custGeom>
              <a:avLst/>
              <a:gdLst>
                <a:gd name="T0" fmla="*/ 5 w 8"/>
                <a:gd name="T1" fmla="*/ 5 h 7"/>
                <a:gd name="T2" fmla="*/ 5 w 8"/>
                <a:gd name="T3" fmla="*/ 5 h 7"/>
                <a:gd name="T4" fmla="*/ 3 w 8"/>
                <a:gd name="T5" fmla="*/ 1 h 7"/>
                <a:gd name="T6" fmla="*/ 3 w 8"/>
                <a:gd name="T7" fmla="*/ 1 h 7"/>
                <a:gd name="T8" fmla="*/ 5 w 8"/>
                <a:gd name="T9" fmla="*/ 5 h 7"/>
              </a:gdLst>
              <a:ahLst/>
              <a:cxnLst>
                <a:cxn ang="0">
                  <a:pos x="T0" y="T1"/>
                </a:cxn>
                <a:cxn ang="0">
                  <a:pos x="T2" y="T3"/>
                </a:cxn>
                <a:cxn ang="0">
                  <a:pos x="T4" y="T5"/>
                </a:cxn>
                <a:cxn ang="0">
                  <a:pos x="T6" y="T7"/>
                </a:cxn>
                <a:cxn ang="0">
                  <a:pos x="T8" y="T9"/>
                </a:cxn>
              </a:cxnLst>
              <a:rect l="0" t="0" r="r" b="b"/>
              <a:pathLst>
                <a:path w="8" h="7">
                  <a:moveTo>
                    <a:pt x="5" y="5"/>
                  </a:moveTo>
                  <a:cubicBezTo>
                    <a:pt x="5" y="5"/>
                    <a:pt x="5" y="5"/>
                    <a:pt x="5" y="5"/>
                  </a:cubicBezTo>
                  <a:cubicBezTo>
                    <a:pt x="8" y="4"/>
                    <a:pt x="6" y="0"/>
                    <a:pt x="3" y="1"/>
                  </a:cubicBezTo>
                  <a:cubicBezTo>
                    <a:pt x="3" y="1"/>
                    <a:pt x="3" y="1"/>
                    <a:pt x="3" y="1"/>
                  </a:cubicBezTo>
                  <a:cubicBezTo>
                    <a:pt x="0" y="2"/>
                    <a:pt x="3" y="7"/>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0" name="Freeform 10222">
              <a:extLst>
                <a:ext uri="{FF2B5EF4-FFF2-40B4-BE49-F238E27FC236}">
                  <a16:creationId xmlns:a16="http://schemas.microsoft.com/office/drawing/2014/main" id="{A0DD1025-2554-40AA-983F-EC3F4C01AAFB}"/>
                </a:ext>
              </a:extLst>
            </p:cNvPr>
            <p:cNvSpPr>
              <a:spLocks/>
            </p:cNvSpPr>
            <p:nvPr/>
          </p:nvSpPr>
          <p:spPr bwMode="auto">
            <a:xfrm>
              <a:off x="932" y="3498"/>
              <a:ext cx="25" cy="29"/>
            </a:xfrm>
            <a:custGeom>
              <a:avLst/>
              <a:gdLst>
                <a:gd name="T0" fmla="*/ 4 w 6"/>
                <a:gd name="T1" fmla="*/ 5 h 7"/>
                <a:gd name="T2" fmla="*/ 5 w 6"/>
                <a:gd name="T3" fmla="*/ 3 h 7"/>
                <a:gd name="T4" fmla="*/ 4 w 6"/>
                <a:gd name="T5" fmla="*/ 0 h 7"/>
                <a:gd name="T6" fmla="*/ 1 w 6"/>
                <a:gd name="T7" fmla="*/ 1 h 7"/>
                <a:gd name="T8" fmla="*/ 4 w 6"/>
                <a:gd name="T9" fmla="*/ 5 h 7"/>
              </a:gdLst>
              <a:ahLst/>
              <a:cxnLst>
                <a:cxn ang="0">
                  <a:pos x="T0" y="T1"/>
                </a:cxn>
                <a:cxn ang="0">
                  <a:pos x="T2" y="T3"/>
                </a:cxn>
                <a:cxn ang="0">
                  <a:pos x="T4" y="T5"/>
                </a:cxn>
                <a:cxn ang="0">
                  <a:pos x="T6" y="T7"/>
                </a:cxn>
                <a:cxn ang="0">
                  <a:pos x="T8" y="T9"/>
                </a:cxn>
              </a:cxnLst>
              <a:rect l="0" t="0" r="r" b="b"/>
              <a:pathLst>
                <a:path w="6" h="7">
                  <a:moveTo>
                    <a:pt x="4" y="5"/>
                  </a:moveTo>
                  <a:cubicBezTo>
                    <a:pt x="5" y="5"/>
                    <a:pt x="5" y="4"/>
                    <a:pt x="5" y="3"/>
                  </a:cubicBezTo>
                  <a:cubicBezTo>
                    <a:pt x="6" y="2"/>
                    <a:pt x="5" y="1"/>
                    <a:pt x="4" y="0"/>
                  </a:cubicBezTo>
                  <a:cubicBezTo>
                    <a:pt x="3" y="0"/>
                    <a:pt x="2" y="1"/>
                    <a:pt x="1" y="1"/>
                  </a:cubicBezTo>
                  <a:cubicBezTo>
                    <a:pt x="0" y="3"/>
                    <a:pt x="2" y="7"/>
                    <a:pt x="4"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1" name="Freeform 10223">
              <a:extLst>
                <a:ext uri="{FF2B5EF4-FFF2-40B4-BE49-F238E27FC236}">
                  <a16:creationId xmlns:a16="http://schemas.microsoft.com/office/drawing/2014/main" id="{4905840C-1A42-4C93-8070-575F00123644}"/>
                </a:ext>
              </a:extLst>
            </p:cNvPr>
            <p:cNvSpPr>
              <a:spLocks/>
            </p:cNvSpPr>
            <p:nvPr/>
          </p:nvSpPr>
          <p:spPr bwMode="auto">
            <a:xfrm>
              <a:off x="915" y="3518"/>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2" name="Freeform 10224">
              <a:extLst>
                <a:ext uri="{FF2B5EF4-FFF2-40B4-BE49-F238E27FC236}">
                  <a16:creationId xmlns:a16="http://schemas.microsoft.com/office/drawing/2014/main" id="{68B7AC25-3F4A-46FC-9E08-ACBF72A9C4A0}"/>
                </a:ext>
              </a:extLst>
            </p:cNvPr>
            <p:cNvSpPr>
              <a:spLocks/>
            </p:cNvSpPr>
            <p:nvPr/>
          </p:nvSpPr>
          <p:spPr bwMode="auto">
            <a:xfrm>
              <a:off x="911" y="3564"/>
              <a:ext cx="29" cy="25"/>
            </a:xfrm>
            <a:custGeom>
              <a:avLst/>
              <a:gdLst>
                <a:gd name="T0" fmla="*/ 3 w 7"/>
                <a:gd name="T1" fmla="*/ 5 h 6"/>
                <a:gd name="T2" fmla="*/ 3 w 7"/>
                <a:gd name="T3" fmla="*/ 5 h 6"/>
                <a:gd name="T4" fmla="*/ 4 w 7"/>
                <a:gd name="T5" fmla="*/ 1 h 6"/>
                <a:gd name="T6" fmla="*/ 4 w 7"/>
                <a:gd name="T7" fmla="*/ 1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5"/>
                    <a:pt x="3" y="5"/>
                    <a:pt x="3" y="5"/>
                  </a:cubicBezTo>
                  <a:cubicBezTo>
                    <a:pt x="6" y="6"/>
                    <a:pt x="7" y="2"/>
                    <a:pt x="4" y="1"/>
                  </a:cubicBezTo>
                  <a:cubicBezTo>
                    <a:pt x="4" y="1"/>
                    <a:pt x="4" y="1"/>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3" name="Freeform 10225">
              <a:extLst>
                <a:ext uri="{FF2B5EF4-FFF2-40B4-BE49-F238E27FC236}">
                  <a16:creationId xmlns:a16="http://schemas.microsoft.com/office/drawing/2014/main" id="{4E66DB64-0862-41BC-9D38-6BA1089E84B9}"/>
                </a:ext>
              </a:extLst>
            </p:cNvPr>
            <p:cNvSpPr>
              <a:spLocks/>
            </p:cNvSpPr>
            <p:nvPr/>
          </p:nvSpPr>
          <p:spPr bwMode="auto">
            <a:xfrm>
              <a:off x="948" y="3572"/>
              <a:ext cx="25" cy="25"/>
            </a:xfrm>
            <a:custGeom>
              <a:avLst/>
              <a:gdLst>
                <a:gd name="T0" fmla="*/ 0 w 6"/>
                <a:gd name="T1" fmla="*/ 2 h 6"/>
                <a:gd name="T2" fmla="*/ 0 w 6"/>
                <a:gd name="T3" fmla="*/ 2 h 6"/>
                <a:gd name="T4" fmla="*/ 0 w 6"/>
                <a:gd name="T5" fmla="*/ 2 h 6"/>
                <a:gd name="T6" fmla="*/ 3 w 6"/>
                <a:gd name="T7" fmla="*/ 5 h 6"/>
                <a:gd name="T8" fmla="*/ 5 w 6"/>
                <a:gd name="T9" fmla="*/ 3 h 6"/>
                <a:gd name="T10" fmla="*/ 1 w 6"/>
                <a:gd name="T11" fmla="*/ 1 h 6"/>
                <a:gd name="T12" fmla="*/ 0 w 6"/>
                <a:gd name="T13" fmla="*/ 2 h 6"/>
              </a:gdLst>
              <a:ahLst/>
              <a:cxnLst>
                <a:cxn ang="0">
                  <a:pos x="T0" y="T1"/>
                </a:cxn>
                <a:cxn ang="0">
                  <a:pos x="T2" y="T3"/>
                </a:cxn>
                <a:cxn ang="0">
                  <a:pos x="T4" y="T5"/>
                </a:cxn>
                <a:cxn ang="0">
                  <a:pos x="T6" y="T7"/>
                </a:cxn>
                <a:cxn ang="0">
                  <a:pos x="T8" y="T9"/>
                </a:cxn>
                <a:cxn ang="0">
                  <a:pos x="T10" y="T11"/>
                </a:cxn>
                <a:cxn ang="0">
                  <a:pos x="T12" y="T13"/>
                </a:cxn>
              </a:cxnLst>
              <a:rect l="0" t="0" r="r" b="b"/>
              <a:pathLst>
                <a:path w="6" h="6">
                  <a:moveTo>
                    <a:pt x="0" y="2"/>
                  </a:moveTo>
                  <a:cubicBezTo>
                    <a:pt x="0" y="2"/>
                    <a:pt x="0" y="2"/>
                    <a:pt x="0" y="2"/>
                  </a:cubicBezTo>
                  <a:cubicBezTo>
                    <a:pt x="0" y="2"/>
                    <a:pt x="0" y="2"/>
                    <a:pt x="0" y="2"/>
                  </a:cubicBezTo>
                  <a:cubicBezTo>
                    <a:pt x="0" y="4"/>
                    <a:pt x="1" y="6"/>
                    <a:pt x="3" y="5"/>
                  </a:cubicBezTo>
                  <a:cubicBezTo>
                    <a:pt x="4" y="5"/>
                    <a:pt x="4" y="4"/>
                    <a:pt x="5" y="3"/>
                  </a:cubicBezTo>
                  <a:cubicBezTo>
                    <a:pt x="6" y="1"/>
                    <a:pt x="2" y="0"/>
                    <a:pt x="1" y="1"/>
                  </a:cubicBezTo>
                  <a:cubicBezTo>
                    <a:pt x="1" y="2"/>
                    <a:pt x="0" y="2"/>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4" name="Freeform 10226">
              <a:extLst>
                <a:ext uri="{FF2B5EF4-FFF2-40B4-BE49-F238E27FC236}">
                  <a16:creationId xmlns:a16="http://schemas.microsoft.com/office/drawing/2014/main" id="{4085FF11-A50D-41CC-BF15-D30BE181235A}"/>
                </a:ext>
              </a:extLst>
            </p:cNvPr>
            <p:cNvSpPr>
              <a:spLocks/>
            </p:cNvSpPr>
            <p:nvPr/>
          </p:nvSpPr>
          <p:spPr bwMode="auto">
            <a:xfrm>
              <a:off x="982" y="3552"/>
              <a:ext cx="20" cy="25"/>
            </a:xfrm>
            <a:custGeom>
              <a:avLst/>
              <a:gdLst>
                <a:gd name="T0" fmla="*/ 1 w 5"/>
                <a:gd name="T1" fmla="*/ 3 h 6"/>
                <a:gd name="T2" fmla="*/ 3 w 5"/>
                <a:gd name="T3" fmla="*/ 6 h 6"/>
                <a:gd name="T4" fmla="*/ 3 w 5"/>
                <a:gd name="T5" fmla="*/ 6 h 6"/>
                <a:gd name="T6" fmla="*/ 5 w 5"/>
                <a:gd name="T7" fmla="*/ 4 h 6"/>
                <a:gd name="T8" fmla="*/ 5 w 5"/>
                <a:gd name="T9" fmla="*/ 2 h 6"/>
                <a:gd name="T10" fmla="*/ 1 w 5"/>
                <a:gd name="T11" fmla="*/ 3 h 6"/>
              </a:gdLst>
              <a:ahLst/>
              <a:cxnLst>
                <a:cxn ang="0">
                  <a:pos x="T0" y="T1"/>
                </a:cxn>
                <a:cxn ang="0">
                  <a:pos x="T2" y="T3"/>
                </a:cxn>
                <a:cxn ang="0">
                  <a:pos x="T4" y="T5"/>
                </a:cxn>
                <a:cxn ang="0">
                  <a:pos x="T6" y="T7"/>
                </a:cxn>
                <a:cxn ang="0">
                  <a:pos x="T8" y="T9"/>
                </a:cxn>
                <a:cxn ang="0">
                  <a:pos x="T10" y="T11"/>
                </a:cxn>
              </a:cxnLst>
              <a:rect l="0" t="0" r="r" b="b"/>
              <a:pathLst>
                <a:path w="5" h="6">
                  <a:moveTo>
                    <a:pt x="1" y="3"/>
                  </a:moveTo>
                  <a:cubicBezTo>
                    <a:pt x="0" y="4"/>
                    <a:pt x="1" y="6"/>
                    <a:pt x="3" y="6"/>
                  </a:cubicBezTo>
                  <a:cubicBezTo>
                    <a:pt x="3" y="6"/>
                    <a:pt x="3" y="6"/>
                    <a:pt x="3" y="6"/>
                  </a:cubicBezTo>
                  <a:cubicBezTo>
                    <a:pt x="4" y="6"/>
                    <a:pt x="5" y="5"/>
                    <a:pt x="5" y="4"/>
                  </a:cubicBezTo>
                  <a:cubicBezTo>
                    <a:pt x="5" y="3"/>
                    <a:pt x="5" y="3"/>
                    <a:pt x="5" y="2"/>
                  </a:cubicBezTo>
                  <a:cubicBezTo>
                    <a:pt x="4" y="0"/>
                    <a:pt x="1" y="1"/>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5" name="Freeform 10227">
              <a:extLst>
                <a:ext uri="{FF2B5EF4-FFF2-40B4-BE49-F238E27FC236}">
                  <a16:creationId xmlns:a16="http://schemas.microsoft.com/office/drawing/2014/main" id="{3A245AD6-43C6-4AE2-B78D-A79066D7DD3D}"/>
                </a:ext>
              </a:extLst>
            </p:cNvPr>
            <p:cNvSpPr>
              <a:spLocks/>
            </p:cNvSpPr>
            <p:nvPr/>
          </p:nvSpPr>
          <p:spPr bwMode="auto">
            <a:xfrm>
              <a:off x="973" y="3527"/>
              <a:ext cx="25" cy="25"/>
            </a:xfrm>
            <a:custGeom>
              <a:avLst/>
              <a:gdLst>
                <a:gd name="T0" fmla="*/ 0 w 6"/>
                <a:gd name="T1" fmla="*/ 3 h 6"/>
                <a:gd name="T2" fmla="*/ 0 w 6"/>
                <a:gd name="T3" fmla="*/ 3 h 6"/>
                <a:gd name="T4" fmla="*/ 1 w 6"/>
                <a:gd name="T5" fmla="*/ 4 h 6"/>
                <a:gd name="T6" fmla="*/ 5 w 6"/>
                <a:gd name="T7" fmla="*/ 4 h 6"/>
                <a:gd name="T8" fmla="*/ 5 w 6"/>
                <a:gd name="T9" fmla="*/ 4 h 6"/>
                <a:gd name="T10" fmla="*/ 4 w 6"/>
                <a:gd name="T11" fmla="*/ 1 h 6"/>
                <a:gd name="T12" fmla="*/ 3 w 6"/>
                <a:gd name="T13" fmla="*/ 0 h 6"/>
                <a:gd name="T14" fmla="*/ 0 w 6"/>
                <a:gd name="T15" fmla="*/ 2 h 6"/>
                <a:gd name="T16" fmla="*/ 0 w 6"/>
                <a:gd name="T17" fmla="*/ 3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6">
                  <a:moveTo>
                    <a:pt x="0" y="3"/>
                  </a:moveTo>
                  <a:cubicBezTo>
                    <a:pt x="0" y="3"/>
                    <a:pt x="0" y="3"/>
                    <a:pt x="0" y="3"/>
                  </a:cubicBezTo>
                  <a:cubicBezTo>
                    <a:pt x="0" y="4"/>
                    <a:pt x="1" y="4"/>
                    <a:pt x="1" y="4"/>
                  </a:cubicBezTo>
                  <a:cubicBezTo>
                    <a:pt x="1" y="5"/>
                    <a:pt x="3" y="6"/>
                    <a:pt x="5" y="4"/>
                  </a:cubicBezTo>
                  <a:cubicBezTo>
                    <a:pt x="5" y="4"/>
                    <a:pt x="5" y="4"/>
                    <a:pt x="5" y="4"/>
                  </a:cubicBezTo>
                  <a:cubicBezTo>
                    <a:pt x="6" y="3"/>
                    <a:pt x="5" y="1"/>
                    <a:pt x="4" y="1"/>
                  </a:cubicBezTo>
                  <a:cubicBezTo>
                    <a:pt x="3" y="1"/>
                    <a:pt x="3" y="0"/>
                    <a:pt x="3" y="0"/>
                  </a:cubicBezTo>
                  <a:cubicBezTo>
                    <a:pt x="2" y="0"/>
                    <a:pt x="1" y="1"/>
                    <a:pt x="0" y="2"/>
                  </a:cubicBezTo>
                  <a:cubicBezTo>
                    <a:pt x="0" y="2"/>
                    <a:pt x="0" y="3"/>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6" name="Freeform 10228">
              <a:extLst>
                <a:ext uri="{FF2B5EF4-FFF2-40B4-BE49-F238E27FC236}">
                  <a16:creationId xmlns:a16="http://schemas.microsoft.com/office/drawing/2014/main" id="{73EEAE7A-2114-4D65-AE14-21C2B895E309}"/>
                </a:ext>
              </a:extLst>
            </p:cNvPr>
            <p:cNvSpPr>
              <a:spLocks/>
            </p:cNvSpPr>
            <p:nvPr/>
          </p:nvSpPr>
          <p:spPr bwMode="auto">
            <a:xfrm>
              <a:off x="936" y="3539"/>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7" name="Freeform 10229">
              <a:extLst>
                <a:ext uri="{FF2B5EF4-FFF2-40B4-BE49-F238E27FC236}">
                  <a16:creationId xmlns:a16="http://schemas.microsoft.com/office/drawing/2014/main" id="{E1BB5D9E-096C-4834-9947-86BA3FA4841F}"/>
                </a:ext>
              </a:extLst>
            </p:cNvPr>
            <p:cNvSpPr>
              <a:spLocks/>
            </p:cNvSpPr>
            <p:nvPr/>
          </p:nvSpPr>
          <p:spPr bwMode="auto">
            <a:xfrm>
              <a:off x="1011" y="3527"/>
              <a:ext cx="29" cy="20"/>
            </a:xfrm>
            <a:custGeom>
              <a:avLst/>
              <a:gdLst>
                <a:gd name="T0" fmla="*/ 3 w 7"/>
                <a:gd name="T1" fmla="*/ 5 h 5"/>
                <a:gd name="T2" fmla="*/ 5 w 7"/>
                <a:gd name="T3" fmla="*/ 5 h 5"/>
                <a:gd name="T4" fmla="*/ 6 w 7"/>
                <a:gd name="T5" fmla="*/ 1 h 5"/>
                <a:gd name="T6" fmla="*/ 4 w 7"/>
                <a:gd name="T7" fmla="*/ 0 h 5"/>
                <a:gd name="T8" fmla="*/ 3 w 7"/>
                <a:gd name="T9" fmla="*/ 5 h 5"/>
              </a:gdLst>
              <a:ahLst/>
              <a:cxnLst>
                <a:cxn ang="0">
                  <a:pos x="T0" y="T1"/>
                </a:cxn>
                <a:cxn ang="0">
                  <a:pos x="T2" y="T3"/>
                </a:cxn>
                <a:cxn ang="0">
                  <a:pos x="T4" y="T5"/>
                </a:cxn>
                <a:cxn ang="0">
                  <a:pos x="T6" y="T7"/>
                </a:cxn>
                <a:cxn ang="0">
                  <a:pos x="T8" y="T9"/>
                </a:cxn>
              </a:cxnLst>
              <a:rect l="0" t="0" r="r" b="b"/>
              <a:pathLst>
                <a:path w="7" h="5">
                  <a:moveTo>
                    <a:pt x="3" y="5"/>
                  </a:moveTo>
                  <a:cubicBezTo>
                    <a:pt x="4" y="5"/>
                    <a:pt x="4" y="5"/>
                    <a:pt x="5" y="5"/>
                  </a:cubicBezTo>
                  <a:cubicBezTo>
                    <a:pt x="6" y="4"/>
                    <a:pt x="7" y="2"/>
                    <a:pt x="6" y="1"/>
                  </a:cubicBezTo>
                  <a:cubicBezTo>
                    <a:pt x="6" y="0"/>
                    <a:pt x="5" y="0"/>
                    <a:pt x="4" y="0"/>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8" name="Freeform 10230">
              <a:extLst>
                <a:ext uri="{FF2B5EF4-FFF2-40B4-BE49-F238E27FC236}">
                  <a16:creationId xmlns:a16="http://schemas.microsoft.com/office/drawing/2014/main" id="{776E4079-DBA5-4172-8018-C9D290D138CB}"/>
                </a:ext>
              </a:extLst>
            </p:cNvPr>
            <p:cNvSpPr>
              <a:spLocks/>
            </p:cNvSpPr>
            <p:nvPr/>
          </p:nvSpPr>
          <p:spPr bwMode="auto">
            <a:xfrm>
              <a:off x="944" y="3510"/>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9" name="Freeform 10231">
              <a:extLst>
                <a:ext uri="{FF2B5EF4-FFF2-40B4-BE49-F238E27FC236}">
                  <a16:creationId xmlns:a16="http://schemas.microsoft.com/office/drawing/2014/main" id="{B626A493-50F1-4D90-9058-9CA111F7C861}"/>
                </a:ext>
              </a:extLst>
            </p:cNvPr>
            <p:cNvSpPr>
              <a:spLocks/>
            </p:cNvSpPr>
            <p:nvPr/>
          </p:nvSpPr>
          <p:spPr bwMode="auto">
            <a:xfrm>
              <a:off x="928" y="3643"/>
              <a:ext cx="29" cy="25"/>
            </a:xfrm>
            <a:custGeom>
              <a:avLst/>
              <a:gdLst>
                <a:gd name="T0" fmla="*/ 3 w 7"/>
                <a:gd name="T1" fmla="*/ 5 h 6"/>
                <a:gd name="T2" fmla="*/ 3 w 7"/>
                <a:gd name="T3" fmla="*/ 5 h 6"/>
                <a:gd name="T4" fmla="*/ 4 w 7"/>
                <a:gd name="T5" fmla="*/ 1 h 6"/>
                <a:gd name="T6" fmla="*/ 4 w 7"/>
                <a:gd name="T7" fmla="*/ 1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5"/>
                    <a:pt x="3" y="5"/>
                    <a:pt x="3" y="5"/>
                  </a:cubicBezTo>
                  <a:cubicBezTo>
                    <a:pt x="6" y="6"/>
                    <a:pt x="7" y="2"/>
                    <a:pt x="4" y="1"/>
                  </a:cubicBezTo>
                  <a:cubicBezTo>
                    <a:pt x="4" y="1"/>
                    <a:pt x="4" y="1"/>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0" name="Freeform 10232">
              <a:extLst>
                <a:ext uri="{FF2B5EF4-FFF2-40B4-BE49-F238E27FC236}">
                  <a16:creationId xmlns:a16="http://schemas.microsoft.com/office/drawing/2014/main" id="{6707C12E-DA93-4A17-8F6D-E474F7C46B1F}"/>
                </a:ext>
              </a:extLst>
            </p:cNvPr>
            <p:cNvSpPr>
              <a:spLocks/>
            </p:cNvSpPr>
            <p:nvPr/>
          </p:nvSpPr>
          <p:spPr bwMode="auto">
            <a:xfrm>
              <a:off x="907" y="3601"/>
              <a:ext cx="29" cy="25"/>
            </a:xfrm>
            <a:custGeom>
              <a:avLst/>
              <a:gdLst>
                <a:gd name="T0" fmla="*/ 2 w 7"/>
                <a:gd name="T1" fmla="*/ 5 h 6"/>
                <a:gd name="T2" fmla="*/ 4 w 7"/>
                <a:gd name="T3" fmla="*/ 1 h 6"/>
                <a:gd name="T4" fmla="*/ 2 w 7"/>
                <a:gd name="T5" fmla="*/ 5 h 6"/>
              </a:gdLst>
              <a:ahLst/>
              <a:cxnLst>
                <a:cxn ang="0">
                  <a:pos x="T0" y="T1"/>
                </a:cxn>
                <a:cxn ang="0">
                  <a:pos x="T2" y="T3"/>
                </a:cxn>
                <a:cxn ang="0">
                  <a:pos x="T4" y="T5"/>
                </a:cxn>
              </a:cxnLst>
              <a:rect l="0" t="0" r="r" b="b"/>
              <a:pathLst>
                <a:path w="7" h="6">
                  <a:moveTo>
                    <a:pt x="2" y="5"/>
                  </a:moveTo>
                  <a:cubicBezTo>
                    <a:pt x="5" y="6"/>
                    <a:pt x="7" y="2"/>
                    <a:pt x="4" y="1"/>
                  </a:cubicBezTo>
                  <a:cubicBezTo>
                    <a:pt x="1" y="0"/>
                    <a:pt x="0"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1" name="Freeform 10233">
              <a:extLst>
                <a:ext uri="{FF2B5EF4-FFF2-40B4-BE49-F238E27FC236}">
                  <a16:creationId xmlns:a16="http://schemas.microsoft.com/office/drawing/2014/main" id="{27352B43-7212-4A6F-869B-03253D5E42E2}"/>
                </a:ext>
              </a:extLst>
            </p:cNvPr>
            <p:cNvSpPr>
              <a:spLocks/>
            </p:cNvSpPr>
            <p:nvPr/>
          </p:nvSpPr>
          <p:spPr bwMode="auto">
            <a:xfrm>
              <a:off x="1098" y="3606"/>
              <a:ext cx="25" cy="29"/>
            </a:xfrm>
            <a:custGeom>
              <a:avLst/>
              <a:gdLst>
                <a:gd name="T0" fmla="*/ 5 w 6"/>
                <a:gd name="T1" fmla="*/ 4 h 7"/>
                <a:gd name="T2" fmla="*/ 5 w 6"/>
                <a:gd name="T3" fmla="*/ 4 h 7"/>
                <a:gd name="T4" fmla="*/ 1 w 6"/>
                <a:gd name="T5" fmla="*/ 2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2"/>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2" name="Freeform 10234">
              <a:extLst>
                <a:ext uri="{FF2B5EF4-FFF2-40B4-BE49-F238E27FC236}">
                  <a16:creationId xmlns:a16="http://schemas.microsoft.com/office/drawing/2014/main" id="{65BEDFEE-3D53-4759-AEA8-76085D561DA7}"/>
                </a:ext>
              </a:extLst>
            </p:cNvPr>
            <p:cNvSpPr>
              <a:spLocks/>
            </p:cNvSpPr>
            <p:nvPr/>
          </p:nvSpPr>
          <p:spPr bwMode="auto">
            <a:xfrm>
              <a:off x="898" y="3435"/>
              <a:ext cx="25" cy="29"/>
            </a:xfrm>
            <a:custGeom>
              <a:avLst/>
              <a:gdLst>
                <a:gd name="T0" fmla="*/ 5 w 6"/>
                <a:gd name="T1" fmla="*/ 5 h 7"/>
                <a:gd name="T2" fmla="*/ 5 w 6"/>
                <a:gd name="T3" fmla="*/ 4 h 7"/>
                <a:gd name="T4" fmla="*/ 1 w 6"/>
                <a:gd name="T5" fmla="*/ 3 h 7"/>
                <a:gd name="T6" fmla="*/ 1 w 6"/>
                <a:gd name="T7" fmla="*/ 3 h 7"/>
                <a:gd name="T8" fmla="*/ 5 w 6"/>
                <a:gd name="T9" fmla="*/ 5 h 7"/>
              </a:gdLst>
              <a:ahLst/>
              <a:cxnLst>
                <a:cxn ang="0">
                  <a:pos x="T0" y="T1"/>
                </a:cxn>
                <a:cxn ang="0">
                  <a:pos x="T2" y="T3"/>
                </a:cxn>
                <a:cxn ang="0">
                  <a:pos x="T4" y="T5"/>
                </a:cxn>
                <a:cxn ang="0">
                  <a:pos x="T6" y="T7"/>
                </a:cxn>
                <a:cxn ang="0">
                  <a:pos x="T8" y="T9"/>
                </a:cxn>
              </a:cxnLst>
              <a:rect l="0" t="0" r="r" b="b"/>
              <a:pathLst>
                <a:path w="6" h="7">
                  <a:moveTo>
                    <a:pt x="5" y="5"/>
                  </a:moveTo>
                  <a:cubicBezTo>
                    <a:pt x="5" y="4"/>
                    <a:pt x="5" y="4"/>
                    <a:pt x="5" y="4"/>
                  </a:cubicBezTo>
                  <a:cubicBezTo>
                    <a:pt x="6" y="1"/>
                    <a:pt x="2" y="0"/>
                    <a:pt x="1" y="3"/>
                  </a:cubicBezTo>
                  <a:cubicBezTo>
                    <a:pt x="1" y="3"/>
                    <a:pt x="1" y="3"/>
                    <a:pt x="1" y="3"/>
                  </a:cubicBezTo>
                  <a:cubicBezTo>
                    <a:pt x="0" y="6"/>
                    <a:pt x="4" y="7"/>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3" name="Freeform 10235">
              <a:extLst>
                <a:ext uri="{FF2B5EF4-FFF2-40B4-BE49-F238E27FC236}">
                  <a16:creationId xmlns:a16="http://schemas.microsoft.com/office/drawing/2014/main" id="{50120BEA-4751-4B7E-9192-3073362EA898}"/>
                </a:ext>
              </a:extLst>
            </p:cNvPr>
            <p:cNvSpPr>
              <a:spLocks/>
            </p:cNvSpPr>
            <p:nvPr/>
          </p:nvSpPr>
          <p:spPr bwMode="auto">
            <a:xfrm>
              <a:off x="844" y="3518"/>
              <a:ext cx="29" cy="25"/>
            </a:xfrm>
            <a:custGeom>
              <a:avLst/>
              <a:gdLst>
                <a:gd name="T0" fmla="*/ 3 w 7"/>
                <a:gd name="T1" fmla="*/ 5 h 6"/>
                <a:gd name="T2" fmla="*/ 4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4"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4" name="Freeform 10236">
              <a:extLst>
                <a:ext uri="{FF2B5EF4-FFF2-40B4-BE49-F238E27FC236}">
                  <a16:creationId xmlns:a16="http://schemas.microsoft.com/office/drawing/2014/main" id="{BF2C7126-A119-42E4-BFFB-87E81A1D2574}"/>
                </a:ext>
              </a:extLst>
            </p:cNvPr>
            <p:cNvSpPr>
              <a:spLocks/>
            </p:cNvSpPr>
            <p:nvPr/>
          </p:nvSpPr>
          <p:spPr bwMode="auto">
            <a:xfrm>
              <a:off x="982" y="3506"/>
              <a:ext cx="33" cy="25"/>
            </a:xfrm>
            <a:custGeom>
              <a:avLst/>
              <a:gdLst>
                <a:gd name="T0" fmla="*/ 3 w 8"/>
                <a:gd name="T1" fmla="*/ 5 h 6"/>
                <a:gd name="T2" fmla="*/ 5 w 8"/>
                <a:gd name="T3" fmla="*/ 0 h 6"/>
                <a:gd name="T4" fmla="*/ 3 w 8"/>
                <a:gd name="T5" fmla="*/ 5 h 6"/>
              </a:gdLst>
              <a:ahLst/>
              <a:cxnLst>
                <a:cxn ang="0">
                  <a:pos x="T0" y="T1"/>
                </a:cxn>
                <a:cxn ang="0">
                  <a:pos x="T2" y="T3"/>
                </a:cxn>
                <a:cxn ang="0">
                  <a:pos x="T4" y="T5"/>
                </a:cxn>
              </a:cxnLst>
              <a:rect l="0" t="0" r="r" b="b"/>
              <a:pathLst>
                <a:path w="8" h="6">
                  <a:moveTo>
                    <a:pt x="3" y="5"/>
                  </a:moveTo>
                  <a:cubicBezTo>
                    <a:pt x="6" y="6"/>
                    <a:pt x="8" y="1"/>
                    <a:pt x="5" y="0"/>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5" name="Freeform 10237">
              <a:extLst>
                <a:ext uri="{FF2B5EF4-FFF2-40B4-BE49-F238E27FC236}">
                  <a16:creationId xmlns:a16="http://schemas.microsoft.com/office/drawing/2014/main" id="{658E66E3-BA4F-43CA-9138-D1EF1D647F15}"/>
                </a:ext>
              </a:extLst>
            </p:cNvPr>
            <p:cNvSpPr>
              <a:spLocks/>
            </p:cNvSpPr>
            <p:nvPr/>
          </p:nvSpPr>
          <p:spPr bwMode="auto">
            <a:xfrm>
              <a:off x="961" y="3614"/>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97" name="Group 10240">
            <a:extLst>
              <a:ext uri="{FF2B5EF4-FFF2-40B4-BE49-F238E27FC236}">
                <a16:creationId xmlns:a16="http://schemas.microsoft.com/office/drawing/2014/main" id="{8240E596-EA1B-4465-892C-89F154B67978}"/>
              </a:ext>
            </a:extLst>
          </p:cNvPr>
          <p:cNvGrpSpPr>
            <a:grpSpLocks noChangeAspect="1"/>
          </p:cNvGrpSpPr>
          <p:nvPr/>
        </p:nvGrpSpPr>
        <p:grpSpPr bwMode="auto">
          <a:xfrm>
            <a:off x="7328297" y="538664"/>
            <a:ext cx="2092966" cy="1955247"/>
            <a:chOff x="5071" y="748"/>
            <a:chExt cx="1231" cy="1150"/>
          </a:xfrm>
        </p:grpSpPr>
        <p:sp>
          <p:nvSpPr>
            <p:cNvPr id="2099" name="Freeform 10241">
              <a:extLst>
                <a:ext uri="{FF2B5EF4-FFF2-40B4-BE49-F238E27FC236}">
                  <a16:creationId xmlns:a16="http://schemas.microsoft.com/office/drawing/2014/main" id="{52290FF5-04D1-48FD-9125-DB59ACAF5FA0}"/>
                </a:ext>
              </a:extLst>
            </p:cNvPr>
            <p:cNvSpPr>
              <a:spLocks/>
            </p:cNvSpPr>
            <p:nvPr/>
          </p:nvSpPr>
          <p:spPr bwMode="auto">
            <a:xfrm>
              <a:off x="5680" y="1470"/>
              <a:ext cx="471" cy="428"/>
            </a:xfrm>
            <a:custGeom>
              <a:avLst/>
              <a:gdLst>
                <a:gd name="T0" fmla="*/ 0 w 143"/>
                <a:gd name="T1" fmla="*/ 9 h 130"/>
                <a:gd name="T2" fmla="*/ 86 w 143"/>
                <a:gd name="T3" fmla="*/ 19 h 130"/>
                <a:gd name="T4" fmla="*/ 107 w 143"/>
                <a:gd name="T5" fmla="*/ 33 h 130"/>
                <a:gd name="T6" fmla="*/ 113 w 143"/>
                <a:gd name="T7" fmla="*/ 41 h 130"/>
                <a:gd name="T8" fmla="*/ 108 w 143"/>
                <a:gd name="T9" fmla="*/ 49 h 130"/>
                <a:gd name="T10" fmla="*/ 112 w 143"/>
                <a:gd name="T11" fmla="*/ 66 h 130"/>
                <a:gd name="T12" fmla="*/ 117 w 143"/>
                <a:gd name="T13" fmla="*/ 83 h 130"/>
                <a:gd name="T14" fmla="*/ 143 w 143"/>
                <a:gd name="T15" fmla="*/ 88 h 130"/>
                <a:gd name="T16" fmla="*/ 127 w 143"/>
                <a:gd name="T17" fmla="*/ 106 h 130"/>
                <a:gd name="T18" fmla="*/ 117 w 143"/>
                <a:gd name="T19" fmla="*/ 110 h 130"/>
                <a:gd name="T20" fmla="*/ 115 w 143"/>
                <a:gd name="T21" fmla="*/ 122 h 130"/>
                <a:gd name="T22" fmla="*/ 93 w 143"/>
                <a:gd name="T23" fmla="*/ 116 h 130"/>
                <a:gd name="T24" fmla="*/ 71 w 143"/>
                <a:gd name="T25" fmla="*/ 108 h 130"/>
                <a:gd name="T26" fmla="*/ 43 w 143"/>
                <a:gd name="T27" fmla="*/ 97 h 130"/>
                <a:gd name="T28" fmla="*/ 26 w 143"/>
                <a:gd name="T29" fmla="*/ 95 h 130"/>
                <a:gd name="T30" fmla="*/ 16 w 143"/>
                <a:gd name="T31" fmla="*/ 77 h 130"/>
                <a:gd name="T32" fmla="*/ 2 w 143"/>
                <a:gd name="T33" fmla="*/ 43 h 130"/>
                <a:gd name="T34" fmla="*/ 0 w 143"/>
                <a:gd name="T35" fmla="*/ 11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3" h="130">
                  <a:moveTo>
                    <a:pt x="0" y="9"/>
                  </a:moveTo>
                  <a:cubicBezTo>
                    <a:pt x="23" y="0"/>
                    <a:pt x="64" y="10"/>
                    <a:pt x="86" y="19"/>
                  </a:cubicBezTo>
                  <a:cubicBezTo>
                    <a:pt x="93" y="22"/>
                    <a:pt x="102" y="26"/>
                    <a:pt x="107" y="33"/>
                  </a:cubicBezTo>
                  <a:cubicBezTo>
                    <a:pt x="109" y="35"/>
                    <a:pt x="113" y="38"/>
                    <a:pt x="113" y="41"/>
                  </a:cubicBezTo>
                  <a:cubicBezTo>
                    <a:pt x="113" y="46"/>
                    <a:pt x="109" y="46"/>
                    <a:pt x="108" y="49"/>
                  </a:cubicBezTo>
                  <a:cubicBezTo>
                    <a:pt x="107" y="56"/>
                    <a:pt x="112" y="58"/>
                    <a:pt x="112" y="66"/>
                  </a:cubicBezTo>
                  <a:cubicBezTo>
                    <a:pt x="112" y="77"/>
                    <a:pt x="104" y="76"/>
                    <a:pt x="117" y="83"/>
                  </a:cubicBezTo>
                  <a:cubicBezTo>
                    <a:pt x="125" y="87"/>
                    <a:pt x="133" y="89"/>
                    <a:pt x="143" y="88"/>
                  </a:cubicBezTo>
                  <a:cubicBezTo>
                    <a:pt x="142" y="96"/>
                    <a:pt x="134" y="102"/>
                    <a:pt x="127" y="106"/>
                  </a:cubicBezTo>
                  <a:cubicBezTo>
                    <a:pt x="124" y="107"/>
                    <a:pt x="119" y="107"/>
                    <a:pt x="117" y="110"/>
                  </a:cubicBezTo>
                  <a:cubicBezTo>
                    <a:pt x="114" y="113"/>
                    <a:pt x="118" y="118"/>
                    <a:pt x="115" y="122"/>
                  </a:cubicBezTo>
                  <a:cubicBezTo>
                    <a:pt x="108" y="130"/>
                    <a:pt x="99" y="119"/>
                    <a:pt x="93" y="116"/>
                  </a:cubicBezTo>
                  <a:cubicBezTo>
                    <a:pt x="85" y="113"/>
                    <a:pt x="77" y="115"/>
                    <a:pt x="71" y="108"/>
                  </a:cubicBezTo>
                  <a:cubicBezTo>
                    <a:pt x="61" y="126"/>
                    <a:pt x="54" y="101"/>
                    <a:pt x="43" y="97"/>
                  </a:cubicBezTo>
                  <a:cubicBezTo>
                    <a:pt x="36" y="95"/>
                    <a:pt x="33" y="101"/>
                    <a:pt x="26" y="95"/>
                  </a:cubicBezTo>
                  <a:cubicBezTo>
                    <a:pt x="20" y="92"/>
                    <a:pt x="17" y="83"/>
                    <a:pt x="16" y="77"/>
                  </a:cubicBezTo>
                  <a:cubicBezTo>
                    <a:pt x="12" y="66"/>
                    <a:pt x="5" y="55"/>
                    <a:pt x="2" y="43"/>
                  </a:cubicBezTo>
                  <a:cubicBezTo>
                    <a:pt x="0" y="32"/>
                    <a:pt x="3" y="20"/>
                    <a:pt x="0" y="11"/>
                  </a:cubicBezTo>
                </a:path>
              </a:pathLst>
            </a:custGeom>
            <a:solidFill>
              <a:srgbClr val="3056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0" name="Freeform 10242">
              <a:extLst>
                <a:ext uri="{FF2B5EF4-FFF2-40B4-BE49-F238E27FC236}">
                  <a16:creationId xmlns:a16="http://schemas.microsoft.com/office/drawing/2014/main" id="{B4A81611-B5A2-4F09-9A60-6B06029B4669}"/>
                </a:ext>
              </a:extLst>
            </p:cNvPr>
            <p:cNvSpPr>
              <a:spLocks/>
            </p:cNvSpPr>
            <p:nvPr/>
          </p:nvSpPr>
          <p:spPr bwMode="auto">
            <a:xfrm>
              <a:off x="5723" y="1516"/>
              <a:ext cx="378" cy="283"/>
            </a:xfrm>
            <a:custGeom>
              <a:avLst/>
              <a:gdLst>
                <a:gd name="T0" fmla="*/ 1 w 115"/>
                <a:gd name="T1" fmla="*/ 0 h 86"/>
                <a:gd name="T2" fmla="*/ 0 w 115"/>
                <a:gd name="T3" fmla="*/ 3 h 86"/>
                <a:gd name="T4" fmla="*/ 2 w 115"/>
                <a:gd name="T5" fmla="*/ 4 h 86"/>
                <a:gd name="T6" fmla="*/ 3 w 115"/>
                <a:gd name="T7" fmla="*/ 4 h 86"/>
                <a:gd name="T8" fmla="*/ 5 w 115"/>
                <a:gd name="T9" fmla="*/ 5 h 86"/>
                <a:gd name="T10" fmla="*/ 17 w 115"/>
                <a:gd name="T11" fmla="*/ 15 h 86"/>
                <a:gd name="T12" fmla="*/ 24 w 115"/>
                <a:gd name="T13" fmla="*/ 22 h 86"/>
                <a:gd name="T14" fmla="*/ 31 w 115"/>
                <a:gd name="T15" fmla="*/ 31 h 86"/>
                <a:gd name="T16" fmla="*/ 47 w 115"/>
                <a:gd name="T17" fmla="*/ 51 h 86"/>
                <a:gd name="T18" fmla="*/ 57 w 115"/>
                <a:gd name="T19" fmla="*/ 60 h 86"/>
                <a:gd name="T20" fmla="*/ 61 w 115"/>
                <a:gd name="T21" fmla="*/ 64 h 86"/>
                <a:gd name="T22" fmla="*/ 64 w 115"/>
                <a:gd name="T23" fmla="*/ 66 h 86"/>
                <a:gd name="T24" fmla="*/ 66 w 115"/>
                <a:gd name="T25" fmla="*/ 68 h 86"/>
                <a:gd name="T26" fmla="*/ 69 w 115"/>
                <a:gd name="T27" fmla="*/ 70 h 86"/>
                <a:gd name="T28" fmla="*/ 71 w 115"/>
                <a:gd name="T29" fmla="*/ 71 h 86"/>
                <a:gd name="T30" fmla="*/ 76 w 115"/>
                <a:gd name="T31" fmla="*/ 74 h 86"/>
                <a:gd name="T32" fmla="*/ 81 w 115"/>
                <a:gd name="T33" fmla="*/ 77 h 86"/>
                <a:gd name="T34" fmla="*/ 83 w 115"/>
                <a:gd name="T35" fmla="*/ 78 h 86"/>
                <a:gd name="T36" fmla="*/ 85 w 115"/>
                <a:gd name="T37" fmla="*/ 79 h 86"/>
                <a:gd name="T38" fmla="*/ 90 w 115"/>
                <a:gd name="T39" fmla="*/ 81 h 86"/>
                <a:gd name="T40" fmla="*/ 93 w 115"/>
                <a:gd name="T41" fmla="*/ 83 h 86"/>
                <a:gd name="T42" fmla="*/ 95 w 115"/>
                <a:gd name="T43" fmla="*/ 84 h 86"/>
                <a:gd name="T44" fmla="*/ 97 w 115"/>
                <a:gd name="T45" fmla="*/ 84 h 86"/>
                <a:gd name="T46" fmla="*/ 98 w 115"/>
                <a:gd name="T47" fmla="*/ 85 h 86"/>
                <a:gd name="T48" fmla="*/ 99 w 115"/>
                <a:gd name="T49" fmla="*/ 85 h 86"/>
                <a:gd name="T50" fmla="*/ 107 w 115"/>
                <a:gd name="T51" fmla="*/ 86 h 86"/>
                <a:gd name="T52" fmla="*/ 115 w 115"/>
                <a:gd name="T53" fmla="*/ 85 h 86"/>
                <a:gd name="T54" fmla="*/ 107 w 115"/>
                <a:gd name="T55" fmla="*/ 84 h 86"/>
                <a:gd name="T56" fmla="*/ 100 w 115"/>
                <a:gd name="T57" fmla="*/ 81 h 86"/>
                <a:gd name="T58" fmla="*/ 98 w 115"/>
                <a:gd name="T59" fmla="*/ 81 h 86"/>
                <a:gd name="T60" fmla="*/ 98 w 115"/>
                <a:gd name="T61" fmla="*/ 81 h 86"/>
                <a:gd name="T62" fmla="*/ 97 w 115"/>
                <a:gd name="T63" fmla="*/ 80 h 86"/>
                <a:gd name="T64" fmla="*/ 93 w 115"/>
                <a:gd name="T65" fmla="*/ 79 h 86"/>
                <a:gd name="T66" fmla="*/ 90 w 115"/>
                <a:gd name="T67" fmla="*/ 77 h 86"/>
                <a:gd name="T68" fmla="*/ 86 w 115"/>
                <a:gd name="T69" fmla="*/ 75 h 86"/>
                <a:gd name="T70" fmla="*/ 81 w 115"/>
                <a:gd name="T71" fmla="*/ 73 h 86"/>
                <a:gd name="T72" fmla="*/ 79 w 115"/>
                <a:gd name="T73" fmla="*/ 72 h 86"/>
                <a:gd name="T74" fmla="*/ 78 w 115"/>
                <a:gd name="T75" fmla="*/ 71 h 86"/>
                <a:gd name="T76" fmla="*/ 77 w 115"/>
                <a:gd name="T77" fmla="*/ 70 h 86"/>
                <a:gd name="T78" fmla="*/ 72 w 115"/>
                <a:gd name="T79" fmla="*/ 67 h 86"/>
                <a:gd name="T80" fmla="*/ 68 w 115"/>
                <a:gd name="T81" fmla="*/ 64 h 86"/>
                <a:gd name="T82" fmla="*/ 65 w 115"/>
                <a:gd name="T83" fmla="*/ 62 h 86"/>
                <a:gd name="T84" fmla="*/ 63 w 115"/>
                <a:gd name="T85" fmla="*/ 60 h 86"/>
                <a:gd name="T86" fmla="*/ 58 w 115"/>
                <a:gd name="T87" fmla="*/ 56 h 86"/>
                <a:gd name="T88" fmla="*/ 54 w 115"/>
                <a:gd name="T89" fmla="*/ 52 h 86"/>
                <a:gd name="T90" fmla="*/ 50 w 115"/>
                <a:gd name="T91" fmla="*/ 47 h 86"/>
                <a:gd name="T92" fmla="*/ 48 w 115"/>
                <a:gd name="T93" fmla="*/ 45 h 86"/>
                <a:gd name="T94" fmla="*/ 46 w 115"/>
                <a:gd name="T95" fmla="*/ 43 h 86"/>
                <a:gd name="T96" fmla="*/ 42 w 115"/>
                <a:gd name="T97" fmla="*/ 38 h 86"/>
                <a:gd name="T98" fmla="*/ 34 w 115"/>
                <a:gd name="T99" fmla="*/ 28 h 86"/>
                <a:gd name="T100" fmla="*/ 20 w 115"/>
                <a:gd name="T101" fmla="*/ 12 h 86"/>
                <a:gd name="T102" fmla="*/ 7 w 115"/>
                <a:gd name="T103" fmla="*/ 2 h 86"/>
                <a:gd name="T104" fmla="*/ 5 w 115"/>
                <a:gd name="T105" fmla="*/ 1 h 86"/>
                <a:gd name="T106" fmla="*/ 3 w 115"/>
                <a:gd name="T107" fmla="*/ 0 h 86"/>
                <a:gd name="T108" fmla="*/ 1 w 115"/>
                <a:gd name="T109" fmla="*/ 0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5" h="86">
                  <a:moveTo>
                    <a:pt x="1" y="0"/>
                  </a:moveTo>
                  <a:cubicBezTo>
                    <a:pt x="0" y="3"/>
                    <a:pt x="0" y="3"/>
                    <a:pt x="0" y="3"/>
                  </a:cubicBezTo>
                  <a:cubicBezTo>
                    <a:pt x="0" y="3"/>
                    <a:pt x="1" y="4"/>
                    <a:pt x="2" y="4"/>
                  </a:cubicBezTo>
                  <a:cubicBezTo>
                    <a:pt x="2" y="4"/>
                    <a:pt x="3" y="4"/>
                    <a:pt x="3" y="4"/>
                  </a:cubicBezTo>
                  <a:cubicBezTo>
                    <a:pt x="4" y="5"/>
                    <a:pt x="5" y="5"/>
                    <a:pt x="5" y="5"/>
                  </a:cubicBezTo>
                  <a:cubicBezTo>
                    <a:pt x="9" y="7"/>
                    <a:pt x="13" y="10"/>
                    <a:pt x="17" y="15"/>
                  </a:cubicBezTo>
                  <a:cubicBezTo>
                    <a:pt x="20" y="17"/>
                    <a:pt x="22" y="19"/>
                    <a:pt x="24" y="22"/>
                  </a:cubicBezTo>
                  <a:cubicBezTo>
                    <a:pt x="26" y="25"/>
                    <a:pt x="29" y="28"/>
                    <a:pt x="31" y="31"/>
                  </a:cubicBezTo>
                  <a:cubicBezTo>
                    <a:pt x="36" y="37"/>
                    <a:pt x="42" y="44"/>
                    <a:pt x="47" y="51"/>
                  </a:cubicBezTo>
                  <a:cubicBezTo>
                    <a:pt x="50" y="54"/>
                    <a:pt x="54" y="57"/>
                    <a:pt x="57" y="60"/>
                  </a:cubicBezTo>
                  <a:cubicBezTo>
                    <a:pt x="58" y="61"/>
                    <a:pt x="60" y="62"/>
                    <a:pt x="61" y="64"/>
                  </a:cubicBezTo>
                  <a:cubicBezTo>
                    <a:pt x="62" y="65"/>
                    <a:pt x="63" y="65"/>
                    <a:pt x="64" y="66"/>
                  </a:cubicBezTo>
                  <a:cubicBezTo>
                    <a:pt x="65" y="66"/>
                    <a:pt x="66" y="67"/>
                    <a:pt x="66" y="68"/>
                  </a:cubicBezTo>
                  <a:cubicBezTo>
                    <a:pt x="67" y="68"/>
                    <a:pt x="68" y="69"/>
                    <a:pt x="69" y="70"/>
                  </a:cubicBezTo>
                  <a:cubicBezTo>
                    <a:pt x="70" y="70"/>
                    <a:pt x="70" y="71"/>
                    <a:pt x="71" y="71"/>
                  </a:cubicBezTo>
                  <a:cubicBezTo>
                    <a:pt x="73" y="72"/>
                    <a:pt x="74" y="73"/>
                    <a:pt x="76" y="74"/>
                  </a:cubicBezTo>
                  <a:cubicBezTo>
                    <a:pt x="78" y="75"/>
                    <a:pt x="79" y="76"/>
                    <a:pt x="81" y="77"/>
                  </a:cubicBezTo>
                  <a:cubicBezTo>
                    <a:pt x="82" y="78"/>
                    <a:pt x="82" y="78"/>
                    <a:pt x="83" y="78"/>
                  </a:cubicBezTo>
                  <a:cubicBezTo>
                    <a:pt x="84" y="79"/>
                    <a:pt x="85" y="79"/>
                    <a:pt x="85" y="79"/>
                  </a:cubicBezTo>
                  <a:cubicBezTo>
                    <a:pt x="87" y="80"/>
                    <a:pt x="88" y="81"/>
                    <a:pt x="90" y="81"/>
                  </a:cubicBezTo>
                  <a:cubicBezTo>
                    <a:pt x="91" y="82"/>
                    <a:pt x="92" y="83"/>
                    <a:pt x="93" y="83"/>
                  </a:cubicBezTo>
                  <a:cubicBezTo>
                    <a:pt x="94" y="83"/>
                    <a:pt x="95" y="84"/>
                    <a:pt x="95" y="84"/>
                  </a:cubicBezTo>
                  <a:cubicBezTo>
                    <a:pt x="96" y="84"/>
                    <a:pt x="96" y="84"/>
                    <a:pt x="97" y="84"/>
                  </a:cubicBezTo>
                  <a:cubicBezTo>
                    <a:pt x="97" y="85"/>
                    <a:pt x="97" y="85"/>
                    <a:pt x="98" y="85"/>
                  </a:cubicBezTo>
                  <a:cubicBezTo>
                    <a:pt x="99" y="85"/>
                    <a:pt x="99" y="85"/>
                    <a:pt x="99" y="85"/>
                  </a:cubicBezTo>
                  <a:cubicBezTo>
                    <a:pt x="102" y="86"/>
                    <a:pt x="104" y="86"/>
                    <a:pt x="107" y="86"/>
                  </a:cubicBezTo>
                  <a:cubicBezTo>
                    <a:pt x="110" y="86"/>
                    <a:pt x="112" y="86"/>
                    <a:pt x="115" y="85"/>
                  </a:cubicBezTo>
                  <a:cubicBezTo>
                    <a:pt x="112" y="85"/>
                    <a:pt x="110" y="85"/>
                    <a:pt x="107" y="84"/>
                  </a:cubicBezTo>
                  <a:cubicBezTo>
                    <a:pt x="105" y="83"/>
                    <a:pt x="102" y="82"/>
                    <a:pt x="100" y="81"/>
                  </a:cubicBezTo>
                  <a:cubicBezTo>
                    <a:pt x="100" y="81"/>
                    <a:pt x="99" y="81"/>
                    <a:pt x="98" y="81"/>
                  </a:cubicBezTo>
                  <a:cubicBezTo>
                    <a:pt x="98" y="81"/>
                    <a:pt x="98" y="81"/>
                    <a:pt x="98" y="81"/>
                  </a:cubicBezTo>
                  <a:cubicBezTo>
                    <a:pt x="98" y="81"/>
                    <a:pt x="97" y="80"/>
                    <a:pt x="97" y="80"/>
                  </a:cubicBezTo>
                  <a:cubicBezTo>
                    <a:pt x="96" y="80"/>
                    <a:pt x="94" y="79"/>
                    <a:pt x="93" y="79"/>
                  </a:cubicBezTo>
                  <a:cubicBezTo>
                    <a:pt x="92" y="78"/>
                    <a:pt x="91" y="78"/>
                    <a:pt x="90" y="77"/>
                  </a:cubicBezTo>
                  <a:cubicBezTo>
                    <a:pt x="88" y="77"/>
                    <a:pt x="87" y="76"/>
                    <a:pt x="86" y="75"/>
                  </a:cubicBezTo>
                  <a:cubicBezTo>
                    <a:pt x="84" y="75"/>
                    <a:pt x="83" y="74"/>
                    <a:pt x="81" y="73"/>
                  </a:cubicBezTo>
                  <a:cubicBezTo>
                    <a:pt x="81" y="73"/>
                    <a:pt x="80" y="72"/>
                    <a:pt x="79" y="72"/>
                  </a:cubicBezTo>
                  <a:cubicBezTo>
                    <a:pt x="79" y="71"/>
                    <a:pt x="78" y="71"/>
                    <a:pt x="78" y="71"/>
                  </a:cubicBezTo>
                  <a:cubicBezTo>
                    <a:pt x="78" y="71"/>
                    <a:pt x="77" y="71"/>
                    <a:pt x="77" y="70"/>
                  </a:cubicBezTo>
                  <a:cubicBezTo>
                    <a:pt x="75" y="69"/>
                    <a:pt x="74" y="68"/>
                    <a:pt x="72" y="67"/>
                  </a:cubicBezTo>
                  <a:cubicBezTo>
                    <a:pt x="71" y="66"/>
                    <a:pt x="69" y="65"/>
                    <a:pt x="68" y="64"/>
                  </a:cubicBezTo>
                  <a:cubicBezTo>
                    <a:pt x="67" y="63"/>
                    <a:pt x="66" y="63"/>
                    <a:pt x="65" y="62"/>
                  </a:cubicBezTo>
                  <a:cubicBezTo>
                    <a:pt x="65" y="61"/>
                    <a:pt x="64" y="61"/>
                    <a:pt x="63" y="60"/>
                  </a:cubicBezTo>
                  <a:cubicBezTo>
                    <a:pt x="62" y="59"/>
                    <a:pt x="60" y="57"/>
                    <a:pt x="58" y="56"/>
                  </a:cubicBezTo>
                  <a:cubicBezTo>
                    <a:pt x="57" y="55"/>
                    <a:pt x="55" y="53"/>
                    <a:pt x="54" y="52"/>
                  </a:cubicBezTo>
                  <a:cubicBezTo>
                    <a:pt x="52" y="50"/>
                    <a:pt x="51" y="49"/>
                    <a:pt x="50" y="47"/>
                  </a:cubicBezTo>
                  <a:cubicBezTo>
                    <a:pt x="49" y="46"/>
                    <a:pt x="48" y="46"/>
                    <a:pt x="48" y="45"/>
                  </a:cubicBezTo>
                  <a:cubicBezTo>
                    <a:pt x="46" y="43"/>
                    <a:pt x="46" y="43"/>
                    <a:pt x="46" y="43"/>
                  </a:cubicBezTo>
                  <a:cubicBezTo>
                    <a:pt x="44" y="41"/>
                    <a:pt x="43" y="39"/>
                    <a:pt x="42" y="38"/>
                  </a:cubicBezTo>
                  <a:cubicBezTo>
                    <a:pt x="39" y="35"/>
                    <a:pt x="36" y="31"/>
                    <a:pt x="34" y="28"/>
                  </a:cubicBezTo>
                  <a:cubicBezTo>
                    <a:pt x="29" y="22"/>
                    <a:pt x="24" y="16"/>
                    <a:pt x="20" y="12"/>
                  </a:cubicBezTo>
                  <a:cubicBezTo>
                    <a:pt x="15" y="7"/>
                    <a:pt x="11" y="4"/>
                    <a:pt x="7" y="2"/>
                  </a:cubicBezTo>
                  <a:cubicBezTo>
                    <a:pt x="6" y="2"/>
                    <a:pt x="6" y="1"/>
                    <a:pt x="5" y="1"/>
                  </a:cubicBezTo>
                  <a:cubicBezTo>
                    <a:pt x="4" y="1"/>
                    <a:pt x="3" y="0"/>
                    <a:pt x="3" y="0"/>
                  </a:cubicBezTo>
                  <a:cubicBezTo>
                    <a:pt x="2" y="0"/>
                    <a:pt x="1" y="0"/>
                    <a:pt x="1" y="0"/>
                  </a:cubicBezTo>
                  <a:close/>
                </a:path>
              </a:pathLst>
            </a:custGeom>
            <a:solidFill>
              <a:srgbClr val="8099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1" name="Freeform 10243">
              <a:extLst>
                <a:ext uri="{FF2B5EF4-FFF2-40B4-BE49-F238E27FC236}">
                  <a16:creationId xmlns:a16="http://schemas.microsoft.com/office/drawing/2014/main" id="{1887CDC3-EDA5-4616-AE4A-AA2FDFFEDFD2}"/>
                </a:ext>
              </a:extLst>
            </p:cNvPr>
            <p:cNvSpPr>
              <a:spLocks/>
            </p:cNvSpPr>
            <p:nvPr/>
          </p:nvSpPr>
          <p:spPr bwMode="auto">
            <a:xfrm>
              <a:off x="5792" y="1552"/>
              <a:ext cx="194" cy="46"/>
            </a:xfrm>
            <a:custGeom>
              <a:avLst/>
              <a:gdLst>
                <a:gd name="T0" fmla="*/ 0 w 59"/>
                <a:gd name="T1" fmla="*/ 4 h 14"/>
                <a:gd name="T2" fmla="*/ 2 w 59"/>
                <a:gd name="T3" fmla="*/ 7 h 14"/>
                <a:gd name="T4" fmla="*/ 3 w 59"/>
                <a:gd name="T5" fmla="*/ 7 h 14"/>
                <a:gd name="T6" fmla="*/ 4 w 59"/>
                <a:gd name="T7" fmla="*/ 6 h 14"/>
                <a:gd name="T8" fmla="*/ 8 w 59"/>
                <a:gd name="T9" fmla="*/ 5 h 14"/>
                <a:gd name="T10" fmla="*/ 23 w 59"/>
                <a:gd name="T11" fmla="*/ 7 h 14"/>
                <a:gd name="T12" fmla="*/ 27 w 59"/>
                <a:gd name="T13" fmla="*/ 8 h 14"/>
                <a:gd name="T14" fmla="*/ 30 w 59"/>
                <a:gd name="T15" fmla="*/ 9 h 14"/>
                <a:gd name="T16" fmla="*/ 37 w 59"/>
                <a:gd name="T17" fmla="*/ 12 h 14"/>
                <a:gd name="T18" fmla="*/ 40 w 59"/>
                <a:gd name="T19" fmla="*/ 13 h 14"/>
                <a:gd name="T20" fmla="*/ 42 w 59"/>
                <a:gd name="T21" fmla="*/ 13 h 14"/>
                <a:gd name="T22" fmla="*/ 44 w 59"/>
                <a:gd name="T23" fmla="*/ 14 h 14"/>
                <a:gd name="T24" fmla="*/ 52 w 59"/>
                <a:gd name="T25" fmla="*/ 14 h 14"/>
                <a:gd name="T26" fmla="*/ 59 w 59"/>
                <a:gd name="T27" fmla="*/ 11 h 14"/>
                <a:gd name="T28" fmla="*/ 52 w 59"/>
                <a:gd name="T29" fmla="*/ 12 h 14"/>
                <a:gd name="T30" fmla="*/ 44 w 59"/>
                <a:gd name="T31" fmla="*/ 10 h 14"/>
                <a:gd name="T32" fmla="*/ 43 w 59"/>
                <a:gd name="T33" fmla="*/ 9 h 14"/>
                <a:gd name="T34" fmla="*/ 42 w 59"/>
                <a:gd name="T35" fmla="*/ 9 h 14"/>
                <a:gd name="T36" fmla="*/ 41 w 59"/>
                <a:gd name="T37" fmla="*/ 9 h 14"/>
                <a:gd name="T38" fmla="*/ 38 w 59"/>
                <a:gd name="T39" fmla="*/ 8 h 14"/>
                <a:gd name="T40" fmla="*/ 31 w 59"/>
                <a:gd name="T41" fmla="*/ 6 h 14"/>
                <a:gd name="T42" fmla="*/ 27 w 59"/>
                <a:gd name="T43" fmla="*/ 4 h 14"/>
                <a:gd name="T44" fmla="*/ 23 w 59"/>
                <a:gd name="T45" fmla="*/ 3 h 14"/>
                <a:gd name="T46" fmla="*/ 7 w 59"/>
                <a:gd name="T47" fmla="*/ 1 h 14"/>
                <a:gd name="T48" fmla="*/ 2 w 59"/>
                <a:gd name="T49" fmla="*/ 3 h 14"/>
                <a:gd name="T50" fmla="*/ 0 w 59"/>
                <a:gd name="T51" fmla="*/ 4 h 14"/>
                <a:gd name="T52" fmla="*/ 0 w 59"/>
                <a:gd name="T53" fmla="*/ 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9" h="14">
                  <a:moveTo>
                    <a:pt x="0" y="4"/>
                  </a:moveTo>
                  <a:cubicBezTo>
                    <a:pt x="2" y="7"/>
                    <a:pt x="2" y="7"/>
                    <a:pt x="2" y="7"/>
                  </a:cubicBezTo>
                  <a:cubicBezTo>
                    <a:pt x="2" y="7"/>
                    <a:pt x="3" y="7"/>
                    <a:pt x="3" y="7"/>
                  </a:cubicBezTo>
                  <a:cubicBezTo>
                    <a:pt x="3" y="7"/>
                    <a:pt x="3" y="6"/>
                    <a:pt x="4" y="6"/>
                  </a:cubicBezTo>
                  <a:cubicBezTo>
                    <a:pt x="5" y="6"/>
                    <a:pt x="6" y="5"/>
                    <a:pt x="8" y="5"/>
                  </a:cubicBezTo>
                  <a:cubicBezTo>
                    <a:pt x="12" y="4"/>
                    <a:pt x="17" y="5"/>
                    <a:pt x="23" y="7"/>
                  </a:cubicBezTo>
                  <a:cubicBezTo>
                    <a:pt x="24" y="7"/>
                    <a:pt x="25" y="8"/>
                    <a:pt x="27" y="8"/>
                  </a:cubicBezTo>
                  <a:cubicBezTo>
                    <a:pt x="28" y="8"/>
                    <a:pt x="29" y="9"/>
                    <a:pt x="30" y="9"/>
                  </a:cubicBezTo>
                  <a:cubicBezTo>
                    <a:pt x="33" y="10"/>
                    <a:pt x="35" y="11"/>
                    <a:pt x="37" y="12"/>
                  </a:cubicBezTo>
                  <a:cubicBezTo>
                    <a:pt x="38" y="12"/>
                    <a:pt x="39" y="12"/>
                    <a:pt x="40" y="13"/>
                  </a:cubicBezTo>
                  <a:cubicBezTo>
                    <a:pt x="41" y="13"/>
                    <a:pt x="42" y="13"/>
                    <a:pt x="42" y="13"/>
                  </a:cubicBezTo>
                  <a:cubicBezTo>
                    <a:pt x="43" y="14"/>
                    <a:pt x="44" y="14"/>
                    <a:pt x="44" y="14"/>
                  </a:cubicBezTo>
                  <a:cubicBezTo>
                    <a:pt x="46" y="14"/>
                    <a:pt x="49" y="14"/>
                    <a:pt x="52" y="14"/>
                  </a:cubicBezTo>
                  <a:cubicBezTo>
                    <a:pt x="55" y="14"/>
                    <a:pt x="57" y="13"/>
                    <a:pt x="59" y="11"/>
                  </a:cubicBezTo>
                  <a:cubicBezTo>
                    <a:pt x="57" y="12"/>
                    <a:pt x="54" y="12"/>
                    <a:pt x="52" y="12"/>
                  </a:cubicBezTo>
                  <a:cubicBezTo>
                    <a:pt x="49" y="12"/>
                    <a:pt x="47" y="11"/>
                    <a:pt x="44" y="10"/>
                  </a:cubicBezTo>
                  <a:cubicBezTo>
                    <a:pt x="44" y="10"/>
                    <a:pt x="44" y="10"/>
                    <a:pt x="43" y="9"/>
                  </a:cubicBezTo>
                  <a:cubicBezTo>
                    <a:pt x="43" y="9"/>
                    <a:pt x="42" y="9"/>
                    <a:pt x="42" y="9"/>
                  </a:cubicBezTo>
                  <a:cubicBezTo>
                    <a:pt x="42" y="9"/>
                    <a:pt x="41" y="9"/>
                    <a:pt x="41" y="9"/>
                  </a:cubicBezTo>
                  <a:cubicBezTo>
                    <a:pt x="40" y="9"/>
                    <a:pt x="39" y="8"/>
                    <a:pt x="38" y="8"/>
                  </a:cubicBezTo>
                  <a:cubicBezTo>
                    <a:pt x="36" y="7"/>
                    <a:pt x="34" y="6"/>
                    <a:pt x="31" y="6"/>
                  </a:cubicBezTo>
                  <a:cubicBezTo>
                    <a:pt x="30" y="5"/>
                    <a:pt x="29" y="5"/>
                    <a:pt x="27" y="4"/>
                  </a:cubicBezTo>
                  <a:cubicBezTo>
                    <a:pt x="26" y="4"/>
                    <a:pt x="25" y="3"/>
                    <a:pt x="23" y="3"/>
                  </a:cubicBezTo>
                  <a:cubicBezTo>
                    <a:pt x="18" y="1"/>
                    <a:pt x="12" y="0"/>
                    <a:pt x="7" y="1"/>
                  </a:cubicBezTo>
                  <a:cubicBezTo>
                    <a:pt x="5" y="1"/>
                    <a:pt x="3" y="2"/>
                    <a:pt x="2" y="3"/>
                  </a:cubicBezTo>
                  <a:cubicBezTo>
                    <a:pt x="1" y="3"/>
                    <a:pt x="1" y="4"/>
                    <a:pt x="0" y="4"/>
                  </a:cubicBezTo>
                  <a:cubicBezTo>
                    <a:pt x="0" y="4"/>
                    <a:pt x="0" y="4"/>
                    <a:pt x="0" y="4"/>
                  </a:cubicBezTo>
                  <a:close/>
                </a:path>
              </a:pathLst>
            </a:custGeom>
            <a:solidFill>
              <a:srgbClr val="8099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2" name="Freeform 10244">
              <a:extLst>
                <a:ext uri="{FF2B5EF4-FFF2-40B4-BE49-F238E27FC236}">
                  <a16:creationId xmlns:a16="http://schemas.microsoft.com/office/drawing/2014/main" id="{12949A81-978F-4B5B-B1C1-BED4B891FC48}"/>
                </a:ext>
              </a:extLst>
            </p:cNvPr>
            <p:cNvSpPr>
              <a:spLocks/>
            </p:cNvSpPr>
            <p:nvPr/>
          </p:nvSpPr>
          <p:spPr bwMode="auto">
            <a:xfrm>
              <a:off x="5779" y="1572"/>
              <a:ext cx="49" cy="175"/>
            </a:xfrm>
            <a:custGeom>
              <a:avLst/>
              <a:gdLst>
                <a:gd name="T0" fmla="*/ 7 w 15"/>
                <a:gd name="T1" fmla="*/ 1 h 53"/>
                <a:gd name="T2" fmla="*/ 3 w 15"/>
                <a:gd name="T3" fmla="*/ 0 h 53"/>
                <a:gd name="T4" fmla="*/ 5 w 15"/>
                <a:gd name="T5" fmla="*/ 38 h 53"/>
                <a:gd name="T6" fmla="*/ 6 w 15"/>
                <a:gd name="T7" fmla="*/ 41 h 53"/>
                <a:gd name="T8" fmla="*/ 6 w 15"/>
                <a:gd name="T9" fmla="*/ 41 h 53"/>
                <a:gd name="T10" fmla="*/ 7 w 15"/>
                <a:gd name="T11" fmla="*/ 43 h 53"/>
                <a:gd name="T12" fmla="*/ 8 w 15"/>
                <a:gd name="T13" fmla="*/ 45 h 53"/>
                <a:gd name="T14" fmla="*/ 10 w 15"/>
                <a:gd name="T15" fmla="*/ 47 h 53"/>
                <a:gd name="T16" fmla="*/ 12 w 15"/>
                <a:gd name="T17" fmla="*/ 50 h 53"/>
                <a:gd name="T18" fmla="*/ 13 w 15"/>
                <a:gd name="T19" fmla="*/ 51 h 53"/>
                <a:gd name="T20" fmla="*/ 14 w 15"/>
                <a:gd name="T21" fmla="*/ 52 h 53"/>
                <a:gd name="T22" fmla="*/ 15 w 15"/>
                <a:gd name="T23" fmla="*/ 53 h 53"/>
                <a:gd name="T24" fmla="*/ 14 w 15"/>
                <a:gd name="T25" fmla="*/ 51 h 53"/>
                <a:gd name="T26" fmla="*/ 13 w 15"/>
                <a:gd name="T27" fmla="*/ 49 h 53"/>
                <a:gd name="T28" fmla="*/ 12 w 15"/>
                <a:gd name="T29" fmla="*/ 46 h 53"/>
                <a:gd name="T30" fmla="*/ 9 w 15"/>
                <a:gd name="T31" fmla="*/ 39 h 53"/>
                <a:gd name="T32" fmla="*/ 9 w 15"/>
                <a:gd name="T33" fmla="*/ 37 h 53"/>
                <a:gd name="T34" fmla="*/ 7 w 15"/>
                <a:gd name="T35" fmla="*/ 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 h="53">
                  <a:moveTo>
                    <a:pt x="7" y="1"/>
                  </a:moveTo>
                  <a:cubicBezTo>
                    <a:pt x="3" y="0"/>
                    <a:pt x="3" y="0"/>
                    <a:pt x="3" y="0"/>
                  </a:cubicBezTo>
                  <a:cubicBezTo>
                    <a:pt x="0" y="13"/>
                    <a:pt x="1" y="26"/>
                    <a:pt x="5" y="38"/>
                  </a:cubicBezTo>
                  <a:cubicBezTo>
                    <a:pt x="5" y="39"/>
                    <a:pt x="5" y="40"/>
                    <a:pt x="6" y="41"/>
                  </a:cubicBezTo>
                  <a:cubicBezTo>
                    <a:pt x="6" y="41"/>
                    <a:pt x="6" y="41"/>
                    <a:pt x="6" y="41"/>
                  </a:cubicBezTo>
                  <a:cubicBezTo>
                    <a:pt x="6" y="42"/>
                    <a:pt x="7" y="42"/>
                    <a:pt x="7" y="43"/>
                  </a:cubicBezTo>
                  <a:cubicBezTo>
                    <a:pt x="7" y="43"/>
                    <a:pt x="8" y="44"/>
                    <a:pt x="8" y="45"/>
                  </a:cubicBezTo>
                  <a:cubicBezTo>
                    <a:pt x="9" y="46"/>
                    <a:pt x="10" y="47"/>
                    <a:pt x="10" y="47"/>
                  </a:cubicBezTo>
                  <a:cubicBezTo>
                    <a:pt x="11" y="48"/>
                    <a:pt x="11" y="49"/>
                    <a:pt x="12" y="50"/>
                  </a:cubicBezTo>
                  <a:cubicBezTo>
                    <a:pt x="12" y="50"/>
                    <a:pt x="12" y="50"/>
                    <a:pt x="13" y="51"/>
                  </a:cubicBezTo>
                  <a:cubicBezTo>
                    <a:pt x="13" y="51"/>
                    <a:pt x="13" y="51"/>
                    <a:pt x="14" y="52"/>
                  </a:cubicBezTo>
                  <a:cubicBezTo>
                    <a:pt x="15" y="53"/>
                    <a:pt x="15" y="53"/>
                    <a:pt x="15" y="53"/>
                  </a:cubicBezTo>
                  <a:cubicBezTo>
                    <a:pt x="15" y="53"/>
                    <a:pt x="15" y="52"/>
                    <a:pt x="14" y="51"/>
                  </a:cubicBezTo>
                  <a:cubicBezTo>
                    <a:pt x="14" y="51"/>
                    <a:pt x="13" y="50"/>
                    <a:pt x="13" y="49"/>
                  </a:cubicBezTo>
                  <a:cubicBezTo>
                    <a:pt x="13" y="48"/>
                    <a:pt x="12" y="47"/>
                    <a:pt x="12" y="46"/>
                  </a:cubicBezTo>
                  <a:cubicBezTo>
                    <a:pt x="10" y="43"/>
                    <a:pt x="9" y="39"/>
                    <a:pt x="9" y="39"/>
                  </a:cubicBezTo>
                  <a:cubicBezTo>
                    <a:pt x="9" y="38"/>
                    <a:pt x="9" y="38"/>
                    <a:pt x="9" y="37"/>
                  </a:cubicBezTo>
                  <a:cubicBezTo>
                    <a:pt x="5" y="25"/>
                    <a:pt x="4" y="13"/>
                    <a:pt x="7" y="1"/>
                  </a:cubicBezTo>
                  <a:close/>
                </a:path>
              </a:pathLst>
            </a:custGeom>
            <a:solidFill>
              <a:srgbClr val="8099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3" name="Freeform 10245">
              <a:extLst>
                <a:ext uri="{FF2B5EF4-FFF2-40B4-BE49-F238E27FC236}">
                  <a16:creationId xmlns:a16="http://schemas.microsoft.com/office/drawing/2014/main" id="{2800FE30-1494-4C22-A4A2-4F878D8919D4}"/>
                </a:ext>
              </a:extLst>
            </p:cNvPr>
            <p:cNvSpPr>
              <a:spLocks/>
            </p:cNvSpPr>
            <p:nvPr/>
          </p:nvSpPr>
          <p:spPr bwMode="auto">
            <a:xfrm>
              <a:off x="5858" y="1658"/>
              <a:ext cx="52" cy="122"/>
            </a:xfrm>
            <a:custGeom>
              <a:avLst/>
              <a:gdLst>
                <a:gd name="T0" fmla="*/ 4 w 16"/>
                <a:gd name="T1" fmla="*/ 0 h 37"/>
                <a:gd name="T2" fmla="*/ 0 w 16"/>
                <a:gd name="T3" fmla="*/ 0 h 37"/>
                <a:gd name="T4" fmla="*/ 4 w 16"/>
                <a:gd name="T5" fmla="*/ 22 h 37"/>
                <a:gd name="T6" fmla="*/ 5 w 16"/>
                <a:gd name="T7" fmla="*/ 24 h 37"/>
                <a:gd name="T8" fmla="*/ 6 w 16"/>
                <a:gd name="T9" fmla="*/ 25 h 37"/>
                <a:gd name="T10" fmla="*/ 7 w 16"/>
                <a:gd name="T11" fmla="*/ 27 h 37"/>
                <a:gd name="T12" fmla="*/ 8 w 16"/>
                <a:gd name="T13" fmla="*/ 29 h 37"/>
                <a:gd name="T14" fmla="*/ 10 w 16"/>
                <a:gd name="T15" fmla="*/ 31 h 37"/>
                <a:gd name="T16" fmla="*/ 12 w 16"/>
                <a:gd name="T17" fmla="*/ 33 h 37"/>
                <a:gd name="T18" fmla="*/ 14 w 16"/>
                <a:gd name="T19" fmla="*/ 35 h 37"/>
                <a:gd name="T20" fmla="*/ 16 w 16"/>
                <a:gd name="T21" fmla="*/ 37 h 37"/>
                <a:gd name="T22" fmla="*/ 14 w 16"/>
                <a:gd name="T23" fmla="*/ 35 h 37"/>
                <a:gd name="T24" fmla="*/ 13 w 16"/>
                <a:gd name="T25" fmla="*/ 32 h 37"/>
                <a:gd name="T26" fmla="*/ 11 w 16"/>
                <a:gd name="T27" fmla="*/ 30 h 37"/>
                <a:gd name="T28" fmla="*/ 9 w 16"/>
                <a:gd name="T29" fmla="*/ 25 h 37"/>
                <a:gd name="T30" fmla="*/ 9 w 16"/>
                <a:gd name="T31" fmla="*/ 23 h 37"/>
                <a:gd name="T32" fmla="*/ 8 w 16"/>
                <a:gd name="T33" fmla="*/ 21 h 37"/>
                <a:gd name="T34" fmla="*/ 4 w 16"/>
                <a:gd name="T3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 h="37">
                  <a:moveTo>
                    <a:pt x="4" y="0"/>
                  </a:moveTo>
                  <a:cubicBezTo>
                    <a:pt x="0" y="0"/>
                    <a:pt x="0" y="0"/>
                    <a:pt x="0" y="0"/>
                  </a:cubicBezTo>
                  <a:cubicBezTo>
                    <a:pt x="1" y="7"/>
                    <a:pt x="2" y="15"/>
                    <a:pt x="4" y="22"/>
                  </a:cubicBezTo>
                  <a:cubicBezTo>
                    <a:pt x="5" y="23"/>
                    <a:pt x="5" y="24"/>
                    <a:pt x="5" y="24"/>
                  </a:cubicBezTo>
                  <a:cubicBezTo>
                    <a:pt x="5" y="24"/>
                    <a:pt x="5" y="25"/>
                    <a:pt x="6" y="25"/>
                  </a:cubicBezTo>
                  <a:cubicBezTo>
                    <a:pt x="6" y="25"/>
                    <a:pt x="6" y="26"/>
                    <a:pt x="7" y="27"/>
                  </a:cubicBezTo>
                  <a:cubicBezTo>
                    <a:pt x="7" y="27"/>
                    <a:pt x="7" y="28"/>
                    <a:pt x="8" y="29"/>
                  </a:cubicBezTo>
                  <a:cubicBezTo>
                    <a:pt x="9" y="30"/>
                    <a:pt x="9" y="30"/>
                    <a:pt x="10" y="31"/>
                  </a:cubicBezTo>
                  <a:cubicBezTo>
                    <a:pt x="11" y="32"/>
                    <a:pt x="11" y="33"/>
                    <a:pt x="12" y="33"/>
                  </a:cubicBezTo>
                  <a:cubicBezTo>
                    <a:pt x="13" y="34"/>
                    <a:pt x="13" y="35"/>
                    <a:pt x="14" y="35"/>
                  </a:cubicBezTo>
                  <a:cubicBezTo>
                    <a:pt x="15" y="36"/>
                    <a:pt x="16" y="37"/>
                    <a:pt x="16" y="37"/>
                  </a:cubicBezTo>
                  <a:cubicBezTo>
                    <a:pt x="16" y="37"/>
                    <a:pt x="15" y="36"/>
                    <a:pt x="14" y="35"/>
                  </a:cubicBezTo>
                  <a:cubicBezTo>
                    <a:pt x="14" y="34"/>
                    <a:pt x="13" y="33"/>
                    <a:pt x="13" y="32"/>
                  </a:cubicBezTo>
                  <a:cubicBezTo>
                    <a:pt x="12" y="32"/>
                    <a:pt x="12" y="31"/>
                    <a:pt x="11" y="30"/>
                  </a:cubicBezTo>
                  <a:cubicBezTo>
                    <a:pt x="11" y="28"/>
                    <a:pt x="10" y="26"/>
                    <a:pt x="9" y="25"/>
                  </a:cubicBezTo>
                  <a:cubicBezTo>
                    <a:pt x="9" y="24"/>
                    <a:pt x="9" y="23"/>
                    <a:pt x="9" y="23"/>
                  </a:cubicBezTo>
                  <a:cubicBezTo>
                    <a:pt x="9" y="22"/>
                    <a:pt x="8" y="21"/>
                    <a:pt x="8" y="21"/>
                  </a:cubicBezTo>
                  <a:cubicBezTo>
                    <a:pt x="6" y="14"/>
                    <a:pt x="5" y="7"/>
                    <a:pt x="4" y="0"/>
                  </a:cubicBezTo>
                  <a:close/>
                </a:path>
              </a:pathLst>
            </a:custGeom>
            <a:solidFill>
              <a:srgbClr val="8099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4" name="Freeform 10246">
              <a:extLst>
                <a:ext uri="{FF2B5EF4-FFF2-40B4-BE49-F238E27FC236}">
                  <a16:creationId xmlns:a16="http://schemas.microsoft.com/office/drawing/2014/main" id="{39FCD05B-3837-4631-A6F0-6E03EB44AFFE}"/>
                </a:ext>
              </a:extLst>
            </p:cNvPr>
            <p:cNvSpPr>
              <a:spLocks/>
            </p:cNvSpPr>
            <p:nvPr/>
          </p:nvSpPr>
          <p:spPr bwMode="auto">
            <a:xfrm>
              <a:off x="5861" y="1651"/>
              <a:ext cx="122" cy="33"/>
            </a:xfrm>
            <a:custGeom>
              <a:avLst/>
              <a:gdLst>
                <a:gd name="T0" fmla="*/ 3 w 37"/>
                <a:gd name="T1" fmla="*/ 0 h 10"/>
                <a:gd name="T2" fmla="*/ 0 w 37"/>
                <a:gd name="T3" fmla="*/ 4 h 10"/>
                <a:gd name="T4" fmla="*/ 19 w 37"/>
                <a:gd name="T5" fmla="*/ 10 h 10"/>
                <a:gd name="T6" fmla="*/ 21 w 37"/>
                <a:gd name="T7" fmla="*/ 10 h 10"/>
                <a:gd name="T8" fmla="*/ 24 w 37"/>
                <a:gd name="T9" fmla="*/ 10 h 10"/>
                <a:gd name="T10" fmla="*/ 29 w 37"/>
                <a:gd name="T11" fmla="*/ 9 h 10"/>
                <a:gd name="T12" fmla="*/ 37 w 37"/>
                <a:gd name="T13" fmla="*/ 8 h 10"/>
                <a:gd name="T14" fmla="*/ 29 w 37"/>
                <a:gd name="T15" fmla="*/ 7 h 10"/>
                <a:gd name="T16" fmla="*/ 21 w 37"/>
                <a:gd name="T17" fmla="*/ 6 h 10"/>
                <a:gd name="T18" fmla="*/ 19 w 37"/>
                <a:gd name="T19" fmla="*/ 6 h 10"/>
                <a:gd name="T20" fmla="*/ 3 w 37"/>
                <a:gd name="T21"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 h="10">
                  <a:moveTo>
                    <a:pt x="3" y="0"/>
                  </a:moveTo>
                  <a:cubicBezTo>
                    <a:pt x="0" y="4"/>
                    <a:pt x="0" y="4"/>
                    <a:pt x="0" y="4"/>
                  </a:cubicBezTo>
                  <a:cubicBezTo>
                    <a:pt x="6" y="8"/>
                    <a:pt x="12" y="9"/>
                    <a:pt x="19" y="10"/>
                  </a:cubicBezTo>
                  <a:cubicBezTo>
                    <a:pt x="20" y="10"/>
                    <a:pt x="21" y="10"/>
                    <a:pt x="21" y="10"/>
                  </a:cubicBezTo>
                  <a:cubicBezTo>
                    <a:pt x="21" y="10"/>
                    <a:pt x="22" y="10"/>
                    <a:pt x="24" y="10"/>
                  </a:cubicBezTo>
                  <a:cubicBezTo>
                    <a:pt x="25" y="10"/>
                    <a:pt x="27" y="9"/>
                    <a:pt x="29" y="9"/>
                  </a:cubicBezTo>
                  <a:cubicBezTo>
                    <a:pt x="33" y="8"/>
                    <a:pt x="37" y="8"/>
                    <a:pt x="37" y="8"/>
                  </a:cubicBezTo>
                  <a:cubicBezTo>
                    <a:pt x="37" y="8"/>
                    <a:pt x="33" y="7"/>
                    <a:pt x="29" y="7"/>
                  </a:cubicBezTo>
                  <a:cubicBezTo>
                    <a:pt x="25" y="7"/>
                    <a:pt x="21" y="6"/>
                    <a:pt x="21" y="6"/>
                  </a:cubicBezTo>
                  <a:cubicBezTo>
                    <a:pt x="19" y="6"/>
                    <a:pt x="19" y="6"/>
                    <a:pt x="19" y="6"/>
                  </a:cubicBezTo>
                  <a:cubicBezTo>
                    <a:pt x="13" y="5"/>
                    <a:pt x="7" y="4"/>
                    <a:pt x="3" y="0"/>
                  </a:cubicBezTo>
                  <a:close/>
                </a:path>
              </a:pathLst>
            </a:custGeom>
            <a:solidFill>
              <a:srgbClr val="8099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5" name="Freeform 10247">
              <a:extLst>
                <a:ext uri="{FF2B5EF4-FFF2-40B4-BE49-F238E27FC236}">
                  <a16:creationId xmlns:a16="http://schemas.microsoft.com/office/drawing/2014/main" id="{C391C53F-046E-4E24-8CF8-8D13331C0BF0}"/>
                </a:ext>
              </a:extLst>
            </p:cNvPr>
            <p:cNvSpPr>
              <a:spLocks/>
            </p:cNvSpPr>
            <p:nvPr/>
          </p:nvSpPr>
          <p:spPr bwMode="auto">
            <a:xfrm>
              <a:off x="5937" y="1730"/>
              <a:ext cx="82" cy="89"/>
            </a:xfrm>
            <a:custGeom>
              <a:avLst/>
              <a:gdLst>
                <a:gd name="T0" fmla="*/ 3 w 25"/>
                <a:gd name="T1" fmla="*/ 0 h 27"/>
                <a:gd name="T2" fmla="*/ 0 w 25"/>
                <a:gd name="T3" fmla="*/ 2 h 27"/>
                <a:gd name="T4" fmla="*/ 10 w 25"/>
                <a:gd name="T5" fmla="*/ 17 h 27"/>
                <a:gd name="T6" fmla="*/ 12 w 25"/>
                <a:gd name="T7" fmla="*/ 19 h 27"/>
                <a:gd name="T8" fmla="*/ 13 w 25"/>
                <a:gd name="T9" fmla="*/ 19 h 27"/>
                <a:gd name="T10" fmla="*/ 14 w 25"/>
                <a:gd name="T11" fmla="*/ 20 h 27"/>
                <a:gd name="T12" fmla="*/ 18 w 25"/>
                <a:gd name="T13" fmla="*/ 23 h 27"/>
                <a:gd name="T14" fmla="*/ 21 w 25"/>
                <a:gd name="T15" fmla="*/ 25 h 27"/>
                <a:gd name="T16" fmla="*/ 23 w 25"/>
                <a:gd name="T17" fmla="*/ 26 h 27"/>
                <a:gd name="T18" fmla="*/ 25 w 25"/>
                <a:gd name="T19" fmla="*/ 27 h 27"/>
                <a:gd name="T20" fmla="*/ 23 w 25"/>
                <a:gd name="T21" fmla="*/ 26 h 27"/>
                <a:gd name="T22" fmla="*/ 22 w 25"/>
                <a:gd name="T23" fmla="*/ 24 h 27"/>
                <a:gd name="T24" fmla="*/ 20 w 25"/>
                <a:gd name="T25" fmla="*/ 22 h 27"/>
                <a:gd name="T26" fmla="*/ 19 w 25"/>
                <a:gd name="T27" fmla="*/ 21 h 27"/>
                <a:gd name="T28" fmla="*/ 18 w 25"/>
                <a:gd name="T29" fmla="*/ 20 h 27"/>
                <a:gd name="T30" fmla="*/ 16 w 25"/>
                <a:gd name="T31" fmla="*/ 18 h 27"/>
                <a:gd name="T32" fmla="*/ 15 w 25"/>
                <a:gd name="T33" fmla="*/ 16 h 27"/>
                <a:gd name="T34" fmla="*/ 13 w 25"/>
                <a:gd name="T35" fmla="*/ 14 h 27"/>
                <a:gd name="T36" fmla="*/ 3 w 25"/>
                <a:gd name="T3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 h="27">
                  <a:moveTo>
                    <a:pt x="3" y="0"/>
                  </a:moveTo>
                  <a:cubicBezTo>
                    <a:pt x="0" y="2"/>
                    <a:pt x="0" y="2"/>
                    <a:pt x="0" y="2"/>
                  </a:cubicBezTo>
                  <a:cubicBezTo>
                    <a:pt x="3" y="7"/>
                    <a:pt x="7" y="12"/>
                    <a:pt x="10" y="17"/>
                  </a:cubicBezTo>
                  <a:cubicBezTo>
                    <a:pt x="12" y="19"/>
                    <a:pt x="12" y="19"/>
                    <a:pt x="12" y="19"/>
                  </a:cubicBezTo>
                  <a:cubicBezTo>
                    <a:pt x="12" y="19"/>
                    <a:pt x="12" y="19"/>
                    <a:pt x="13" y="19"/>
                  </a:cubicBezTo>
                  <a:cubicBezTo>
                    <a:pt x="13" y="19"/>
                    <a:pt x="13" y="20"/>
                    <a:pt x="14" y="20"/>
                  </a:cubicBezTo>
                  <a:cubicBezTo>
                    <a:pt x="15" y="21"/>
                    <a:pt x="17" y="22"/>
                    <a:pt x="18" y="23"/>
                  </a:cubicBezTo>
                  <a:cubicBezTo>
                    <a:pt x="19" y="24"/>
                    <a:pt x="20" y="24"/>
                    <a:pt x="21" y="25"/>
                  </a:cubicBezTo>
                  <a:cubicBezTo>
                    <a:pt x="22" y="25"/>
                    <a:pt x="23" y="26"/>
                    <a:pt x="23" y="26"/>
                  </a:cubicBezTo>
                  <a:cubicBezTo>
                    <a:pt x="24" y="27"/>
                    <a:pt x="25" y="27"/>
                    <a:pt x="25" y="27"/>
                  </a:cubicBezTo>
                  <a:cubicBezTo>
                    <a:pt x="25" y="27"/>
                    <a:pt x="25" y="27"/>
                    <a:pt x="23" y="26"/>
                  </a:cubicBezTo>
                  <a:cubicBezTo>
                    <a:pt x="23" y="25"/>
                    <a:pt x="22" y="25"/>
                    <a:pt x="22" y="24"/>
                  </a:cubicBezTo>
                  <a:cubicBezTo>
                    <a:pt x="21" y="23"/>
                    <a:pt x="20" y="22"/>
                    <a:pt x="20" y="22"/>
                  </a:cubicBezTo>
                  <a:cubicBezTo>
                    <a:pt x="19" y="21"/>
                    <a:pt x="19" y="21"/>
                    <a:pt x="19" y="21"/>
                  </a:cubicBezTo>
                  <a:cubicBezTo>
                    <a:pt x="18" y="20"/>
                    <a:pt x="18" y="20"/>
                    <a:pt x="18" y="20"/>
                  </a:cubicBezTo>
                  <a:cubicBezTo>
                    <a:pt x="17" y="19"/>
                    <a:pt x="17" y="18"/>
                    <a:pt x="16" y="18"/>
                  </a:cubicBezTo>
                  <a:cubicBezTo>
                    <a:pt x="15" y="16"/>
                    <a:pt x="15" y="16"/>
                    <a:pt x="15" y="16"/>
                  </a:cubicBezTo>
                  <a:cubicBezTo>
                    <a:pt x="13" y="14"/>
                    <a:pt x="13" y="14"/>
                    <a:pt x="13" y="14"/>
                  </a:cubicBezTo>
                  <a:cubicBezTo>
                    <a:pt x="10" y="10"/>
                    <a:pt x="6" y="5"/>
                    <a:pt x="3" y="0"/>
                  </a:cubicBezTo>
                  <a:close/>
                </a:path>
              </a:pathLst>
            </a:custGeom>
            <a:solidFill>
              <a:srgbClr val="8099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6" name="Freeform 10248">
              <a:extLst>
                <a:ext uri="{FF2B5EF4-FFF2-40B4-BE49-F238E27FC236}">
                  <a16:creationId xmlns:a16="http://schemas.microsoft.com/office/drawing/2014/main" id="{5D060F82-AC42-42EF-B110-C3A6A361A1E6}"/>
                </a:ext>
              </a:extLst>
            </p:cNvPr>
            <p:cNvSpPr>
              <a:spLocks/>
            </p:cNvSpPr>
            <p:nvPr/>
          </p:nvSpPr>
          <p:spPr bwMode="auto">
            <a:xfrm>
              <a:off x="5943" y="1727"/>
              <a:ext cx="60" cy="16"/>
            </a:xfrm>
            <a:custGeom>
              <a:avLst/>
              <a:gdLst>
                <a:gd name="T0" fmla="*/ 0 w 18"/>
                <a:gd name="T1" fmla="*/ 1 h 5"/>
                <a:gd name="T2" fmla="*/ 1 w 18"/>
                <a:gd name="T3" fmla="*/ 5 h 5"/>
                <a:gd name="T4" fmla="*/ 7 w 18"/>
                <a:gd name="T5" fmla="*/ 4 h 5"/>
                <a:gd name="T6" fmla="*/ 11 w 18"/>
                <a:gd name="T7" fmla="*/ 4 h 5"/>
                <a:gd name="T8" fmla="*/ 13 w 18"/>
                <a:gd name="T9" fmla="*/ 4 h 5"/>
                <a:gd name="T10" fmla="*/ 13 w 18"/>
                <a:gd name="T11" fmla="*/ 4 h 5"/>
                <a:gd name="T12" fmla="*/ 16 w 18"/>
                <a:gd name="T13" fmla="*/ 2 h 5"/>
                <a:gd name="T14" fmla="*/ 17 w 18"/>
                <a:gd name="T15" fmla="*/ 1 h 5"/>
                <a:gd name="T16" fmla="*/ 18 w 18"/>
                <a:gd name="T17" fmla="*/ 0 h 5"/>
                <a:gd name="T18" fmla="*/ 17 w 18"/>
                <a:gd name="T19" fmla="*/ 0 h 5"/>
                <a:gd name="T20" fmla="*/ 15 w 18"/>
                <a:gd name="T21" fmla="*/ 0 h 5"/>
                <a:gd name="T22" fmla="*/ 12 w 18"/>
                <a:gd name="T23" fmla="*/ 0 h 5"/>
                <a:gd name="T24" fmla="*/ 10 w 18"/>
                <a:gd name="T25" fmla="*/ 0 h 5"/>
                <a:gd name="T26" fmla="*/ 6 w 18"/>
                <a:gd name="T27" fmla="*/ 1 h 5"/>
                <a:gd name="T28" fmla="*/ 0 w 18"/>
                <a:gd name="T29"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5">
                  <a:moveTo>
                    <a:pt x="0" y="1"/>
                  </a:moveTo>
                  <a:cubicBezTo>
                    <a:pt x="1" y="5"/>
                    <a:pt x="1" y="5"/>
                    <a:pt x="1" y="5"/>
                  </a:cubicBezTo>
                  <a:cubicBezTo>
                    <a:pt x="1" y="5"/>
                    <a:pt x="4" y="5"/>
                    <a:pt x="7" y="4"/>
                  </a:cubicBezTo>
                  <a:cubicBezTo>
                    <a:pt x="8" y="4"/>
                    <a:pt x="10" y="4"/>
                    <a:pt x="11" y="4"/>
                  </a:cubicBezTo>
                  <a:cubicBezTo>
                    <a:pt x="12" y="4"/>
                    <a:pt x="12" y="4"/>
                    <a:pt x="13" y="4"/>
                  </a:cubicBezTo>
                  <a:cubicBezTo>
                    <a:pt x="13" y="4"/>
                    <a:pt x="13" y="4"/>
                    <a:pt x="13" y="4"/>
                  </a:cubicBezTo>
                  <a:cubicBezTo>
                    <a:pt x="13" y="4"/>
                    <a:pt x="14" y="3"/>
                    <a:pt x="16" y="2"/>
                  </a:cubicBezTo>
                  <a:cubicBezTo>
                    <a:pt x="16" y="2"/>
                    <a:pt x="17" y="1"/>
                    <a:pt x="17" y="1"/>
                  </a:cubicBezTo>
                  <a:cubicBezTo>
                    <a:pt x="18" y="0"/>
                    <a:pt x="18" y="0"/>
                    <a:pt x="18" y="0"/>
                  </a:cubicBezTo>
                  <a:cubicBezTo>
                    <a:pt x="18" y="0"/>
                    <a:pt x="18" y="0"/>
                    <a:pt x="17" y="0"/>
                  </a:cubicBezTo>
                  <a:cubicBezTo>
                    <a:pt x="16" y="0"/>
                    <a:pt x="16" y="0"/>
                    <a:pt x="15" y="0"/>
                  </a:cubicBezTo>
                  <a:cubicBezTo>
                    <a:pt x="14" y="0"/>
                    <a:pt x="12" y="0"/>
                    <a:pt x="12" y="0"/>
                  </a:cubicBezTo>
                  <a:cubicBezTo>
                    <a:pt x="12" y="0"/>
                    <a:pt x="12" y="0"/>
                    <a:pt x="10" y="0"/>
                  </a:cubicBezTo>
                  <a:cubicBezTo>
                    <a:pt x="9" y="0"/>
                    <a:pt x="8" y="0"/>
                    <a:pt x="6" y="1"/>
                  </a:cubicBezTo>
                  <a:cubicBezTo>
                    <a:pt x="3" y="1"/>
                    <a:pt x="0" y="1"/>
                    <a:pt x="0" y="1"/>
                  </a:cubicBezTo>
                  <a:close/>
                </a:path>
              </a:pathLst>
            </a:custGeom>
            <a:solidFill>
              <a:srgbClr val="8099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7" name="Freeform 10249">
              <a:extLst>
                <a:ext uri="{FF2B5EF4-FFF2-40B4-BE49-F238E27FC236}">
                  <a16:creationId xmlns:a16="http://schemas.microsoft.com/office/drawing/2014/main" id="{0EB1A947-3C14-4849-9EC7-43F66443389E}"/>
                </a:ext>
              </a:extLst>
            </p:cNvPr>
            <p:cNvSpPr>
              <a:spLocks/>
            </p:cNvSpPr>
            <p:nvPr/>
          </p:nvSpPr>
          <p:spPr bwMode="auto">
            <a:xfrm>
              <a:off x="5486" y="1213"/>
              <a:ext cx="816" cy="333"/>
            </a:xfrm>
            <a:custGeom>
              <a:avLst/>
              <a:gdLst>
                <a:gd name="T0" fmla="*/ 113 w 248"/>
                <a:gd name="T1" fmla="*/ 15 h 101"/>
                <a:gd name="T2" fmla="*/ 60 w 248"/>
                <a:gd name="T3" fmla="*/ 50 h 101"/>
                <a:gd name="T4" fmla="*/ 50 w 248"/>
                <a:gd name="T5" fmla="*/ 49 h 101"/>
                <a:gd name="T6" fmla="*/ 2 w 248"/>
                <a:gd name="T7" fmla="*/ 45 h 101"/>
                <a:gd name="T8" fmla="*/ 1 w 248"/>
                <a:gd name="T9" fmla="*/ 47 h 101"/>
                <a:gd name="T10" fmla="*/ 35 w 248"/>
                <a:gd name="T11" fmla="*/ 56 h 101"/>
                <a:gd name="T12" fmla="*/ 62 w 248"/>
                <a:gd name="T13" fmla="*/ 58 h 101"/>
                <a:gd name="T14" fmla="*/ 96 w 248"/>
                <a:gd name="T15" fmla="*/ 79 h 101"/>
                <a:gd name="T16" fmla="*/ 169 w 248"/>
                <a:gd name="T17" fmla="*/ 91 h 101"/>
                <a:gd name="T18" fmla="*/ 240 w 248"/>
                <a:gd name="T19" fmla="*/ 58 h 101"/>
                <a:gd name="T20" fmla="*/ 188 w 248"/>
                <a:gd name="T21" fmla="*/ 13 h 101"/>
                <a:gd name="T22" fmla="*/ 113 w 248"/>
                <a:gd name="T23" fmla="*/ 15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8" h="101">
                  <a:moveTo>
                    <a:pt x="113" y="15"/>
                  </a:moveTo>
                  <a:cubicBezTo>
                    <a:pt x="95" y="24"/>
                    <a:pt x="76" y="40"/>
                    <a:pt x="60" y="50"/>
                  </a:cubicBezTo>
                  <a:cubicBezTo>
                    <a:pt x="57" y="49"/>
                    <a:pt x="53" y="49"/>
                    <a:pt x="50" y="49"/>
                  </a:cubicBezTo>
                  <a:cubicBezTo>
                    <a:pt x="34" y="47"/>
                    <a:pt x="18" y="44"/>
                    <a:pt x="2" y="45"/>
                  </a:cubicBezTo>
                  <a:cubicBezTo>
                    <a:pt x="2" y="45"/>
                    <a:pt x="0" y="47"/>
                    <a:pt x="1" y="47"/>
                  </a:cubicBezTo>
                  <a:cubicBezTo>
                    <a:pt x="11" y="53"/>
                    <a:pt x="23" y="54"/>
                    <a:pt x="35" y="56"/>
                  </a:cubicBezTo>
                  <a:cubicBezTo>
                    <a:pt x="44" y="56"/>
                    <a:pt x="53" y="58"/>
                    <a:pt x="62" y="58"/>
                  </a:cubicBezTo>
                  <a:cubicBezTo>
                    <a:pt x="71" y="67"/>
                    <a:pt x="90" y="75"/>
                    <a:pt x="96" y="79"/>
                  </a:cubicBezTo>
                  <a:cubicBezTo>
                    <a:pt x="120" y="94"/>
                    <a:pt x="142" y="101"/>
                    <a:pt x="169" y="91"/>
                  </a:cubicBezTo>
                  <a:cubicBezTo>
                    <a:pt x="183" y="87"/>
                    <a:pt x="233" y="71"/>
                    <a:pt x="240" y="58"/>
                  </a:cubicBezTo>
                  <a:cubicBezTo>
                    <a:pt x="248" y="46"/>
                    <a:pt x="201" y="19"/>
                    <a:pt x="188" y="13"/>
                  </a:cubicBezTo>
                  <a:cubicBezTo>
                    <a:pt x="163" y="0"/>
                    <a:pt x="138" y="3"/>
                    <a:pt x="113" y="15"/>
                  </a:cubicBezTo>
                  <a:close/>
                </a:path>
              </a:pathLst>
            </a:custGeom>
            <a:solidFill>
              <a:srgbClr val="8099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8" name="Freeform 10250">
              <a:extLst>
                <a:ext uri="{FF2B5EF4-FFF2-40B4-BE49-F238E27FC236}">
                  <a16:creationId xmlns:a16="http://schemas.microsoft.com/office/drawing/2014/main" id="{542C343D-963D-4411-A36A-DF08C55E9A1E}"/>
                </a:ext>
              </a:extLst>
            </p:cNvPr>
            <p:cNvSpPr>
              <a:spLocks/>
            </p:cNvSpPr>
            <p:nvPr/>
          </p:nvSpPr>
          <p:spPr bwMode="auto">
            <a:xfrm>
              <a:off x="5683" y="1269"/>
              <a:ext cx="566" cy="217"/>
            </a:xfrm>
            <a:custGeom>
              <a:avLst/>
              <a:gdLst>
                <a:gd name="T0" fmla="*/ 170 w 172"/>
                <a:gd name="T1" fmla="*/ 39 h 66"/>
                <a:gd name="T2" fmla="*/ 171 w 172"/>
                <a:gd name="T3" fmla="*/ 37 h 66"/>
                <a:gd name="T4" fmla="*/ 117 w 172"/>
                <a:gd name="T5" fmla="*/ 27 h 66"/>
                <a:gd name="T6" fmla="*/ 135 w 172"/>
                <a:gd name="T7" fmla="*/ 17 h 66"/>
                <a:gd name="T8" fmla="*/ 135 w 172"/>
                <a:gd name="T9" fmla="*/ 16 h 66"/>
                <a:gd name="T10" fmla="*/ 115 w 172"/>
                <a:gd name="T11" fmla="*/ 27 h 66"/>
                <a:gd name="T12" fmla="*/ 83 w 172"/>
                <a:gd name="T13" fmla="*/ 27 h 66"/>
                <a:gd name="T14" fmla="*/ 107 w 172"/>
                <a:gd name="T15" fmla="*/ 9 h 66"/>
                <a:gd name="T16" fmla="*/ 108 w 172"/>
                <a:gd name="T17" fmla="*/ 7 h 66"/>
                <a:gd name="T18" fmla="*/ 80 w 172"/>
                <a:gd name="T19" fmla="*/ 27 h 66"/>
                <a:gd name="T20" fmla="*/ 49 w 172"/>
                <a:gd name="T21" fmla="*/ 30 h 66"/>
                <a:gd name="T22" fmla="*/ 82 w 172"/>
                <a:gd name="T23" fmla="*/ 2 h 66"/>
                <a:gd name="T24" fmla="*/ 83 w 172"/>
                <a:gd name="T25" fmla="*/ 0 h 66"/>
                <a:gd name="T26" fmla="*/ 46 w 172"/>
                <a:gd name="T27" fmla="*/ 30 h 66"/>
                <a:gd name="T28" fmla="*/ 3 w 172"/>
                <a:gd name="T29" fmla="*/ 36 h 66"/>
                <a:gd name="T30" fmla="*/ 1 w 172"/>
                <a:gd name="T31" fmla="*/ 38 h 66"/>
                <a:gd name="T32" fmla="*/ 31 w 172"/>
                <a:gd name="T33" fmla="*/ 36 h 66"/>
                <a:gd name="T34" fmla="*/ 62 w 172"/>
                <a:gd name="T35" fmla="*/ 55 h 66"/>
                <a:gd name="T36" fmla="*/ 63 w 172"/>
                <a:gd name="T37" fmla="*/ 54 h 66"/>
                <a:gd name="T38" fmla="*/ 47 w 172"/>
                <a:gd name="T39" fmla="*/ 45 h 66"/>
                <a:gd name="T40" fmla="*/ 33 w 172"/>
                <a:gd name="T41" fmla="*/ 35 h 66"/>
                <a:gd name="T42" fmla="*/ 57 w 172"/>
                <a:gd name="T43" fmla="*/ 33 h 66"/>
                <a:gd name="T44" fmla="*/ 109 w 172"/>
                <a:gd name="T45" fmla="*/ 66 h 66"/>
                <a:gd name="T46" fmla="*/ 110 w 172"/>
                <a:gd name="T47" fmla="*/ 65 h 66"/>
                <a:gd name="T48" fmla="*/ 81 w 172"/>
                <a:gd name="T49" fmla="*/ 47 h 66"/>
                <a:gd name="T50" fmla="*/ 61 w 172"/>
                <a:gd name="T51" fmla="*/ 33 h 66"/>
                <a:gd name="T52" fmla="*/ 81 w 172"/>
                <a:gd name="T53" fmla="*/ 31 h 66"/>
                <a:gd name="T54" fmla="*/ 95 w 172"/>
                <a:gd name="T55" fmla="*/ 31 h 66"/>
                <a:gd name="T56" fmla="*/ 120 w 172"/>
                <a:gd name="T57" fmla="*/ 47 h 66"/>
                <a:gd name="T58" fmla="*/ 121 w 172"/>
                <a:gd name="T59" fmla="*/ 46 h 66"/>
                <a:gd name="T60" fmla="*/ 110 w 172"/>
                <a:gd name="T61" fmla="*/ 39 h 66"/>
                <a:gd name="T62" fmla="*/ 98 w 172"/>
                <a:gd name="T63" fmla="*/ 31 h 66"/>
                <a:gd name="T64" fmla="*/ 170 w 172"/>
                <a:gd name="T65" fmla="*/ 39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2" h="66">
                  <a:moveTo>
                    <a:pt x="170" y="39"/>
                  </a:moveTo>
                  <a:cubicBezTo>
                    <a:pt x="170" y="39"/>
                    <a:pt x="172" y="37"/>
                    <a:pt x="171" y="37"/>
                  </a:cubicBezTo>
                  <a:cubicBezTo>
                    <a:pt x="155" y="31"/>
                    <a:pt x="136" y="28"/>
                    <a:pt x="117" y="27"/>
                  </a:cubicBezTo>
                  <a:cubicBezTo>
                    <a:pt x="122" y="23"/>
                    <a:pt x="128" y="20"/>
                    <a:pt x="135" y="17"/>
                  </a:cubicBezTo>
                  <a:cubicBezTo>
                    <a:pt x="135" y="17"/>
                    <a:pt x="136" y="16"/>
                    <a:pt x="135" y="16"/>
                  </a:cubicBezTo>
                  <a:cubicBezTo>
                    <a:pt x="128" y="16"/>
                    <a:pt x="121" y="21"/>
                    <a:pt x="115" y="27"/>
                  </a:cubicBezTo>
                  <a:cubicBezTo>
                    <a:pt x="104" y="26"/>
                    <a:pt x="93" y="26"/>
                    <a:pt x="83" y="27"/>
                  </a:cubicBezTo>
                  <a:cubicBezTo>
                    <a:pt x="88" y="17"/>
                    <a:pt x="96" y="12"/>
                    <a:pt x="107" y="9"/>
                  </a:cubicBezTo>
                  <a:cubicBezTo>
                    <a:pt x="107" y="9"/>
                    <a:pt x="108" y="7"/>
                    <a:pt x="108" y="7"/>
                  </a:cubicBezTo>
                  <a:cubicBezTo>
                    <a:pt x="98" y="7"/>
                    <a:pt x="83" y="17"/>
                    <a:pt x="80" y="27"/>
                  </a:cubicBezTo>
                  <a:cubicBezTo>
                    <a:pt x="69" y="28"/>
                    <a:pt x="59" y="29"/>
                    <a:pt x="49" y="30"/>
                  </a:cubicBezTo>
                  <a:cubicBezTo>
                    <a:pt x="51" y="15"/>
                    <a:pt x="69" y="7"/>
                    <a:pt x="82" y="2"/>
                  </a:cubicBezTo>
                  <a:cubicBezTo>
                    <a:pt x="83" y="2"/>
                    <a:pt x="84" y="0"/>
                    <a:pt x="83" y="0"/>
                  </a:cubicBezTo>
                  <a:cubicBezTo>
                    <a:pt x="72" y="1"/>
                    <a:pt x="45" y="16"/>
                    <a:pt x="46" y="30"/>
                  </a:cubicBezTo>
                  <a:cubicBezTo>
                    <a:pt x="31" y="32"/>
                    <a:pt x="16" y="34"/>
                    <a:pt x="3" y="36"/>
                  </a:cubicBezTo>
                  <a:cubicBezTo>
                    <a:pt x="2" y="36"/>
                    <a:pt x="0" y="38"/>
                    <a:pt x="1" y="38"/>
                  </a:cubicBezTo>
                  <a:cubicBezTo>
                    <a:pt x="11" y="38"/>
                    <a:pt x="21" y="37"/>
                    <a:pt x="31" y="36"/>
                  </a:cubicBezTo>
                  <a:cubicBezTo>
                    <a:pt x="35" y="46"/>
                    <a:pt x="52" y="53"/>
                    <a:pt x="62" y="55"/>
                  </a:cubicBezTo>
                  <a:cubicBezTo>
                    <a:pt x="62" y="55"/>
                    <a:pt x="63" y="54"/>
                    <a:pt x="63" y="54"/>
                  </a:cubicBezTo>
                  <a:cubicBezTo>
                    <a:pt x="58" y="50"/>
                    <a:pt x="52" y="48"/>
                    <a:pt x="47" y="45"/>
                  </a:cubicBezTo>
                  <a:cubicBezTo>
                    <a:pt x="42" y="42"/>
                    <a:pt x="38" y="38"/>
                    <a:pt x="33" y="35"/>
                  </a:cubicBezTo>
                  <a:cubicBezTo>
                    <a:pt x="41" y="35"/>
                    <a:pt x="49" y="34"/>
                    <a:pt x="57" y="33"/>
                  </a:cubicBezTo>
                  <a:cubicBezTo>
                    <a:pt x="71" y="46"/>
                    <a:pt x="90" y="62"/>
                    <a:pt x="109" y="66"/>
                  </a:cubicBezTo>
                  <a:cubicBezTo>
                    <a:pt x="109" y="66"/>
                    <a:pt x="110" y="65"/>
                    <a:pt x="110" y="65"/>
                  </a:cubicBezTo>
                  <a:cubicBezTo>
                    <a:pt x="99" y="60"/>
                    <a:pt x="90" y="54"/>
                    <a:pt x="81" y="47"/>
                  </a:cubicBezTo>
                  <a:cubicBezTo>
                    <a:pt x="74" y="42"/>
                    <a:pt x="68" y="37"/>
                    <a:pt x="61" y="33"/>
                  </a:cubicBezTo>
                  <a:cubicBezTo>
                    <a:pt x="68" y="32"/>
                    <a:pt x="74" y="31"/>
                    <a:pt x="81" y="31"/>
                  </a:cubicBezTo>
                  <a:cubicBezTo>
                    <a:pt x="86" y="31"/>
                    <a:pt x="91" y="31"/>
                    <a:pt x="95" y="31"/>
                  </a:cubicBezTo>
                  <a:cubicBezTo>
                    <a:pt x="101" y="38"/>
                    <a:pt x="111" y="45"/>
                    <a:pt x="120" y="47"/>
                  </a:cubicBezTo>
                  <a:cubicBezTo>
                    <a:pt x="120" y="47"/>
                    <a:pt x="121" y="47"/>
                    <a:pt x="121" y="46"/>
                  </a:cubicBezTo>
                  <a:cubicBezTo>
                    <a:pt x="118" y="43"/>
                    <a:pt x="114" y="41"/>
                    <a:pt x="110" y="39"/>
                  </a:cubicBezTo>
                  <a:cubicBezTo>
                    <a:pt x="106" y="36"/>
                    <a:pt x="102" y="34"/>
                    <a:pt x="98" y="31"/>
                  </a:cubicBezTo>
                  <a:cubicBezTo>
                    <a:pt x="122" y="31"/>
                    <a:pt x="145" y="35"/>
                    <a:pt x="170" y="39"/>
                  </a:cubicBezTo>
                  <a:close/>
                </a:path>
              </a:pathLst>
            </a:custGeom>
            <a:solidFill>
              <a:srgbClr val="6275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9" name="Freeform 10251">
              <a:extLst>
                <a:ext uri="{FF2B5EF4-FFF2-40B4-BE49-F238E27FC236}">
                  <a16:creationId xmlns:a16="http://schemas.microsoft.com/office/drawing/2014/main" id="{56ADAC20-5D7B-46A9-8323-F788D748CC10}"/>
                </a:ext>
              </a:extLst>
            </p:cNvPr>
            <p:cNvSpPr>
              <a:spLocks/>
            </p:cNvSpPr>
            <p:nvPr/>
          </p:nvSpPr>
          <p:spPr bwMode="auto">
            <a:xfrm>
              <a:off x="5479" y="1101"/>
              <a:ext cx="382" cy="372"/>
            </a:xfrm>
            <a:custGeom>
              <a:avLst/>
              <a:gdLst>
                <a:gd name="T0" fmla="*/ 116 w 116"/>
                <a:gd name="T1" fmla="*/ 11 h 113"/>
                <a:gd name="T2" fmla="*/ 94 w 116"/>
                <a:gd name="T3" fmla="*/ 19 h 113"/>
                <a:gd name="T4" fmla="*/ 79 w 116"/>
                <a:gd name="T5" fmla="*/ 28 h 113"/>
                <a:gd name="T6" fmla="*/ 86 w 116"/>
                <a:gd name="T7" fmla="*/ 9 h 113"/>
                <a:gd name="T8" fmla="*/ 85 w 116"/>
                <a:gd name="T9" fmla="*/ 8 h 113"/>
                <a:gd name="T10" fmla="*/ 56 w 116"/>
                <a:gd name="T11" fmla="*/ 56 h 113"/>
                <a:gd name="T12" fmla="*/ 54 w 116"/>
                <a:gd name="T13" fmla="*/ 1 h 113"/>
                <a:gd name="T14" fmla="*/ 54 w 116"/>
                <a:gd name="T15" fmla="*/ 3 h 113"/>
                <a:gd name="T16" fmla="*/ 55 w 116"/>
                <a:gd name="T17" fmla="*/ 57 h 113"/>
                <a:gd name="T18" fmla="*/ 55 w 116"/>
                <a:gd name="T19" fmla="*/ 58 h 113"/>
                <a:gd name="T20" fmla="*/ 0 w 116"/>
                <a:gd name="T21" fmla="*/ 110 h 113"/>
                <a:gd name="T22" fmla="*/ 0 w 116"/>
                <a:gd name="T23" fmla="*/ 113 h 113"/>
                <a:gd name="T24" fmla="*/ 50 w 116"/>
                <a:gd name="T25" fmla="*/ 70 h 113"/>
                <a:gd name="T26" fmla="*/ 76 w 116"/>
                <a:gd name="T27" fmla="*/ 33 h 113"/>
                <a:gd name="T28" fmla="*/ 94 w 116"/>
                <a:gd name="T29" fmla="*/ 23 h 113"/>
                <a:gd name="T30" fmla="*/ 116 w 116"/>
                <a:gd name="T31" fmla="*/ 13 h 113"/>
                <a:gd name="T32" fmla="*/ 116 w 116"/>
                <a:gd name="T33" fmla="*/ 11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6" h="113">
                  <a:moveTo>
                    <a:pt x="116" y="11"/>
                  </a:moveTo>
                  <a:cubicBezTo>
                    <a:pt x="108" y="12"/>
                    <a:pt x="101" y="16"/>
                    <a:pt x="94" y="19"/>
                  </a:cubicBezTo>
                  <a:cubicBezTo>
                    <a:pt x="88" y="21"/>
                    <a:pt x="83" y="24"/>
                    <a:pt x="79" y="28"/>
                  </a:cubicBezTo>
                  <a:cubicBezTo>
                    <a:pt x="82" y="21"/>
                    <a:pt x="84" y="15"/>
                    <a:pt x="86" y="9"/>
                  </a:cubicBezTo>
                  <a:cubicBezTo>
                    <a:pt x="86" y="8"/>
                    <a:pt x="85" y="8"/>
                    <a:pt x="85" y="8"/>
                  </a:cubicBezTo>
                  <a:cubicBezTo>
                    <a:pt x="79" y="25"/>
                    <a:pt x="68" y="41"/>
                    <a:pt x="56" y="56"/>
                  </a:cubicBezTo>
                  <a:cubicBezTo>
                    <a:pt x="60" y="39"/>
                    <a:pt x="58" y="18"/>
                    <a:pt x="54" y="1"/>
                  </a:cubicBezTo>
                  <a:cubicBezTo>
                    <a:pt x="54" y="0"/>
                    <a:pt x="54" y="2"/>
                    <a:pt x="54" y="3"/>
                  </a:cubicBezTo>
                  <a:cubicBezTo>
                    <a:pt x="56" y="21"/>
                    <a:pt x="56" y="39"/>
                    <a:pt x="55" y="57"/>
                  </a:cubicBezTo>
                  <a:cubicBezTo>
                    <a:pt x="55" y="57"/>
                    <a:pt x="55" y="57"/>
                    <a:pt x="55" y="58"/>
                  </a:cubicBezTo>
                  <a:cubicBezTo>
                    <a:pt x="39" y="77"/>
                    <a:pt x="19" y="95"/>
                    <a:pt x="0" y="110"/>
                  </a:cubicBezTo>
                  <a:cubicBezTo>
                    <a:pt x="0" y="111"/>
                    <a:pt x="0" y="113"/>
                    <a:pt x="0" y="113"/>
                  </a:cubicBezTo>
                  <a:cubicBezTo>
                    <a:pt x="21" y="105"/>
                    <a:pt x="36" y="87"/>
                    <a:pt x="50" y="70"/>
                  </a:cubicBezTo>
                  <a:cubicBezTo>
                    <a:pt x="59" y="59"/>
                    <a:pt x="69" y="46"/>
                    <a:pt x="76" y="33"/>
                  </a:cubicBezTo>
                  <a:cubicBezTo>
                    <a:pt x="82" y="31"/>
                    <a:pt x="88" y="26"/>
                    <a:pt x="94" y="23"/>
                  </a:cubicBezTo>
                  <a:cubicBezTo>
                    <a:pt x="101" y="20"/>
                    <a:pt x="109" y="18"/>
                    <a:pt x="116" y="13"/>
                  </a:cubicBezTo>
                  <a:cubicBezTo>
                    <a:pt x="116" y="13"/>
                    <a:pt x="116" y="11"/>
                    <a:pt x="116" y="11"/>
                  </a:cubicBezTo>
                  <a:close/>
                </a:path>
              </a:pathLst>
            </a:custGeom>
            <a:solidFill>
              <a:srgbClr val="4B28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0" name="Freeform 10252">
              <a:extLst>
                <a:ext uri="{FF2B5EF4-FFF2-40B4-BE49-F238E27FC236}">
                  <a16:creationId xmlns:a16="http://schemas.microsoft.com/office/drawing/2014/main" id="{8734807E-D71C-4821-8A74-5CFD66B486AC}"/>
                </a:ext>
              </a:extLst>
            </p:cNvPr>
            <p:cNvSpPr>
              <a:spLocks/>
            </p:cNvSpPr>
            <p:nvPr/>
          </p:nvSpPr>
          <p:spPr bwMode="auto">
            <a:xfrm>
              <a:off x="5752" y="748"/>
              <a:ext cx="241" cy="386"/>
            </a:xfrm>
            <a:custGeom>
              <a:avLst/>
              <a:gdLst>
                <a:gd name="T0" fmla="*/ 54 w 73"/>
                <a:gd name="T1" fmla="*/ 0 h 117"/>
                <a:gd name="T2" fmla="*/ 24 w 73"/>
                <a:gd name="T3" fmla="*/ 34 h 117"/>
                <a:gd name="T4" fmla="*/ 8 w 73"/>
                <a:gd name="T5" fmla="*/ 80 h 117"/>
                <a:gd name="T6" fmla="*/ 1 w 73"/>
                <a:gd name="T7" fmla="*/ 117 h 117"/>
                <a:gd name="T8" fmla="*/ 73 w 73"/>
                <a:gd name="T9" fmla="*/ 4 h 117"/>
                <a:gd name="T10" fmla="*/ 54 w 73"/>
                <a:gd name="T11" fmla="*/ 0 h 117"/>
              </a:gdLst>
              <a:ahLst/>
              <a:cxnLst>
                <a:cxn ang="0">
                  <a:pos x="T0" y="T1"/>
                </a:cxn>
                <a:cxn ang="0">
                  <a:pos x="T2" y="T3"/>
                </a:cxn>
                <a:cxn ang="0">
                  <a:pos x="T4" y="T5"/>
                </a:cxn>
                <a:cxn ang="0">
                  <a:pos x="T6" y="T7"/>
                </a:cxn>
                <a:cxn ang="0">
                  <a:pos x="T8" y="T9"/>
                </a:cxn>
                <a:cxn ang="0">
                  <a:pos x="T10" y="T11"/>
                </a:cxn>
              </a:cxnLst>
              <a:rect l="0" t="0" r="r" b="b"/>
              <a:pathLst>
                <a:path w="73" h="117">
                  <a:moveTo>
                    <a:pt x="54" y="0"/>
                  </a:moveTo>
                  <a:cubicBezTo>
                    <a:pt x="37" y="2"/>
                    <a:pt x="30" y="21"/>
                    <a:pt x="24" y="34"/>
                  </a:cubicBezTo>
                  <a:cubicBezTo>
                    <a:pt x="17" y="49"/>
                    <a:pt x="12" y="65"/>
                    <a:pt x="8" y="80"/>
                  </a:cubicBezTo>
                  <a:cubicBezTo>
                    <a:pt x="5" y="92"/>
                    <a:pt x="0" y="105"/>
                    <a:pt x="1" y="117"/>
                  </a:cubicBezTo>
                  <a:cubicBezTo>
                    <a:pt x="16" y="77"/>
                    <a:pt x="44" y="35"/>
                    <a:pt x="73" y="4"/>
                  </a:cubicBezTo>
                  <a:cubicBezTo>
                    <a:pt x="67" y="1"/>
                    <a:pt x="59" y="0"/>
                    <a:pt x="54" y="0"/>
                  </a:cubicBezTo>
                  <a:close/>
                </a:path>
              </a:pathLst>
            </a:custGeom>
            <a:solidFill>
              <a:srgbClr val="496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1" name="Freeform 10253">
              <a:extLst>
                <a:ext uri="{FF2B5EF4-FFF2-40B4-BE49-F238E27FC236}">
                  <a16:creationId xmlns:a16="http://schemas.microsoft.com/office/drawing/2014/main" id="{07A64282-4654-4C06-AA5B-5A173783CABB}"/>
                </a:ext>
              </a:extLst>
            </p:cNvPr>
            <p:cNvSpPr>
              <a:spLocks/>
            </p:cNvSpPr>
            <p:nvPr/>
          </p:nvSpPr>
          <p:spPr bwMode="auto">
            <a:xfrm>
              <a:off x="5756" y="761"/>
              <a:ext cx="296" cy="383"/>
            </a:xfrm>
            <a:custGeom>
              <a:avLst/>
              <a:gdLst>
                <a:gd name="T0" fmla="*/ 85 w 90"/>
                <a:gd name="T1" fmla="*/ 11 h 116"/>
                <a:gd name="T2" fmla="*/ 73 w 90"/>
                <a:gd name="T3" fmla="*/ 0 h 116"/>
                <a:gd name="T4" fmla="*/ 0 w 90"/>
                <a:gd name="T5" fmla="*/ 115 h 116"/>
                <a:gd name="T6" fmla="*/ 0 w 90"/>
                <a:gd name="T7" fmla="*/ 116 h 116"/>
                <a:gd name="T8" fmla="*/ 20 w 90"/>
                <a:gd name="T9" fmla="*/ 105 h 116"/>
                <a:gd name="T10" fmla="*/ 45 w 90"/>
                <a:gd name="T11" fmla="*/ 88 h 116"/>
                <a:gd name="T12" fmla="*/ 81 w 90"/>
                <a:gd name="T13" fmla="*/ 48 h 116"/>
                <a:gd name="T14" fmla="*/ 85 w 90"/>
                <a:gd name="T15" fmla="*/ 11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 h="116">
                  <a:moveTo>
                    <a:pt x="85" y="11"/>
                  </a:moveTo>
                  <a:cubicBezTo>
                    <a:pt x="83" y="6"/>
                    <a:pt x="78" y="3"/>
                    <a:pt x="73" y="0"/>
                  </a:cubicBezTo>
                  <a:cubicBezTo>
                    <a:pt x="45" y="36"/>
                    <a:pt x="21" y="74"/>
                    <a:pt x="0" y="115"/>
                  </a:cubicBezTo>
                  <a:cubicBezTo>
                    <a:pt x="0" y="115"/>
                    <a:pt x="0" y="116"/>
                    <a:pt x="0" y="116"/>
                  </a:cubicBezTo>
                  <a:cubicBezTo>
                    <a:pt x="5" y="111"/>
                    <a:pt x="14" y="108"/>
                    <a:pt x="20" y="105"/>
                  </a:cubicBezTo>
                  <a:cubicBezTo>
                    <a:pt x="28" y="100"/>
                    <a:pt x="37" y="94"/>
                    <a:pt x="45" y="88"/>
                  </a:cubicBezTo>
                  <a:cubicBezTo>
                    <a:pt x="60" y="77"/>
                    <a:pt x="72" y="63"/>
                    <a:pt x="81" y="48"/>
                  </a:cubicBezTo>
                  <a:cubicBezTo>
                    <a:pt x="86" y="37"/>
                    <a:pt x="90" y="22"/>
                    <a:pt x="85" y="11"/>
                  </a:cubicBezTo>
                  <a:close/>
                </a:path>
              </a:pathLst>
            </a:custGeom>
            <a:solidFill>
              <a:srgbClr val="496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6" name="Freeform 10254">
              <a:extLst>
                <a:ext uri="{FF2B5EF4-FFF2-40B4-BE49-F238E27FC236}">
                  <a16:creationId xmlns:a16="http://schemas.microsoft.com/office/drawing/2014/main" id="{C9251403-A9AF-49FB-BDD9-1978DAEEF0D4}"/>
                </a:ext>
              </a:extLst>
            </p:cNvPr>
            <p:cNvSpPr>
              <a:spLocks/>
            </p:cNvSpPr>
            <p:nvPr/>
          </p:nvSpPr>
          <p:spPr bwMode="auto">
            <a:xfrm>
              <a:off x="5756" y="761"/>
              <a:ext cx="240" cy="379"/>
            </a:xfrm>
            <a:custGeom>
              <a:avLst/>
              <a:gdLst>
                <a:gd name="T0" fmla="*/ 72 w 73"/>
                <a:gd name="T1" fmla="*/ 0 h 115"/>
                <a:gd name="T2" fmla="*/ 0 w 73"/>
                <a:gd name="T3" fmla="*/ 113 h 115"/>
                <a:gd name="T4" fmla="*/ 0 w 73"/>
                <a:gd name="T5" fmla="*/ 115 h 115"/>
                <a:gd name="T6" fmla="*/ 73 w 73"/>
                <a:gd name="T7" fmla="*/ 0 h 115"/>
                <a:gd name="T8" fmla="*/ 72 w 73"/>
                <a:gd name="T9" fmla="*/ 0 h 115"/>
              </a:gdLst>
              <a:ahLst/>
              <a:cxnLst>
                <a:cxn ang="0">
                  <a:pos x="T0" y="T1"/>
                </a:cxn>
                <a:cxn ang="0">
                  <a:pos x="T2" y="T3"/>
                </a:cxn>
                <a:cxn ang="0">
                  <a:pos x="T4" y="T5"/>
                </a:cxn>
                <a:cxn ang="0">
                  <a:pos x="T6" y="T7"/>
                </a:cxn>
                <a:cxn ang="0">
                  <a:pos x="T8" y="T9"/>
                </a:cxn>
              </a:cxnLst>
              <a:rect l="0" t="0" r="r" b="b"/>
              <a:pathLst>
                <a:path w="73" h="115">
                  <a:moveTo>
                    <a:pt x="72" y="0"/>
                  </a:moveTo>
                  <a:cubicBezTo>
                    <a:pt x="43" y="31"/>
                    <a:pt x="15" y="73"/>
                    <a:pt x="0" y="113"/>
                  </a:cubicBezTo>
                  <a:cubicBezTo>
                    <a:pt x="0" y="114"/>
                    <a:pt x="0" y="114"/>
                    <a:pt x="0" y="115"/>
                  </a:cubicBezTo>
                  <a:cubicBezTo>
                    <a:pt x="21" y="74"/>
                    <a:pt x="45" y="36"/>
                    <a:pt x="73" y="0"/>
                  </a:cubicBezTo>
                  <a:cubicBezTo>
                    <a:pt x="73" y="0"/>
                    <a:pt x="73" y="0"/>
                    <a:pt x="72" y="0"/>
                  </a:cubicBezTo>
                  <a:close/>
                </a:path>
              </a:pathLst>
            </a:custGeom>
            <a:solidFill>
              <a:srgbClr val="9AAC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7" name="Freeform 10255">
              <a:extLst>
                <a:ext uri="{FF2B5EF4-FFF2-40B4-BE49-F238E27FC236}">
                  <a16:creationId xmlns:a16="http://schemas.microsoft.com/office/drawing/2014/main" id="{C6EF8FC5-BFA9-44A0-937C-9D7AD06F549A}"/>
                </a:ext>
              </a:extLst>
            </p:cNvPr>
            <p:cNvSpPr>
              <a:spLocks/>
            </p:cNvSpPr>
            <p:nvPr/>
          </p:nvSpPr>
          <p:spPr bwMode="auto">
            <a:xfrm>
              <a:off x="5841" y="1045"/>
              <a:ext cx="247" cy="102"/>
            </a:xfrm>
            <a:custGeom>
              <a:avLst/>
              <a:gdLst>
                <a:gd name="T0" fmla="*/ 75 w 75"/>
                <a:gd name="T1" fmla="*/ 16 h 31"/>
                <a:gd name="T2" fmla="*/ 46 w 75"/>
                <a:gd name="T3" fmla="*/ 3 h 31"/>
                <a:gd name="T4" fmla="*/ 0 w 75"/>
                <a:gd name="T5" fmla="*/ 31 h 31"/>
                <a:gd name="T6" fmla="*/ 0 w 75"/>
                <a:gd name="T7" fmla="*/ 31 h 31"/>
                <a:gd name="T8" fmla="*/ 41 w 75"/>
                <a:gd name="T9" fmla="*/ 21 h 31"/>
                <a:gd name="T10" fmla="*/ 75 w 75"/>
                <a:gd name="T11" fmla="*/ 16 h 31"/>
              </a:gdLst>
              <a:ahLst/>
              <a:cxnLst>
                <a:cxn ang="0">
                  <a:pos x="T0" y="T1"/>
                </a:cxn>
                <a:cxn ang="0">
                  <a:pos x="T2" y="T3"/>
                </a:cxn>
                <a:cxn ang="0">
                  <a:pos x="T4" y="T5"/>
                </a:cxn>
                <a:cxn ang="0">
                  <a:pos x="T6" y="T7"/>
                </a:cxn>
                <a:cxn ang="0">
                  <a:pos x="T8" y="T9"/>
                </a:cxn>
                <a:cxn ang="0">
                  <a:pos x="T10" y="T11"/>
                </a:cxn>
              </a:cxnLst>
              <a:rect l="0" t="0" r="r" b="b"/>
              <a:pathLst>
                <a:path w="75" h="31">
                  <a:moveTo>
                    <a:pt x="75" y="16"/>
                  </a:moveTo>
                  <a:cubicBezTo>
                    <a:pt x="74" y="2"/>
                    <a:pt x="58" y="0"/>
                    <a:pt x="46" y="3"/>
                  </a:cubicBezTo>
                  <a:cubicBezTo>
                    <a:pt x="27" y="6"/>
                    <a:pt x="14" y="19"/>
                    <a:pt x="0" y="31"/>
                  </a:cubicBezTo>
                  <a:cubicBezTo>
                    <a:pt x="0" y="31"/>
                    <a:pt x="0" y="31"/>
                    <a:pt x="0" y="31"/>
                  </a:cubicBezTo>
                  <a:cubicBezTo>
                    <a:pt x="13" y="26"/>
                    <a:pt x="27" y="23"/>
                    <a:pt x="41" y="21"/>
                  </a:cubicBezTo>
                  <a:cubicBezTo>
                    <a:pt x="52" y="19"/>
                    <a:pt x="64" y="16"/>
                    <a:pt x="75" y="16"/>
                  </a:cubicBezTo>
                  <a:close/>
                </a:path>
              </a:pathLst>
            </a:custGeom>
            <a:solidFill>
              <a:srgbClr val="496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8" name="Freeform 10256">
              <a:extLst>
                <a:ext uri="{FF2B5EF4-FFF2-40B4-BE49-F238E27FC236}">
                  <a16:creationId xmlns:a16="http://schemas.microsoft.com/office/drawing/2014/main" id="{B6150CD4-0808-44E3-AD01-EAA5079F61BD}"/>
                </a:ext>
              </a:extLst>
            </p:cNvPr>
            <p:cNvSpPr>
              <a:spLocks/>
            </p:cNvSpPr>
            <p:nvPr/>
          </p:nvSpPr>
          <p:spPr bwMode="auto">
            <a:xfrm>
              <a:off x="5858" y="1104"/>
              <a:ext cx="230" cy="86"/>
            </a:xfrm>
            <a:custGeom>
              <a:avLst/>
              <a:gdLst>
                <a:gd name="T0" fmla="*/ 14 w 70"/>
                <a:gd name="T1" fmla="*/ 19 h 26"/>
                <a:gd name="T2" fmla="*/ 34 w 70"/>
                <a:gd name="T3" fmla="*/ 23 h 26"/>
                <a:gd name="T4" fmla="*/ 70 w 70"/>
                <a:gd name="T5" fmla="*/ 2 h 26"/>
                <a:gd name="T6" fmla="*/ 70 w 70"/>
                <a:gd name="T7" fmla="*/ 0 h 26"/>
                <a:gd name="T8" fmla="*/ 0 w 70"/>
                <a:gd name="T9" fmla="*/ 14 h 26"/>
                <a:gd name="T10" fmla="*/ 14 w 70"/>
                <a:gd name="T11" fmla="*/ 19 h 26"/>
              </a:gdLst>
              <a:ahLst/>
              <a:cxnLst>
                <a:cxn ang="0">
                  <a:pos x="T0" y="T1"/>
                </a:cxn>
                <a:cxn ang="0">
                  <a:pos x="T2" y="T3"/>
                </a:cxn>
                <a:cxn ang="0">
                  <a:pos x="T4" y="T5"/>
                </a:cxn>
                <a:cxn ang="0">
                  <a:pos x="T6" y="T7"/>
                </a:cxn>
                <a:cxn ang="0">
                  <a:pos x="T8" y="T9"/>
                </a:cxn>
                <a:cxn ang="0">
                  <a:pos x="T10" y="T11"/>
                </a:cxn>
              </a:cxnLst>
              <a:rect l="0" t="0" r="r" b="b"/>
              <a:pathLst>
                <a:path w="70" h="26">
                  <a:moveTo>
                    <a:pt x="14" y="19"/>
                  </a:moveTo>
                  <a:cubicBezTo>
                    <a:pt x="20" y="20"/>
                    <a:pt x="27" y="22"/>
                    <a:pt x="34" y="23"/>
                  </a:cubicBezTo>
                  <a:cubicBezTo>
                    <a:pt x="48" y="26"/>
                    <a:pt x="67" y="18"/>
                    <a:pt x="70" y="2"/>
                  </a:cubicBezTo>
                  <a:cubicBezTo>
                    <a:pt x="70" y="1"/>
                    <a:pt x="70" y="1"/>
                    <a:pt x="70" y="0"/>
                  </a:cubicBezTo>
                  <a:cubicBezTo>
                    <a:pt x="46" y="1"/>
                    <a:pt x="23" y="8"/>
                    <a:pt x="0" y="14"/>
                  </a:cubicBezTo>
                  <a:cubicBezTo>
                    <a:pt x="5" y="15"/>
                    <a:pt x="9" y="18"/>
                    <a:pt x="14" y="19"/>
                  </a:cubicBezTo>
                  <a:close/>
                </a:path>
              </a:pathLst>
            </a:custGeom>
            <a:solidFill>
              <a:srgbClr val="496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9" name="Freeform 10257">
              <a:extLst>
                <a:ext uri="{FF2B5EF4-FFF2-40B4-BE49-F238E27FC236}">
                  <a16:creationId xmlns:a16="http://schemas.microsoft.com/office/drawing/2014/main" id="{EECBD703-9DBA-430B-A1BB-5D1CE5394D30}"/>
                </a:ext>
              </a:extLst>
            </p:cNvPr>
            <p:cNvSpPr>
              <a:spLocks/>
            </p:cNvSpPr>
            <p:nvPr/>
          </p:nvSpPr>
          <p:spPr bwMode="auto">
            <a:xfrm>
              <a:off x="5841" y="1098"/>
              <a:ext cx="247" cy="52"/>
            </a:xfrm>
            <a:custGeom>
              <a:avLst/>
              <a:gdLst>
                <a:gd name="T0" fmla="*/ 75 w 75"/>
                <a:gd name="T1" fmla="*/ 0 h 16"/>
                <a:gd name="T2" fmla="*/ 41 w 75"/>
                <a:gd name="T3" fmla="*/ 5 h 16"/>
                <a:gd name="T4" fmla="*/ 0 w 75"/>
                <a:gd name="T5" fmla="*/ 15 h 16"/>
                <a:gd name="T6" fmla="*/ 2 w 75"/>
                <a:gd name="T7" fmla="*/ 15 h 16"/>
                <a:gd name="T8" fmla="*/ 5 w 75"/>
                <a:gd name="T9" fmla="*/ 16 h 16"/>
                <a:gd name="T10" fmla="*/ 75 w 75"/>
                <a:gd name="T11" fmla="*/ 2 h 16"/>
                <a:gd name="T12" fmla="*/ 75 w 75"/>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75" h="16">
                  <a:moveTo>
                    <a:pt x="75" y="0"/>
                  </a:moveTo>
                  <a:cubicBezTo>
                    <a:pt x="64" y="0"/>
                    <a:pt x="52" y="3"/>
                    <a:pt x="41" y="5"/>
                  </a:cubicBezTo>
                  <a:cubicBezTo>
                    <a:pt x="27" y="7"/>
                    <a:pt x="13" y="10"/>
                    <a:pt x="0" y="15"/>
                  </a:cubicBezTo>
                  <a:cubicBezTo>
                    <a:pt x="1" y="15"/>
                    <a:pt x="2" y="15"/>
                    <a:pt x="2" y="15"/>
                  </a:cubicBezTo>
                  <a:cubicBezTo>
                    <a:pt x="3" y="15"/>
                    <a:pt x="4" y="16"/>
                    <a:pt x="5" y="16"/>
                  </a:cubicBezTo>
                  <a:cubicBezTo>
                    <a:pt x="28" y="10"/>
                    <a:pt x="51" y="3"/>
                    <a:pt x="75" y="2"/>
                  </a:cubicBezTo>
                  <a:cubicBezTo>
                    <a:pt x="75" y="1"/>
                    <a:pt x="75" y="0"/>
                    <a:pt x="75" y="0"/>
                  </a:cubicBezTo>
                  <a:close/>
                </a:path>
              </a:pathLst>
            </a:custGeom>
            <a:solidFill>
              <a:srgbClr val="9AAC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0" name="Freeform 10258">
              <a:extLst>
                <a:ext uri="{FF2B5EF4-FFF2-40B4-BE49-F238E27FC236}">
                  <a16:creationId xmlns:a16="http://schemas.microsoft.com/office/drawing/2014/main" id="{7016F273-F359-4870-905E-7ACDF25EC80F}"/>
                </a:ext>
              </a:extLst>
            </p:cNvPr>
            <p:cNvSpPr>
              <a:spLocks/>
            </p:cNvSpPr>
            <p:nvPr/>
          </p:nvSpPr>
          <p:spPr bwMode="auto">
            <a:xfrm>
              <a:off x="5565" y="837"/>
              <a:ext cx="98" cy="313"/>
            </a:xfrm>
            <a:custGeom>
              <a:avLst/>
              <a:gdLst>
                <a:gd name="T0" fmla="*/ 14 w 30"/>
                <a:gd name="T1" fmla="*/ 0 h 95"/>
                <a:gd name="T2" fmla="*/ 0 w 30"/>
                <a:gd name="T3" fmla="*/ 30 h 95"/>
                <a:gd name="T4" fmla="*/ 16 w 30"/>
                <a:gd name="T5" fmla="*/ 77 h 95"/>
                <a:gd name="T6" fmla="*/ 30 w 30"/>
                <a:gd name="T7" fmla="*/ 95 h 95"/>
                <a:gd name="T8" fmla="*/ 14 w 30"/>
                <a:gd name="T9" fmla="*/ 0 h 95"/>
              </a:gdLst>
              <a:ahLst/>
              <a:cxnLst>
                <a:cxn ang="0">
                  <a:pos x="T0" y="T1"/>
                </a:cxn>
                <a:cxn ang="0">
                  <a:pos x="T2" y="T3"/>
                </a:cxn>
                <a:cxn ang="0">
                  <a:pos x="T4" y="T5"/>
                </a:cxn>
                <a:cxn ang="0">
                  <a:pos x="T6" y="T7"/>
                </a:cxn>
                <a:cxn ang="0">
                  <a:pos x="T8" y="T9"/>
                </a:cxn>
              </a:cxnLst>
              <a:rect l="0" t="0" r="r" b="b"/>
              <a:pathLst>
                <a:path w="30" h="95">
                  <a:moveTo>
                    <a:pt x="14" y="0"/>
                  </a:moveTo>
                  <a:cubicBezTo>
                    <a:pt x="5" y="4"/>
                    <a:pt x="0" y="21"/>
                    <a:pt x="0" y="30"/>
                  </a:cubicBezTo>
                  <a:cubicBezTo>
                    <a:pt x="0" y="47"/>
                    <a:pt x="7" y="63"/>
                    <a:pt x="16" y="77"/>
                  </a:cubicBezTo>
                  <a:cubicBezTo>
                    <a:pt x="19" y="83"/>
                    <a:pt x="24" y="89"/>
                    <a:pt x="30" y="95"/>
                  </a:cubicBezTo>
                  <a:cubicBezTo>
                    <a:pt x="19" y="65"/>
                    <a:pt x="13" y="31"/>
                    <a:pt x="14" y="0"/>
                  </a:cubicBezTo>
                  <a:close/>
                </a:path>
              </a:pathLst>
            </a:custGeom>
            <a:solidFill>
              <a:srgbClr val="496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1" name="Freeform 10259">
              <a:extLst>
                <a:ext uri="{FF2B5EF4-FFF2-40B4-BE49-F238E27FC236}">
                  <a16:creationId xmlns:a16="http://schemas.microsoft.com/office/drawing/2014/main" id="{FF2A1664-FD4D-4146-9958-26465CF41755}"/>
                </a:ext>
              </a:extLst>
            </p:cNvPr>
            <p:cNvSpPr>
              <a:spLocks/>
            </p:cNvSpPr>
            <p:nvPr/>
          </p:nvSpPr>
          <p:spPr bwMode="auto">
            <a:xfrm>
              <a:off x="5614" y="834"/>
              <a:ext cx="86" cy="313"/>
            </a:xfrm>
            <a:custGeom>
              <a:avLst/>
              <a:gdLst>
                <a:gd name="T0" fmla="*/ 12 w 26"/>
                <a:gd name="T1" fmla="*/ 4 h 95"/>
                <a:gd name="T2" fmla="*/ 0 w 26"/>
                <a:gd name="T3" fmla="*/ 1 h 95"/>
                <a:gd name="T4" fmla="*/ 16 w 26"/>
                <a:gd name="T5" fmla="*/ 95 h 95"/>
                <a:gd name="T6" fmla="*/ 22 w 26"/>
                <a:gd name="T7" fmla="*/ 77 h 95"/>
                <a:gd name="T8" fmla="*/ 25 w 26"/>
                <a:gd name="T9" fmla="*/ 51 h 95"/>
                <a:gd name="T10" fmla="*/ 12 w 26"/>
                <a:gd name="T11" fmla="*/ 4 h 95"/>
              </a:gdLst>
              <a:ahLst/>
              <a:cxnLst>
                <a:cxn ang="0">
                  <a:pos x="T0" y="T1"/>
                </a:cxn>
                <a:cxn ang="0">
                  <a:pos x="T2" y="T3"/>
                </a:cxn>
                <a:cxn ang="0">
                  <a:pos x="T4" y="T5"/>
                </a:cxn>
                <a:cxn ang="0">
                  <a:pos x="T6" y="T7"/>
                </a:cxn>
                <a:cxn ang="0">
                  <a:pos x="T8" y="T9"/>
                </a:cxn>
                <a:cxn ang="0">
                  <a:pos x="T10" y="T11"/>
                </a:cxn>
              </a:cxnLst>
              <a:rect l="0" t="0" r="r" b="b"/>
              <a:pathLst>
                <a:path w="26" h="95">
                  <a:moveTo>
                    <a:pt x="12" y="4"/>
                  </a:moveTo>
                  <a:cubicBezTo>
                    <a:pt x="7" y="0"/>
                    <a:pt x="3" y="0"/>
                    <a:pt x="0" y="1"/>
                  </a:cubicBezTo>
                  <a:cubicBezTo>
                    <a:pt x="0" y="33"/>
                    <a:pt x="7" y="65"/>
                    <a:pt x="16" y="95"/>
                  </a:cubicBezTo>
                  <a:cubicBezTo>
                    <a:pt x="16" y="93"/>
                    <a:pt x="20" y="86"/>
                    <a:pt x="22" y="77"/>
                  </a:cubicBezTo>
                  <a:cubicBezTo>
                    <a:pt x="24" y="69"/>
                    <a:pt x="25" y="60"/>
                    <a:pt x="25" y="51"/>
                  </a:cubicBezTo>
                  <a:cubicBezTo>
                    <a:pt x="26" y="37"/>
                    <a:pt x="24" y="14"/>
                    <a:pt x="12" y="4"/>
                  </a:cubicBezTo>
                  <a:close/>
                </a:path>
              </a:pathLst>
            </a:custGeom>
            <a:solidFill>
              <a:srgbClr val="496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2" name="Freeform 10260">
              <a:extLst>
                <a:ext uri="{FF2B5EF4-FFF2-40B4-BE49-F238E27FC236}">
                  <a16:creationId xmlns:a16="http://schemas.microsoft.com/office/drawing/2014/main" id="{E016FFC9-5246-42F1-8EC7-911F46AA05C4}"/>
                </a:ext>
              </a:extLst>
            </p:cNvPr>
            <p:cNvSpPr>
              <a:spLocks/>
            </p:cNvSpPr>
            <p:nvPr/>
          </p:nvSpPr>
          <p:spPr bwMode="auto">
            <a:xfrm>
              <a:off x="5607" y="837"/>
              <a:ext cx="60" cy="317"/>
            </a:xfrm>
            <a:custGeom>
              <a:avLst/>
              <a:gdLst>
                <a:gd name="T0" fmla="*/ 1 w 18"/>
                <a:gd name="T1" fmla="*/ 0 h 96"/>
                <a:gd name="T2" fmla="*/ 17 w 18"/>
                <a:gd name="T3" fmla="*/ 95 h 96"/>
                <a:gd name="T4" fmla="*/ 18 w 18"/>
                <a:gd name="T5" fmla="*/ 96 h 96"/>
                <a:gd name="T6" fmla="*/ 18 w 18"/>
                <a:gd name="T7" fmla="*/ 95 h 96"/>
                <a:gd name="T8" fmla="*/ 18 w 18"/>
                <a:gd name="T9" fmla="*/ 94 h 96"/>
                <a:gd name="T10" fmla="*/ 2 w 18"/>
                <a:gd name="T11" fmla="*/ 0 h 96"/>
                <a:gd name="T12" fmla="*/ 1 w 18"/>
                <a:gd name="T13" fmla="*/ 0 h 96"/>
              </a:gdLst>
              <a:ahLst/>
              <a:cxnLst>
                <a:cxn ang="0">
                  <a:pos x="T0" y="T1"/>
                </a:cxn>
                <a:cxn ang="0">
                  <a:pos x="T2" y="T3"/>
                </a:cxn>
                <a:cxn ang="0">
                  <a:pos x="T4" y="T5"/>
                </a:cxn>
                <a:cxn ang="0">
                  <a:pos x="T6" y="T7"/>
                </a:cxn>
                <a:cxn ang="0">
                  <a:pos x="T8" y="T9"/>
                </a:cxn>
                <a:cxn ang="0">
                  <a:pos x="T10" y="T11"/>
                </a:cxn>
                <a:cxn ang="0">
                  <a:pos x="T12" y="T13"/>
                </a:cxn>
              </a:cxnLst>
              <a:rect l="0" t="0" r="r" b="b"/>
              <a:pathLst>
                <a:path w="18" h="96">
                  <a:moveTo>
                    <a:pt x="1" y="0"/>
                  </a:moveTo>
                  <a:cubicBezTo>
                    <a:pt x="0" y="31"/>
                    <a:pt x="6" y="65"/>
                    <a:pt x="17" y="95"/>
                  </a:cubicBezTo>
                  <a:cubicBezTo>
                    <a:pt x="17" y="95"/>
                    <a:pt x="18" y="96"/>
                    <a:pt x="18" y="96"/>
                  </a:cubicBezTo>
                  <a:cubicBezTo>
                    <a:pt x="18" y="95"/>
                    <a:pt x="18" y="95"/>
                    <a:pt x="18" y="95"/>
                  </a:cubicBezTo>
                  <a:cubicBezTo>
                    <a:pt x="18" y="95"/>
                    <a:pt x="18" y="95"/>
                    <a:pt x="18" y="94"/>
                  </a:cubicBezTo>
                  <a:cubicBezTo>
                    <a:pt x="9" y="64"/>
                    <a:pt x="2" y="32"/>
                    <a:pt x="2" y="0"/>
                  </a:cubicBezTo>
                  <a:cubicBezTo>
                    <a:pt x="2" y="0"/>
                    <a:pt x="1" y="0"/>
                    <a:pt x="1" y="0"/>
                  </a:cubicBezTo>
                  <a:close/>
                </a:path>
              </a:pathLst>
            </a:custGeom>
            <a:solidFill>
              <a:srgbClr val="9AAC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3" name="Freeform 10261">
              <a:extLst>
                <a:ext uri="{FF2B5EF4-FFF2-40B4-BE49-F238E27FC236}">
                  <a16:creationId xmlns:a16="http://schemas.microsoft.com/office/drawing/2014/main" id="{12F4433C-FD8A-4D89-AEE1-1235E8DFCD71}"/>
                </a:ext>
              </a:extLst>
            </p:cNvPr>
            <p:cNvSpPr>
              <a:spLocks/>
            </p:cNvSpPr>
            <p:nvPr/>
          </p:nvSpPr>
          <p:spPr bwMode="auto">
            <a:xfrm>
              <a:off x="5071" y="1302"/>
              <a:ext cx="306" cy="254"/>
            </a:xfrm>
            <a:custGeom>
              <a:avLst/>
              <a:gdLst>
                <a:gd name="T0" fmla="*/ 76 w 93"/>
                <a:gd name="T1" fmla="*/ 27 h 77"/>
                <a:gd name="T2" fmla="*/ 57 w 93"/>
                <a:gd name="T3" fmla="*/ 15 h 77"/>
                <a:gd name="T4" fmla="*/ 32 w 93"/>
                <a:gd name="T5" fmla="*/ 3 h 77"/>
                <a:gd name="T6" fmla="*/ 7 w 93"/>
                <a:gd name="T7" fmla="*/ 9 h 77"/>
                <a:gd name="T8" fmla="*/ 9 w 93"/>
                <a:gd name="T9" fmla="*/ 39 h 77"/>
                <a:gd name="T10" fmla="*/ 7 w 93"/>
                <a:gd name="T11" fmla="*/ 68 h 77"/>
                <a:gd name="T12" fmla="*/ 29 w 93"/>
                <a:gd name="T13" fmla="*/ 76 h 77"/>
                <a:gd name="T14" fmla="*/ 78 w 93"/>
                <a:gd name="T15" fmla="*/ 56 h 77"/>
                <a:gd name="T16" fmla="*/ 89 w 93"/>
                <a:gd name="T17" fmla="*/ 46 h 77"/>
                <a:gd name="T18" fmla="*/ 89 w 93"/>
                <a:gd name="T19" fmla="*/ 38 h 77"/>
                <a:gd name="T20" fmla="*/ 76 w 93"/>
                <a:gd name="T21" fmla="*/ 2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3" h="77">
                  <a:moveTo>
                    <a:pt x="76" y="27"/>
                  </a:moveTo>
                  <a:cubicBezTo>
                    <a:pt x="70" y="26"/>
                    <a:pt x="62" y="18"/>
                    <a:pt x="57" y="15"/>
                  </a:cubicBezTo>
                  <a:cubicBezTo>
                    <a:pt x="49" y="10"/>
                    <a:pt x="41" y="6"/>
                    <a:pt x="32" y="3"/>
                  </a:cubicBezTo>
                  <a:cubicBezTo>
                    <a:pt x="23" y="1"/>
                    <a:pt x="12" y="0"/>
                    <a:pt x="7" y="9"/>
                  </a:cubicBezTo>
                  <a:cubicBezTo>
                    <a:pt x="1" y="18"/>
                    <a:pt x="9" y="29"/>
                    <a:pt x="9" y="39"/>
                  </a:cubicBezTo>
                  <a:cubicBezTo>
                    <a:pt x="8" y="49"/>
                    <a:pt x="0" y="58"/>
                    <a:pt x="7" y="68"/>
                  </a:cubicBezTo>
                  <a:cubicBezTo>
                    <a:pt x="12" y="75"/>
                    <a:pt x="21" y="77"/>
                    <a:pt x="29" y="76"/>
                  </a:cubicBezTo>
                  <a:cubicBezTo>
                    <a:pt x="47" y="75"/>
                    <a:pt x="64" y="67"/>
                    <a:pt x="78" y="56"/>
                  </a:cubicBezTo>
                  <a:cubicBezTo>
                    <a:pt x="82" y="53"/>
                    <a:pt x="86" y="50"/>
                    <a:pt x="89" y="46"/>
                  </a:cubicBezTo>
                  <a:cubicBezTo>
                    <a:pt x="93" y="42"/>
                    <a:pt x="92" y="41"/>
                    <a:pt x="89" y="38"/>
                  </a:cubicBezTo>
                  <a:cubicBezTo>
                    <a:pt x="84" y="34"/>
                    <a:pt x="79" y="31"/>
                    <a:pt x="76" y="27"/>
                  </a:cubicBezTo>
                </a:path>
              </a:pathLst>
            </a:custGeom>
            <a:solidFill>
              <a:srgbClr val="A529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4" name="Freeform 10262">
              <a:extLst>
                <a:ext uri="{FF2B5EF4-FFF2-40B4-BE49-F238E27FC236}">
                  <a16:creationId xmlns:a16="http://schemas.microsoft.com/office/drawing/2014/main" id="{09E11EDC-A81F-4D62-89A3-985A028A2FB7}"/>
                </a:ext>
              </a:extLst>
            </p:cNvPr>
            <p:cNvSpPr>
              <a:spLocks/>
            </p:cNvSpPr>
            <p:nvPr/>
          </p:nvSpPr>
          <p:spPr bwMode="auto">
            <a:xfrm>
              <a:off x="5166" y="1328"/>
              <a:ext cx="63" cy="175"/>
            </a:xfrm>
            <a:custGeom>
              <a:avLst/>
              <a:gdLst>
                <a:gd name="T0" fmla="*/ 13 w 19"/>
                <a:gd name="T1" fmla="*/ 53 h 53"/>
                <a:gd name="T2" fmla="*/ 1 w 19"/>
                <a:gd name="T3" fmla="*/ 20 h 53"/>
                <a:gd name="T4" fmla="*/ 10 w 19"/>
                <a:gd name="T5" fmla="*/ 2 h 53"/>
                <a:gd name="T6" fmla="*/ 18 w 19"/>
                <a:gd name="T7" fmla="*/ 14 h 53"/>
                <a:gd name="T8" fmla="*/ 16 w 19"/>
                <a:gd name="T9" fmla="*/ 35 h 53"/>
                <a:gd name="T10" fmla="*/ 13 w 19"/>
                <a:gd name="T11" fmla="*/ 53 h 53"/>
              </a:gdLst>
              <a:ahLst/>
              <a:cxnLst>
                <a:cxn ang="0">
                  <a:pos x="T0" y="T1"/>
                </a:cxn>
                <a:cxn ang="0">
                  <a:pos x="T2" y="T3"/>
                </a:cxn>
                <a:cxn ang="0">
                  <a:pos x="T4" y="T5"/>
                </a:cxn>
                <a:cxn ang="0">
                  <a:pos x="T6" y="T7"/>
                </a:cxn>
                <a:cxn ang="0">
                  <a:pos x="T8" y="T9"/>
                </a:cxn>
                <a:cxn ang="0">
                  <a:pos x="T10" y="T11"/>
                </a:cxn>
              </a:cxnLst>
              <a:rect l="0" t="0" r="r" b="b"/>
              <a:pathLst>
                <a:path w="19" h="53">
                  <a:moveTo>
                    <a:pt x="13" y="53"/>
                  </a:moveTo>
                  <a:cubicBezTo>
                    <a:pt x="0" y="51"/>
                    <a:pt x="0" y="29"/>
                    <a:pt x="1" y="20"/>
                  </a:cubicBezTo>
                  <a:cubicBezTo>
                    <a:pt x="2" y="15"/>
                    <a:pt x="5" y="5"/>
                    <a:pt x="10" y="2"/>
                  </a:cubicBezTo>
                  <a:cubicBezTo>
                    <a:pt x="14" y="0"/>
                    <a:pt x="18" y="10"/>
                    <a:pt x="18" y="14"/>
                  </a:cubicBezTo>
                  <a:cubicBezTo>
                    <a:pt x="19" y="21"/>
                    <a:pt x="18" y="28"/>
                    <a:pt x="16" y="35"/>
                  </a:cubicBezTo>
                  <a:cubicBezTo>
                    <a:pt x="15" y="40"/>
                    <a:pt x="16" y="50"/>
                    <a:pt x="13" y="53"/>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5" name="Freeform 10263">
              <a:extLst>
                <a:ext uri="{FF2B5EF4-FFF2-40B4-BE49-F238E27FC236}">
                  <a16:creationId xmlns:a16="http://schemas.microsoft.com/office/drawing/2014/main" id="{DC57A4A8-4AAD-46C3-A52F-6D4609508511}"/>
                </a:ext>
              </a:extLst>
            </p:cNvPr>
            <p:cNvSpPr>
              <a:spLocks/>
            </p:cNvSpPr>
            <p:nvPr/>
          </p:nvSpPr>
          <p:spPr bwMode="auto">
            <a:xfrm>
              <a:off x="5140" y="1193"/>
              <a:ext cx="273" cy="201"/>
            </a:xfrm>
            <a:custGeom>
              <a:avLst/>
              <a:gdLst>
                <a:gd name="T0" fmla="*/ 59 w 83"/>
                <a:gd name="T1" fmla="*/ 53 h 61"/>
                <a:gd name="T2" fmla="*/ 33 w 83"/>
                <a:gd name="T3" fmla="*/ 47 h 61"/>
                <a:gd name="T4" fmla="*/ 11 w 83"/>
                <a:gd name="T5" fmla="*/ 37 h 61"/>
                <a:gd name="T6" fmla="*/ 4 w 83"/>
                <a:gd name="T7" fmla="*/ 10 h 61"/>
                <a:gd name="T8" fmla="*/ 29 w 83"/>
                <a:gd name="T9" fmla="*/ 5 h 61"/>
                <a:gd name="T10" fmla="*/ 67 w 83"/>
                <a:gd name="T11" fmla="*/ 28 h 61"/>
                <a:gd name="T12" fmla="*/ 80 w 83"/>
                <a:gd name="T13" fmla="*/ 49 h 61"/>
                <a:gd name="T14" fmla="*/ 67 w 83"/>
                <a:gd name="T15" fmla="*/ 56 h 61"/>
                <a:gd name="T16" fmla="*/ 59 w 83"/>
                <a:gd name="T17" fmla="*/ 53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61">
                  <a:moveTo>
                    <a:pt x="59" y="53"/>
                  </a:moveTo>
                  <a:cubicBezTo>
                    <a:pt x="50" y="54"/>
                    <a:pt x="41" y="50"/>
                    <a:pt x="33" y="47"/>
                  </a:cubicBezTo>
                  <a:cubicBezTo>
                    <a:pt x="25" y="45"/>
                    <a:pt x="16" y="43"/>
                    <a:pt x="11" y="37"/>
                  </a:cubicBezTo>
                  <a:cubicBezTo>
                    <a:pt x="4" y="31"/>
                    <a:pt x="0" y="18"/>
                    <a:pt x="4" y="10"/>
                  </a:cubicBezTo>
                  <a:cubicBezTo>
                    <a:pt x="9" y="0"/>
                    <a:pt x="20" y="2"/>
                    <a:pt x="29" y="5"/>
                  </a:cubicBezTo>
                  <a:cubicBezTo>
                    <a:pt x="43" y="9"/>
                    <a:pt x="56" y="18"/>
                    <a:pt x="67" y="28"/>
                  </a:cubicBezTo>
                  <a:cubicBezTo>
                    <a:pt x="73" y="33"/>
                    <a:pt x="78" y="41"/>
                    <a:pt x="80" y="49"/>
                  </a:cubicBezTo>
                  <a:cubicBezTo>
                    <a:pt x="83" y="61"/>
                    <a:pt x="75" y="59"/>
                    <a:pt x="67" y="56"/>
                  </a:cubicBezTo>
                  <a:cubicBezTo>
                    <a:pt x="65" y="55"/>
                    <a:pt x="62" y="54"/>
                    <a:pt x="59" y="53"/>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6" name="Freeform 10264">
              <a:extLst>
                <a:ext uri="{FF2B5EF4-FFF2-40B4-BE49-F238E27FC236}">
                  <a16:creationId xmlns:a16="http://schemas.microsoft.com/office/drawing/2014/main" id="{B0226E86-E58D-4232-8C36-B6551134608A}"/>
                </a:ext>
              </a:extLst>
            </p:cNvPr>
            <p:cNvSpPr>
              <a:spLocks/>
            </p:cNvSpPr>
            <p:nvPr/>
          </p:nvSpPr>
          <p:spPr bwMode="auto">
            <a:xfrm>
              <a:off x="5229" y="1295"/>
              <a:ext cx="135" cy="23"/>
            </a:xfrm>
            <a:custGeom>
              <a:avLst/>
              <a:gdLst>
                <a:gd name="T0" fmla="*/ 41 w 41"/>
                <a:gd name="T1" fmla="*/ 6 h 7"/>
                <a:gd name="T2" fmla="*/ 0 w 41"/>
                <a:gd name="T3" fmla="*/ 1 h 7"/>
                <a:gd name="T4" fmla="*/ 0 w 41"/>
                <a:gd name="T5" fmla="*/ 2 h 7"/>
                <a:gd name="T6" fmla="*/ 40 w 41"/>
                <a:gd name="T7" fmla="*/ 7 h 7"/>
                <a:gd name="T8" fmla="*/ 41 w 41"/>
                <a:gd name="T9" fmla="*/ 6 h 7"/>
              </a:gdLst>
              <a:ahLst/>
              <a:cxnLst>
                <a:cxn ang="0">
                  <a:pos x="T0" y="T1"/>
                </a:cxn>
                <a:cxn ang="0">
                  <a:pos x="T2" y="T3"/>
                </a:cxn>
                <a:cxn ang="0">
                  <a:pos x="T4" y="T5"/>
                </a:cxn>
                <a:cxn ang="0">
                  <a:pos x="T6" y="T7"/>
                </a:cxn>
                <a:cxn ang="0">
                  <a:pos x="T8" y="T9"/>
                </a:cxn>
              </a:cxnLst>
              <a:rect l="0" t="0" r="r" b="b"/>
              <a:pathLst>
                <a:path w="41" h="7">
                  <a:moveTo>
                    <a:pt x="41" y="6"/>
                  </a:moveTo>
                  <a:cubicBezTo>
                    <a:pt x="28" y="3"/>
                    <a:pt x="14" y="0"/>
                    <a:pt x="0" y="1"/>
                  </a:cubicBezTo>
                  <a:cubicBezTo>
                    <a:pt x="0" y="1"/>
                    <a:pt x="0" y="2"/>
                    <a:pt x="0" y="2"/>
                  </a:cubicBezTo>
                  <a:cubicBezTo>
                    <a:pt x="14" y="3"/>
                    <a:pt x="27" y="5"/>
                    <a:pt x="40" y="7"/>
                  </a:cubicBezTo>
                  <a:cubicBezTo>
                    <a:pt x="41" y="7"/>
                    <a:pt x="41" y="6"/>
                    <a:pt x="41" y="6"/>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7" name="Freeform 10265">
              <a:extLst>
                <a:ext uri="{FF2B5EF4-FFF2-40B4-BE49-F238E27FC236}">
                  <a16:creationId xmlns:a16="http://schemas.microsoft.com/office/drawing/2014/main" id="{04401089-5B4B-42E7-A581-62A68F67DA52}"/>
                </a:ext>
              </a:extLst>
            </p:cNvPr>
            <p:cNvSpPr>
              <a:spLocks/>
            </p:cNvSpPr>
            <p:nvPr/>
          </p:nvSpPr>
          <p:spPr bwMode="auto">
            <a:xfrm>
              <a:off x="5242" y="1252"/>
              <a:ext cx="132" cy="70"/>
            </a:xfrm>
            <a:custGeom>
              <a:avLst/>
              <a:gdLst>
                <a:gd name="T0" fmla="*/ 40 w 40"/>
                <a:gd name="T1" fmla="*/ 20 h 21"/>
                <a:gd name="T2" fmla="*/ 1 w 40"/>
                <a:gd name="T3" fmla="*/ 0 h 21"/>
                <a:gd name="T4" fmla="*/ 1 w 40"/>
                <a:gd name="T5" fmla="*/ 1 h 21"/>
                <a:gd name="T6" fmla="*/ 19 w 40"/>
                <a:gd name="T7" fmla="*/ 9 h 21"/>
                <a:gd name="T8" fmla="*/ 39 w 40"/>
                <a:gd name="T9" fmla="*/ 21 h 21"/>
                <a:gd name="T10" fmla="*/ 40 w 40"/>
                <a:gd name="T11" fmla="*/ 20 h 21"/>
              </a:gdLst>
              <a:ahLst/>
              <a:cxnLst>
                <a:cxn ang="0">
                  <a:pos x="T0" y="T1"/>
                </a:cxn>
                <a:cxn ang="0">
                  <a:pos x="T2" y="T3"/>
                </a:cxn>
                <a:cxn ang="0">
                  <a:pos x="T4" y="T5"/>
                </a:cxn>
                <a:cxn ang="0">
                  <a:pos x="T6" y="T7"/>
                </a:cxn>
                <a:cxn ang="0">
                  <a:pos x="T8" y="T9"/>
                </a:cxn>
                <a:cxn ang="0">
                  <a:pos x="T10" y="T11"/>
                </a:cxn>
              </a:cxnLst>
              <a:rect l="0" t="0" r="r" b="b"/>
              <a:pathLst>
                <a:path w="40" h="21">
                  <a:moveTo>
                    <a:pt x="40" y="20"/>
                  </a:moveTo>
                  <a:cubicBezTo>
                    <a:pt x="30" y="10"/>
                    <a:pt x="15" y="3"/>
                    <a:pt x="1" y="0"/>
                  </a:cubicBezTo>
                  <a:cubicBezTo>
                    <a:pt x="1" y="0"/>
                    <a:pt x="0" y="0"/>
                    <a:pt x="1" y="1"/>
                  </a:cubicBezTo>
                  <a:cubicBezTo>
                    <a:pt x="7" y="3"/>
                    <a:pt x="13" y="6"/>
                    <a:pt x="19" y="9"/>
                  </a:cubicBezTo>
                  <a:cubicBezTo>
                    <a:pt x="26" y="12"/>
                    <a:pt x="32" y="17"/>
                    <a:pt x="39" y="21"/>
                  </a:cubicBezTo>
                  <a:cubicBezTo>
                    <a:pt x="39" y="21"/>
                    <a:pt x="40" y="20"/>
                    <a:pt x="40" y="2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8" name="Freeform 10266">
              <a:extLst>
                <a:ext uri="{FF2B5EF4-FFF2-40B4-BE49-F238E27FC236}">
                  <a16:creationId xmlns:a16="http://schemas.microsoft.com/office/drawing/2014/main" id="{359F0F1B-E97D-4F8E-ADD7-7E0DB3F40DC4}"/>
                </a:ext>
              </a:extLst>
            </p:cNvPr>
            <p:cNvSpPr>
              <a:spLocks/>
            </p:cNvSpPr>
            <p:nvPr/>
          </p:nvSpPr>
          <p:spPr bwMode="auto">
            <a:xfrm>
              <a:off x="5091" y="1414"/>
              <a:ext cx="345" cy="234"/>
            </a:xfrm>
            <a:custGeom>
              <a:avLst/>
              <a:gdLst>
                <a:gd name="T0" fmla="*/ 59 w 105"/>
                <a:gd name="T1" fmla="*/ 25 h 71"/>
                <a:gd name="T2" fmla="*/ 15 w 105"/>
                <a:gd name="T3" fmla="*/ 35 h 71"/>
                <a:gd name="T4" fmla="*/ 3 w 105"/>
                <a:gd name="T5" fmla="*/ 54 h 71"/>
                <a:gd name="T6" fmla="*/ 22 w 105"/>
                <a:gd name="T7" fmla="*/ 68 h 71"/>
                <a:gd name="T8" fmla="*/ 73 w 105"/>
                <a:gd name="T9" fmla="*/ 51 h 71"/>
                <a:gd name="T10" fmla="*/ 103 w 105"/>
                <a:gd name="T11" fmla="*/ 13 h 71"/>
                <a:gd name="T12" fmla="*/ 74 w 105"/>
                <a:gd name="T13" fmla="*/ 19 h 71"/>
                <a:gd name="T14" fmla="*/ 59 w 105"/>
                <a:gd name="T15" fmla="*/ 25 h 71"/>
                <a:gd name="T16" fmla="*/ 59 w 105"/>
                <a:gd name="T17" fmla="*/ 25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5" h="71">
                  <a:moveTo>
                    <a:pt x="59" y="25"/>
                  </a:moveTo>
                  <a:cubicBezTo>
                    <a:pt x="45" y="21"/>
                    <a:pt x="27" y="28"/>
                    <a:pt x="15" y="35"/>
                  </a:cubicBezTo>
                  <a:cubicBezTo>
                    <a:pt x="8" y="39"/>
                    <a:pt x="0" y="46"/>
                    <a:pt x="3" y="54"/>
                  </a:cubicBezTo>
                  <a:cubicBezTo>
                    <a:pt x="5" y="62"/>
                    <a:pt x="15" y="67"/>
                    <a:pt x="22" y="68"/>
                  </a:cubicBezTo>
                  <a:cubicBezTo>
                    <a:pt x="41" y="71"/>
                    <a:pt x="58" y="61"/>
                    <a:pt x="73" y="51"/>
                  </a:cubicBezTo>
                  <a:cubicBezTo>
                    <a:pt x="84" y="43"/>
                    <a:pt x="105" y="29"/>
                    <a:pt x="103" y="13"/>
                  </a:cubicBezTo>
                  <a:cubicBezTo>
                    <a:pt x="102" y="0"/>
                    <a:pt x="80" y="17"/>
                    <a:pt x="74" y="19"/>
                  </a:cubicBezTo>
                  <a:cubicBezTo>
                    <a:pt x="69" y="21"/>
                    <a:pt x="64" y="22"/>
                    <a:pt x="59" y="25"/>
                  </a:cubicBezTo>
                  <a:cubicBezTo>
                    <a:pt x="57" y="26"/>
                    <a:pt x="61" y="25"/>
                    <a:pt x="59" y="25"/>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9" name="Freeform 10267">
              <a:extLst>
                <a:ext uri="{FF2B5EF4-FFF2-40B4-BE49-F238E27FC236}">
                  <a16:creationId xmlns:a16="http://schemas.microsoft.com/office/drawing/2014/main" id="{E692D3ED-4CC6-41C2-A851-0787FC0138EA}"/>
                </a:ext>
              </a:extLst>
            </p:cNvPr>
            <p:cNvSpPr>
              <a:spLocks/>
            </p:cNvSpPr>
            <p:nvPr/>
          </p:nvSpPr>
          <p:spPr bwMode="auto">
            <a:xfrm>
              <a:off x="5222" y="1506"/>
              <a:ext cx="125" cy="59"/>
            </a:xfrm>
            <a:custGeom>
              <a:avLst/>
              <a:gdLst>
                <a:gd name="T0" fmla="*/ 38 w 38"/>
                <a:gd name="T1" fmla="*/ 1 h 18"/>
                <a:gd name="T2" fmla="*/ 1 w 38"/>
                <a:gd name="T3" fmla="*/ 18 h 18"/>
                <a:gd name="T4" fmla="*/ 0 w 38"/>
                <a:gd name="T5" fmla="*/ 18 h 18"/>
                <a:gd name="T6" fmla="*/ 37 w 38"/>
                <a:gd name="T7" fmla="*/ 0 h 18"/>
                <a:gd name="T8" fmla="*/ 38 w 38"/>
                <a:gd name="T9" fmla="*/ 1 h 18"/>
              </a:gdLst>
              <a:ahLst/>
              <a:cxnLst>
                <a:cxn ang="0">
                  <a:pos x="T0" y="T1"/>
                </a:cxn>
                <a:cxn ang="0">
                  <a:pos x="T2" y="T3"/>
                </a:cxn>
                <a:cxn ang="0">
                  <a:pos x="T4" y="T5"/>
                </a:cxn>
                <a:cxn ang="0">
                  <a:pos x="T6" y="T7"/>
                </a:cxn>
                <a:cxn ang="0">
                  <a:pos x="T8" y="T9"/>
                </a:cxn>
              </a:cxnLst>
              <a:rect l="0" t="0" r="r" b="b"/>
              <a:pathLst>
                <a:path w="38" h="18">
                  <a:moveTo>
                    <a:pt x="38" y="1"/>
                  </a:moveTo>
                  <a:cubicBezTo>
                    <a:pt x="27" y="8"/>
                    <a:pt x="14" y="15"/>
                    <a:pt x="1" y="18"/>
                  </a:cubicBezTo>
                  <a:cubicBezTo>
                    <a:pt x="1" y="18"/>
                    <a:pt x="0" y="18"/>
                    <a:pt x="0" y="18"/>
                  </a:cubicBezTo>
                  <a:cubicBezTo>
                    <a:pt x="13" y="12"/>
                    <a:pt x="25" y="7"/>
                    <a:pt x="37" y="0"/>
                  </a:cubicBezTo>
                  <a:cubicBezTo>
                    <a:pt x="37" y="0"/>
                    <a:pt x="38" y="0"/>
                    <a:pt x="38" y="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0" name="Freeform 10268">
              <a:extLst>
                <a:ext uri="{FF2B5EF4-FFF2-40B4-BE49-F238E27FC236}">
                  <a16:creationId xmlns:a16="http://schemas.microsoft.com/office/drawing/2014/main" id="{3915E322-7A87-415C-A135-0E3F9E75756A}"/>
                </a:ext>
              </a:extLst>
            </p:cNvPr>
            <p:cNvSpPr>
              <a:spLocks/>
            </p:cNvSpPr>
            <p:nvPr/>
          </p:nvSpPr>
          <p:spPr bwMode="auto">
            <a:xfrm>
              <a:off x="5252" y="1503"/>
              <a:ext cx="102" cy="102"/>
            </a:xfrm>
            <a:custGeom>
              <a:avLst/>
              <a:gdLst>
                <a:gd name="T0" fmla="*/ 31 w 31"/>
                <a:gd name="T1" fmla="*/ 0 h 31"/>
                <a:gd name="T2" fmla="*/ 1 w 31"/>
                <a:gd name="T3" fmla="*/ 31 h 31"/>
                <a:gd name="T4" fmla="*/ 0 w 31"/>
                <a:gd name="T5" fmla="*/ 31 h 31"/>
                <a:gd name="T6" fmla="*/ 15 w 31"/>
                <a:gd name="T7" fmla="*/ 17 h 31"/>
                <a:gd name="T8" fmla="*/ 30 w 31"/>
                <a:gd name="T9" fmla="*/ 0 h 31"/>
                <a:gd name="T10" fmla="*/ 31 w 31"/>
                <a:gd name="T11" fmla="*/ 0 h 31"/>
              </a:gdLst>
              <a:ahLst/>
              <a:cxnLst>
                <a:cxn ang="0">
                  <a:pos x="T0" y="T1"/>
                </a:cxn>
                <a:cxn ang="0">
                  <a:pos x="T2" y="T3"/>
                </a:cxn>
                <a:cxn ang="0">
                  <a:pos x="T4" y="T5"/>
                </a:cxn>
                <a:cxn ang="0">
                  <a:pos x="T6" y="T7"/>
                </a:cxn>
                <a:cxn ang="0">
                  <a:pos x="T8" y="T9"/>
                </a:cxn>
                <a:cxn ang="0">
                  <a:pos x="T10" y="T11"/>
                </a:cxn>
              </a:cxnLst>
              <a:rect l="0" t="0" r="r" b="b"/>
              <a:pathLst>
                <a:path w="31" h="31">
                  <a:moveTo>
                    <a:pt x="31" y="0"/>
                  </a:moveTo>
                  <a:cubicBezTo>
                    <a:pt x="25" y="12"/>
                    <a:pt x="13" y="24"/>
                    <a:pt x="1" y="31"/>
                  </a:cubicBezTo>
                  <a:cubicBezTo>
                    <a:pt x="1" y="31"/>
                    <a:pt x="0" y="31"/>
                    <a:pt x="0" y="31"/>
                  </a:cubicBezTo>
                  <a:cubicBezTo>
                    <a:pt x="5" y="26"/>
                    <a:pt x="10" y="22"/>
                    <a:pt x="15" y="17"/>
                  </a:cubicBezTo>
                  <a:cubicBezTo>
                    <a:pt x="21" y="12"/>
                    <a:pt x="25" y="5"/>
                    <a:pt x="30" y="0"/>
                  </a:cubicBezTo>
                  <a:cubicBezTo>
                    <a:pt x="30" y="0"/>
                    <a:pt x="31" y="0"/>
                    <a:pt x="31" y="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1" name="Freeform 10269">
              <a:extLst>
                <a:ext uri="{FF2B5EF4-FFF2-40B4-BE49-F238E27FC236}">
                  <a16:creationId xmlns:a16="http://schemas.microsoft.com/office/drawing/2014/main" id="{7D036FB7-FEC9-4C00-BA11-364105A86BA6}"/>
                </a:ext>
              </a:extLst>
            </p:cNvPr>
            <p:cNvSpPr>
              <a:spLocks/>
            </p:cNvSpPr>
            <p:nvPr/>
          </p:nvSpPr>
          <p:spPr bwMode="auto">
            <a:xfrm>
              <a:off x="5173" y="1285"/>
              <a:ext cx="267" cy="257"/>
            </a:xfrm>
            <a:custGeom>
              <a:avLst/>
              <a:gdLst>
                <a:gd name="T0" fmla="*/ 64 w 81"/>
                <a:gd name="T1" fmla="*/ 65 h 78"/>
                <a:gd name="T2" fmla="*/ 73 w 81"/>
                <a:gd name="T3" fmla="*/ 54 h 78"/>
                <a:gd name="T4" fmla="*/ 77 w 81"/>
                <a:gd name="T5" fmla="*/ 28 h 78"/>
                <a:gd name="T6" fmla="*/ 39 w 81"/>
                <a:gd name="T7" fmla="*/ 3 h 78"/>
                <a:gd name="T8" fmla="*/ 11 w 81"/>
                <a:gd name="T9" fmla="*/ 10 h 78"/>
                <a:gd name="T10" fmla="*/ 11 w 81"/>
                <a:gd name="T11" fmla="*/ 23 h 78"/>
                <a:gd name="T12" fmla="*/ 12 w 81"/>
                <a:gd name="T13" fmla="*/ 40 h 78"/>
                <a:gd name="T14" fmla="*/ 5 w 81"/>
                <a:gd name="T15" fmla="*/ 65 h 78"/>
                <a:gd name="T16" fmla="*/ 28 w 81"/>
                <a:gd name="T17" fmla="*/ 76 h 78"/>
                <a:gd name="T18" fmla="*/ 64 w 81"/>
                <a:gd name="T19" fmla="*/ 65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78">
                  <a:moveTo>
                    <a:pt x="64" y="65"/>
                  </a:moveTo>
                  <a:cubicBezTo>
                    <a:pt x="68" y="63"/>
                    <a:pt x="71" y="57"/>
                    <a:pt x="73" y="54"/>
                  </a:cubicBezTo>
                  <a:cubicBezTo>
                    <a:pt x="80" y="47"/>
                    <a:pt x="81" y="37"/>
                    <a:pt x="77" y="28"/>
                  </a:cubicBezTo>
                  <a:cubicBezTo>
                    <a:pt x="70" y="14"/>
                    <a:pt x="54" y="6"/>
                    <a:pt x="39" y="3"/>
                  </a:cubicBezTo>
                  <a:cubicBezTo>
                    <a:pt x="30" y="2"/>
                    <a:pt x="17" y="0"/>
                    <a:pt x="11" y="10"/>
                  </a:cubicBezTo>
                  <a:cubicBezTo>
                    <a:pt x="8" y="14"/>
                    <a:pt x="10" y="19"/>
                    <a:pt x="11" y="23"/>
                  </a:cubicBezTo>
                  <a:cubicBezTo>
                    <a:pt x="13" y="28"/>
                    <a:pt x="13" y="34"/>
                    <a:pt x="12" y="40"/>
                  </a:cubicBezTo>
                  <a:cubicBezTo>
                    <a:pt x="10" y="48"/>
                    <a:pt x="0" y="56"/>
                    <a:pt x="5" y="65"/>
                  </a:cubicBezTo>
                  <a:cubicBezTo>
                    <a:pt x="9" y="72"/>
                    <a:pt x="21" y="76"/>
                    <a:pt x="28" y="76"/>
                  </a:cubicBezTo>
                  <a:cubicBezTo>
                    <a:pt x="45" y="78"/>
                    <a:pt x="51" y="73"/>
                    <a:pt x="64" y="65"/>
                  </a:cubicBezTo>
                </a:path>
              </a:pathLst>
            </a:custGeom>
            <a:solidFill>
              <a:srgbClr val="B623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2" name="Freeform 10270">
              <a:extLst>
                <a:ext uri="{FF2B5EF4-FFF2-40B4-BE49-F238E27FC236}">
                  <a16:creationId xmlns:a16="http://schemas.microsoft.com/office/drawing/2014/main" id="{96A230CB-78D4-4F84-97AA-7BC7FBAAF27D}"/>
                </a:ext>
              </a:extLst>
            </p:cNvPr>
            <p:cNvSpPr>
              <a:spLocks/>
            </p:cNvSpPr>
            <p:nvPr/>
          </p:nvSpPr>
          <p:spPr bwMode="auto">
            <a:xfrm>
              <a:off x="5288" y="1417"/>
              <a:ext cx="138" cy="36"/>
            </a:xfrm>
            <a:custGeom>
              <a:avLst/>
              <a:gdLst>
                <a:gd name="T0" fmla="*/ 41 w 42"/>
                <a:gd name="T1" fmla="*/ 2 h 11"/>
                <a:gd name="T2" fmla="*/ 0 w 42"/>
                <a:gd name="T3" fmla="*/ 10 h 11"/>
                <a:gd name="T4" fmla="*/ 0 w 42"/>
                <a:gd name="T5" fmla="*/ 11 h 11"/>
                <a:gd name="T6" fmla="*/ 20 w 42"/>
                <a:gd name="T7" fmla="*/ 6 h 11"/>
                <a:gd name="T8" fmla="*/ 41 w 42"/>
                <a:gd name="T9" fmla="*/ 4 h 11"/>
                <a:gd name="T10" fmla="*/ 41 w 42"/>
                <a:gd name="T11" fmla="*/ 2 h 11"/>
              </a:gdLst>
              <a:ahLst/>
              <a:cxnLst>
                <a:cxn ang="0">
                  <a:pos x="T0" y="T1"/>
                </a:cxn>
                <a:cxn ang="0">
                  <a:pos x="T2" y="T3"/>
                </a:cxn>
                <a:cxn ang="0">
                  <a:pos x="T4" y="T5"/>
                </a:cxn>
                <a:cxn ang="0">
                  <a:pos x="T6" y="T7"/>
                </a:cxn>
                <a:cxn ang="0">
                  <a:pos x="T8" y="T9"/>
                </a:cxn>
                <a:cxn ang="0">
                  <a:pos x="T10" y="T11"/>
                </a:cxn>
              </a:cxnLst>
              <a:rect l="0" t="0" r="r" b="b"/>
              <a:pathLst>
                <a:path w="42" h="11">
                  <a:moveTo>
                    <a:pt x="41" y="2"/>
                  </a:moveTo>
                  <a:cubicBezTo>
                    <a:pt x="28" y="0"/>
                    <a:pt x="12" y="5"/>
                    <a:pt x="0" y="10"/>
                  </a:cubicBezTo>
                  <a:cubicBezTo>
                    <a:pt x="0" y="10"/>
                    <a:pt x="0" y="11"/>
                    <a:pt x="0" y="11"/>
                  </a:cubicBezTo>
                  <a:cubicBezTo>
                    <a:pt x="7" y="9"/>
                    <a:pt x="13" y="8"/>
                    <a:pt x="20" y="6"/>
                  </a:cubicBezTo>
                  <a:cubicBezTo>
                    <a:pt x="27" y="5"/>
                    <a:pt x="34" y="4"/>
                    <a:pt x="41" y="4"/>
                  </a:cubicBezTo>
                  <a:cubicBezTo>
                    <a:pt x="41" y="4"/>
                    <a:pt x="42" y="3"/>
                    <a:pt x="41" y="2"/>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3" name="Freeform 10271">
              <a:extLst>
                <a:ext uri="{FF2B5EF4-FFF2-40B4-BE49-F238E27FC236}">
                  <a16:creationId xmlns:a16="http://schemas.microsoft.com/office/drawing/2014/main" id="{070657DA-C0DD-4213-A6AC-23A425E2693B}"/>
                </a:ext>
              </a:extLst>
            </p:cNvPr>
            <p:cNvSpPr>
              <a:spLocks/>
            </p:cNvSpPr>
            <p:nvPr/>
          </p:nvSpPr>
          <p:spPr bwMode="auto">
            <a:xfrm>
              <a:off x="5285" y="1401"/>
              <a:ext cx="135" cy="26"/>
            </a:xfrm>
            <a:custGeom>
              <a:avLst/>
              <a:gdLst>
                <a:gd name="T0" fmla="*/ 41 w 41"/>
                <a:gd name="T1" fmla="*/ 7 h 8"/>
                <a:gd name="T2" fmla="*/ 0 w 41"/>
                <a:gd name="T3" fmla="*/ 2 h 8"/>
                <a:gd name="T4" fmla="*/ 0 w 41"/>
                <a:gd name="T5" fmla="*/ 2 h 8"/>
                <a:gd name="T6" fmla="*/ 40 w 41"/>
                <a:gd name="T7" fmla="*/ 8 h 8"/>
                <a:gd name="T8" fmla="*/ 41 w 41"/>
                <a:gd name="T9" fmla="*/ 7 h 8"/>
              </a:gdLst>
              <a:ahLst/>
              <a:cxnLst>
                <a:cxn ang="0">
                  <a:pos x="T0" y="T1"/>
                </a:cxn>
                <a:cxn ang="0">
                  <a:pos x="T2" y="T3"/>
                </a:cxn>
                <a:cxn ang="0">
                  <a:pos x="T4" y="T5"/>
                </a:cxn>
                <a:cxn ang="0">
                  <a:pos x="T6" y="T7"/>
                </a:cxn>
                <a:cxn ang="0">
                  <a:pos x="T8" y="T9"/>
                </a:cxn>
              </a:cxnLst>
              <a:rect l="0" t="0" r="r" b="b"/>
              <a:pathLst>
                <a:path w="41" h="8">
                  <a:moveTo>
                    <a:pt x="41" y="7"/>
                  </a:moveTo>
                  <a:cubicBezTo>
                    <a:pt x="28" y="3"/>
                    <a:pt x="14" y="0"/>
                    <a:pt x="0" y="2"/>
                  </a:cubicBezTo>
                  <a:cubicBezTo>
                    <a:pt x="0" y="2"/>
                    <a:pt x="0" y="2"/>
                    <a:pt x="0" y="2"/>
                  </a:cubicBezTo>
                  <a:cubicBezTo>
                    <a:pt x="14" y="4"/>
                    <a:pt x="27" y="5"/>
                    <a:pt x="40" y="8"/>
                  </a:cubicBezTo>
                  <a:cubicBezTo>
                    <a:pt x="41" y="8"/>
                    <a:pt x="41" y="7"/>
                    <a:pt x="41" y="7"/>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4" name="Freeform 10272">
              <a:extLst>
                <a:ext uri="{FF2B5EF4-FFF2-40B4-BE49-F238E27FC236}">
                  <a16:creationId xmlns:a16="http://schemas.microsoft.com/office/drawing/2014/main" id="{696EC0AF-8ADB-4D01-8AF0-C5EEF284CB1F}"/>
                </a:ext>
              </a:extLst>
            </p:cNvPr>
            <p:cNvSpPr>
              <a:spLocks/>
            </p:cNvSpPr>
            <p:nvPr/>
          </p:nvSpPr>
          <p:spPr bwMode="auto">
            <a:xfrm>
              <a:off x="5298" y="1358"/>
              <a:ext cx="132" cy="69"/>
            </a:xfrm>
            <a:custGeom>
              <a:avLst/>
              <a:gdLst>
                <a:gd name="T0" fmla="*/ 40 w 40"/>
                <a:gd name="T1" fmla="*/ 21 h 21"/>
                <a:gd name="T2" fmla="*/ 1 w 40"/>
                <a:gd name="T3" fmla="*/ 0 h 21"/>
                <a:gd name="T4" fmla="*/ 1 w 40"/>
                <a:gd name="T5" fmla="*/ 1 h 21"/>
                <a:gd name="T6" fmla="*/ 19 w 40"/>
                <a:gd name="T7" fmla="*/ 9 h 21"/>
                <a:gd name="T8" fmla="*/ 39 w 40"/>
                <a:gd name="T9" fmla="*/ 21 h 21"/>
                <a:gd name="T10" fmla="*/ 40 w 40"/>
                <a:gd name="T11" fmla="*/ 21 h 21"/>
              </a:gdLst>
              <a:ahLst/>
              <a:cxnLst>
                <a:cxn ang="0">
                  <a:pos x="T0" y="T1"/>
                </a:cxn>
                <a:cxn ang="0">
                  <a:pos x="T2" y="T3"/>
                </a:cxn>
                <a:cxn ang="0">
                  <a:pos x="T4" y="T5"/>
                </a:cxn>
                <a:cxn ang="0">
                  <a:pos x="T6" y="T7"/>
                </a:cxn>
                <a:cxn ang="0">
                  <a:pos x="T8" y="T9"/>
                </a:cxn>
                <a:cxn ang="0">
                  <a:pos x="T10" y="T11"/>
                </a:cxn>
              </a:cxnLst>
              <a:rect l="0" t="0" r="r" b="b"/>
              <a:pathLst>
                <a:path w="40" h="21">
                  <a:moveTo>
                    <a:pt x="40" y="21"/>
                  </a:moveTo>
                  <a:cubicBezTo>
                    <a:pt x="30" y="11"/>
                    <a:pt x="15" y="3"/>
                    <a:pt x="1" y="0"/>
                  </a:cubicBezTo>
                  <a:cubicBezTo>
                    <a:pt x="1" y="0"/>
                    <a:pt x="0" y="1"/>
                    <a:pt x="1" y="1"/>
                  </a:cubicBezTo>
                  <a:cubicBezTo>
                    <a:pt x="7" y="4"/>
                    <a:pt x="13" y="6"/>
                    <a:pt x="19" y="9"/>
                  </a:cubicBezTo>
                  <a:cubicBezTo>
                    <a:pt x="26" y="13"/>
                    <a:pt x="32" y="17"/>
                    <a:pt x="39" y="21"/>
                  </a:cubicBezTo>
                  <a:cubicBezTo>
                    <a:pt x="39" y="21"/>
                    <a:pt x="40" y="21"/>
                    <a:pt x="40" y="2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5" name="Freeform 10273">
              <a:extLst>
                <a:ext uri="{FF2B5EF4-FFF2-40B4-BE49-F238E27FC236}">
                  <a16:creationId xmlns:a16="http://schemas.microsoft.com/office/drawing/2014/main" id="{C4E2A3EA-BB19-463D-827D-9D3ED1D78628}"/>
                </a:ext>
              </a:extLst>
            </p:cNvPr>
            <p:cNvSpPr>
              <a:spLocks/>
            </p:cNvSpPr>
            <p:nvPr/>
          </p:nvSpPr>
          <p:spPr bwMode="auto">
            <a:xfrm>
              <a:off x="5331" y="1308"/>
              <a:ext cx="135" cy="201"/>
            </a:xfrm>
            <a:custGeom>
              <a:avLst/>
              <a:gdLst>
                <a:gd name="T0" fmla="*/ 38 w 41"/>
                <a:gd name="T1" fmla="*/ 40 h 61"/>
                <a:gd name="T2" fmla="*/ 29 w 41"/>
                <a:gd name="T3" fmla="*/ 55 h 61"/>
                <a:gd name="T4" fmla="*/ 14 w 41"/>
                <a:gd name="T5" fmla="*/ 54 h 61"/>
                <a:gd name="T6" fmla="*/ 26 w 41"/>
                <a:gd name="T7" fmla="*/ 37 h 61"/>
                <a:gd name="T8" fmla="*/ 1 w 41"/>
                <a:gd name="T9" fmla="*/ 31 h 61"/>
                <a:gd name="T10" fmla="*/ 23 w 41"/>
                <a:gd name="T11" fmla="*/ 25 h 61"/>
                <a:gd name="T12" fmla="*/ 30 w 41"/>
                <a:gd name="T13" fmla="*/ 12 h 61"/>
                <a:gd name="T14" fmla="*/ 38 w 41"/>
                <a:gd name="T15" fmla="*/ 40 h 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61">
                  <a:moveTo>
                    <a:pt x="38" y="40"/>
                  </a:moveTo>
                  <a:cubicBezTo>
                    <a:pt x="37" y="45"/>
                    <a:pt x="33" y="51"/>
                    <a:pt x="29" y="55"/>
                  </a:cubicBezTo>
                  <a:cubicBezTo>
                    <a:pt x="25" y="58"/>
                    <a:pt x="16" y="61"/>
                    <a:pt x="14" y="54"/>
                  </a:cubicBezTo>
                  <a:cubicBezTo>
                    <a:pt x="13" y="50"/>
                    <a:pt x="22" y="40"/>
                    <a:pt x="26" y="37"/>
                  </a:cubicBezTo>
                  <a:cubicBezTo>
                    <a:pt x="20" y="41"/>
                    <a:pt x="1" y="40"/>
                    <a:pt x="1" y="31"/>
                  </a:cubicBezTo>
                  <a:cubicBezTo>
                    <a:pt x="0" y="21"/>
                    <a:pt x="17" y="24"/>
                    <a:pt x="23" y="25"/>
                  </a:cubicBezTo>
                  <a:cubicBezTo>
                    <a:pt x="8" y="13"/>
                    <a:pt x="16" y="0"/>
                    <a:pt x="30" y="12"/>
                  </a:cubicBezTo>
                  <a:cubicBezTo>
                    <a:pt x="41" y="22"/>
                    <a:pt x="40" y="30"/>
                    <a:pt x="38" y="40"/>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6" name="Freeform 10274">
              <a:extLst>
                <a:ext uri="{FF2B5EF4-FFF2-40B4-BE49-F238E27FC236}">
                  <a16:creationId xmlns:a16="http://schemas.microsoft.com/office/drawing/2014/main" id="{B54E85FE-7133-449D-B267-F02BA70392CB}"/>
                </a:ext>
              </a:extLst>
            </p:cNvPr>
            <p:cNvSpPr>
              <a:spLocks/>
            </p:cNvSpPr>
            <p:nvPr/>
          </p:nvSpPr>
          <p:spPr bwMode="auto">
            <a:xfrm>
              <a:off x="5186" y="923"/>
              <a:ext cx="402" cy="250"/>
            </a:xfrm>
            <a:custGeom>
              <a:avLst/>
              <a:gdLst>
                <a:gd name="T0" fmla="*/ 89 w 122"/>
                <a:gd name="T1" fmla="*/ 67 h 76"/>
                <a:gd name="T2" fmla="*/ 32 w 122"/>
                <a:gd name="T3" fmla="*/ 68 h 76"/>
                <a:gd name="T4" fmla="*/ 19 w 122"/>
                <a:gd name="T5" fmla="*/ 20 h 76"/>
                <a:gd name="T6" fmla="*/ 44 w 122"/>
                <a:gd name="T7" fmla="*/ 17 h 76"/>
                <a:gd name="T8" fmla="*/ 53 w 122"/>
                <a:gd name="T9" fmla="*/ 10 h 76"/>
                <a:gd name="T10" fmla="*/ 68 w 122"/>
                <a:gd name="T11" fmla="*/ 9 h 76"/>
                <a:gd name="T12" fmla="*/ 114 w 122"/>
                <a:gd name="T13" fmla="*/ 18 h 76"/>
                <a:gd name="T14" fmla="*/ 89 w 122"/>
                <a:gd name="T15" fmla="*/ 67 h 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76">
                  <a:moveTo>
                    <a:pt x="89" y="67"/>
                  </a:moveTo>
                  <a:cubicBezTo>
                    <a:pt x="73" y="75"/>
                    <a:pt x="49" y="76"/>
                    <a:pt x="32" y="68"/>
                  </a:cubicBezTo>
                  <a:cubicBezTo>
                    <a:pt x="19" y="62"/>
                    <a:pt x="0" y="28"/>
                    <a:pt x="19" y="20"/>
                  </a:cubicBezTo>
                  <a:cubicBezTo>
                    <a:pt x="27" y="16"/>
                    <a:pt x="36" y="23"/>
                    <a:pt x="44" y="17"/>
                  </a:cubicBezTo>
                  <a:cubicBezTo>
                    <a:pt x="48" y="15"/>
                    <a:pt x="49" y="11"/>
                    <a:pt x="53" y="10"/>
                  </a:cubicBezTo>
                  <a:cubicBezTo>
                    <a:pt x="56" y="8"/>
                    <a:pt x="65" y="9"/>
                    <a:pt x="68" y="9"/>
                  </a:cubicBezTo>
                  <a:cubicBezTo>
                    <a:pt x="81" y="7"/>
                    <a:pt x="107" y="0"/>
                    <a:pt x="114" y="18"/>
                  </a:cubicBezTo>
                  <a:cubicBezTo>
                    <a:pt x="122" y="37"/>
                    <a:pt x="110" y="67"/>
                    <a:pt x="89" y="67"/>
                  </a:cubicBezTo>
                  <a:close/>
                </a:path>
              </a:pathLst>
            </a:custGeom>
            <a:solidFill>
              <a:srgbClr val="CB9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7" name="Freeform 10275">
              <a:extLst>
                <a:ext uri="{FF2B5EF4-FFF2-40B4-BE49-F238E27FC236}">
                  <a16:creationId xmlns:a16="http://schemas.microsoft.com/office/drawing/2014/main" id="{797711E0-E465-4F9C-80AE-7756650109E5}"/>
                </a:ext>
              </a:extLst>
            </p:cNvPr>
            <p:cNvSpPr>
              <a:spLocks/>
            </p:cNvSpPr>
            <p:nvPr/>
          </p:nvSpPr>
          <p:spPr bwMode="auto">
            <a:xfrm>
              <a:off x="5212" y="916"/>
              <a:ext cx="376" cy="359"/>
            </a:xfrm>
            <a:custGeom>
              <a:avLst/>
              <a:gdLst>
                <a:gd name="T0" fmla="*/ 63 w 114"/>
                <a:gd name="T1" fmla="*/ 105 h 109"/>
                <a:gd name="T2" fmla="*/ 16 w 114"/>
                <a:gd name="T3" fmla="*/ 72 h 109"/>
                <a:gd name="T4" fmla="*/ 0 w 114"/>
                <a:gd name="T5" fmla="*/ 42 h 109"/>
                <a:gd name="T6" fmla="*/ 20 w 114"/>
                <a:gd name="T7" fmla="*/ 49 h 109"/>
                <a:gd name="T8" fmla="*/ 21 w 114"/>
                <a:gd name="T9" fmla="*/ 27 h 109"/>
                <a:gd name="T10" fmla="*/ 37 w 114"/>
                <a:gd name="T11" fmla="*/ 37 h 109"/>
                <a:gd name="T12" fmla="*/ 53 w 114"/>
                <a:gd name="T13" fmla="*/ 29 h 109"/>
                <a:gd name="T14" fmla="*/ 58 w 114"/>
                <a:gd name="T15" fmla="*/ 15 h 109"/>
                <a:gd name="T16" fmla="*/ 66 w 114"/>
                <a:gd name="T17" fmla="*/ 22 h 109"/>
                <a:gd name="T18" fmla="*/ 80 w 114"/>
                <a:gd name="T19" fmla="*/ 21 h 109"/>
                <a:gd name="T20" fmla="*/ 96 w 114"/>
                <a:gd name="T21" fmla="*/ 19 h 109"/>
                <a:gd name="T22" fmla="*/ 113 w 114"/>
                <a:gd name="T23" fmla="*/ 39 h 109"/>
                <a:gd name="T24" fmla="*/ 108 w 114"/>
                <a:gd name="T25" fmla="*/ 73 h 109"/>
                <a:gd name="T26" fmla="*/ 63 w 114"/>
                <a:gd name="T27" fmla="*/ 10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4" h="109">
                  <a:moveTo>
                    <a:pt x="63" y="105"/>
                  </a:moveTo>
                  <a:cubicBezTo>
                    <a:pt x="44" y="99"/>
                    <a:pt x="27" y="87"/>
                    <a:pt x="16" y="72"/>
                  </a:cubicBezTo>
                  <a:cubicBezTo>
                    <a:pt x="13" y="67"/>
                    <a:pt x="0" y="48"/>
                    <a:pt x="0" y="42"/>
                  </a:cubicBezTo>
                  <a:cubicBezTo>
                    <a:pt x="2" y="32"/>
                    <a:pt x="15" y="42"/>
                    <a:pt x="20" y="49"/>
                  </a:cubicBezTo>
                  <a:cubicBezTo>
                    <a:pt x="19" y="45"/>
                    <a:pt x="16" y="29"/>
                    <a:pt x="21" y="27"/>
                  </a:cubicBezTo>
                  <a:cubicBezTo>
                    <a:pt x="27" y="23"/>
                    <a:pt x="33" y="34"/>
                    <a:pt x="37" y="37"/>
                  </a:cubicBezTo>
                  <a:cubicBezTo>
                    <a:pt x="38" y="21"/>
                    <a:pt x="40" y="12"/>
                    <a:pt x="53" y="29"/>
                  </a:cubicBezTo>
                  <a:cubicBezTo>
                    <a:pt x="53" y="24"/>
                    <a:pt x="54" y="19"/>
                    <a:pt x="58" y="15"/>
                  </a:cubicBezTo>
                  <a:cubicBezTo>
                    <a:pt x="61" y="17"/>
                    <a:pt x="64" y="19"/>
                    <a:pt x="66" y="22"/>
                  </a:cubicBezTo>
                  <a:cubicBezTo>
                    <a:pt x="67" y="11"/>
                    <a:pt x="76" y="12"/>
                    <a:pt x="80" y="21"/>
                  </a:cubicBezTo>
                  <a:cubicBezTo>
                    <a:pt x="82" y="9"/>
                    <a:pt x="91" y="10"/>
                    <a:pt x="96" y="19"/>
                  </a:cubicBezTo>
                  <a:cubicBezTo>
                    <a:pt x="102" y="0"/>
                    <a:pt x="112" y="32"/>
                    <a:pt x="113" y="39"/>
                  </a:cubicBezTo>
                  <a:cubicBezTo>
                    <a:pt x="114" y="50"/>
                    <a:pt x="114" y="63"/>
                    <a:pt x="108" y="73"/>
                  </a:cubicBezTo>
                  <a:cubicBezTo>
                    <a:pt x="95" y="92"/>
                    <a:pt x="82" y="109"/>
                    <a:pt x="63" y="105"/>
                  </a:cubicBezTo>
                  <a:close/>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8" name="Freeform 10276">
              <a:extLst>
                <a:ext uri="{FF2B5EF4-FFF2-40B4-BE49-F238E27FC236}">
                  <a16:creationId xmlns:a16="http://schemas.microsoft.com/office/drawing/2014/main" id="{6FA4CD39-AD83-4908-9BB6-39C8199249DE}"/>
                </a:ext>
              </a:extLst>
            </p:cNvPr>
            <p:cNvSpPr>
              <a:spLocks noEditPoints="1"/>
            </p:cNvSpPr>
            <p:nvPr/>
          </p:nvSpPr>
          <p:spPr bwMode="auto">
            <a:xfrm>
              <a:off x="5298" y="1022"/>
              <a:ext cx="263" cy="253"/>
            </a:xfrm>
            <a:custGeom>
              <a:avLst/>
              <a:gdLst>
                <a:gd name="T0" fmla="*/ 55 w 80"/>
                <a:gd name="T1" fmla="*/ 76 h 77"/>
                <a:gd name="T2" fmla="*/ 62 w 80"/>
                <a:gd name="T3" fmla="*/ 3 h 77"/>
                <a:gd name="T4" fmla="*/ 60 w 80"/>
                <a:gd name="T5" fmla="*/ 2 h 77"/>
                <a:gd name="T6" fmla="*/ 56 w 80"/>
                <a:gd name="T7" fmla="*/ 25 h 77"/>
                <a:gd name="T8" fmla="*/ 56 w 80"/>
                <a:gd name="T9" fmla="*/ 26 h 77"/>
                <a:gd name="T10" fmla="*/ 42 w 80"/>
                <a:gd name="T11" fmla="*/ 6 h 77"/>
                <a:gd name="T12" fmla="*/ 37 w 80"/>
                <a:gd name="T13" fmla="*/ 23 h 77"/>
                <a:gd name="T14" fmla="*/ 21 w 80"/>
                <a:gd name="T15" fmla="*/ 9 h 77"/>
                <a:gd name="T16" fmla="*/ 17 w 80"/>
                <a:gd name="T17" fmla="*/ 21 h 77"/>
                <a:gd name="T18" fmla="*/ 6 w 80"/>
                <a:gd name="T19" fmla="*/ 17 h 77"/>
                <a:gd name="T20" fmla="*/ 18 w 80"/>
                <a:gd name="T21" fmla="*/ 46 h 77"/>
                <a:gd name="T22" fmla="*/ 45 w 80"/>
                <a:gd name="T23" fmla="*/ 68 h 77"/>
                <a:gd name="T24" fmla="*/ 44 w 80"/>
                <a:gd name="T25" fmla="*/ 66 h 77"/>
                <a:gd name="T26" fmla="*/ 14 w 80"/>
                <a:gd name="T27" fmla="*/ 38 h 77"/>
                <a:gd name="T28" fmla="*/ 8 w 80"/>
                <a:gd name="T29" fmla="*/ 23 h 77"/>
                <a:gd name="T30" fmla="*/ 18 w 80"/>
                <a:gd name="T31" fmla="*/ 25 h 77"/>
                <a:gd name="T32" fmla="*/ 37 w 80"/>
                <a:gd name="T33" fmla="*/ 56 h 77"/>
                <a:gd name="T34" fmla="*/ 39 w 80"/>
                <a:gd name="T35" fmla="*/ 57 h 77"/>
                <a:gd name="T36" fmla="*/ 22 w 80"/>
                <a:gd name="T37" fmla="*/ 26 h 77"/>
                <a:gd name="T38" fmla="*/ 20 w 80"/>
                <a:gd name="T39" fmla="*/ 21 h 77"/>
                <a:gd name="T40" fmla="*/ 22 w 80"/>
                <a:gd name="T41" fmla="*/ 11 h 77"/>
                <a:gd name="T42" fmla="*/ 34 w 80"/>
                <a:gd name="T43" fmla="*/ 22 h 77"/>
                <a:gd name="T44" fmla="*/ 46 w 80"/>
                <a:gd name="T45" fmla="*/ 56 h 77"/>
                <a:gd name="T46" fmla="*/ 49 w 80"/>
                <a:gd name="T47" fmla="*/ 56 h 77"/>
                <a:gd name="T48" fmla="*/ 43 w 80"/>
                <a:gd name="T49" fmla="*/ 35 h 77"/>
                <a:gd name="T50" fmla="*/ 41 w 80"/>
                <a:gd name="T51" fmla="*/ 10 h 77"/>
                <a:gd name="T52" fmla="*/ 52 w 80"/>
                <a:gd name="T53" fmla="*/ 30 h 77"/>
                <a:gd name="T54" fmla="*/ 53 w 80"/>
                <a:gd name="T55" fmla="*/ 40 h 77"/>
                <a:gd name="T56" fmla="*/ 52 w 80"/>
                <a:gd name="T57" fmla="*/ 47 h 77"/>
                <a:gd name="T58" fmla="*/ 56 w 80"/>
                <a:gd name="T59" fmla="*/ 48 h 77"/>
                <a:gd name="T60" fmla="*/ 57 w 80"/>
                <a:gd name="T61" fmla="*/ 40 h 77"/>
                <a:gd name="T62" fmla="*/ 60 w 80"/>
                <a:gd name="T63" fmla="*/ 27 h 77"/>
                <a:gd name="T64" fmla="*/ 62 w 80"/>
                <a:gd name="T65" fmla="*/ 5 h 77"/>
                <a:gd name="T66" fmla="*/ 52 w 80"/>
                <a:gd name="T67" fmla="*/ 74 h 77"/>
                <a:gd name="T68" fmla="*/ 55 w 80"/>
                <a:gd name="T69" fmla="*/ 76 h 77"/>
                <a:gd name="T70" fmla="*/ 30 w 80"/>
                <a:gd name="T71" fmla="*/ 42 h 77"/>
                <a:gd name="T72" fmla="*/ 23 w 80"/>
                <a:gd name="T73" fmla="*/ 30 h 77"/>
                <a:gd name="T74" fmla="*/ 36 w 80"/>
                <a:gd name="T75" fmla="*/ 52 h 77"/>
                <a:gd name="T76" fmla="*/ 35 w 80"/>
                <a:gd name="T77" fmla="*/ 50 h 77"/>
                <a:gd name="T78" fmla="*/ 30 w 80"/>
                <a:gd name="T79" fmla="*/ 42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80" h="77">
                  <a:moveTo>
                    <a:pt x="55" y="76"/>
                  </a:moveTo>
                  <a:cubicBezTo>
                    <a:pt x="66" y="58"/>
                    <a:pt x="80" y="20"/>
                    <a:pt x="62" y="3"/>
                  </a:cubicBezTo>
                  <a:cubicBezTo>
                    <a:pt x="62" y="2"/>
                    <a:pt x="60" y="1"/>
                    <a:pt x="60" y="2"/>
                  </a:cubicBezTo>
                  <a:cubicBezTo>
                    <a:pt x="56" y="10"/>
                    <a:pt x="58" y="17"/>
                    <a:pt x="56" y="25"/>
                  </a:cubicBezTo>
                  <a:cubicBezTo>
                    <a:pt x="56" y="26"/>
                    <a:pt x="56" y="26"/>
                    <a:pt x="56" y="26"/>
                  </a:cubicBezTo>
                  <a:cubicBezTo>
                    <a:pt x="55" y="16"/>
                    <a:pt x="51" y="5"/>
                    <a:pt x="42" y="6"/>
                  </a:cubicBezTo>
                  <a:cubicBezTo>
                    <a:pt x="36" y="6"/>
                    <a:pt x="36" y="16"/>
                    <a:pt x="37" y="23"/>
                  </a:cubicBezTo>
                  <a:cubicBezTo>
                    <a:pt x="33" y="14"/>
                    <a:pt x="28" y="7"/>
                    <a:pt x="21" y="9"/>
                  </a:cubicBezTo>
                  <a:cubicBezTo>
                    <a:pt x="17" y="10"/>
                    <a:pt x="16" y="15"/>
                    <a:pt x="17" y="21"/>
                  </a:cubicBezTo>
                  <a:cubicBezTo>
                    <a:pt x="13" y="16"/>
                    <a:pt x="9" y="14"/>
                    <a:pt x="6" y="17"/>
                  </a:cubicBezTo>
                  <a:cubicBezTo>
                    <a:pt x="0" y="24"/>
                    <a:pt x="14" y="42"/>
                    <a:pt x="18" y="46"/>
                  </a:cubicBezTo>
                  <a:cubicBezTo>
                    <a:pt x="25" y="55"/>
                    <a:pt x="34" y="64"/>
                    <a:pt x="45" y="68"/>
                  </a:cubicBezTo>
                  <a:cubicBezTo>
                    <a:pt x="46" y="68"/>
                    <a:pt x="45" y="66"/>
                    <a:pt x="44" y="66"/>
                  </a:cubicBezTo>
                  <a:cubicBezTo>
                    <a:pt x="32" y="62"/>
                    <a:pt x="20" y="49"/>
                    <a:pt x="14" y="38"/>
                  </a:cubicBezTo>
                  <a:cubicBezTo>
                    <a:pt x="11" y="33"/>
                    <a:pt x="8" y="28"/>
                    <a:pt x="8" y="23"/>
                  </a:cubicBezTo>
                  <a:cubicBezTo>
                    <a:pt x="8" y="15"/>
                    <a:pt x="16" y="22"/>
                    <a:pt x="18" y="25"/>
                  </a:cubicBezTo>
                  <a:cubicBezTo>
                    <a:pt x="23" y="37"/>
                    <a:pt x="34" y="53"/>
                    <a:pt x="37" y="56"/>
                  </a:cubicBezTo>
                  <a:cubicBezTo>
                    <a:pt x="37" y="57"/>
                    <a:pt x="39" y="58"/>
                    <a:pt x="39" y="57"/>
                  </a:cubicBezTo>
                  <a:cubicBezTo>
                    <a:pt x="39" y="54"/>
                    <a:pt x="30" y="37"/>
                    <a:pt x="22" y="26"/>
                  </a:cubicBezTo>
                  <a:cubicBezTo>
                    <a:pt x="21" y="24"/>
                    <a:pt x="21" y="22"/>
                    <a:pt x="20" y="21"/>
                  </a:cubicBezTo>
                  <a:cubicBezTo>
                    <a:pt x="20" y="18"/>
                    <a:pt x="18" y="12"/>
                    <a:pt x="22" y="11"/>
                  </a:cubicBezTo>
                  <a:cubicBezTo>
                    <a:pt x="28" y="9"/>
                    <a:pt x="32" y="18"/>
                    <a:pt x="34" y="22"/>
                  </a:cubicBezTo>
                  <a:cubicBezTo>
                    <a:pt x="39" y="33"/>
                    <a:pt x="42" y="44"/>
                    <a:pt x="46" y="56"/>
                  </a:cubicBezTo>
                  <a:cubicBezTo>
                    <a:pt x="46" y="57"/>
                    <a:pt x="49" y="58"/>
                    <a:pt x="49" y="56"/>
                  </a:cubicBezTo>
                  <a:cubicBezTo>
                    <a:pt x="47" y="49"/>
                    <a:pt x="45" y="42"/>
                    <a:pt x="43" y="35"/>
                  </a:cubicBezTo>
                  <a:cubicBezTo>
                    <a:pt x="41" y="29"/>
                    <a:pt x="37" y="16"/>
                    <a:pt x="41" y="10"/>
                  </a:cubicBezTo>
                  <a:cubicBezTo>
                    <a:pt x="49" y="0"/>
                    <a:pt x="52" y="27"/>
                    <a:pt x="52" y="30"/>
                  </a:cubicBezTo>
                  <a:cubicBezTo>
                    <a:pt x="53" y="33"/>
                    <a:pt x="53" y="36"/>
                    <a:pt x="53" y="40"/>
                  </a:cubicBezTo>
                  <a:cubicBezTo>
                    <a:pt x="53" y="42"/>
                    <a:pt x="52" y="44"/>
                    <a:pt x="52" y="47"/>
                  </a:cubicBezTo>
                  <a:cubicBezTo>
                    <a:pt x="53" y="48"/>
                    <a:pt x="56" y="50"/>
                    <a:pt x="56" y="48"/>
                  </a:cubicBezTo>
                  <a:cubicBezTo>
                    <a:pt x="56" y="47"/>
                    <a:pt x="57" y="44"/>
                    <a:pt x="57" y="40"/>
                  </a:cubicBezTo>
                  <a:cubicBezTo>
                    <a:pt x="58" y="36"/>
                    <a:pt x="59" y="32"/>
                    <a:pt x="60" y="27"/>
                  </a:cubicBezTo>
                  <a:cubicBezTo>
                    <a:pt x="60" y="19"/>
                    <a:pt x="59" y="12"/>
                    <a:pt x="62" y="5"/>
                  </a:cubicBezTo>
                  <a:cubicBezTo>
                    <a:pt x="75" y="23"/>
                    <a:pt x="60" y="57"/>
                    <a:pt x="52" y="74"/>
                  </a:cubicBezTo>
                  <a:cubicBezTo>
                    <a:pt x="52" y="75"/>
                    <a:pt x="54" y="77"/>
                    <a:pt x="55" y="76"/>
                  </a:cubicBezTo>
                  <a:close/>
                  <a:moveTo>
                    <a:pt x="30" y="42"/>
                  </a:moveTo>
                  <a:cubicBezTo>
                    <a:pt x="27" y="38"/>
                    <a:pt x="25" y="34"/>
                    <a:pt x="23" y="30"/>
                  </a:cubicBezTo>
                  <a:cubicBezTo>
                    <a:pt x="29" y="37"/>
                    <a:pt x="34" y="44"/>
                    <a:pt x="36" y="52"/>
                  </a:cubicBezTo>
                  <a:cubicBezTo>
                    <a:pt x="35" y="51"/>
                    <a:pt x="35" y="51"/>
                    <a:pt x="35" y="50"/>
                  </a:cubicBezTo>
                  <a:cubicBezTo>
                    <a:pt x="33" y="48"/>
                    <a:pt x="31" y="45"/>
                    <a:pt x="30" y="4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9" name="Freeform 10277">
              <a:extLst>
                <a:ext uri="{FF2B5EF4-FFF2-40B4-BE49-F238E27FC236}">
                  <a16:creationId xmlns:a16="http://schemas.microsoft.com/office/drawing/2014/main" id="{C4C3A1C3-B3F1-4257-950D-C060A4FB36F8}"/>
                </a:ext>
              </a:extLst>
            </p:cNvPr>
            <p:cNvSpPr>
              <a:spLocks/>
            </p:cNvSpPr>
            <p:nvPr/>
          </p:nvSpPr>
          <p:spPr bwMode="auto">
            <a:xfrm>
              <a:off x="5308" y="1101"/>
              <a:ext cx="286" cy="287"/>
            </a:xfrm>
            <a:custGeom>
              <a:avLst/>
              <a:gdLst>
                <a:gd name="T0" fmla="*/ 37 w 87"/>
                <a:gd name="T1" fmla="*/ 44 h 87"/>
                <a:gd name="T2" fmla="*/ 0 w 87"/>
                <a:gd name="T3" fmla="*/ 31 h 87"/>
                <a:gd name="T4" fmla="*/ 31 w 87"/>
                <a:gd name="T5" fmla="*/ 55 h 87"/>
                <a:gd name="T6" fmla="*/ 62 w 87"/>
                <a:gd name="T7" fmla="*/ 78 h 87"/>
                <a:gd name="T8" fmla="*/ 70 w 87"/>
                <a:gd name="T9" fmla="*/ 35 h 87"/>
                <a:gd name="T10" fmla="*/ 85 w 87"/>
                <a:gd name="T11" fmla="*/ 0 h 87"/>
                <a:gd name="T12" fmla="*/ 64 w 87"/>
                <a:gd name="T13" fmla="*/ 34 h 87"/>
                <a:gd name="T14" fmla="*/ 64 w 87"/>
                <a:gd name="T15" fmla="*/ 6 h 87"/>
                <a:gd name="T16" fmla="*/ 53 w 87"/>
                <a:gd name="T17" fmla="*/ 32 h 87"/>
                <a:gd name="T18" fmla="*/ 45 w 87"/>
                <a:gd name="T19" fmla="*/ 11 h 87"/>
                <a:gd name="T20" fmla="*/ 47 w 87"/>
                <a:gd name="T21" fmla="*/ 43 h 87"/>
                <a:gd name="T22" fmla="*/ 19 w 87"/>
                <a:gd name="T23" fmla="*/ 15 h 87"/>
                <a:gd name="T24" fmla="*/ 37 w 87"/>
                <a:gd name="T25" fmla="*/ 44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7" h="87">
                  <a:moveTo>
                    <a:pt x="37" y="44"/>
                  </a:moveTo>
                  <a:cubicBezTo>
                    <a:pt x="32" y="34"/>
                    <a:pt x="11" y="34"/>
                    <a:pt x="0" y="31"/>
                  </a:cubicBezTo>
                  <a:cubicBezTo>
                    <a:pt x="9" y="41"/>
                    <a:pt x="21" y="47"/>
                    <a:pt x="31" y="55"/>
                  </a:cubicBezTo>
                  <a:cubicBezTo>
                    <a:pt x="38" y="61"/>
                    <a:pt x="51" y="87"/>
                    <a:pt x="62" y="78"/>
                  </a:cubicBezTo>
                  <a:cubicBezTo>
                    <a:pt x="70" y="72"/>
                    <a:pt x="68" y="45"/>
                    <a:pt x="70" y="35"/>
                  </a:cubicBezTo>
                  <a:cubicBezTo>
                    <a:pt x="73" y="25"/>
                    <a:pt x="87" y="10"/>
                    <a:pt x="85" y="0"/>
                  </a:cubicBezTo>
                  <a:cubicBezTo>
                    <a:pt x="79" y="12"/>
                    <a:pt x="71" y="24"/>
                    <a:pt x="64" y="34"/>
                  </a:cubicBezTo>
                  <a:cubicBezTo>
                    <a:pt x="62" y="25"/>
                    <a:pt x="66" y="15"/>
                    <a:pt x="64" y="6"/>
                  </a:cubicBezTo>
                  <a:cubicBezTo>
                    <a:pt x="58" y="14"/>
                    <a:pt x="57" y="24"/>
                    <a:pt x="53" y="32"/>
                  </a:cubicBezTo>
                  <a:cubicBezTo>
                    <a:pt x="51" y="25"/>
                    <a:pt x="50" y="17"/>
                    <a:pt x="45" y="11"/>
                  </a:cubicBezTo>
                  <a:cubicBezTo>
                    <a:pt x="43" y="21"/>
                    <a:pt x="49" y="33"/>
                    <a:pt x="47" y="43"/>
                  </a:cubicBezTo>
                  <a:cubicBezTo>
                    <a:pt x="37" y="34"/>
                    <a:pt x="33" y="21"/>
                    <a:pt x="19" y="15"/>
                  </a:cubicBezTo>
                  <a:cubicBezTo>
                    <a:pt x="25" y="23"/>
                    <a:pt x="33" y="35"/>
                    <a:pt x="37" y="44"/>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0" name="Freeform 10278">
              <a:extLst>
                <a:ext uri="{FF2B5EF4-FFF2-40B4-BE49-F238E27FC236}">
                  <a16:creationId xmlns:a16="http://schemas.microsoft.com/office/drawing/2014/main" id="{13CDFE06-D6BF-43FE-8973-8837BB84F774}"/>
                </a:ext>
              </a:extLst>
            </p:cNvPr>
            <p:cNvSpPr>
              <a:spLocks/>
            </p:cNvSpPr>
            <p:nvPr/>
          </p:nvSpPr>
          <p:spPr bwMode="auto">
            <a:xfrm>
              <a:off x="5331" y="1098"/>
              <a:ext cx="619" cy="639"/>
            </a:xfrm>
            <a:custGeom>
              <a:avLst/>
              <a:gdLst>
                <a:gd name="T0" fmla="*/ 103 w 188"/>
                <a:gd name="T1" fmla="*/ 60 h 194"/>
                <a:gd name="T2" fmla="*/ 156 w 188"/>
                <a:gd name="T3" fmla="*/ 32 h 194"/>
                <a:gd name="T4" fmla="*/ 166 w 188"/>
                <a:gd name="T5" fmla="*/ 96 h 194"/>
                <a:gd name="T6" fmla="*/ 151 w 188"/>
                <a:gd name="T7" fmla="*/ 104 h 194"/>
                <a:gd name="T8" fmla="*/ 167 w 188"/>
                <a:gd name="T9" fmla="*/ 123 h 194"/>
                <a:gd name="T10" fmla="*/ 169 w 188"/>
                <a:gd name="T11" fmla="*/ 155 h 194"/>
                <a:gd name="T12" fmla="*/ 110 w 188"/>
                <a:gd name="T13" fmla="*/ 149 h 194"/>
                <a:gd name="T14" fmla="*/ 69 w 188"/>
                <a:gd name="T15" fmla="*/ 189 h 194"/>
                <a:gd name="T16" fmla="*/ 48 w 188"/>
                <a:gd name="T17" fmla="*/ 162 h 194"/>
                <a:gd name="T18" fmla="*/ 58 w 188"/>
                <a:gd name="T19" fmla="*/ 131 h 194"/>
                <a:gd name="T20" fmla="*/ 8 w 188"/>
                <a:gd name="T21" fmla="*/ 117 h 194"/>
                <a:gd name="T22" fmla="*/ 42 w 188"/>
                <a:gd name="T23" fmla="*/ 72 h 194"/>
                <a:gd name="T24" fmla="*/ 33 w 188"/>
                <a:gd name="T25" fmla="*/ 44 h 194"/>
                <a:gd name="T26" fmla="*/ 51 w 188"/>
                <a:gd name="T27" fmla="*/ 15 h 194"/>
                <a:gd name="T28" fmla="*/ 102 w 188"/>
                <a:gd name="T29" fmla="*/ 33 h 194"/>
                <a:gd name="T30" fmla="*/ 104 w 188"/>
                <a:gd name="T31" fmla="*/ 61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8" h="194">
                  <a:moveTo>
                    <a:pt x="103" y="60"/>
                  </a:moveTo>
                  <a:cubicBezTo>
                    <a:pt x="106" y="40"/>
                    <a:pt x="139" y="26"/>
                    <a:pt x="156" y="32"/>
                  </a:cubicBezTo>
                  <a:cubicBezTo>
                    <a:pt x="184" y="42"/>
                    <a:pt x="188" y="79"/>
                    <a:pt x="166" y="96"/>
                  </a:cubicBezTo>
                  <a:cubicBezTo>
                    <a:pt x="162" y="100"/>
                    <a:pt x="157" y="102"/>
                    <a:pt x="151" y="104"/>
                  </a:cubicBezTo>
                  <a:cubicBezTo>
                    <a:pt x="160" y="105"/>
                    <a:pt x="164" y="116"/>
                    <a:pt x="167" y="123"/>
                  </a:cubicBezTo>
                  <a:cubicBezTo>
                    <a:pt x="172" y="132"/>
                    <a:pt x="175" y="145"/>
                    <a:pt x="169" y="155"/>
                  </a:cubicBezTo>
                  <a:cubicBezTo>
                    <a:pt x="155" y="177"/>
                    <a:pt x="123" y="163"/>
                    <a:pt x="110" y="149"/>
                  </a:cubicBezTo>
                  <a:cubicBezTo>
                    <a:pt x="118" y="172"/>
                    <a:pt x="91" y="194"/>
                    <a:pt x="69" y="189"/>
                  </a:cubicBezTo>
                  <a:cubicBezTo>
                    <a:pt x="58" y="186"/>
                    <a:pt x="49" y="173"/>
                    <a:pt x="48" y="162"/>
                  </a:cubicBezTo>
                  <a:cubicBezTo>
                    <a:pt x="46" y="149"/>
                    <a:pt x="53" y="142"/>
                    <a:pt x="58" y="131"/>
                  </a:cubicBezTo>
                  <a:cubicBezTo>
                    <a:pt x="41" y="140"/>
                    <a:pt x="15" y="139"/>
                    <a:pt x="8" y="117"/>
                  </a:cubicBezTo>
                  <a:cubicBezTo>
                    <a:pt x="0" y="91"/>
                    <a:pt x="17" y="73"/>
                    <a:pt x="42" y="72"/>
                  </a:cubicBezTo>
                  <a:cubicBezTo>
                    <a:pt x="38" y="62"/>
                    <a:pt x="31" y="56"/>
                    <a:pt x="33" y="44"/>
                  </a:cubicBezTo>
                  <a:cubicBezTo>
                    <a:pt x="35" y="32"/>
                    <a:pt x="42" y="22"/>
                    <a:pt x="51" y="15"/>
                  </a:cubicBezTo>
                  <a:cubicBezTo>
                    <a:pt x="73" y="0"/>
                    <a:pt x="95" y="9"/>
                    <a:pt x="102" y="33"/>
                  </a:cubicBezTo>
                  <a:cubicBezTo>
                    <a:pt x="104" y="41"/>
                    <a:pt x="105" y="52"/>
                    <a:pt x="104" y="61"/>
                  </a:cubicBezTo>
                </a:path>
              </a:pathLst>
            </a:custGeom>
            <a:solidFill>
              <a:srgbClr val="D253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1" name="Freeform 10279">
              <a:extLst>
                <a:ext uri="{FF2B5EF4-FFF2-40B4-BE49-F238E27FC236}">
                  <a16:creationId xmlns:a16="http://schemas.microsoft.com/office/drawing/2014/main" id="{231412CD-6960-49B2-8EA5-63D7E2CD101C}"/>
                </a:ext>
              </a:extLst>
            </p:cNvPr>
            <p:cNvSpPr>
              <a:spLocks/>
            </p:cNvSpPr>
            <p:nvPr/>
          </p:nvSpPr>
          <p:spPr bwMode="auto">
            <a:xfrm>
              <a:off x="5499" y="1170"/>
              <a:ext cx="145" cy="231"/>
            </a:xfrm>
            <a:custGeom>
              <a:avLst/>
              <a:gdLst>
                <a:gd name="T0" fmla="*/ 44 w 44"/>
                <a:gd name="T1" fmla="*/ 69 h 70"/>
                <a:gd name="T2" fmla="*/ 40 w 44"/>
                <a:gd name="T3" fmla="*/ 53 h 70"/>
                <a:gd name="T4" fmla="*/ 5 w 44"/>
                <a:gd name="T5" fmla="*/ 0 h 70"/>
                <a:gd name="T6" fmla="*/ 5 w 44"/>
                <a:gd name="T7" fmla="*/ 1 h 70"/>
                <a:gd name="T8" fmla="*/ 27 w 44"/>
                <a:gd name="T9" fmla="*/ 32 h 70"/>
                <a:gd name="T10" fmla="*/ 1 w 44"/>
                <a:gd name="T11" fmla="*/ 6 h 70"/>
                <a:gd name="T12" fmla="*/ 0 w 44"/>
                <a:gd name="T13" fmla="*/ 7 h 70"/>
                <a:gd name="T14" fmla="*/ 39 w 44"/>
                <a:gd name="T15" fmla="*/ 59 h 70"/>
                <a:gd name="T16" fmla="*/ 41 w 44"/>
                <a:gd name="T17" fmla="*/ 66 h 70"/>
                <a:gd name="T18" fmla="*/ 42 w 44"/>
                <a:gd name="T19" fmla="*/ 66 h 70"/>
                <a:gd name="T20" fmla="*/ 43 w 44"/>
                <a:gd name="T21" fmla="*/ 70 h 70"/>
                <a:gd name="T22" fmla="*/ 44 w 44"/>
                <a:gd name="T23" fmla="*/ 69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 h="70">
                  <a:moveTo>
                    <a:pt x="44" y="69"/>
                  </a:moveTo>
                  <a:cubicBezTo>
                    <a:pt x="43" y="64"/>
                    <a:pt x="42" y="58"/>
                    <a:pt x="40" y="53"/>
                  </a:cubicBezTo>
                  <a:cubicBezTo>
                    <a:pt x="33" y="33"/>
                    <a:pt x="21" y="15"/>
                    <a:pt x="5" y="0"/>
                  </a:cubicBezTo>
                  <a:cubicBezTo>
                    <a:pt x="5" y="0"/>
                    <a:pt x="4" y="1"/>
                    <a:pt x="5" y="1"/>
                  </a:cubicBezTo>
                  <a:cubicBezTo>
                    <a:pt x="13" y="11"/>
                    <a:pt x="20" y="21"/>
                    <a:pt x="27" y="32"/>
                  </a:cubicBezTo>
                  <a:cubicBezTo>
                    <a:pt x="19" y="22"/>
                    <a:pt x="10" y="13"/>
                    <a:pt x="1" y="6"/>
                  </a:cubicBezTo>
                  <a:cubicBezTo>
                    <a:pt x="1" y="5"/>
                    <a:pt x="0" y="6"/>
                    <a:pt x="0" y="7"/>
                  </a:cubicBezTo>
                  <a:cubicBezTo>
                    <a:pt x="15" y="24"/>
                    <a:pt x="30" y="39"/>
                    <a:pt x="39" y="59"/>
                  </a:cubicBezTo>
                  <a:cubicBezTo>
                    <a:pt x="40" y="62"/>
                    <a:pt x="41" y="64"/>
                    <a:pt x="41" y="66"/>
                  </a:cubicBezTo>
                  <a:cubicBezTo>
                    <a:pt x="41" y="67"/>
                    <a:pt x="42" y="66"/>
                    <a:pt x="42" y="66"/>
                  </a:cubicBezTo>
                  <a:cubicBezTo>
                    <a:pt x="42" y="67"/>
                    <a:pt x="43" y="69"/>
                    <a:pt x="43" y="70"/>
                  </a:cubicBezTo>
                  <a:cubicBezTo>
                    <a:pt x="43" y="70"/>
                    <a:pt x="44" y="69"/>
                    <a:pt x="44" y="69"/>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2" name="Freeform 10280">
              <a:extLst>
                <a:ext uri="{FF2B5EF4-FFF2-40B4-BE49-F238E27FC236}">
                  <a16:creationId xmlns:a16="http://schemas.microsoft.com/office/drawing/2014/main" id="{C270F967-F5E3-41B7-9045-20DE2C958772}"/>
                </a:ext>
              </a:extLst>
            </p:cNvPr>
            <p:cNvSpPr>
              <a:spLocks/>
            </p:cNvSpPr>
            <p:nvPr/>
          </p:nvSpPr>
          <p:spPr bwMode="auto">
            <a:xfrm>
              <a:off x="5677" y="1249"/>
              <a:ext cx="220" cy="148"/>
            </a:xfrm>
            <a:custGeom>
              <a:avLst/>
              <a:gdLst>
                <a:gd name="T0" fmla="*/ 0 w 67"/>
                <a:gd name="T1" fmla="*/ 44 h 45"/>
                <a:gd name="T2" fmla="*/ 11 w 67"/>
                <a:gd name="T3" fmla="*/ 32 h 45"/>
                <a:gd name="T4" fmla="*/ 66 w 67"/>
                <a:gd name="T5" fmla="*/ 0 h 45"/>
                <a:gd name="T6" fmla="*/ 66 w 67"/>
                <a:gd name="T7" fmla="*/ 1 h 45"/>
                <a:gd name="T8" fmla="*/ 32 w 67"/>
                <a:gd name="T9" fmla="*/ 19 h 45"/>
                <a:gd name="T10" fmla="*/ 67 w 67"/>
                <a:gd name="T11" fmla="*/ 7 h 45"/>
                <a:gd name="T12" fmla="*/ 67 w 67"/>
                <a:gd name="T13" fmla="*/ 8 h 45"/>
                <a:gd name="T14" fmla="*/ 9 w 67"/>
                <a:gd name="T15" fmla="*/ 37 h 45"/>
                <a:gd name="T16" fmla="*/ 4 w 67"/>
                <a:gd name="T17" fmla="*/ 43 h 45"/>
                <a:gd name="T18" fmla="*/ 3 w 67"/>
                <a:gd name="T19" fmla="*/ 42 h 45"/>
                <a:gd name="T20" fmla="*/ 0 w 67"/>
                <a:gd name="T21" fmla="*/ 45 h 45"/>
                <a:gd name="T22" fmla="*/ 0 w 67"/>
                <a:gd name="T23" fmla="*/ 4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7" h="45">
                  <a:moveTo>
                    <a:pt x="0" y="44"/>
                  </a:moveTo>
                  <a:cubicBezTo>
                    <a:pt x="3" y="39"/>
                    <a:pt x="7" y="35"/>
                    <a:pt x="11" y="32"/>
                  </a:cubicBezTo>
                  <a:cubicBezTo>
                    <a:pt x="26" y="16"/>
                    <a:pt x="45" y="6"/>
                    <a:pt x="66" y="0"/>
                  </a:cubicBezTo>
                  <a:cubicBezTo>
                    <a:pt x="66" y="0"/>
                    <a:pt x="66" y="0"/>
                    <a:pt x="66" y="1"/>
                  </a:cubicBezTo>
                  <a:cubicBezTo>
                    <a:pt x="54" y="6"/>
                    <a:pt x="43" y="12"/>
                    <a:pt x="32" y="19"/>
                  </a:cubicBezTo>
                  <a:cubicBezTo>
                    <a:pt x="44" y="13"/>
                    <a:pt x="56" y="10"/>
                    <a:pt x="67" y="7"/>
                  </a:cubicBezTo>
                  <a:cubicBezTo>
                    <a:pt x="67" y="7"/>
                    <a:pt x="67" y="8"/>
                    <a:pt x="67" y="8"/>
                  </a:cubicBezTo>
                  <a:cubicBezTo>
                    <a:pt x="47" y="17"/>
                    <a:pt x="26" y="23"/>
                    <a:pt x="9" y="37"/>
                  </a:cubicBezTo>
                  <a:cubicBezTo>
                    <a:pt x="7" y="39"/>
                    <a:pt x="5" y="41"/>
                    <a:pt x="4" y="43"/>
                  </a:cubicBezTo>
                  <a:cubicBezTo>
                    <a:pt x="4" y="43"/>
                    <a:pt x="3" y="42"/>
                    <a:pt x="3" y="42"/>
                  </a:cubicBezTo>
                  <a:cubicBezTo>
                    <a:pt x="2" y="43"/>
                    <a:pt x="1" y="44"/>
                    <a:pt x="0" y="45"/>
                  </a:cubicBezTo>
                  <a:cubicBezTo>
                    <a:pt x="0" y="45"/>
                    <a:pt x="0" y="44"/>
                    <a:pt x="0" y="44"/>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3" name="Freeform 10281">
              <a:extLst>
                <a:ext uri="{FF2B5EF4-FFF2-40B4-BE49-F238E27FC236}">
                  <a16:creationId xmlns:a16="http://schemas.microsoft.com/office/drawing/2014/main" id="{0690846C-F7CA-4D7C-970E-C499568A501E}"/>
                </a:ext>
              </a:extLst>
            </p:cNvPr>
            <p:cNvSpPr>
              <a:spLocks/>
            </p:cNvSpPr>
            <p:nvPr/>
          </p:nvSpPr>
          <p:spPr bwMode="auto">
            <a:xfrm>
              <a:off x="5716" y="1378"/>
              <a:ext cx="145" cy="234"/>
            </a:xfrm>
            <a:custGeom>
              <a:avLst/>
              <a:gdLst>
                <a:gd name="T0" fmla="*/ 0 w 44"/>
                <a:gd name="T1" fmla="*/ 1 h 71"/>
                <a:gd name="T2" fmla="*/ 4 w 44"/>
                <a:gd name="T3" fmla="*/ 17 h 71"/>
                <a:gd name="T4" fmla="*/ 39 w 44"/>
                <a:gd name="T5" fmla="*/ 71 h 71"/>
                <a:gd name="T6" fmla="*/ 39 w 44"/>
                <a:gd name="T7" fmla="*/ 70 h 71"/>
                <a:gd name="T8" fmla="*/ 17 w 44"/>
                <a:gd name="T9" fmla="*/ 38 h 71"/>
                <a:gd name="T10" fmla="*/ 43 w 44"/>
                <a:gd name="T11" fmla="*/ 65 h 71"/>
                <a:gd name="T12" fmla="*/ 44 w 44"/>
                <a:gd name="T13" fmla="*/ 64 h 71"/>
                <a:gd name="T14" fmla="*/ 5 w 44"/>
                <a:gd name="T15" fmla="*/ 11 h 71"/>
                <a:gd name="T16" fmla="*/ 3 w 44"/>
                <a:gd name="T17" fmla="*/ 4 h 71"/>
                <a:gd name="T18" fmla="*/ 2 w 44"/>
                <a:gd name="T19" fmla="*/ 5 h 71"/>
                <a:gd name="T20" fmla="*/ 0 w 44"/>
                <a:gd name="T21" fmla="*/ 0 h 71"/>
                <a:gd name="T22" fmla="*/ 0 w 44"/>
                <a:gd name="T23" fmla="*/ 1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 h="71">
                  <a:moveTo>
                    <a:pt x="0" y="1"/>
                  </a:moveTo>
                  <a:cubicBezTo>
                    <a:pt x="1" y="7"/>
                    <a:pt x="2" y="12"/>
                    <a:pt x="4" y="17"/>
                  </a:cubicBezTo>
                  <a:cubicBezTo>
                    <a:pt x="11" y="38"/>
                    <a:pt x="23" y="55"/>
                    <a:pt x="39" y="71"/>
                  </a:cubicBezTo>
                  <a:cubicBezTo>
                    <a:pt x="39" y="71"/>
                    <a:pt x="39" y="70"/>
                    <a:pt x="39" y="70"/>
                  </a:cubicBezTo>
                  <a:cubicBezTo>
                    <a:pt x="31" y="59"/>
                    <a:pt x="24" y="49"/>
                    <a:pt x="17" y="38"/>
                  </a:cubicBezTo>
                  <a:cubicBezTo>
                    <a:pt x="25" y="48"/>
                    <a:pt x="34" y="57"/>
                    <a:pt x="43" y="65"/>
                  </a:cubicBezTo>
                  <a:cubicBezTo>
                    <a:pt x="43" y="65"/>
                    <a:pt x="44" y="64"/>
                    <a:pt x="44" y="64"/>
                  </a:cubicBezTo>
                  <a:cubicBezTo>
                    <a:pt x="29" y="46"/>
                    <a:pt x="14" y="31"/>
                    <a:pt x="5" y="11"/>
                  </a:cubicBezTo>
                  <a:cubicBezTo>
                    <a:pt x="4" y="9"/>
                    <a:pt x="3" y="6"/>
                    <a:pt x="3" y="4"/>
                  </a:cubicBezTo>
                  <a:cubicBezTo>
                    <a:pt x="2" y="4"/>
                    <a:pt x="2" y="4"/>
                    <a:pt x="2" y="5"/>
                  </a:cubicBezTo>
                  <a:cubicBezTo>
                    <a:pt x="1" y="3"/>
                    <a:pt x="1" y="2"/>
                    <a:pt x="0" y="0"/>
                  </a:cubicBezTo>
                  <a:cubicBezTo>
                    <a:pt x="0" y="0"/>
                    <a:pt x="0" y="1"/>
                    <a:pt x="0" y="1"/>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4" name="Freeform 10282">
              <a:extLst>
                <a:ext uri="{FF2B5EF4-FFF2-40B4-BE49-F238E27FC236}">
                  <a16:creationId xmlns:a16="http://schemas.microsoft.com/office/drawing/2014/main" id="{454D7650-F794-4877-BC61-F5BB111FC1AB}"/>
                </a:ext>
              </a:extLst>
            </p:cNvPr>
            <p:cNvSpPr>
              <a:spLocks/>
            </p:cNvSpPr>
            <p:nvPr/>
          </p:nvSpPr>
          <p:spPr bwMode="auto">
            <a:xfrm>
              <a:off x="5370" y="1407"/>
              <a:ext cx="261" cy="53"/>
            </a:xfrm>
            <a:custGeom>
              <a:avLst/>
              <a:gdLst>
                <a:gd name="T0" fmla="*/ 79 w 79"/>
                <a:gd name="T1" fmla="*/ 1 h 16"/>
                <a:gd name="T2" fmla="*/ 64 w 79"/>
                <a:gd name="T3" fmla="*/ 7 h 16"/>
                <a:gd name="T4" fmla="*/ 0 w 79"/>
                <a:gd name="T5" fmla="*/ 13 h 16"/>
                <a:gd name="T6" fmla="*/ 1 w 79"/>
                <a:gd name="T7" fmla="*/ 13 h 16"/>
                <a:gd name="T8" fmla="*/ 39 w 79"/>
                <a:gd name="T9" fmla="*/ 10 h 16"/>
                <a:gd name="T10" fmla="*/ 2 w 79"/>
                <a:gd name="T11" fmla="*/ 7 h 16"/>
                <a:gd name="T12" fmla="*/ 3 w 79"/>
                <a:gd name="T13" fmla="*/ 6 h 16"/>
                <a:gd name="T14" fmla="*/ 68 w 79"/>
                <a:gd name="T15" fmla="*/ 3 h 16"/>
                <a:gd name="T16" fmla="*/ 75 w 79"/>
                <a:gd name="T17" fmla="*/ 1 h 16"/>
                <a:gd name="T18" fmla="*/ 75 w 79"/>
                <a:gd name="T19" fmla="*/ 1 h 16"/>
                <a:gd name="T20" fmla="*/ 79 w 79"/>
                <a:gd name="T21" fmla="*/ 0 h 16"/>
                <a:gd name="T22" fmla="*/ 79 w 79"/>
                <a:gd name="T23" fmla="*/ 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 h="16">
                  <a:moveTo>
                    <a:pt x="79" y="1"/>
                  </a:moveTo>
                  <a:cubicBezTo>
                    <a:pt x="74" y="4"/>
                    <a:pt x="69" y="6"/>
                    <a:pt x="64" y="7"/>
                  </a:cubicBezTo>
                  <a:cubicBezTo>
                    <a:pt x="44" y="15"/>
                    <a:pt x="22" y="16"/>
                    <a:pt x="0" y="13"/>
                  </a:cubicBezTo>
                  <a:cubicBezTo>
                    <a:pt x="0" y="13"/>
                    <a:pt x="0" y="13"/>
                    <a:pt x="1" y="13"/>
                  </a:cubicBezTo>
                  <a:cubicBezTo>
                    <a:pt x="14" y="12"/>
                    <a:pt x="27" y="12"/>
                    <a:pt x="39" y="10"/>
                  </a:cubicBezTo>
                  <a:cubicBezTo>
                    <a:pt x="26" y="11"/>
                    <a:pt x="14" y="9"/>
                    <a:pt x="2" y="7"/>
                  </a:cubicBezTo>
                  <a:cubicBezTo>
                    <a:pt x="2" y="7"/>
                    <a:pt x="2" y="6"/>
                    <a:pt x="3" y="6"/>
                  </a:cubicBezTo>
                  <a:cubicBezTo>
                    <a:pt x="25" y="6"/>
                    <a:pt x="46" y="9"/>
                    <a:pt x="68" y="3"/>
                  </a:cubicBezTo>
                  <a:cubicBezTo>
                    <a:pt x="70" y="3"/>
                    <a:pt x="73" y="2"/>
                    <a:pt x="75" y="1"/>
                  </a:cubicBezTo>
                  <a:cubicBezTo>
                    <a:pt x="75" y="1"/>
                    <a:pt x="75" y="1"/>
                    <a:pt x="75" y="1"/>
                  </a:cubicBezTo>
                  <a:cubicBezTo>
                    <a:pt x="76" y="1"/>
                    <a:pt x="78" y="0"/>
                    <a:pt x="79" y="0"/>
                  </a:cubicBezTo>
                  <a:cubicBezTo>
                    <a:pt x="79" y="0"/>
                    <a:pt x="79" y="1"/>
                    <a:pt x="79" y="1"/>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5" name="Freeform 10283">
              <a:extLst>
                <a:ext uri="{FF2B5EF4-FFF2-40B4-BE49-F238E27FC236}">
                  <a16:creationId xmlns:a16="http://schemas.microsoft.com/office/drawing/2014/main" id="{95021962-A26E-4AE2-B8D7-96D6F99A0865}"/>
                </a:ext>
              </a:extLst>
            </p:cNvPr>
            <p:cNvSpPr>
              <a:spLocks/>
            </p:cNvSpPr>
            <p:nvPr/>
          </p:nvSpPr>
          <p:spPr bwMode="auto">
            <a:xfrm>
              <a:off x="5558" y="1417"/>
              <a:ext cx="86" cy="257"/>
            </a:xfrm>
            <a:custGeom>
              <a:avLst/>
              <a:gdLst>
                <a:gd name="T0" fmla="*/ 25 w 26"/>
                <a:gd name="T1" fmla="*/ 1 h 78"/>
                <a:gd name="T2" fmla="*/ 25 w 26"/>
                <a:gd name="T3" fmla="*/ 17 h 78"/>
                <a:gd name="T4" fmla="*/ 6 w 26"/>
                <a:gd name="T5" fmla="*/ 78 h 78"/>
                <a:gd name="T6" fmla="*/ 6 w 26"/>
                <a:gd name="T7" fmla="*/ 78 h 78"/>
                <a:gd name="T8" fmla="*/ 18 w 26"/>
                <a:gd name="T9" fmla="*/ 41 h 78"/>
                <a:gd name="T10" fmla="*/ 1 w 26"/>
                <a:gd name="T11" fmla="*/ 74 h 78"/>
                <a:gd name="T12" fmla="*/ 0 w 26"/>
                <a:gd name="T13" fmla="*/ 73 h 78"/>
                <a:gd name="T14" fmla="*/ 23 w 26"/>
                <a:gd name="T15" fmla="*/ 12 h 78"/>
                <a:gd name="T16" fmla="*/ 23 w 26"/>
                <a:gd name="T17" fmla="*/ 4 h 78"/>
                <a:gd name="T18" fmla="*/ 24 w 26"/>
                <a:gd name="T19" fmla="*/ 5 h 78"/>
                <a:gd name="T20" fmla="*/ 24 w 26"/>
                <a:gd name="T21" fmla="*/ 0 h 78"/>
                <a:gd name="T22" fmla="*/ 25 w 26"/>
                <a:gd name="T23" fmla="*/ 1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78">
                  <a:moveTo>
                    <a:pt x="25" y="1"/>
                  </a:moveTo>
                  <a:cubicBezTo>
                    <a:pt x="26" y="6"/>
                    <a:pt x="26" y="12"/>
                    <a:pt x="25" y="17"/>
                  </a:cubicBezTo>
                  <a:cubicBezTo>
                    <a:pt x="24" y="39"/>
                    <a:pt x="17" y="60"/>
                    <a:pt x="6" y="78"/>
                  </a:cubicBezTo>
                  <a:cubicBezTo>
                    <a:pt x="6" y="78"/>
                    <a:pt x="6" y="78"/>
                    <a:pt x="6" y="78"/>
                  </a:cubicBezTo>
                  <a:cubicBezTo>
                    <a:pt x="11" y="65"/>
                    <a:pt x="15" y="53"/>
                    <a:pt x="18" y="41"/>
                  </a:cubicBezTo>
                  <a:cubicBezTo>
                    <a:pt x="14" y="53"/>
                    <a:pt x="7" y="64"/>
                    <a:pt x="1" y="74"/>
                  </a:cubicBezTo>
                  <a:cubicBezTo>
                    <a:pt x="1" y="74"/>
                    <a:pt x="0" y="73"/>
                    <a:pt x="0" y="73"/>
                  </a:cubicBezTo>
                  <a:cubicBezTo>
                    <a:pt x="9" y="52"/>
                    <a:pt x="20" y="34"/>
                    <a:pt x="23" y="12"/>
                  </a:cubicBezTo>
                  <a:cubicBezTo>
                    <a:pt x="23" y="9"/>
                    <a:pt x="23" y="7"/>
                    <a:pt x="23" y="4"/>
                  </a:cubicBezTo>
                  <a:cubicBezTo>
                    <a:pt x="23" y="4"/>
                    <a:pt x="23" y="4"/>
                    <a:pt x="24" y="5"/>
                  </a:cubicBezTo>
                  <a:cubicBezTo>
                    <a:pt x="24" y="3"/>
                    <a:pt x="24" y="2"/>
                    <a:pt x="24" y="0"/>
                  </a:cubicBezTo>
                  <a:cubicBezTo>
                    <a:pt x="24" y="0"/>
                    <a:pt x="25" y="1"/>
                    <a:pt x="25" y="1"/>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6" name="Freeform 10284">
              <a:extLst>
                <a:ext uri="{FF2B5EF4-FFF2-40B4-BE49-F238E27FC236}">
                  <a16:creationId xmlns:a16="http://schemas.microsoft.com/office/drawing/2014/main" id="{6681B513-8406-4F80-A3DE-EBC2F3148491}"/>
                </a:ext>
              </a:extLst>
            </p:cNvPr>
            <p:cNvSpPr>
              <a:spLocks/>
            </p:cNvSpPr>
            <p:nvPr/>
          </p:nvSpPr>
          <p:spPr bwMode="auto">
            <a:xfrm>
              <a:off x="5384" y="1137"/>
              <a:ext cx="540" cy="544"/>
            </a:xfrm>
            <a:custGeom>
              <a:avLst/>
              <a:gdLst>
                <a:gd name="T0" fmla="*/ 101 w 164"/>
                <a:gd name="T1" fmla="*/ 57 h 165"/>
                <a:gd name="T2" fmla="*/ 120 w 164"/>
                <a:gd name="T3" fmla="*/ 51 h 165"/>
                <a:gd name="T4" fmla="*/ 139 w 164"/>
                <a:gd name="T5" fmla="*/ 50 h 165"/>
                <a:gd name="T6" fmla="*/ 154 w 164"/>
                <a:gd name="T7" fmla="*/ 63 h 165"/>
                <a:gd name="T8" fmla="*/ 164 w 164"/>
                <a:gd name="T9" fmla="*/ 83 h 165"/>
                <a:gd name="T10" fmla="*/ 152 w 164"/>
                <a:gd name="T11" fmla="*/ 103 h 165"/>
                <a:gd name="T12" fmla="*/ 133 w 164"/>
                <a:gd name="T13" fmla="*/ 116 h 165"/>
                <a:gd name="T14" fmla="*/ 128 w 164"/>
                <a:gd name="T15" fmla="*/ 113 h 165"/>
                <a:gd name="T16" fmla="*/ 122 w 164"/>
                <a:gd name="T17" fmla="*/ 116 h 165"/>
                <a:gd name="T18" fmla="*/ 116 w 164"/>
                <a:gd name="T19" fmla="*/ 114 h 165"/>
                <a:gd name="T20" fmla="*/ 123 w 164"/>
                <a:gd name="T21" fmla="*/ 120 h 165"/>
                <a:gd name="T22" fmla="*/ 120 w 164"/>
                <a:gd name="T23" fmla="*/ 128 h 165"/>
                <a:gd name="T24" fmla="*/ 122 w 164"/>
                <a:gd name="T25" fmla="*/ 136 h 165"/>
                <a:gd name="T26" fmla="*/ 117 w 164"/>
                <a:gd name="T27" fmla="*/ 145 h 165"/>
                <a:gd name="T28" fmla="*/ 116 w 164"/>
                <a:gd name="T29" fmla="*/ 155 h 165"/>
                <a:gd name="T30" fmla="*/ 107 w 164"/>
                <a:gd name="T31" fmla="*/ 159 h 165"/>
                <a:gd name="T32" fmla="*/ 87 w 164"/>
                <a:gd name="T33" fmla="*/ 162 h 165"/>
                <a:gd name="T34" fmla="*/ 75 w 164"/>
                <a:gd name="T35" fmla="*/ 146 h 165"/>
                <a:gd name="T36" fmla="*/ 67 w 164"/>
                <a:gd name="T37" fmla="*/ 129 h 165"/>
                <a:gd name="T38" fmla="*/ 53 w 164"/>
                <a:gd name="T39" fmla="*/ 142 h 165"/>
                <a:gd name="T40" fmla="*/ 34 w 164"/>
                <a:gd name="T41" fmla="*/ 149 h 165"/>
                <a:gd name="T42" fmla="*/ 18 w 164"/>
                <a:gd name="T43" fmla="*/ 138 h 165"/>
                <a:gd name="T44" fmla="*/ 10 w 164"/>
                <a:gd name="T45" fmla="*/ 131 h 165"/>
                <a:gd name="T46" fmla="*/ 12 w 164"/>
                <a:gd name="T47" fmla="*/ 120 h 165"/>
                <a:gd name="T48" fmla="*/ 11 w 164"/>
                <a:gd name="T49" fmla="*/ 109 h 165"/>
                <a:gd name="T50" fmla="*/ 20 w 164"/>
                <a:gd name="T51" fmla="*/ 103 h 165"/>
                <a:gd name="T52" fmla="*/ 25 w 164"/>
                <a:gd name="T53" fmla="*/ 94 h 165"/>
                <a:gd name="T54" fmla="*/ 35 w 164"/>
                <a:gd name="T55" fmla="*/ 89 h 165"/>
                <a:gd name="T56" fmla="*/ 17 w 164"/>
                <a:gd name="T57" fmla="*/ 87 h 165"/>
                <a:gd name="T58" fmla="*/ 7 w 164"/>
                <a:gd name="T59" fmla="*/ 73 h 165"/>
                <a:gd name="T60" fmla="*/ 2 w 164"/>
                <a:gd name="T61" fmla="*/ 56 h 165"/>
                <a:gd name="T62" fmla="*/ 14 w 164"/>
                <a:gd name="T63" fmla="*/ 41 h 165"/>
                <a:gd name="T64" fmla="*/ 31 w 164"/>
                <a:gd name="T65" fmla="*/ 32 h 165"/>
                <a:gd name="T66" fmla="*/ 50 w 164"/>
                <a:gd name="T67" fmla="*/ 41 h 165"/>
                <a:gd name="T68" fmla="*/ 49 w 164"/>
                <a:gd name="T69" fmla="*/ 30 h 165"/>
                <a:gd name="T70" fmla="*/ 54 w 164"/>
                <a:gd name="T71" fmla="*/ 21 h 165"/>
                <a:gd name="T72" fmla="*/ 55 w 164"/>
                <a:gd name="T73" fmla="*/ 12 h 165"/>
                <a:gd name="T74" fmla="*/ 65 w 164"/>
                <a:gd name="T75" fmla="*/ 8 h 165"/>
                <a:gd name="T76" fmla="*/ 73 w 164"/>
                <a:gd name="T77" fmla="*/ 1 h 165"/>
                <a:gd name="T78" fmla="*/ 84 w 164"/>
                <a:gd name="T79" fmla="*/ 2 h 165"/>
                <a:gd name="T80" fmla="*/ 103 w 164"/>
                <a:gd name="T81" fmla="*/ 2 h 165"/>
                <a:gd name="T82" fmla="*/ 112 w 164"/>
                <a:gd name="T83" fmla="*/ 19 h 165"/>
                <a:gd name="T84" fmla="*/ 115 w 164"/>
                <a:gd name="T85" fmla="*/ 37 h 165"/>
                <a:gd name="T86" fmla="*/ 109 w 164"/>
                <a:gd name="T87" fmla="*/ 44 h 165"/>
                <a:gd name="T88" fmla="*/ 108 w 164"/>
                <a:gd name="T89" fmla="*/ 53 h 165"/>
                <a:gd name="T90" fmla="*/ 101 w 164"/>
                <a:gd name="T91" fmla="*/ 58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4" h="165">
                  <a:moveTo>
                    <a:pt x="101" y="57"/>
                  </a:moveTo>
                  <a:cubicBezTo>
                    <a:pt x="105" y="52"/>
                    <a:pt x="113" y="52"/>
                    <a:pt x="120" y="51"/>
                  </a:cubicBezTo>
                  <a:cubicBezTo>
                    <a:pt x="126" y="51"/>
                    <a:pt x="133" y="48"/>
                    <a:pt x="139" y="50"/>
                  </a:cubicBezTo>
                  <a:cubicBezTo>
                    <a:pt x="146" y="52"/>
                    <a:pt x="150" y="58"/>
                    <a:pt x="154" y="63"/>
                  </a:cubicBezTo>
                  <a:cubicBezTo>
                    <a:pt x="159" y="69"/>
                    <a:pt x="164" y="76"/>
                    <a:pt x="164" y="83"/>
                  </a:cubicBezTo>
                  <a:cubicBezTo>
                    <a:pt x="163" y="91"/>
                    <a:pt x="157" y="97"/>
                    <a:pt x="152" y="103"/>
                  </a:cubicBezTo>
                  <a:cubicBezTo>
                    <a:pt x="147" y="109"/>
                    <a:pt x="141" y="115"/>
                    <a:pt x="133" y="116"/>
                  </a:cubicBezTo>
                  <a:cubicBezTo>
                    <a:pt x="131" y="117"/>
                    <a:pt x="129" y="113"/>
                    <a:pt x="128" y="113"/>
                  </a:cubicBezTo>
                  <a:cubicBezTo>
                    <a:pt x="126" y="113"/>
                    <a:pt x="124" y="116"/>
                    <a:pt x="122" y="116"/>
                  </a:cubicBezTo>
                  <a:cubicBezTo>
                    <a:pt x="121" y="116"/>
                    <a:pt x="118" y="114"/>
                    <a:pt x="116" y="114"/>
                  </a:cubicBezTo>
                  <a:cubicBezTo>
                    <a:pt x="118" y="116"/>
                    <a:pt x="122" y="117"/>
                    <a:pt x="123" y="120"/>
                  </a:cubicBezTo>
                  <a:cubicBezTo>
                    <a:pt x="123" y="122"/>
                    <a:pt x="120" y="125"/>
                    <a:pt x="120" y="128"/>
                  </a:cubicBezTo>
                  <a:cubicBezTo>
                    <a:pt x="120" y="130"/>
                    <a:pt x="123" y="133"/>
                    <a:pt x="122" y="136"/>
                  </a:cubicBezTo>
                  <a:cubicBezTo>
                    <a:pt x="122" y="139"/>
                    <a:pt x="118" y="141"/>
                    <a:pt x="117" y="145"/>
                  </a:cubicBezTo>
                  <a:cubicBezTo>
                    <a:pt x="116" y="148"/>
                    <a:pt x="118" y="152"/>
                    <a:pt x="116" y="155"/>
                  </a:cubicBezTo>
                  <a:cubicBezTo>
                    <a:pt x="114" y="158"/>
                    <a:pt x="110" y="157"/>
                    <a:pt x="107" y="159"/>
                  </a:cubicBezTo>
                  <a:cubicBezTo>
                    <a:pt x="100" y="162"/>
                    <a:pt x="93" y="165"/>
                    <a:pt x="87" y="162"/>
                  </a:cubicBezTo>
                  <a:cubicBezTo>
                    <a:pt x="82" y="159"/>
                    <a:pt x="79" y="151"/>
                    <a:pt x="75" y="146"/>
                  </a:cubicBezTo>
                  <a:cubicBezTo>
                    <a:pt x="71" y="140"/>
                    <a:pt x="68" y="135"/>
                    <a:pt x="67" y="129"/>
                  </a:cubicBezTo>
                  <a:cubicBezTo>
                    <a:pt x="65" y="137"/>
                    <a:pt x="59" y="139"/>
                    <a:pt x="53" y="142"/>
                  </a:cubicBezTo>
                  <a:cubicBezTo>
                    <a:pt x="48" y="146"/>
                    <a:pt x="41" y="150"/>
                    <a:pt x="34" y="149"/>
                  </a:cubicBezTo>
                  <a:cubicBezTo>
                    <a:pt x="28" y="148"/>
                    <a:pt x="22" y="143"/>
                    <a:pt x="18" y="138"/>
                  </a:cubicBezTo>
                  <a:cubicBezTo>
                    <a:pt x="15" y="136"/>
                    <a:pt x="11" y="134"/>
                    <a:pt x="10" y="131"/>
                  </a:cubicBezTo>
                  <a:cubicBezTo>
                    <a:pt x="9" y="127"/>
                    <a:pt x="12" y="123"/>
                    <a:pt x="12" y="120"/>
                  </a:cubicBezTo>
                  <a:cubicBezTo>
                    <a:pt x="12" y="116"/>
                    <a:pt x="10" y="112"/>
                    <a:pt x="11" y="109"/>
                  </a:cubicBezTo>
                  <a:cubicBezTo>
                    <a:pt x="13" y="105"/>
                    <a:pt x="17" y="105"/>
                    <a:pt x="20" y="103"/>
                  </a:cubicBezTo>
                  <a:cubicBezTo>
                    <a:pt x="22" y="100"/>
                    <a:pt x="23" y="96"/>
                    <a:pt x="25" y="94"/>
                  </a:cubicBezTo>
                  <a:cubicBezTo>
                    <a:pt x="28" y="93"/>
                    <a:pt x="33" y="91"/>
                    <a:pt x="35" y="89"/>
                  </a:cubicBezTo>
                  <a:cubicBezTo>
                    <a:pt x="30" y="89"/>
                    <a:pt x="22" y="90"/>
                    <a:pt x="17" y="87"/>
                  </a:cubicBezTo>
                  <a:cubicBezTo>
                    <a:pt x="12" y="84"/>
                    <a:pt x="9" y="78"/>
                    <a:pt x="7" y="73"/>
                  </a:cubicBezTo>
                  <a:cubicBezTo>
                    <a:pt x="4" y="68"/>
                    <a:pt x="0" y="63"/>
                    <a:pt x="2" y="56"/>
                  </a:cubicBezTo>
                  <a:cubicBezTo>
                    <a:pt x="4" y="49"/>
                    <a:pt x="10" y="45"/>
                    <a:pt x="14" y="41"/>
                  </a:cubicBezTo>
                  <a:cubicBezTo>
                    <a:pt x="19" y="37"/>
                    <a:pt x="25" y="32"/>
                    <a:pt x="31" y="32"/>
                  </a:cubicBezTo>
                  <a:cubicBezTo>
                    <a:pt x="38" y="32"/>
                    <a:pt x="44" y="37"/>
                    <a:pt x="50" y="41"/>
                  </a:cubicBezTo>
                  <a:cubicBezTo>
                    <a:pt x="51" y="37"/>
                    <a:pt x="49" y="33"/>
                    <a:pt x="49" y="30"/>
                  </a:cubicBezTo>
                  <a:cubicBezTo>
                    <a:pt x="49" y="27"/>
                    <a:pt x="53" y="24"/>
                    <a:pt x="54" y="21"/>
                  </a:cubicBezTo>
                  <a:cubicBezTo>
                    <a:pt x="55" y="19"/>
                    <a:pt x="53" y="15"/>
                    <a:pt x="55" y="12"/>
                  </a:cubicBezTo>
                  <a:cubicBezTo>
                    <a:pt x="58" y="10"/>
                    <a:pt x="62" y="10"/>
                    <a:pt x="65" y="8"/>
                  </a:cubicBezTo>
                  <a:cubicBezTo>
                    <a:pt x="68" y="6"/>
                    <a:pt x="70" y="2"/>
                    <a:pt x="73" y="1"/>
                  </a:cubicBezTo>
                  <a:cubicBezTo>
                    <a:pt x="76" y="0"/>
                    <a:pt x="80" y="2"/>
                    <a:pt x="84" y="2"/>
                  </a:cubicBezTo>
                  <a:cubicBezTo>
                    <a:pt x="91" y="1"/>
                    <a:pt x="98" y="0"/>
                    <a:pt x="103" y="2"/>
                  </a:cubicBezTo>
                  <a:cubicBezTo>
                    <a:pt x="109" y="6"/>
                    <a:pt x="110" y="13"/>
                    <a:pt x="112" y="19"/>
                  </a:cubicBezTo>
                  <a:cubicBezTo>
                    <a:pt x="114" y="24"/>
                    <a:pt x="117" y="31"/>
                    <a:pt x="115" y="37"/>
                  </a:cubicBezTo>
                  <a:cubicBezTo>
                    <a:pt x="114" y="40"/>
                    <a:pt x="110" y="41"/>
                    <a:pt x="109" y="44"/>
                  </a:cubicBezTo>
                  <a:cubicBezTo>
                    <a:pt x="108" y="46"/>
                    <a:pt x="110" y="50"/>
                    <a:pt x="108" y="53"/>
                  </a:cubicBezTo>
                  <a:cubicBezTo>
                    <a:pt x="107" y="55"/>
                    <a:pt x="102" y="56"/>
                    <a:pt x="101" y="58"/>
                  </a:cubicBezTo>
                </a:path>
              </a:pathLst>
            </a:custGeom>
            <a:solidFill>
              <a:srgbClr val="D67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7" name="Freeform 10285">
              <a:extLst>
                <a:ext uri="{FF2B5EF4-FFF2-40B4-BE49-F238E27FC236}">
                  <a16:creationId xmlns:a16="http://schemas.microsoft.com/office/drawing/2014/main" id="{9723D1C9-7599-4465-8706-97DBF73FF67D}"/>
                </a:ext>
              </a:extLst>
            </p:cNvPr>
            <p:cNvSpPr>
              <a:spLocks/>
            </p:cNvSpPr>
            <p:nvPr/>
          </p:nvSpPr>
          <p:spPr bwMode="auto">
            <a:xfrm>
              <a:off x="5446" y="1213"/>
              <a:ext cx="379" cy="376"/>
            </a:xfrm>
            <a:custGeom>
              <a:avLst/>
              <a:gdLst>
                <a:gd name="T0" fmla="*/ 43 w 115"/>
                <a:gd name="T1" fmla="*/ 40 h 114"/>
                <a:gd name="T2" fmla="*/ 42 w 115"/>
                <a:gd name="T3" fmla="*/ 27 h 114"/>
                <a:gd name="T4" fmla="*/ 44 w 115"/>
                <a:gd name="T5" fmla="*/ 13 h 114"/>
                <a:gd name="T6" fmla="*/ 55 w 115"/>
                <a:gd name="T7" fmla="*/ 5 h 114"/>
                <a:gd name="T8" fmla="*/ 70 w 115"/>
                <a:gd name="T9" fmla="*/ 1 h 114"/>
                <a:gd name="T10" fmla="*/ 82 w 115"/>
                <a:gd name="T11" fmla="*/ 12 h 114"/>
                <a:gd name="T12" fmla="*/ 88 w 115"/>
                <a:gd name="T13" fmla="*/ 27 h 114"/>
                <a:gd name="T14" fmla="*/ 86 w 115"/>
                <a:gd name="T15" fmla="*/ 31 h 114"/>
                <a:gd name="T16" fmla="*/ 86 w 115"/>
                <a:gd name="T17" fmla="*/ 35 h 114"/>
                <a:gd name="T18" fmla="*/ 84 w 115"/>
                <a:gd name="T19" fmla="*/ 39 h 114"/>
                <a:gd name="T20" fmla="*/ 89 w 115"/>
                <a:gd name="T21" fmla="*/ 35 h 114"/>
                <a:gd name="T22" fmla="*/ 94 w 115"/>
                <a:gd name="T23" fmla="*/ 38 h 114"/>
                <a:gd name="T24" fmla="*/ 100 w 115"/>
                <a:gd name="T25" fmla="*/ 38 h 114"/>
                <a:gd name="T26" fmla="*/ 105 w 115"/>
                <a:gd name="T27" fmla="*/ 42 h 114"/>
                <a:gd name="T28" fmla="*/ 112 w 115"/>
                <a:gd name="T29" fmla="*/ 45 h 114"/>
                <a:gd name="T30" fmla="*/ 113 w 115"/>
                <a:gd name="T31" fmla="*/ 52 h 114"/>
                <a:gd name="T32" fmla="*/ 112 w 115"/>
                <a:gd name="T33" fmla="*/ 66 h 114"/>
                <a:gd name="T34" fmla="*/ 99 w 115"/>
                <a:gd name="T35" fmla="*/ 72 h 114"/>
                <a:gd name="T36" fmla="*/ 87 w 115"/>
                <a:gd name="T37" fmla="*/ 75 h 114"/>
                <a:gd name="T38" fmla="*/ 94 w 115"/>
                <a:gd name="T39" fmla="*/ 86 h 114"/>
                <a:gd name="T40" fmla="*/ 96 w 115"/>
                <a:gd name="T41" fmla="*/ 100 h 114"/>
                <a:gd name="T42" fmla="*/ 85 w 115"/>
                <a:gd name="T43" fmla="*/ 110 h 114"/>
                <a:gd name="T44" fmla="*/ 79 w 115"/>
                <a:gd name="T45" fmla="*/ 114 h 114"/>
                <a:gd name="T46" fmla="*/ 72 w 115"/>
                <a:gd name="T47" fmla="*/ 111 h 114"/>
                <a:gd name="T48" fmla="*/ 64 w 115"/>
                <a:gd name="T49" fmla="*/ 109 h 114"/>
                <a:gd name="T50" fmla="*/ 61 w 115"/>
                <a:gd name="T51" fmla="*/ 103 h 114"/>
                <a:gd name="T52" fmla="*/ 57 w 115"/>
                <a:gd name="T53" fmla="*/ 98 h 114"/>
                <a:gd name="T54" fmla="*/ 55 w 115"/>
                <a:gd name="T55" fmla="*/ 90 h 114"/>
                <a:gd name="T56" fmla="*/ 50 w 115"/>
                <a:gd name="T57" fmla="*/ 102 h 114"/>
                <a:gd name="T58" fmla="*/ 39 w 115"/>
                <a:gd name="T59" fmla="*/ 107 h 114"/>
                <a:gd name="T60" fmla="*/ 27 w 115"/>
                <a:gd name="T61" fmla="*/ 108 h 114"/>
                <a:gd name="T62" fmla="*/ 18 w 115"/>
                <a:gd name="T63" fmla="*/ 97 h 114"/>
                <a:gd name="T64" fmla="*/ 15 w 115"/>
                <a:gd name="T65" fmla="*/ 84 h 114"/>
                <a:gd name="T66" fmla="*/ 24 w 115"/>
                <a:gd name="T67" fmla="*/ 72 h 114"/>
                <a:gd name="T68" fmla="*/ 16 w 115"/>
                <a:gd name="T69" fmla="*/ 71 h 114"/>
                <a:gd name="T70" fmla="*/ 11 w 115"/>
                <a:gd name="T71" fmla="*/ 67 h 114"/>
                <a:gd name="T72" fmla="*/ 5 w 115"/>
                <a:gd name="T73" fmla="*/ 64 h 114"/>
                <a:gd name="T74" fmla="*/ 4 w 115"/>
                <a:gd name="T75" fmla="*/ 57 h 114"/>
                <a:gd name="T76" fmla="*/ 0 w 115"/>
                <a:gd name="T77" fmla="*/ 51 h 114"/>
                <a:gd name="T78" fmla="*/ 2 w 115"/>
                <a:gd name="T79" fmla="*/ 43 h 114"/>
                <a:gd name="T80" fmla="*/ 6 w 115"/>
                <a:gd name="T81" fmla="*/ 30 h 114"/>
                <a:gd name="T82" fmla="*/ 18 w 115"/>
                <a:gd name="T83" fmla="*/ 26 h 114"/>
                <a:gd name="T84" fmla="*/ 32 w 115"/>
                <a:gd name="T85" fmla="*/ 27 h 114"/>
                <a:gd name="T86" fmla="*/ 35 w 115"/>
                <a:gd name="T87" fmla="*/ 32 h 114"/>
                <a:gd name="T88" fmla="*/ 41 w 115"/>
                <a:gd name="T89" fmla="*/ 35 h 114"/>
                <a:gd name="T90" fmla="*/ 43 w 115"/>
                <a:gd name="T91" fmla="*/ 4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5" h="114">
                  <a:moveTo>
                    <a:pt x="43" y="40"/>
                  </a:moveTo>
                  <a:cubicBezTo>
                    <a:pt x="40" y="37"/>
                    <a:pt x="41" y="31"/>
                    <a:pt x="42" y="27"/>
                  </a:cubicBezTo>
                  <a:cubicBezTo>
                    <a:pt x="42" y="22"/>
                    <a:pt x="42" y="17"/>
                    <a:pt x="44" y="13"/>
                  </a:cubicBezTo>
                  <a:cubicBezTo>
                    <a:pt x="46" y="9"/>
                    <a:pt x="51" y="7"/>
                    <a:pt x="55" y="5"/>
                  </a:cubicBezTo>
                  <a:cubicBezTo>
                    <a:pt x="60" y="2"/>
                    <a:pt x="65" y="0"/>
                    <a:pt x="70" y="1"/>
                  </a:cubicBezTo>
                  <a:cubicBezTo>
                    <a:pt x="76" y="3"/>
                    <a:pt x="79" y="8"/>
                    <a:pt x="82" y="12"/>
                  </a:cubicBezTo>
                  <a:cubicBezTo>
                    <a:pt x="85" y="17"/>
                    <a:pt x="89" y="22"/>
                    <a:pt x="88" y="27"/>
                  </a:cubicBezTo>
                  <a:cubicBezTo>
                    <a:pt x="88" y="29"/>
                    <a:pt x="86" y="29"/>
                    <a:pt x="86" y="31"/>
                  </a:cubicBezTo>
                  <a:cubicBezTo>
                    <a:pt x="85" y="32"/>
                    <a:pt x="87" y="34"/>
                    <a:pt x="86" y="35"/>
                  </a:cubicBezTo>
                  <a:cubicBezTo>
                    <a:pt x="86" y="36"/>
                    <a:pt x="85" y="37"/>
                    <a:pt x="84" y="39"/>
                  </a:cubicBezTo>
                  <a:cubicBezTo>
                    <a:pt x="85" y="37"/>
                    <a:pt x="87" y="35"/>
                    <a:pt x="89" y="35"/>
                  </a:cubicBezTo>
                  <a:cubicBezTo>
                    <a:pt x="91" y="35"/>
                    <a:pt x="92" y="37"/>
                    <a:pt x="94" y="38"/>
                  </a:cubicBezTo>
                  <a:cubicBezTo>
                    <a:pt x="96" y="39"/>
                    <a:pt x="98" y="37"/>
                    <a:pt x="100" y="38"/>
                  </a:cubicBezTo>
                  <a:cubicBezTo>
                    <a:pt x="102" y="38"/>
                    <a:pt x="103" y="41"/>
                    <a:pt x="105" y="42"/>
                  </a:cubicBezTo>
                  <a:cubicBezTo>
                    <a:pt x="107" y="44"/>
                    <a:pt x="111" y="43"/>
                    <a:pt x="112" y="45"/>
                  </a:cubicBezTo>
                  <a:cubicBezTo>
                    <a:pt x="114" y="47"/>
                    <a:pt x="113" y="50"/>
                    <a:pt x="113" y="52"/>
                  </a:cubicBezTo>
                  <a:cubicBezTo>
                    <a:pt x="115" y="57"/>
                    <a:pt x="115" y="62"/>
                    <a:pt x="112" y="66"/>
                  </a:cubicBezTo>
                  <a:cubicBezTo>
                    <a:pt x="109" y="69"/>
                    <a:pt x="104" y="70"/>
                    <a:pt x="99" y="72"/>
                  </a:cubicBezTo>
                  <a:cubicBezTo>
                    <a:pt x="95" y="73"/>
                    <a:pt x="91" y="75"/>
                    <a:pt x="87" y="75"/>
                  </a:cubicBezTo>
                  <a:cubicBezTo>
                    <a:pt x="92" y="77"/>
                    <a:pt x="92" y="82"/>
                    <a:pt x="94" y="86"/>
                  </a:cubicBezTo>
                  <a:cubicBezTo>
                    <a:pt x="95" y="90"/>
                    <a:pt x="97" y="95"/>
                    <a:pt x="96" y="100"/>
                  </a:cubicBezTo>
                  <a:cubicBezTo>
                    <a:pt x="94" y="105"/>
                    <a:pt x="89" y="107"/>
                    <a:pt x="85" y="110"/>
                  </a:cubicBezTo>
                  <a:cubicBezTo>
                    <a:pt x="83" y="111"/>
                    <a:pt x="81" y="114"/>
                    <a:pt x="79" y="114"/>
                  </a:cubicBezTo>
                  <a:cubicBezTo>
                    <a:pt x="77" y="114"/>
                    <a:pt x="74" y="112"/>
                    <a:pt x="72" y="111"/>
                  </a:cubicBezTo>
                  <a:cubicBezTo>
                    <a:pt x="69" y="110"/>
                    <a:pt x="66" y="111"/>
                    <a:pt x="64" y="109"/>
                  </a:cubicBezTo>
                  <a:cubicBezTo>
                    <a:pt x="62" y="108"/>
                    <a:pt x="62" y="105"/>
                    <a:pt x="61" y="103"/>
                  </a:cubicBezTo>
                  <a:cubicBezTo>
                    <a:pt x="60" y="101"/>
                    <a:pt x="57" y="100"/>
                    <a:pt x="57" y="98"/>
                  </a:cubicBezTo>
                  <a:cubicBezTo>
                    <a:pt x="56" y="96"/>
                    <a:pt x="56" y="92"/>
                    <a:pt x="55" y="90"/>
                  </a:cubicBezTo>
                  <a:cubicBezTo>
                    <a:pt x="54" y="94"/>
                    <a:pt x="53" y="99"/>
                    <a:pt x="50" y="102"/>
                  </a:cubicBezTo>
                  <a:cubicBezTo>
                    <a:pt x="48" y="105"/>
                    <a:pt x="43" y="106"/>
                    <a:pt x="39" y="107"/>
                  </a:cubicBezTo>
                  <a:cubicBezTo>
                    <a:pt x="35" y="108"/>
                    <a:pt x="31" y="110"/>
                    <a:pt x="27" y="108"/>
                  </a:cubicBezTo>
                  <a:cubicBezTo>
                    <a:pt x="22" y="105"/>
                    <a:pt x="20" y="101"/>
                    <a:pt x="18" y="97"/>
                  </a:cubicBezTo>
                  <a:cubicBezTo>
                    <a:pt x="16" y="93"/>
                    <a:pt x="14" y="89"/>
                    <a:pt x="15" y="84"/>
                  </a:cubicBezTo>
                  <a:cubicBezTo>
                    <a:pt x="16" y="80"/>
                    <a:pt x="20" y="76"/>
                    <a:pt x="24" y="72"/>
                  </a:cubicBezTo>
                  <a:cubicBezTo>
                    <a:pt x="21" y="72"/>
                    <a:pt x="18" y="72"/>
                    <a:pt x="16" y="71"/>
                  </a:cubicBezTo>
                  <a:cubicBezTo>
                    <a:pt x="14" y="71"/>
                    <a:pt x="13" y="68"/>
                    <a:pt x="11" y="67"/>
                  </a:cubicBezTo>
                  <a:cubicBezTo>
                    <a:pt x="9" y="66"/>
                    <a:pt x="6" y="66"/>
                    <a:pt x="5" y="64"/>
                  </a:cubicBezTo>
                  <a:cubicBezTo>
                    <a:pt x="3" y="62"/>
                    <a:pt x="4" y="59"/>
                    <a:pt x="4" y="57"/>
                  </a:cubicBezTo>
                  <a:cubicBezTo>
                    <a:pt x="3" y="55"/>
                    <a:pt x="0" y="53"/>
                    <a:pt x="0" y="51"/>
                  </a:cubicBezTo>
                  <a:cubicBezTo>
                    <a:pt x="0" y="48"/>
                    <a:pt x="2" y="46"/>
                    <a:pt x="2" y="43"/>
                  </a:cubicBezTo>
                  <a:cubicBezTo>
                    <a:pt x="3" y="38"/>
                    <a:pt x="3" y="33"/>
                    <a:pt x="6" y="30"/>
                  </a:cubicBezTo>
                  <a:cubicBezTo>
                    <a:pt x="9" y="27"/>
                    <a:pt x="14" y="27"/>
                    <a:pt x="18" y="26"/>
                  </a:cubicBezTo>
                  <a:cubicBezTo>
                    <a:pt x="22" y="26"/>
                    <a:pt x="27" y="25"/>
                    <a:pt x="32" y="27"/>
                  </a:cubicBezTo>
                  <a:cubicBezTo>
                    <a:pt x="33" y="28"/>
                    <a:pt x="33" y="31"/>
                    <a:pt x="35" y="32"/>
                  </a:cubicBezTo>
                  <a:cubicBezTo>
                    <a:pt x="37" y="34"/>
                    <a:pt x="40" y="33"/>
                    <a:pt x="41" y="35"/>
                  </a:cubicBezTo>
                  <a:cubicBezTo>
                    <a:pt x="42" y="36"/>
                    <a:pt x="42" y="39"/>
                    <a:pt x="43" y="40"/>
                  </a:cubicBezTo>
                </a:path>
              </a:pathLst>
            </a:custGeom>
            <a:solidFill>
              <a:srgbClr val="EEC0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8" name="Freeform 10286">
              <a:extLst>
                <a:ext uri="{FF2B5EF4-FFF2-40B4-BE49-F238E27FC236}">
                  <a16:creationId xmlns:a16="http://schemas.microsoft.com/office/drawing/2014/main" id="{D4A17D03-824B-49CA-9E39-A11333388C7D}"/>
                </a:ext>
              </a:extLst>
            </p:cNvPr>
            <p:cNvSpPr>
              <a:spLocks/>
            </p:cNvSpPr>
            <p:nvPr/>
          </p:nvSpPr>
          <p:spPr bwMode="auto">
            <a:xfrm>
              <a:off x="5486" y="1302"/>
              <a:ext cx="326" cy="214"/>
            </a:xfrm>
            <a:custGeom>
              <a:avLst/>
              <a:gdLst>
                <a:gd name="T0" fmla="*/ 44 w 99"/>
                <a:gd name="T1" fmla="*/ 5 h 65"/>
                <a:gd name="T2" fmla="*/ 43 w 99"/>
                <a:gd name="T3" fmla="*/ 63 h 65"/>
                <a:gd name="T4" fmla="*/ 44 w 99"/>
                <a:gd name="T5" fmla="*/ 5 h 65"/>
              </a:gdLst>
              <a:ahLst/>
              <a:cxnLst>
                <a:cxn ang="0">
                  <a:pos x="T0" y="T1"/>
                </a:cxn>
                <a:cxn ang="0">
                  <a:pos x="T2" y="T3"/>
                </a:cxn>
                <a:cxn ang="0">
                  <a:pos x="T4" y="T5"/>
                </a:cxn>
              </a:cxnLst>
              <a:rect l="0" t="0" r="r" b="b"/>
              <a:pathLst>
                <a:path w="99" h="65">
                  <a:moveTo>
                    <a:pt x="44" y="5"/>
                  </a:moveTo>
                  <a:cubicBezTo>
                    <a:pt x="11" y="10"/>
                    <a:pt x="0" y="62"/>
                    <a:pt x="43" y="63"/>
                  </a:cubicBezTo>
                  <a:cubicBezTo>
                    <a:pt x="99" y="65"/>
                    <a:pt x="77" y="0"/>
                    <a:pt x="44" y="5"/>
                  </a:cubicBezTo>
                  <a:close/>
                </a:path>
              </a:pathLst>
            </a:custGeom>
            <a:solidFill>
              <a:srgbClr val="F4D8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9" name="Freeform 10287">
              <a:extLst>
                <a:ext uri="{FF2B5EF4-FFF2-40B4-BE49-F238E27FC236}">
                  <a16:creationId xmlns:a16="http://schemas.microsoft.com/office/drawing/2014/main" id="{01AB1913-D91B-484A-A5B9-92C7B1EED1E7}"/>
                </a:ext>
              </a:extLst>
            </p:cNvPr>
            <p:cNvSpPr>
              <a:spLocks/>
            </p:cNvSpPr>
            <p:nvPr/>
          </p:nvSpPr>
          <p:spPr bwMode="auto">
            <a:xfrm>
              <a:off x="5505" y="1315"/>
              <a:ext cx="287" cy="188"/>
            </a:xfrm>
            <a:custGeom>
              <a:avLst/>
              <a:gdLst>
                <a:gd name="T0" fmla="*/ 38 w 87"/>
                <a:gd name="T1" fmla="*/ 5 h 57"/>
                <a:gd name="T2" fmla="*/ 37 w 87"/>
                <a:gd name="T3" fmla="*/ 56 h 57"/>
                <a:gd name="T4" fmla="*/ 38 w 87"/>
                <a:gd name="T5" fmla="*/ 5 h 57"/>
              </a:gdLst>
              <a:ahLst/>
              <a:cxnLst>
                <a:cxn ang="0">
                  <a:pos x="T0" y="T1"/>
                </a:cxn>
                <a:cxn ang="0">
                  <a:pos x="T2" y="T3"/>
                </a:cxn>
                <a:cxn ang="0">
                  <a:pos x="T4" y="T5"/>
                </a:cxn>
              </a:cxnLst>
              <a:rect l="0" t="0" r="r" b="b"/>
              <a:pathLst>
                <a:path w="87" h="57">
                  <a:moveTo>
                    <a:pt x="38" y="5"/>
                  </a:moveTo>
                  <a:cubicBezTo>
                    <a:pt x="9" y="9"/>
                    <a:pt x="0" y="55"/>
                    <a:pt x="37" y="56"/>
                  </a:cubicBezTo>
                  <a:cubicBezTo>
                    <a:pt x="87" y="57"/>
                    <a:pt x="67" y="0"/>
                    <a:pt x="38" y="5"/>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0" name="Freeform 10288">
              <a:extLst>
                <a:ext uri="{FF2B5EF4-FFF2-40B4-BE49-F238E27FC236}">
                  <a16:creationId xmlns:a16="http://schemas.microsoft.com/office/drawing/2014/main" id="{E98CE44A-3950-43A1-8E17-7D2E9858F8EE}"/>
                </a:ext>
              </a:extLst>
            </p:cNvPr>
            <p:cNvSpPr>
              <a:spLocks/>
            </p:cNvSpPr>
            <p:nvPr/>
          </p:nvSpPr>
          <p:spPr bwMode="auto">
            <a:xfrm>
              <a:off x="5568" y="1371"/>
              <a:ext cx="13" cy="17"/>
            </a:xfrm>
            <a:custGeom>
              <a:avLst/>
              <a:gdLst>
                <a:gd name="T0" fmla="*/ 4 w 4"/>
                <a:gd name="T1" fmla="*/ 4 h 5"/>
                <a:gd name="T2" fmla="*/ 4 w 4"/>
                <a:gd name="T3" fmla="*/ 2 h 5"/>
                <a:gd name="T4" fmla="*/ 2 w 4"/>
                <a:gd name="T5" fmla="*/ 0 h 5"/>
                <a:gd name="T6" fmla="*/ 1 w 4"/>
                <a:gd name="T7" fmla="*/ 0 h 5"/>
                <a:gd name="T8" fmla="*/ 0 w 4"/>
                <a:gd name="T9" fmla="*/ 2 h 5"/>
                <a:gd name="T10" fmla="*/ 0 w 4"/>
                <a:gd name="T11" fmla="*/ 2 h 5"/>
                <a:gd name="T12" fmla="*/ 1 w 4"/>
                <a:gd name="T13" fmla="*/ 4 h 5"/>
                <a:gd name="T14" fmla="*/ 3 w 4"/>
                <a:gd name="T15" fmla="*/ 4 h 5"/>
                <a:gd name="T16" fmla="*/ 4 w 4"/>
                <a:gd name="T17" fmla="*/ 4 h 5"/>
                <a:gd name="T18" fmla="*/ 4 w 4"/>
                <a:gd name="T19"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5">
                  <a:moveTo>
                    <a:pt x="4" y="4"/>
                  </a:moveTo>
                  <a:cubicBezTo>
                    <a:pt x="4" y="3"/>
                    <a:pt x="4" y="2"/>
                    <a:pt x="4" y="2"/>
                  </a:cubicBezTo>
                  <a:cubicBezTo>
                    <a:pt x="4" y="0"/>
                    <a:pt x="3" y="0"/>
                    <a:pt x="2" y="0"/>
                  </a:cubicBezTo>
                  <a:cubicBezTo>
                    <a:pt x="2" y="0"/>
                    <a:pt x="2" y="0"/>
                    <a:pt x="1" y="0"/>
                  </a:cubicBezTo>
                  <a:cubicBezTo>
                    <a:pt x="1" y="0"/>
                    <a:pt x="0" y="1"/>
                    <a:pt x="0" y="2"/>
                  </a:cubicBezTo>
                  <a:cubicBezTo>
                    <a:pt x="0" y="2"/>
                    <a:pt x="0" y="2"/>
                    <a:pt x="0" y="2"/>
                  </a:cubicBezTo>
                  <a:cubicBezTo>
                    <a:pt x="0" y="3"/>
                    <a:pt x="0" y="4"/>
                    <a:pt x="1" y="4"/>
                  </a:cubicBezTo>
                  <a:cubicBezTo>
                    <a:pt x="2" y="5"/>
                    <a:pt x="3" y="4"/>
                    <a:pt x="3" y="4"/>
                  </a:cubicBezTo>
                  <a:cubicBezTo>
                    <a:pt x="3" y="4"/>
                    <a:pt x="4" y="4"/>
                    <a:pt x="4" y="4"/>
                  </a:cubicBezTo>
                  <a:cubicBezTo>
                    <a:pt x="4" y="4"/>
                    <a:pt x="4" y="4"/>
                    <a:pt x="4"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1" name="Freeform 10289">
              <a:extLst>
                <a:ext uri="{FF2B5EF4-FFF2-40B4-BE49-F238E27FC236}">
                  <a16:creationId xmlns:a16="http://schemas.microsoft.com/office/drawing/2014/main" id="{18A96E3C-AE88-4BFD-91A7-22C2AE66AB12}"/>
                </a:ext>
              </a:extLst>
            </p:cNvPr>
            <p:cNvSpPr>
              <a:spLocks/>
            </p:cNvSpPr>
            <p:nvPr/>
          </p:nvSpPr>
          <p:spPr bwMode="auto">
            <a:xfrm>
              <a:off x="5591" y="1355"/>
              <a:ext cx="20"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2" name="Freeform 10290">
              <a:extLst>
                <a:ext uri="{FF2B5EF4-FFF2-40B4-BE49-F238E27FC236}">
                  <a16:creationId xmlns:a16="http://schemas.microsoft.com/office/drawing/2014/main" id="{FC812067-0064-4D9D-A6A5-10D6AF406CD4}"/>
                </a:ext>
              </a:extLst>
            </p:cNvPr>
            <p:cNvSpPr>
              <a:spLocks/>
            </p:cNvSpPr>
            <p:nvPr/>
          </p:nvSpPr>
          <p:spPr bwMode="auto">
            <a:xfrm>
              <a:off x="5588" y="1378"/>
              <a:ext cx="19"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3" name="Freeform 10291">
              <a:extLst>
                <a:ext uri="{FF2B5EF4-FFF2-40B4-BE49-F238E27FC236}">
                  <a16:creationId xmlns:a16="http://schemas.microsoft.com/office/drawing/2014/main" id="{98F4920D-E143-49B7-B34F-03FCA56F99A3}"/>
                </a:ext>
              </a:extLst>
            </p:cNvPr>
            <p:cNvSpPr>
              <a:spLocks/>
            </p:cNvSpPr>
            <p:nvPr/>
          </p:nvSpPr>
          <p:spPr bwMode="auto">
            <a:xfrm>
              <a:off x="5611" y="1384"/>
              <a:ext cx="13" cy="20"/>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4" name="Freeform 10292">
              <a:extLst>
                <a:ext uri="{FF2B5EF4-FFF2-40B4-BE49-F238E27FC236}">
                  <a16:creationId xmlns:a16="http://schemas.microsoft.com/office/drawing/2014/main" id="{664481B5-08F0-44E7-9633-1F5E9DA38A08}"/>
                </a:ext>
              </a:extLst>
            </p:cNvPr>
            <p:cNvSpPr>
              <a:spLocks/>
            </p:cNvSpPr>
            <p:nvPr/>
          </p:nvSpPr>
          <p:spPr bwMode="auto">
            <a:xfrm>
              <a:off x="5575" y="1391"/>
              <a:ext cx="13" cy="20"/>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5" name="Freeform 10293">
              <a:extLst>
                <a:ext uri="{FF2B5EF4-FFF2-40B4-BE49-F238E27FC236}">
                  <a16:creationId xmlns:a16="http://schemas.microsoft.com/office/drawing/2014/main" id="{AD8CC429-7750-4956-9265-199938F13E92}"/>
                </a:ext>
              </a:extLst>
            </p:cNvPr>
            <p:cNvSpPr>
              <a:spLocks/>
            </p:cNvSpPr>
            <p:nvPr/>
          </p:nvSpPr>
          <p:spPr bwMode="auto">
            <a:xfrm>
              <a:off x="5594" y="1404"/>
              <a:ext cx="17" cy="13"/>
            </a:xfrm>
            <a:custGeom>
              <a:avLst/>
              <a:gdLst>
                <a:gd name="T0" fmla="*/ 3 w 5"/>
                <a:gd name="T1" fmla="*/ 0 h 4"/>
                <a:gd name="T2" fmla="*/ 3 w 5"/>
                <a:gd name="T3" fmla="*/ 4 h 4"/>
                <a:gd name="T4" fmla="*/ 3 w 5"/>
                <a:gd name="T5" fmla="*/ 0 h 4"/>
              </a:gdLst>
              <a:ahLst/>
              <a:cxnLst>
                <a:cxn ang="0">
                  <a:pos x="T0" y="T1"/>
                </a:cxn>
                <a:cxn ang="0">
                  <a:pos x="T2" y="T3"/>
                </a:cxn>
                <a:cxn ang="0">
                  <a:pos x="T4" y="T5"/>
                </a:cxn>
              </a:cxnLst>
              <a:rect l="0" t="0" r="r" b="b"/>
              <a:pathLst>
                <a:path w="5" h="4">
                  <a:moveTo>
                    <a:pt x="3" y="0"/>
                  </a:moveTo>
                  <a:cubicBezTo>
                    <a:pt x="0" y="0"/>
                    <a:pt x="0"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6" name="Freeform 10294">
              <a:extLst>
                <a:ext uri="{FF2B5EF4-FFF2-40B4-BE49-F238E27FC236}">
                  <a16:creationId xmlns:a16="http://schemas.microsoft.com/office/drawing/2014/main" id="{7FA8E092-D2AC-449C-8D1E-99A94E86A181}"/>
                </a:ext>
              </a:extLst>
            </p:cNvPr>
            <p:cNvSpPr>
              <a:spLocks/>
            </p:cNvSpPr>
            <p:nvPr/>
          </p:nvSpPr>
          <p:spPr bwMode="auto">
            <a:xfrm>
              <a:off x="5607" y="1417"/>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7" name="Freeform 10295">
              <a:extLst>
                <a:ext uri="{FF2B5EF4-FFF2-40B4-BE49-F238E27FC236}">
                  <a16:creationId xmlns:a16="http://schemas.microsoft.com/office/drawing/2014/main" id="{E9FF49FB-9B15-4B1E-B7D6-F3ADBBAF5823}"/>
                </a:ext>
              </a:extLst>
            </p:cNvPr>
            <p:cNvSpPr>
              <a:spLocks/>
            </p:cNvSpPr>
            <p:nvPr/>
          </p:nvSpPr>
          <p:spPr bwMode="auto">
            <a:xfrm>
              <a:off x="5621" y="1407"/>
              <a:ext cx="19"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8" name="Freeform 10296">
              <a:extLst>
                <a:ext uri="{FF2B5EF4-FFF2-40B4-BE49-F238E27FC236}">
                  <a16:creationId xmlns:a16="http://schemas.microsoft.com/office/drawing/2014/main" id="{A4A5812A-C22A-40EF-A077-C7130CD0AA14}"/>
                </a:ext>
              </a:extLst>
            </p:cNvPr>
            <p:cNvSpPr>
              <a:spLocks/>
            </p:cNvSpPr>
            <p:nvPr/>
          </p:nvSpPr>
          <p:spPr bwMode="auto">
            <a:xfrm>
              <a:off x="5631" y="1374"/>
              <a:ext cx="19" cy="20"/>
            </a:xfrm>
            <a:custGeom>
              <a:avLst/>
              <a:gdLst>
                <a:gd name="T0" fmla="*/ 4 w 6"/>
                <a:gd name="T1" fmla="*/ 2 h 6"/>
                <a:gd name="T2" fmla="*/ 1 w 6"/>
                <a:gd name="T3" fmla="*/ 4 h 6"/>
                <a:gd name="T4" fmla="*/ 2 w 6"/>
                <a:gd name="T5" fmla="*/ 6 h 6"/>
                <a:gd name="T6" fmla="*/ 4 w 6"/>
                <a:gd name="T7" fmla="*/ 2 h 6"/>
              </a:gdLst>
              <a:ahLst/>
              <a:cxnLst>
                <a:cxn ang="0">
                  <a:pos x="T0" y="T1"/>
                </a:cxn>
                <a:cxn ang="0">
                  <a:pos x="T2" y="T3"/>
                </a:cxn>
                <a:cxn ang="0">
                  <a:pos x="T4" y="T5"/>
                </a:cxn>
                <a:cxn ang="0">
                  <a:pos x="T6" y="T7"/>
                </a:cxn>
              </a:cxnLst>
              <a:rect l="0" t="0" r="r" b="b"/>
              <a:pathLst>
                <a:path w="6" h="6">
                  <a:moveTo>
                    <a:pt x="4" y="2"/>
                  </a:moveTo>
                  <a:cubicBezTo>
                    <a:pt x="2" y="0"/>
                    <a:pt x="0" y="2"/>
                    <a:pt x="1" y="4"/>
                  </a:cubicBezTo>
                  <a:cubicBezTo>
                    <a:pt x="1" y="5"/>
                    <a:pt x="2" y="5"/>
                    <a:pt x="2" y="6"/>
                  </a:cubicBezTo>
                  <a:cubicBezTo>
                    <a:pt x="5" y="6"/>
                    <a:pt x="6" y="3"/>
                    <a:pt x="4"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9" name="Freeform 10297">
              <a:extLst>
                <a:ext uri="{FF2B5EF4-FFF2-40B4-BE49-F238E27FC236}">
                  <a16:creationId xmlns:a16="http://schemas.microsoft.com/office/drawing/2014/main" id="{A45F2CCE-75AC-409E-AE69-D08653E130FF}"/>
                </a:ext>
              </a:extLst>
            </p:cNvPr>
            <p:cNvSpPr>
              <a:spLocks/>
            </p:cNvSpPr>
            <p:nvPr/>
          </p:nvSpPr>
          <p:spPr bwMode="auto">
            <a:xfrm>
              <a:off x="5617" y="1358"/>
              <a:ext cx="14" cy="16"/>
            </a:xfrm>
            <a:custGeom>
              <a:avLst/>
              <a:gdLst>
                <a:gd name="T0" fmla="*/ 0 w 4"/>
                <a:gd name="T1" fmla="*/ 2 h 5"/>
                <a:gd name="T2" fmla="*/ 0 w 4"/>
                <a:gd name="T3" fmla="*/ 2 h 5"/>
                <a:gd name="T4" fmla="*/ 4 w 4"/>
                <a:gd name="T5" fmla="*/ 2 h 5"/>
                <a:gd name="T6" fmla="*/ 4 w 4"/>
                <a:gd name="T7" fmla="*/ 2 h 5"/>
                <a:gd name="T8" fmla="*/ 0 w 4"/>
                <a:gd name="T9" fmla="*/ 2 h 5"/>
              </a:gdLst>
              <a:ahLst/>
              <a:cxnLst>
                <a:cxn ang="0">
                  <a:pos x="T0" y="T1"/>
                </a:cxn>
                <a:cxn ang="0">
                  <a:pos x="T2" y="T3"/>
                </a:cxn>
                <a:cxn ang="0">
                  <a:pos x="T4" y="T5"/>
                </a:cxn>
                <a:cxn ang="0">
                  <a:pos x="T6" y="T7"/>
                </a:cxn>
                <a:cxn ang="0">
                  <a:pos x="T8" y="T9"/>
                </a:cxn>
              </a:cxnLst>
              <a:rect l="0" t="0" r="r" b="b"/>
              <a:pathLst>
                <a:path w="4" h="5">
                  <a:moveTo>
                    <a:pt x="0" y="2"/>
                  </a:moveTo>
                  <a:cubicBezTo>
                    <a:pt x="0" y="2"/>
                    <a:pt x="0" y="2"/>
                    <a:pt x="0" y="2"/>
                  </a:cubicBezTo>
                  <a:cubicBezTo>
                    <a:pt x="0" y="5"/>
                    <a:pt x="4" y="5"/>
                    <a:pt x="4" y="2"/>
                  </a:cubicBezTo>
                  <a:cubicBezTo>
                    <a:pt x="4" y="2"/>
                    <a:pt x="4" y="2"/>
                    <a:pt x="4" y="2"/>
                  </a:cubicBezTo>
                  <a:cubicBezTo>
                    <a:pt x="4" y="0"/>
                    <a:pt x="0" y="0"/>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0" name="Freeform 10298">
              <a:extLst>
                <a:ext uri="{FF2B5EF4-FFF2-40B4-BE49-F238E27FC236}">
                  <a16:creationId xmlns:a16="http://schemas.microsoft.com/office/drawing/2014/main" id="{242423C7-C449-432C-9D98-264CD6B7DF85}"/>
                </a:ext>
              </a:extLst>
            </p:cNvPr>
            <p:cNvSpPr>
              <a:spLocks/>
            </p:cNvSpPr>
            <p:nvPr/>
          </p:nvSpPr>
          <p:spPr bwMode="auto">
            <a:xfrm>
              <a:off x="5604" y="1338"/>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1" name="Freeform 10299">
              <a:extLst>
                <a:ext uri="{FF2B5EF4-FFF2-40B4-BE49-F238E27FC236}">
                  <a16:creationId xmlns:a16="http://schemas.microsoft.com/office/drawing/2014/main" id="{CBDE421C-5B4A-4667-8DDB-3E8EB61222CA}"/>
                </a:ext>
              </a:extLst>
            </p:cNvPr>
            <p:cNvSpPr>
              <a:spLocks/>
            </p:cNvSpPr>
            <p:nvPr/>
          </p:nvSpPr>
          <p:spPr bwMode="auto">
            <a:xfrm>
              <a:off x="5578" y="1341"/>
              <a:ext cx="16" cy="14"/>
            </a:xfrm>
            <a:custGeom>
              <a:avLst/>
              <a:gdLst>
                <a:gd name="T0" fmla="*/ 3 w 5"/>
                <a:gd name="T1" fmla="*/ 0 h 4"/>
                <a:gd name="T2" fmla="*/ 3 w 5"/>
                <a:gd name="T3" fmla="*/ 4 h 4"/>
                <a:gd name="T4" fmla="*/ 3 w 5"/>
                <a:gd name="T5" fmla="*/ 0 h 4"/>
              </a:gdLst>
              <a:ahLst/>
              <a:cxnLst>
                <a:cxn ang="0">
                  <a:pos x="T0" y="T1"/>
                </a:cxn>
                <a:cxn ang="0">
                  <a:pos x="T2" y="T3"/>
                </a:cxn>
                <a:cxn ang="0">
                  <a:pos x="T4" y="T5"/>
                </a:cxn>
              </a:cxnLst>
              <a:rect l="0" t="0" r="r" b="b"/>
              <a:pathLst>
                <a:path w="5" h="4">
                  <a:moveTo>
                    <a:pt x="3" y="0"/>
                  </a:moveTo>
                  <a:cubicBezTo>
                    <a:pt x="0" y="0"/>
                    <a:pt x="0"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2" name="Freeform 10300">
              <a:extLst>
                <a:ext uri="{FF2B5EF4-FFF2-40B4-BE49-F238E27FC236}">
                  <a16:creationId xmlns:a16="http://schemas.microsoft.com/office/drawing/2014/main" id="{87A93D1B-47C0-4C22-B463-86700D21855A}"/>
                </a:ext>
              </a:extLst>
            </p:cNvPr>
            <p:cNvSpPr>
              <a:spLocks/>
            </p:cNvSpPr>
            <p:nvPr/>
          </p:nvSpPr>
          <p:spPr bwMode="auto">
            <a:xfrm>
              <a:off x="5552" y="1315"/>
              <a:ext cx="19"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3" name="Freeform 10301">
              <a:extLst>
                <a:ext uri="{FF2B5EF4-FFF2-40B4-BE49-F238E27FC236}">
                  <a16:creationId xmlns:a16="http://schemas.microsoft.com/office/drawing/2014/main" id="{51382DFC-0BE3-4188-B6E4-D2D9702AC02C}"/>
                </a:ext>
              </a:extLst>
            </p:cNvPr>
            <p:cNvSpPr>
              <a:spLocks/>
            </p:cNvSpPr>
            <p:nvPr/>
          </p:nvSpPr>
          <p:spPr bwMode="auto">
            <a:xfrm>
              <a:off x="5538" y="1332"/>
              <a:ext cx="17" cy="16"/>
            </a:xfrm>
            <a:custGeom>
              <a:avLst/>
              <a:gdLst>
                <a:gd name="T0" fmla="*/ 0 w 5"/>
                <a:gd name="T1" fmla="*/ 2 h 5"/>
                <a:gd name="T2" fmla="*/ 0 w 5"/>
                <a:gd name="T3" fmla="*/ 3 h 5"/>
                <a:gd name="T4" fmla="*/ 5 w 5"/>
                <a:gd name="T5" fmla="*/ 3 h 5"/>
                <a:gd name="T6" fmla="*/ 5 w 5"/>
                <a:gd name="T7" fmla="*/ 2 h 5"/>
                <a:gd name="T8" fmla="*/ 0 w 5"/>
                <a:gd name="T9" fmla="*/ 2 h 5"/>
              </a:gdLst>
              <a:ahLst/>
              <a:cxnLst>
                <a:cxn ang="0">
                  <a:pos x="T0" y="T1"/>
                </a:cxn>
                <a:cxn ang="0">
                  <a:pos x="T2" y="T3"/>
                </a:cxn>
                <a:cxn ang="0">
                  <a:pos x="T4" y="T5"/>
                </a:cxn>
                <a:cxn ang="0">
                  <a:pos x="T6" y="T7"/>
                </a:cxn>
                <a:cxn ang="0">
                  <a:pos x="T8" y="T9"/>
                </a:cxn>
              </a:cxnLst>
              <a:rect l="0" t="0" r="r" b="b"/>
              <a:pathLst>
                <a:path w="5" h="5">
                  <a:moveTo>
                    <a:pt x="0" y="2"/>
                  </a:moveTo>
                  <a:cubicBezTo>
                    <a:pt x="0" y="3"/>
                    <a:pt x="0" y="3"/>
                    <a:pt x="0" y="3"/>
                  </a:cubicBezTo>
                  <a:cubicBezTo>
                    <a:pt x="0" y="5"/>
                    <a:pt x="5" y="5"/>
                    <a:pt x="5" y="3"/>
                  </a:cubicBezTo>
                  <a:cubicBezTo>
                    <a:pt x="5" y="2"/>
                    <a:pt x="5" y="2"/>
                    <a:pt x="5" y="2"/>
                  </a:cubicBezTo>
                  <a:cubicBezTo>
                    <a:pt x="5" y="0"/>
                    <a:pt x="0" y="0"/>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4" name="Freeform 10302">
              <a:extLst>
                <a:ext uri="{FF2B5EF4-FFF2-40B4-BE49-F238E27FC236}">
                  <a16:creationId xmlns:a16="http://schemas.microsoft.com/office/drawing/2014/main" id="{767383F2-17C9-4ABF-8D8A-6DAB850915F4}"/>
                </a:ext>
              </a:extLst>
            </p:cNvPr>
            <p:cNvSpPr>
              <a:spLocks/>
            </p:cNvSpPr>
            <p:nvPr/>
          </p:nvSpPr>
          <p:spPr bwMode="auto">
            <a:xfrm>
              <a:off x="5525" y="1351"/>
              <a:ext cx="17" cy="17"/>
            </a:xfrm>
            <a:custGeom>
              <a:avLst/>
              <a:gdLst>
                <a:gd name="T0" fmla="*/ 3 w 5"/>
                <a:gd name="T1" fmla="*/ 1 h 5"/>
                <a:gd name="T2" fmla="*/ 1 w 5"/>
                <a:gd name="T3" fmla="*/ 1 h 5"/>
                <a:gd name="T4" fmla="*/ 1 w 5"/>
                <a:gd name="T5" fmla="*/ 1 h 5"/>
                <a:gd name="T6" fmla="*/ 1 w 5"/>
                <a:gd name="T7" fmla="*/ 1 h 5"/>
                <a:gd name="T8" fmla="*/ 0 w 5"/>
                <a:gd name="T9" fmla="*/ 3 h 5"/>
                <a:gd name="T10" fmla="*/ 3 w 5"/>
                <a:gd name="T11" fmla="*/ 5 h 5"/>
                <a:gd name="T12" fmla="*/ 3 w 5"/>
                <a:gd name="T13" fmla="*/ 5 h 5"/>
                <a:gd name="T14" fmla="*/ 5 w 5"/>
                <a:gd name="T15" fmla="*/ 3 h 5"/>
                <a:gd name="T16" fmla="*/ 5 w 5"/>
                <a:gd name="T17" fmla="*/ 3 h 5"/>
                <a:gd name="T18" fmla="*/ 3 w 5"/>
                <a:gd name="T19"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3" y="1"/>
                  </a:moveTo>
                  <a:cubicBezTo>
                    <a:pt x="2" y="0"/>
                    <a:pt x="2" y="1"/>
                    <a:pt x="1" y="1"/>
                  </a:cubicBezTo>
                  <a:cubicBezTo>
                    <a:pt x="1" y="1"/>
                    <a:pt x="1" y="1"/>
                    <a:pt x="1" y="1"/>
                  </a:cubicBezTo>
                  <a:cubicBezTo>
                    <a:pt x="1" y="1"/>
                    <a:pt x="1" y="1"/>
                    <a:pt x="1" y="1"/>
                  </a:cubicBezTo>
                  <a:cubicBezTo>
                    <a:pt x="0" y="2"/>
                    <a:pt x="0" y="3"/>
                    <a:pt x="0" y="3"/>
                  </a:cubicBezTo>
                  <a:cubicBezTo>
                    <a:pt x="1" y="5"/>
                    <a:pt x="2" y="5"/>
                    <a:pt x="3" y="5"/>
                  </a:cubicBezTo>
                  <a:cubicBezTo>
                    <a:pt x="3" y="5"/>
                    <a:pt x="3" y="5"/>
                    <a:pt x="3" y="5"/>
                  </a:cubicBezTo>
                  <a:cubicBezTo>
                    <a:pt x="4" y="5"/>
                    <a:pt x="4" y="4"/>
                    <a:pt x="5" y="3"/>
                  </a:cubicBezTo>
                  <a:cubicBezTo>
                    <a:pt x="5" y="3"/>
                    <a:pt x="5" y="3"/>
                    <a:pt x="5" y="3"/>
                  </a:cubicBezTo>
                  <a:cubicBezTo>
                    <a:pt x="5" y="2"/>
                    <a:pt x="4" y="1"/>
                    <a:pt x="3"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5" name="Freeform 10303">
              <a:extLst>
                <a:ext uri="{FF2B5EF4-FFF2-40B4-BE49-F238E27FC236}">
                  <a16:creationId xmlns:a16="http://schemas.microsoft.com/office/drawing/2014/main" id="{4299BB13-00B3-4021-A94C-75502074AE64}"/>
                </a:ext>
              </a:extLst>
            </p:cNvPr>
            <p:cNvSpPr>
              <a:spLocks/>
            </p:cNvSpPr>
            <p:nvPr/>
          </p:nvSpPr>
          <p:spPr bwMode="auto">
            <a:xfrm>
              <a:off x="5515" y="1381"/>
              <a:ext cx="20"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6" name="Freeform 10304">
              <a:extLst>
                <a:ext uri="{FF2B5EF4-FFF2-40B4-BE49-F238E27FC236}">
                  <a16:creationId xmlns:a16="http://schemas.microsoft.com/office/drawing/2014/main" id="{B9CA1B4D-F872-4924-9A4B-6E8096CFAD08}"/>
                </a:ext>
              </a:extLst>
            </p:cNvPr>
            <p:cNvSpPr>
              <a:spLocks/>
            </p:cNvSpPr>
            <p:nvPr/>
          </p:nvSpPr>
          <p:spPr bwMode="auto">
            <a:xfrm>
              <a:off x="5515" y="1407"/>
              <a:ext cx="17" cy="17"/>
            </a:xfrm>
            <a:custGeom>
              <a:avLst/>
              <a:gdLst>
                <a:gd name="T0" fmla="*/ 0 w 5"/>
                <a:gd name="T1" fmla="*/ 3 h 5"/>
                <a:gd name="T2" fmla="*/ 0 w 5"/>
                <a:gd name="T3" fmla="*/ 3 h 5"/>
                <a:gd name="T4" fmla="*/ 5 w 5"/>
                <a:gd name="T5" fmla="*/ 3 h 5"/>
                <a:gd name="T6" fmla="*/ 5 w 5"/>
                <a:gd name="T7" fmla="*/ 3 h 5"/>
                <a:gd name="T8" fmla="*/ 0 w 5"/>
                <a:gd name="T9" fmla="*/ 3 h 5"/>
              </a:gdLst>
              <a:ahLst/>
              <a:cxnLst>
                <a:cxn ang="0">
                  <a:pos x="T0" y="T1"/>
                </a:cxn>
                <a:cxn ang="0">
                  <a:pos x="T2" y="T3"/>
                </a:cxn>
                <a:cxn ang="0">
                  <a:pos x="T4" y="T5"/>
                </a:cxn>
                <a:cxn ang="0">
                  <a:pos x="T6" y="T7"/>
                </a:cxn>
                <a:cxn ang="0">
                  <a:pos x="T8" y="T9"/>
                </a:cxn>
              </a:cxnLst>
              <a:rect l="0" t="0" r="r" b="b"/>
              <a:pathLst>
                <a:path w="5" h="5">
                  <a:moveTo>
                    <a:pt x="0" y="3"/>
                  </a:moveTo>
                  <a:cubicBezTo>
                    <a:pt x="0" y="3"/>
                    <a:pt x="0" y="3"/>
                    <a:pt x="0" y="3"/>
                  </a:cubicBezTo>
                  <a:cubicBezTo>
                    <a:pt x="0" y="5"/>
                    <a:pt x="5" y="5"/>
                    <a:pt x="5" y="3"/>
                  </a:cubicBezTo>
                  <a:cubicBezTo>
                    <a:pt x="5" y="3"/>
                    <a:pt x="5" y="3"/>
                    <a:pt x="5" y="3"/>
                  </a:cubicBezTo>
                  <a:cubicBezTo>
                    <a:pt x="5"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7" name="Freeform 10305">
              <a:extLst>
                <a:ext uri="{FF2B5EF4-FFF2-40B4-BE49-F238E27FC236}">
                  <a16:creationId xmlns:a16="http://schemas.microsoft.com/office/drawing/2014/main" id="{B94BA768-6599-43A6-BFAA-733474A4A410}"/>
                </a:ext>
              </a:extLst>
            </p:cNvPr>
            <p:cNvSpPr>
              <a:spLocks/>
            </p:cNvSpPr>
            <p:nvPr/>
          </p:nvSpPr>
          <p:spPr bwMode="auto">
            <a:xfrm>
              <a:off x="5522" y="1437"/>
              <a:ext cx="20" cy="16"/>
            </a:xfrm>
            <a:custGeom>
              <a:avLst/>
              <a:gdLst>
                <a:gd name="T0" fmla="*/ 5 w 6"/>
                <a:gd name="T1" fmla="*/ 1 h 5"/>
                <a:gd name="T2" fmla="*/ 3 w 6"/>
                <a:gd name="T3" fmla="*/ 0 h 5"/>
                <a:gd name="T4" fmla="*/ 2 w 6"/>
                <a:gd name="T5" fmla="*/ 4 h 5"/>
                <a:gd name="T6" fmla="*/ 5 w 6"/>
                <a:gd name="T7" fmla="*/ 1 h 5"/>
              </a:gdLst>
              <a:ahLst/>
              <a:cxnLst>
                <a:cxn ang="0">
                  <a:pos x="T0" y="T1"/>
                </a:cxn>
                <a:cxn ang="0">
                  <a:pos x="T2" y="T3"/>
                </a:cxn>
                <a:cxn ang="0">
                  <a:pos x="T4" y="T5"/>
                </a:cxn>
                <a:cxn ang="0">
                  <a:pos x="T6" y="T7"/>
                </a:cxn>
              </a:cxnLst>
              <a:rect l="0" t="0" r="r" b="b"/>
              <a:pathLst>
                <a:path w="6" h="5">
                  <a:moveTo>
                    <a:pt x="5" y="1"/>
                  </a:moveTo>
                  <a:cubicBezTo>
                    <a:pt x="4" y="1"/>
                    <a:pt x="4" y="0"/>
                    <a:pt x="3" y="0"/>
                  </a:cubicBezTo>
                  <a:cubicBezTo>
                    <a:pt x="1" y="0"/>
                    <a:pt x="0" y="3"/>
                    <a:pt x="2" y="4"/>
                  </a:cubicBezTo>
                  <a:cubicBezTo>
                    <a:pt x="3" y="5"/>
                    <a:pt x="6" y="3"/>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8" name="Freeform 10306">
              <a:extLst>
                <a:ext uri="{FF2B5EF4-FFF2-40B4-BE49-F238E27FC236}">
                  <a16:creationId xmlns:a16="http://schemas.microsoft.com/office/drawing/2014/main" id="{B206725D-873B-4EC2-A6E7-35BF3C8D7334}"/>
                </a:ext>
              </a:extLst>
            </p:cNvPr>
            <p:cNvSpPr>
              <a:spLocks/>
            </p:cNvSpPr>
            <p:nvPr/>
          </p:nvSpPr>
          <p:spPr bwMode="auto">
            <a:xfrm>
              <a:off x="5542" y="1460"/>
              <a:ext cx="13" cy="20"/>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09" name="Freeform 10307">
              <a:extLst>
                <a:ext uri="{FF2B5EF4-FFF2-40B4-BE49-F238E27FC236}">
                  <a16:creationId xmlns:a16="http://schemas.microsoft.com/office/drawing/2014/main" id="{1D0E7CE2-4767-487A-B174-F154B3CD1563}"/>
                </a:ext>
              </a:extLst>
            </p:cNvPr>
            <p:cNvSpPr>
              <a:spLocks/>
            </p:cNvSpPr>
            <p:nvPr/>
          </p:nvSpPr>
          <p:spPr bwMode="auto">
            <a:xfrm>
              <a:off x="5542" y="1483"/>
              <a:ext cx="16" cy="13"/>
            </a:xfrm>
            <a:custGeom>
              <a:avLst/>
              <a:gdLst>
                <a:gd name="T0" fmla="*/ 3 w 5"/>
                <a:gd name="T1" fmla="*/ 0 h 4"/>
                <a:gd name="T2" fmla="*/ 3 w 5"/>
                <a:gd name="T3" fmla="*/ 4 h 4"/>
                <a:gd name="T4" fmla="*/ 3 w 5"/>
                <a:gd name="T5" fmla="*/ 0 h 4"/>
              </a:gdLst>
              <a:ahLst/>
              <a:cxnLst>
                <a:cxn ang="0">
                  <a:pos x="T0" y="T1"/>
                </a:cxn>
                <a:cxn ang="0">
                  <a:pos x="T2" y="T3"/>
                </a:cxn>
                <a:cxn ang="0">
                  <a:pos x="T4" y="T5"/>
                </a:cxn>
              </a:cxnLst>
              <a:rect l="0" t="0" r="r" b="b"/>
              <a:pathLst>
                <a:path w="5" h="4">
                  <a:moveTo>
                    <a:pt x="3" y="0"/>
                  </a:moveTo>
                  <a:cubicBezTo>
                    <a:pt x="0" y="0"/>
                    <a:pt x="0"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0" name="Freeform 10308">
              <a:extLst>
                <a:ext uri="{FF2B5EF4-FFF2-40B4-BE49-F238E27FC236}">
                  <a16:creationId xmlns:a16="http://schemas.microsoft.com/office/drawing/2014/main" id="{2A91A57A-AFF5-4408-843E-A71F09AB33BB}"/>
                </a:ext>
              </a:extLst>
            </p:cNvPr>
            <p:cNvSpPr>
              <a:spLocks/>
            </p:cNvSpPr>
            <p:nvPr/>
          </p:nvSpPr>
          <p:spPr bwMode="auto">
            <a:xfrm>
              <a:off x="5568" y="1490"/>
              <a:ext cx="13" cy="16"/>
            </a:xfrm>
            <a:custGeom>
              <a:avLst/>
              <a:gdLst>
                <a:gd name="T0" fmla="*/ 0 w 4"/>
                <a:gd name="T1" fmla="*/ 2 h 5"/>
                <a:gd name="T2" fmla="*/ 0 w 4"/>
                <a:gd name="T3" fmla="*/ 2 h 5"/>
                <a:gd name="T4" fmla="*/ 4 w 4"/>
                <a:gd name="T5" fmla="*/ 2 h 5"/>
                <a:gd name="T6" fmla="*/ 4 w 4"/>
                <a:gd name="T7" fmla="*/ 2 h 5"/>
                <a:gd name="T8" fmla="*/ 0 w 4"/>
                <a:gd name="T9" fmla="*/ 2 h 5"/>
              </a:gdLst>
              <a:ahLst/>
              <a:cxnLst>
                <a:cxn ang="0">
                  <a:pos x="T0" y="T1"/>
                </a:cxn>
                <a:cxn ang="0">
                  <a:pos x="T2" y="T3"/>
                </a:cxn>
                <a:cxn ang="0">
                  <a:pos x="T4" y="T5"/>
                </a:cxn>
                <a:cxn ang="0">
                  <a:pos x="T6" y="T7"/>
                </a:cxn>
                <a:cxn ang="0">
                  <a:pos x="T8" y="T9"/>
                </a:cxn>
              </a:cxnLst>
              <a:rect l="0" t="0" r="r" b="b"/>
              <a:pathLst>
                <a:path w="4" h="5">
                  <a:moveTo>
                    <a:pt x="0" y="2"/>
                  </a:moveTo>
                  <a:cubicBezTo>
                    <a:pt x="0" y="2"/>
                    <a:pt x="0" y="2"/>
                    <a:pt x="0" y="2"/>
                  </a:cubicBezTo>
                  <a:cubicBezTo>
                    <a:pt x="0" y="5"/>
                    <a:pt x="4" y="5"/>
                    <a:pt x="4" y="2"/>
                  </a:cubicBezTo>
                  <a:cubicBezTo>
                    <a:pt x="4" y="2"/>
                    <a:pt x="4" y="2"/>
                    <a:pt x="4" y="2"/>
                  </a:cubicBezTo>
                  <a:cubicBezTo>
                    <a:pt x="4" y="0"/>
                    <a:pt x="0" y="0"/>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1" name="Freeform 10309">
              <a:extLst>
                <a:ext uri="{FF2B5EF4-FFF2-40B4-BE49-F238E27FC236}">
                  <a16:creationId xmlns:a16="http://schemas.microsoft.com/office/drawing/2014/main" id="{D22F7F41-D003-41B4-8FA2-40945A571F13}"/>
                </a:ext>
              </a:extLst>
            </p:cNvPr>
            <p:cNvSpPr>
              <a:spLocks/>
            </p:cNvSpPr>
            <p:nvPr/>
          </p:nvSpPr>
          <p:spPr bwMode="auto">
            <a:xfrm>
              <a:off x="5578" y="1509"/>
              <a:ext cx="20" cy="17"/>
            </a:xfrm>
            <a:custGeom>
              <a:avLst/>
              <a:gdLst>
                <a:gd name="T0" fmla="*/ 4 w 6"/>
                <a:gd name="T1" fmla="*/ 1 h 5"/>
                <a:gd name="T2" fmla="*/ 4 w 6"/>
                <a:gd name="T3" fmla="*/ 1 h 5"/>
                <a:gd name="T4" fmla="*/ 4 w 6"/>
                <a:gd name="T5" fmla="*/ 1 h 5"/>
                <a:gd name="T6" fmla="*/ 2 w 6"/>
                <a:gd name="T7" fmla="*/ 0 h 5"/>
                <a:gd name="T8" fmla="*/ 1 w 6"/>
                <a:gd name="T9" fmla="*/ 3 h 5"/>
                <a:gd name="T10" fmla="*/ 3 w 6"/>
                <a:gd name="T11" fmla="*/ 5 h 5"/>
                <a:gd name="T12" fmla="*/ 4 w 6"/>
                <a:gd name="T13" fmla="*/ 1 h 5"/>
              </a:gdLst>
              <a:ahLst/>
              <a:cxnLst>
                <a:cxn ang="0">
                  <a:pos x="T0" y="T1"/>
                </a:cxn>
                <a:cxn ang="0">
                  <a:pos x="T2" y="T3"/>
                </a:cxn>
                <a:cxn ang="0">
                  <a:pos x="T4" y="T5"/>
                </a:cxn>
                <a:cxn ang="0">
                  <a:pos x="T6" y="T7"/>
                </a:cxn>
                <a:cxn ang="0">
                  <a:pos x="T8" y="T9"/>
                </a:cxn>
                <a:cxn ang="0">
                  <a:pos x="T10" y="T11"/>
                </a:cxn>
                <a:cxn ang="0">
                  <a:pos x="T12" y="T13"/>
                </a:cxn>
              </a:cxnLst>
              <a:rect l="0" t="0" r="r" b="b"/>
              <a:pathLst>
                <a:path w="6" h="5">
                  <a:moveTo>
                    <a:pt x="4" y="1"/>
                  </a:moveTo>
                  <a:cubicBezTo>
                    <a:pt x="4" y="1"/>
                    <a:pt x="4" y="1"/>
                    <a:pt x="4" y="1"/>
                  </a:cubicBezTo>
                  <a:cubicBezTo>
                    <a:pt x="4" y="1"/>
                    <a:pt x="4" y="1"/>
                    <a:pt x="4" y="1"/>
                  </a:cubicBezTo>
                  <a:cubicBezTo>
                    <a:pt x="3" y="0"/>
                    <a:pt x="2" y="0"/>
                    <a:pt x="2" y="0"/>
                  </a:cubicBezTo>
                  <a:cubicBezTo>
                    <a:pt x="1" y="1"/>
                    <a:pt x="0" y="2"/>
                    <a:pt x="1" y="3"/>
                  </a:cubicBezTo>
                  <a:cubicBezTo>
                    <a:pt x="1" y="4"/>
                    <a:pt x="2" y="4"/>
                    <a:pt x="3" y="5"/>
                  </a:cubicBezTo>
                  <a:cubicBezTo>
                    <a:pt x="5" y="5"/>
                    <a:pt x="6"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2" name="Freeform 10310">
              <a:extLst>
                <a:ext uri="{FF2B5EF4-FFF2-40B4-BE49-F238E27FC236}">
                  <a16:creationId xmlns:a16="http://schemas.microsoft.com/office/drawing/2014/main" id="{53FDEFC7-75E6-405D-890C-C96C473BB125}"/>
                </a:ext>
              </a:extLst>
            </p:cNvPr>
            <p:cNvSpPr>
              <a:spLocks/>
            </p:cNvSpPr>
            <p:nvPr/>
          </p:nvSpPr>
          <p:spPr bwMode="auto">
            <a:xfrm>
              <a:off x="5601" y="1523"/>
              <a:ext cx="23" cy="19"/>
            </a:xfrm>
            <a:custGeom>
              <a:avLst/>
              <a:gdLst>
                <a:gd name="T0" fmla="*/ 5 w 7"/>
                <a:gd name="T1" fmla="*/ 2 h 6"/>
                <a:gd name="T2" fmla="*/ 4 w 7"/>
                <a:gd name="T3" fmla="*/ 0 h 6"/>
                <a:gd name="T4" fmla="*/ 2 w 7"/>
                <a:gd name="T5" fmla="*/ 4 h 6"/>
                <a:gd name="T6" fmla="*/ 5 w 7"/>
                <a:gd name="T7" fmla="*/ 2 h 6"/>
              </a:gdLst>
              <a:ahLst/>
              <a:cxnLst>
                <a:cxn ang="0">
                  <a:pos x="T0" y="T1"/>
                </a:cxn>
                <a:cxn ang="0">
                  <a:pos x="T2" y="T3"/>
                </a:cxn>
                <a:cxn ang="0">
                  <a:pos x="T4" y="T5"/>
                </a:cxn>
                <a:cxn ang="0">
                  <a:pos x="T6" y="T7"/>
                </a:cxn>
              </a:cxnLst>
              <a:rect l="0" t="0" r="r" b="b"/>
              <a:pathLst>
                <a:path w="7" h="6">
                  <a:moveTo>
                    <a:pt x="5" y="2"/>
                  </a:moveTo>
                  <a:cubicBezTo>
                    <a:pt x="5" y="1"/>
                    <a:pt x="5" y="1"/>
                    <a:pt x="4" y="0"/>
                  </a:cubicBezTo>
                  <a:cubicBezTo>
                    <a:pt x="2" y="0"/>
                    <a:pt x="0" y="3"/>
                    <a:pt x="2" y="4"/>
                  </a:cubicBezTo>
                  <a:cubicBezTo>
                    <a:pt x="4" y="6"/>
                    <a:pt x="7" y="4"/>
                    <a:pt x="5"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3" name="Freeform 10311">
              <a:extLst>
                <a:ext uri="{FF2B5EF4-FFF2-40B4-BE49-F238E27FC236}">
                  <a16:creationId xmlns:a16="http://schemas.microsoft.com/office/drawing/2014/main" id="{F1E84A2A-CB37-41E7-9C81-BC0B476341D7}"/>
                </a:ext>
              </a:extLst>
            </p:cNvPr>
            <p:cNvSpPr>
              <a:spLocks/>
            </p:cNvSpPr>
            <p:nvPr/>
          </p:nvSpPr>
          <p:spPr bwMode="auto">
            <a:xfrm>
              <a:off x="5627" y="1526"/>
              <a:ext cx="17" cy="13"/>
            </a:xfrm>
            <a:custGeom>
              <a:avLst/>
              <a:gdLst>
                <a:gd name="T0" fmla="*/ 3 w 5"/>
                <a:gd name="T1" fmla="*/ 0 h 4"/>
                <a:gd name="T2" fmla="*/ 3 w 5"/>
                <a:gd name="T3" fmla="*/ 4 h 4"/>
                <a:gd name="T4" fmla="*/ 3 w 5"/>
                <a:gd name="T5" fmla="*/ 0 h 4"/>
              </a:gdLst>
              <a:ahLst/>
              <a:cxnLst>
                <a:cxn ang="0">
                  <a:pos x="T0" y="T1"/>
                </a:cxn>
                <a:cxn ang="0">
                  <a:pos x="T2" y="T3"/>
                </a:cxn>
                <a:cxn ang="0">
                  <a:pos x="T4" y="T5"/>
                </a:cxn>
              </a:cxnLst>
              <a:rect l="0" t="0" r="r" b="b"/>
              <a:pathLst>
                <a:path w="5" h="4">
                  <a:moveTo>
                    <a:pt x="3" y="0"/>
                  </a:moveTo>
                  <a:cubicBezTo>
                    <a:pt x="0" y="0"/>
                    <a:pt x="0"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4" name="Freeform 10312">
              <a:extLst>
                <a:ext uri="{FF2B5EF4-FFF2-40B4-BE49-F238E27FC236}">
                  <a16:creationId xmlns:a16="http://schemas.microsoft.com/office/drawing/2014/main" id="{D2C37921-A68F-4EBB-9444-B85293B1D17D}"/>
                </a:ext>
              </a:extLst>
            </p:cNvPr>
            <p:cNvSpPr>
              <a:spLocks/>
            </p:cNvSpPr>
            <p:nvPr/>
          </p:nvSpPr>
          <p:spPr bwMode="auto">
            <a:xfrm>
              <a:off x="5650" y="1523"/>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5" name="Freeform 10313">
              <a:extLst>
                <a:ext uri="{FF2B5EF4-FFF2-40B4-BE49-F238E27FC236}">
                  <a16:creationId xmlns:a16="http://schemas.microsoft.com/office/drawing/2014/main" id="{FF450A77-CEB7-40F2-AE2F-8AD6F8BDA4AA}"/>
                </a:ext>
              </a:extLst>
            </p:cNvPr>
            <p:cNvSpPr>
              <a:spLocks/>
            </p:cNvSpPr>
            <p:nvPr/>
          </p:nvSpPr>
          <p:spPr bwMode="auto">
            <a:xfrm>
              <a:off x="5677" y="1513"/>
              <a:ext cx="19" cy="16"/>
            </a:xfrm>
            <a:custGeom>
              <a:avLst/>
              <a:gdLst>
                <a:gd name="T0" fmla="*/ 3 w 6"/>
                <a:gd name="T1" fmla="*/ 0 h 5"/>
                <a:gd name="T2" fmla="*/ 3 w 6"/>
                <a:gd name="T3" fmla="*/ 0 h 5"/>
                <a:gd name="T4" fmla="*/ 3 w 6"/>
                <a:gd name="T5" fmla="*/ 5 h 5"/>
                <a:gd name="T6" fmla="*/ 3 w 6"/>
                <a:gd name="T7" fmla="*/ 5 h 5"/>
                <a:gd name="T8" fmla="*/ 3 w 6"/>
                <a:gd name="T9" fmla="*/ 0 h 5"/>
              </a:gdLst>
              <a:ahLst/>
              <a:cxnLst>
                <a:cxn ang="0">
                  <a:pos x="T0" y="T1"/>
                </a:cxn>
                <a:cxn ang="0">
                  <a:pos x="T2" y="T3"/>
                </a:cxn>
                <a:cxn ang="0">
                  <a:pos x="T4" y="T5"/>
                </a:cxn>
                <a:cxn ang="0">
                  <a:pos x="T6" y="T7"/>
                </a:cxn>
                <a:cxn ang="0">
                  <a:pos x="T8" y="T9"/>
                </a:cxn>
              </a:cxnLst>
              <a:rect l="0" t="0" r="r" b="b"/>
              <a:pathLst>
                <a:path w="6" h="5">
                  <a:moveTo>
                    <a:pt x="3" y="0"/>
                  </a:moveTo>
                  <a:cubicBezTo>
                    <a:pt x="3" y="0"/>
                    <a:pt x="3" y="0"/>
                    <a:pt x="3" y="0"/>
                  </a:cubicBezTo>
                  <a:cubicBezTo>
                    <a:pt x="0" y="0"/>
                    <a:pt x="0" y="5"/>
                    <a:pt x="3" y="5"/>
                  </a:cubicBezTo>
                  <a:cubicBezTo>
                    <a:pt x="3" y="5"/>
                    <a:pt x="3" y="5"/>
                    <a:pt x="3" y="5"/>
                  </a:cubicBezTo>
                  <a:cubicBezTo>
                    <a:pt x="6" y="5"/>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6" name="Freeform 10314">
              <a:extLst>
                <a:ext uri="{FF2B5EF4-FFF2-40B4-BE49-F238E27FC236}">
                  <a16:creationId xmlns:a16="http://schemas.microsoft.com/office/drawing/2014/main" id="{AAD02077-089C-4CB9-B398-D2E53A2E513B}"/>
                </a:ext>
              </a:extLst>
            </p:cNvPr>
            <p:cNvSpPr>
              <a:spLocks/>
            </p:cNvSpPr>
            <p:nvPr/>
          </p:nvSpPr>
          <p:spPr bwMode="auto">
            <a:xfrm>
              <a:off x="5696" y="1503"/>
              <a:ext cx="20"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7" name="Freeform 10315">
              <a:extLst>
                <a:ext uri="{FF2B5EF4-FFF2-40B4-BE49-F238E27FC236}">
                  <a16:creationId xmlns:a16="http://schemas.microsoft.com/office/drawing/2014/main" id="{5AB1A66E-7746-4271-A387-95EEE29E2C21}"/>
                </a:ext>
              </a:extLst>
            </p:cNvPr>
            <p:cNvSpPr>
              <a:spLocks/>
            </p:cNvSpPr>
            <p:nvPr/>
          </p:nvSpPr>
          <p:spPr bwMode="auto">
            <a:xfrm>
              <a:off x="5713" y="1493"/>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8" name="Freeform 10316">
              <a:extLst>
                <a:ext uri="{FF2B5EF4-FFF2-40B4-BE49-F238E27FC236}">
                  <a16:creationId xmlns:a16="http://schemas.microsoft.com/office/drawing/2014/main" id="{F64F9EF7-8FBD-46F0-973B-9D58A8AE5191}"/>
                </a:ext>
              </a:extLst>
            </p:cNvPr>
            <p:cNvSpPr>
              <a:spLocks/>
            </p:cNvSpPr>
            <p:nvPr/>
          </p:nvSpPr>
          <p:spPr bwMode="auto">
            <a:xfrm>
              <a:off x="5729" y="1473"/>
              <a:ext cx="20" cy="20"/>
            </a:xfrm>
            <a:custGeom>
              <a:avLst/>
              <a:gdLst>
                <a:gd name="T0" fmla="*/ 1 w 6"/>
                <a:gd name="T1" fmla="*/ 2 h 6"/>
                <a:gd name="T2" fmla="*/ 3 w 6"/>
                <a:gd name="T3" fmla="*/ 5 h 6"/>
                <a:gd name="T4" fmla="*/ 4 w 6"/>
                <a:gd name="T5" fmla="*/ 4 h 6"/>
                <a:gd name="T6" fmla="*/ 1 w 6"/>
                <a:gd name="T7" fmla="*/ 2 h 6"/>
              </a:gdLst>
              <a:ahLst/>
              <a:cxnLst>
                <a:cxn ang="0">
                  <a:pos x="T0" y="T1"/>
                </a:cxn>
                <a:cxn ang="0">
                  <a:pos x="T2" y="T3"/>
                </a:cxn>
                <a:cxn ang="0">
                  <a:pos x="T4" y="T5"/>
                </a:cxn>
                <a:cxn ang="0">
                  <a:pos x="T6" y="T7"/>
                </a:cxn>
              </a:cxnLst>
              <a:rect l="0" t="0" r="r" b="b"/>
              <a:pathLst>
                <a:path w="6" h="6">
                  <a:moveTo>
                    <a:pt x="1" y="2"/>
                  </a:moveTo>
                  <a:cubicBezTo>
                    <a:pt x="0" y="3"/>
                    <a:pt x="1" y="6"/>
                    <a:pt x="3" y="5"/>
                  </a:cubicBezTo>
                  <a:cubicBezTo>
                    <a:pt x="4" y="5"/>
                    <a:pt x="4" y="5"/>
                    <a:pt x="4" y="4"/>
                  </a:cubicBezTo>
                  <a:cubicBezTo>
                    <a:pt x="6" y="2"/>
                    <a:pt x="3" y="0"/>
                    <a:pt x="1"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19" name="Freeform 10317">
              <a:extLst>
                <a:ext uri="{FF2B5EF4-FFF2-40B4-BE49-F238E27FC236}">
                  <a16:creationId xmlns:a16="http://schemas.microsoft.com/office/drawing/2014/main" id="{7858A5B5-F2A5-4987-80A3-97F8E62D65EE}"/>
                </a:ext>
              </a:extLst>
            </p:cNvPr>
            <p:cNvSpPr>
              <a:spLocks/>
            </p:cNvSpPr>
            <p:nvPr/>
          </p:nvSpPr>
          <p:spPr bwMode="auto">
            <a:xfrm>
              <a:off x="5742" y="1444"/>
              <a:ext cx="24" cy="23"/>
            </a:xfrm>
            <a:custGeom>
              <a:avLst/>
              <a:gdLst>
                <a:gd name="T0" fmla="*/ 2 w 7"/>
                <a:gd name="T1" fmla="*/ 2 h 7"/>
                <a:gd name="T2" fmla="*/ 2 w 7"/>
                <a:gd name="T3" fmla="*/ 2 h 7"/>
                <a:gd name="T4" fmla="*/ 5 w 7"/>
                <a:gd name="T5" fmla="*/ 5 h 7"/>
                <a:gd name="T6" fmla="*/ 5 w 7"/>
                <a:gd name="T7" fmla="*/ 5 h 7"/>
                <a:gd name="T8" fmla="*/ 2 w 7"/>
                <a:gd name="T9" fmla="*/ 2 h 7"/>
              </a:gdLst>
              <a:ahLst/>
              <a:cxnLst>
                <a:cxn ang="0">
                  <a:pos x="T0" y="T1"/>
                </a:cxn>
                <a:cxn ang="0">
                  <a:pos x="T2" y="T3"/>
                </a:cxn>
                <a:cxn ang="0">
                  <a:pos x="T4" y="T5"/>
                </a:cxn>
                <a:cxn ang="0">
                  <a:pos x="T6" y="T7"/>
                </a:cxn>
                <a:cxn ang="0">
                  <a:pos x="T8" y="T9"/>
                </a:cxn>
              </a:cxnLst>
              <a:rect l="0" t="0" r="r" b="b"/>
              <a:pathLst>
                <a:path w="7" h="7">
                  <a:moveTo>
                    <a:pt x="2" y="2"/>
                  </a:moveTo>
                  <a:cubicBezTo>
                    <a:pt x="2" y="2"/>
                    <a:pt x="2" y="2"/>
                    <a:pt x="2" y="2"/>
                  </a:cubicBezTo>
                  <a:cubicBezTo>
                    <a:pt x="0" y="4"/>
                    <a:pt x="3" y="7"/>
                    <a:pt x="5" y="5"/>
                  </a:cubicBezTo>
                  <a:cubicBezTo>
                    <a:pt x="5" y="5"/>
                    <a:pt x="5" y="5"/>
                    <a:pt x="5" y="5"/>
                  </a:cubicBezTo>
                  <a:cubicBezTo>
                    <a:pt x="7" y="3"/>
                    <a:pt x="4" y="0"/>
                    <a:pt x="2"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0" name="Freeform 10318">
              <a:extLst>
                <a:ext uri="{FF2B5EF4-FFF2-40B4-BE49-F238E27FC236}">
                  <a16:creationId xmlns:a16="http://schemas.microsoft.com/office/drawing/2014/main" id="{E5979FB1-6C7B-4D56-BAE0-C3801CF9B867}"/>
                </a:ext>
              </a:extLst>
            </p:cNvPr>
            <p:cNvSpPr>
              <a:spLocks/>
            </p:cNvSpPr>
            <p:nvPr/>
          </p:nvSpPr>
          <p:spPr bwMode="auto">
            <a:xfrm>
              <a:off x="5752" y="1424"/>
              <a:ext cx="20" cy="16"/>
            </a:xfrm>
            <a:custGeom>
              <a:avLst/>
              <a:gdLst>
                <a:gd name="T0" fmla="*/ 3 w 6"/>
                <a:gd name="T1" fmla="*/ 0 h 5"/>
                <a:gd name="T2" fmla="*/ 3 w 6"/>
                <a:gd name="T3" fmla="*/ 0 h 5"/>
                <a:gd name="T4" fmla="*/ 3 w 6"/>
                <a:gd name="T5" fmla="*/ 5 h 5"/>
                <a:gd name="T6" fmla="*/ 3 w 6"/>
                <a:gd name="T7" fmla="*/ 5 h 5"/>
                <a:gd name="T8" fmla="*/ 3 w 6"/>
                <a:gd name="T9" fmla="*/ 0 h 5"/>
              </a:gdLst>
              <a:ahLst/>
              <a:cxnLst>
                <a:cxn ang="0">
                  <a:pos x="T0" y="T1"/>
                </a:cxn>
                <a:cxn ang="0">
                  <a:pos x="T2" y="T3"/>
                </a:cxn>
                <a:cxn ang="0">
                  <a:pos x="T4" y="T5"/>
                </a:cxn>
                <a:cxn ang="0">
                  <a:pos x="T6" y="T7"/>
                </a:cxn>
                <a:cxn ang="0">
                  <a:pos x="T8" y="T9"/>
                </a:cxn>
              </a:cxnLst>
              <a:rect l="0" t="0" r="r" b="b"/>
              <a:pathLst>
                <a:path w="6" h="5">
                  <a:moveTo>
                    <a:pt x="3" y="0"/>
                  </a:moveTo>
                  <a:cubicBezTo>
                    <a:pt x="3" y="0"/>
                    <a:pt x="3" y="0"/>
                    <a:pt x="3" y="0"/>
                  </a:cubicBezTo>
                  <a:cubicBezTo>
                    <a:pt x="0" y="0"/>
                    <a:pt x="0" y="5"/>
                    <a:pt x="3" y="5"/>
                  </a:cubicBezTo>
                  <a:cubicBezTo>
                    <a:pt x="3" y="5"/>
                    <a:pt x="3" y="5"/>
                    <a:pt x="3" y="5"/>
                  </a:cubicBezTo>
                  <a:cubicBezTo>
                    <a:pt x="6" y="5"/>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1" name="Freeform 10319">
              <a:extLst>
                <a:ext uri="{FF2B5EF4-FFF2-40B4-BE49-F238E27FC236}">
                  <a16:creationId xmlns:a16="http://schemas.microsoft.com/office/drawing/2014/main" id="{C4493476-4C6E-4AB5-89C7-FFED7CCAA629}"/>
                </a:ext>
              </a:extLst>
            </p:cNvPr>
            <p:cNvSpPr>
              <a:spLocks/>
            </p:cNvSpPr>
            <p:nvPr/>
          </p:nvSpPr>
          <p:spPr bwMode="auto">
            <a:xfrm>
              <a:off x="5756" y="1401"/>
              <a:ext cx="16" cy="13"/>
            </a:xfrm>
            <a:custGeom>
              <a:avLst/>
              <a:gdLst>
                <a:gd name="T0" fmla="*/ 5 w 5"/>
                <a:gd name="T1" fmla="*/ 3 h 4"/>
                <a:gd name="T2" fmla="*/ 5 w 5"/>
                <a:gd name="T3" fmla="*/ 3 h 4"/>
                <a:gd name="T4" fmla="*/ 4 w 5"/>
                <a:gd name="T5" fmla="*/ 0 h 4"/>
                <a:gd name="T6" fmla="*/ 1 w 5"/>
                <a:gd name="T7" fmla="*/ 1 h 4"/>
                <a:gd name="T8" fmla="*/ 1 w 5"/>
                <a:gd name="T9" fmla="*/ 1 h 4"/>
                <a:gd name="T10" fmla="*/ 2 w 5"/>
                <a:gd name="T11" fmla="*/ 4 h 4"/>
                <a:gd name="T12" fmla="*/ 2 w 5"/>
                <a:gd name="T13" fmla="*/ 4 h 4"/>
                <a:gd name="T14" fmla="*/ 4 w 5"/>
                <a:gd name="T15" fmla="*/ 4 h 4"/>
                <a:gd name="T16" fmla="*/ 4 w 5"/>
                <a:gd name="T17" fmla="*/ 4 h 4"/>
                <a:gd name="T18" fmla="*/ 4 w 5"/>
                <a:gd name="T19" fmla="*/ 3 h 4"/>
                <a:gd name="T20" fmla="*/ 4 w 5"/>
                <a:gd name="T21" fmla="*/ 3 h 4"/>
                <a:gd name="T22" fmla="*/ 5 w 5"/>
                <a:gd name="T23"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 h="4">
                  <a:moveTo>
                    <a:pt x="5" y="3"/>
                  </a:moveTo>
                  <a:cubicBezTo>
                    <a:pt x="5" y="3"/>
                    <a:pt x="5" y="3"/>
                    <a:pt x="5" y="3"/>
                  </a:cubicBezTo>
                  <a:cubicBezTo>
                    <a:pt x="5" y="2"/>
                    <a:pt x="5" y="1"/>
                    <a:pt x="4" y="0"/>
                  </a:cubicBezTo>
                  <a:cubicBezTo>
                    <a:pt x="3" y="0"/>
                    <a:pt x="2" y="0"/>
                    <a:pt x="1" y="1"/>
                  </a:cubicBezTo>
                  <a:cubicBezTo>
                    <a:pt x="1" y="1"/>
                    <a:pt x="1" y="1"/>
                    <a:pt x="1" y="1"/>
                  </a:cubicBezTo>
                  <a:cubicBezTo>
                    <a:pt x="0" y="2"/>
                    <a:pt x="0" y="4"/>
                    <a:pt x="2" y="4"/>
                  </a:cubicBezTo>
                  <a:cubicBezTo>
                    <a:pt x="2" y="4"/>
                    <a:pt x="2" y="4"/>
                    <a:pt x="2" y="4"/>
                  </a:cubicBezTo>
                  <a:cubicBezTo>
                    <a:pt x="3" y="4"/>
                    <a:pt x="4" y="4"/>
                    <a:pt x="4" y="4"/>
                  </a:cubicBezTo>
                  <a:cubicBezTo>
                    <a:pt x="4" y="4"/>
                    <a:pt x="4" y="4"/>
                    <a:pt x="4" y="4"/>
                  </a:cubicBezTo>
                  <a:cubicBezTo>
                    <a:pt x="4" y="4"/>
                    <a:pt x="4" y="4"/>
                    <a:pt x="4" y="3"/>
                  </a:cubicBezTo>
                  <a:cubicBezTo>
                    <a:pt x="4" y="3"/>
                    <a:pt x="4" y="3"/>
                    <a:pt x="4" y="3"/>
                  </a:cubicBezTo>
                  <a:cubicBezTo>
                    <a:pt x="4" y="3"/>
                    <a:pt x="4" y="3"/>
                    <a:pt x="5"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2" name="Freeform 10320">
              <a:extLst>
                <a:ext uri="{FF2B5EF4-FFF2-40B4-BE49-F238E27FC236}">
                  <a16:creationId xmlns:a16="http://schemas.microsoft.com/office/drawing/2014/main" id="{B22BB1A3-4929-4849-B311-7143B3641D67}"/>
                </a:ext>
              </a:extLst>
            </p:cNvPr>
            <p:cNvSpPr>
              <a:spLocks/>
            </p:cNvSpPr>
            <p:nvPr/>
          </p:nvSpPr>
          <p:spPr bwMode="auto">
            <a:xfrm>
              <a:off x="5756" y="1374"/>
              <a:ext cx="13" cy="17"/>
            </a:xfrm>
            <a:custGeom>
              <a:avLst/>
              <a:gdLst>
                <a:gd name="T0" fmla="*/ 0 w 4"/>
                <a:gd name="T1" fmla="*/ 2 h 5"/>
                <a:gd name="T2" fmla="*/ 0 w 4"/>
                <a:gd name="T3" fmla="*/ 2 h 5"/>
                <a:gd name="T4" fmla="*/ 4 w 4"/>
                <a:gd name="T5" fmla="*/ 2 h 5"/>
                <a:gd name="T6" fmla="*/ 4 w 4"/>
                <a:gd name="T7" fmla="*/ 2 h 5"/>
                <a:gd name="T8" fmla="*/ 0 w 4"/>
                <a:gd name="T9" fmla="*/ 2 h 5"/>
              </a:gdLst>
              <a:ahLst/>
              <a:cxnLst>
                <a:cxn ang="0">
                  <a:pos x="T0" y="T1"/>
                </a:cxn>
                <a:cxn ang="0">
                  <a:pos x="T2" y="T3"/>
                </a:cxn>
                <a:cxn ang="0">
                  <a:pos x="T4" y="T5"/>
                </a:cxn>
                <a:cxn ang="0">
                  <a:pos x="T6" y="T7"/>
                </a:cxn>
                <a:cxn ang="0">
                  <a:pos x="T8" y="T9"/>
                </a:cxn>
              </a:cxnLst>
              <a:rect l="0" t="0" r="r" b="b"/>
              <a:pathLst>
                <a:path w="4" h="5">
                  <a:moveTo>
                    <a:pt x="0" y="2"/>
                  </a:moveTo>
                  <a:cubicBezTo>
                    <a:pt x="0" y="2"/>
                    <a:pt x="0" y="2"/>
                    <a:pt x="0" y="2"/>
                  </a:cubicBezTo>
                  <a:cubicBezTo>
                    <a:pt x="0" y="5"/>
                    <a:pt x="4" y="5"/>
                    <a:pt x="4" y="2"/>
                  </a:cubicBezTo>
                  <a:cubicBezTo>
                    <a:pt x="4" y="2"/>
                    <a:pt x="4" y="2"/>
                    <a:pt x="4" y="2"/>
                  </a:cubicBezTo>
                  <a:cubicBezTo>
                    <a:pt x="4" y="0"/>
                    <a:pt x="0" y="0"/>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3" name="Freeform 10321">
              <a:extLst>
                <a:ext uri="{FF2B5EF4-FFF2-40B4-BE49-F238E27FC236}">
                  <a16:creationId xmlns:a16="http://schemas.microsoft.com/office/drawing/2014/main" id="{BE45271A-CC4E-469A-AC42-529B3362184C}"/>
                </a:ext>
              </a:extLst>
            </p:cNvPr>
            <p:cNvSpPr>
              <a:spLocks/>
            </p:cNvSpPr>
            <p:nvPr/>
          </p:nvSpPr>
          <p:spPr bwMode="auto">
            <a:xfrm>
              <a:off x="5742" y="1348"/>
              <a:ext cx="20"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4" name="Freeform 10322">
              <a:extLst>
                <a:ext uri="{FF2B5EF4-FFF2-40B4-BE49-F238E27FC236}">
                  <a16:creationId xmlns:a16="http://schemas.microsoft.com/office/drawing/2014/main" id="{C4314354-AA8E-4EC9-9B2B-1C78B3B30B7E}"/>
                </a:ext>
              </a:extLst>
            </p:cNvPr>
            <p:cNvSpPr>
              <a:spLocks/>
            </p:cNvSpPr>
            <p:nvPr/>
          </p:nvSpPr>
          <p:spPr bwMode="auto">
            <a:xfrm>
              <a:off x="5729" y="1322"/>
              <a:ext cx="17" cy="13"/>
            </a:xfrm>
            <a:custGeom>
              <a:avLst/>
              <a:gdLst>
                <a:gd name="T0" fmla="*/ 2 w 5"/>
                <a:gd name="T1" fmla="*/ 0 h 4"/>
                <a:gd name="T2" fmla="*/ 2 w 5"/>
                <a:gd name="T3" fmla="*/ 4 h 4"/>
                <a:gd name="T4" fmla="*/ 2 w 5"/>
                <a:gd name="T5" fmla="*/ 0 h 4"/>
              </a:gdLst>
              <a:ahLst/>
              <a:cxnLst>
                <a:cxn ang="0">
                  <a:pos x="T0" y="T1"/>
                </a:cxn>
                <a:cxn ang="0">
                  <a:pos x="T2" y="T3"/>
                </a:cxn>
                <a:cxn ang="0">
                  <a:pos x="T4" y="T5"/>
                </a:cxn>
              </a:cxnLst>
              <a:rect l="0" t="0" r="r" b="b"/>
              <a:pathLst>
                <a:path w="5" h="4">
                  <a:moveTo>
                    <a:pt x="2" y="0"/>
                  </a:moveTo>
                  <a:cubicBezTo>
                    <a:pt x="0" y="0"/>
                    <a:pt x="0" y="4"/>
                    <a:pt x="2" y="4"/>
                  </a:cubicBezTo>
                  <a:cubicBezTo>
                    <a:pt x="5" y="4"/>
                    <a:pt x="5" y="0"/>
                    <a:pt x="2"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5" name="Freeform 10323">
              <a:extLst>
                <a:ext uri="{FF2B5EF4-FFF2-40B4-BE49-F238E27FC236}">
                  <a16:creationId xmlns:a16="http://schemas.microsoft.com/office/drawing/2014/main" id="{92025112-60B2-4F83-AAC4-72D1FFF299EB}"/>
                </a:ext>
              </a:extLst>
            </p:cNvPr>
            <p:cNvSpPr>
              <a:spLocks/>
            </p:cNvSpPr>
            <p:nvPr/>
          </p:nvSpPr>
          <p:spPr bwMode="auto">
            <a:xfrm>
              <a:off x="5713" y="1305"/>
              <a:ext cx="16" cy="13"/>
            </a:xfrm>
            <a:custGeom>
              <a:avLst/>
              <a:gdLst>
                <a:gd name="T0" fmla="*/ 4 w 5"/>
                <a:gd name="T1" fmla="*/ 1 h 4"/>
                <a:gd name="T2" fmla="*/ 4 w 5"/>
                <a:gd name="T3" fmla="*/ 1 h 4"/>
                <a:gd name="T4" fmla="*/ 3 w 5"/>
                <a:gd name="T5" fmla="*/ 0 h 4"/>
                <a:gd name="T6" fmla="*/ 3 w 5"/>
                <a:gd name="T7" fmla="*/ 0 h 4"/>
                <a:gd name="T8" fmla="*/ 0 w 5"/>
                <a:gd name="T9" fmla="*/ 1 h 4"/>
                <a:gd name="T10" fmla="*/ 1 w 5"/>
                <a:gd name="T11" fmla="*/ 3 h 4"/>
                <a:gd name="T12" fmla="*/ 1 w 5"/>
                <a:gd name="T13" fmla="*/ 3 h 4"/>
                <a:gd name="T14" fmla="*/ 1 w 5"/>
                <a:gd name="T15" fmla="*/ 3 h 4"/>
                <a:gd name="T16" fmla="*/ 3 w 5"/>
                <a:gd name="T17" fmla="*/ 4 h 4"/>
                <a:gd name="T18" fmla="*/ 4 w 5"/>
                <a:gd name="T19"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4">
                  <a:moveTo>
                    <a:pt x="4" y="1"/>
                  </a:moveTo>
                  <a:cubicBezTo>
                    <a:pt x="4" y="1"/>
                    <a:pt x="4" y="1"/>
                    <a:pt x="4" y="1"/>
                  </a:cubicBezTo>
                  <a:cubicBezTo>
                    <a:pt x="4" y="1"/>
                    <a:pt x="3" y="0"/>
                    <a:pt x="3" y="0"/>
                  </a:cubicBezTo>
                  <a:cubicBezTo>
                    <a:pt x="3" y="0"/>
                    <a:pt x="3" y="0"/>
                    <a:pt x="3" y="0"/>
                  </a:cubicBezTo>
                  <a:cubicBezTo>
                    <a:pt x="2" y="0"/>
                    <a:pt x="0" y="0"/>
                    <a:pt x="0" y="1"/>
                  </a:cubicBezTo>
                  <a:cubicBezTo>
                    <a:pt x="0" y="2"/>
                    <a:pt x="0" y="3"/>
                    <a:pt x="1" y="3"/>
                  </a:cubicBezTo>
                  <a:cubicBezTo>
                    <a:pt x="1" y="3"/>
                    <a:pt x="1" y="3"/>
                    <a:pt x="1" y="3"/>
                  </a:cubicBezTo>
                  <a:cubicBezTo>
                    <a:pt x="1" y="3"/>
                    <a:pt x="1" y="3"/>
                    <a:pt x="1" y="3"/>
                  </a:cubicBezTo>
                  <a:cubicBezTo>
                    <a:pt x="2" y="4"/>
                    <a:pt x="2" y="4"/>
                    <a:pt x="3" y="4"/>
                  </a:cubicBezTo>
                  <a:cubicBezTo>
                    <a:pt x="4" y="4"/>
                    <a:pt x="5"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6" name="Freeform 10324">
              <a:extLst>
                <a:ext uri="{FF2B5EF4-FFF2-40B4-BE49-F238E27FC236}">
                  <a16:creationId xmlns:a16="http://schemas.microsoft.com/office/drawing/2014/main" id="{8808CD85-350F-43E4-A17E-EDA08ADAA9C3}"/>
                </a:ext>
              </a:extLst>
            </p:cNvPr>
            <p:cNvSpPr>
              <a:spLocks/>
            </p:cNvSpPr>
            <p:nvPr/>
          </p:nvSpPr>
          <p:spPr bwMode="auto">
            <a:xfrm>
              <a:off x="5690" y="1292"/>
              <a:ext cx="20"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7" name="Freeform 10325">
              <a:extLst>
                <a:ext uri="{FF2B5EF4-FFF2-40B4-BE49-F238E27FC236}">
                  <a16:creationId xmlns:a16="http://schemas.microsoft.com/office/drawing/2014/main" id="{27FEDA40-2B6E-431A-9C94-EE9DD1E6A0C9}"/>
                </a:ext>
              </a:extLst>
            </p:cNvPr>
            <p:cNvSpPr>
              <a:spLocks/>
            </p:cNvSpPr>
            <p:nvPr/>
          </p:nvSpPr>
          <p:spPr bwMode="auto">
            <a:xfrm>
              <a:off x="5667" y="1275"/>
              <a:ext cx="13" cy="20"/>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8" name="Freeform 10326">
              <a:extLst>
                <a:ext uri="{FF2B5EF4-FFF2-40B4-BE49-F238E27FC236}">
                  <a16:creationId xmlns:a16="http://schemas.microsoft.com/office/drawing/2014/main" id="{877A3740-5312-428C-94FB-6900511352AC}"/>
                </a:ext>
              </a:extLst>
            </p:cNvPr>
            <p:cNvSpPr>
              <a:spLocks/>
            </p:cNvSpPr>
            <p:nvPr/>
          </p:nvSpPr>
          <p:spPr bwMode="auto">
            <a:xfrm>
              <a:off x="5634" y="1275"/>
              <a:ext cx="16" cy="14"/>
            </a:xfrm>
            <a:custGeom>
              <a:avLst/>
              <a:gdLst>
                <a:gd name="T0" fmla="*/ 2 w 5"/>
                <a:gd name="T1" fmla="*/ 0 h 4"/>
                <a:gd name="T2" fmla="*/ 2 w 5"/>
                <a:gd name="T3" fmla="*/ 4 h 4"/>
                <a:gd name="T4" fmla="*/ 2 w 5"/>
                <a:gd name="T5" fmla="*/ 0 h 4"/>
              </a:gdLst>
              <a:ahLst/>
              <a:cxnLst>
                <a:cxn ang="0">
                  <a:pos x="T0" y="T1"/>
                </a:cxn>
                <a:cxn ang="0">
                  <a:pos x="T2" y="T3"/>
                </a:cxn>
                <a:cxn ang="0">
                  <a:pos x="T4" y="T5"/>
                </a:cxn>
              </a:cxnLst>
              <a:rect l="0" t="0" r="r" b="b"/>
              <a:pathLst>
                <a:path w="5" h="4">
                  <a:moveTo>
                    <a:pt x="2" y="0"/>
                  </a:moveTo>
                  <a:cubicBezTo>
                    <a:pt x="0" y="0"/>
                    <a:pt x="0" y="4"/>
                    <a:pt x="2" y="4"/>
                  </a:cubicBezTo>
                  <a:cubicBezTo>
                    <a:pt x="5" y="4"/>
                    <a:pt x="5" y="0"/>
                    <a:pt x="2"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9" name="Freeform 10327">
              <a:extLst>
                <a:ext uri="{FF2B5EF4-FFF2-40B4-BE49-F238E27FC236}">
                  <a16:creationId xmlns:a16="http://schemas.microsoft.com/office/drawing/2014/main" id="{D09787E7-C2EB-4A23-967E-8E3097EDEB9B}"/>
                </a:ext>
              </a:extLst>
            </p:cNvPr>
            <p:cNvSpPr>
              <a:spLocks/>
            </p:cNvSpPr>
            <p:nvPr/>
          </p:nvSpPr>
          <p:spPr bwMode="auto">
            <a:xfrm>
              <a:off x="5604" y="1279"/>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0" name="Freeform 10328">
              <a:extLst>
                <a:ext uri="{FF2B5EF4-FFF2-40B4-BE49-F238E27FC236}">
                  <a16:creationId xmlns:a16="http://schemas.microsoft.com/office/drawing/2014/main" id="{0DAD33BF-5224-4557-B194-92AA9B2C2AC0}"/>
                </a:ext>
              </a:extLst>
            </p:cNvPr>
            <p:cNvSpPr>
              <a:spLocks/>
            </p:cNvSpPr>
            <p:nvPr/>
          </p:nvSpPr>
          <p:spPr bwMode="auto">
            <a:xfrm>
              <a:off x="5581" y="1289"/>
              <a:ext cx="20" cy="16"/>
            </a:xfrm>
            <a:custGeom>
              <a:avLst/>
              <a:gdLst>
                <a:gd name="T0" fmla="*/ 3 w 6"/>
                <a:gd name="T1" fmla="*/ 0 h 5"/>
                <a:gd name="T2" fmla="*/ 3 w 6"/>
                <a:gd name="T3" fmla="*/ 5 h 5"/>
                <a:gd name="T4" fmla="*/ 3 w 6"/>
                <a:gd name="T5" fmla="*/ 0 h 5"/>
              </a:gdLst>
              <a:ahLst/>
              <a:cxnLst>
                <a:cxn ang="0">
                  <a:pos x="T0" y="T1"/>
                </a:cxn>
                <a:cxn ang="0">
                  <a:pos x="T2" y="T3"/>
                </a:cxn>
                <a:cxn ang="0">
                  <a:pos x="T4" y="T5"/>
                </a:cxn>
              </a:cxnLst>
              <a:rect l="0" t="0" r="r" b="b"/>
              <a:pathLst>
                <a:path w="6" h="5">
                  <a:moveTo>
                    <a:pt x="3" y="0"/>
                  </a:moveTo>
                  <a:cubicBezTo>
                    <a:pt x="0" y="0"/>
                    <a:pt x="0" y="5"/>
                    <a:pt x="3" y="5"/>
                  </a:cubicBezTo>
                  <a:cubicBezTo>
                    <a:pt x="6" y="5"/>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1" name="Freeform 10329">
              <a:extLst>
                <a:ext uri="{FF2B5EF4-FFF2-40B4-BE49-F238E27FC236}">
                  <a16:creationId xmlns:a16="http://schemas.microsoft.com/office/drawing/2014/main" id="{1D3E24B8-2F2A-4D15-B343-2468DC44AB5F}"/>
                </a:ext>
              </a:extLst>
            </p:cNvPr>
            <p:cNvSpPr>
              <a:spLocks/>
            </p:cNvSpPr>
            <p:nvPr/>
          </p:nvSpPr>
          <p:spPr bwMode="auto">
            <a:xfrm>
              <a:off x="5568" y="1299"/>
              <a:ext cx="13" cy="19"/>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2" name="Freeform 10330">
              <a:extLst>
                <a:ext uri="{FF2B5EF4-FFF2-40B4-BE49-F238E27FC236}">
                  <a16:creationId xmlns:a16="http://schemas.microsoft.com/office/drawing/2014/main" id="{26C6ECFC-5ACB-4836-A339-E2EA3EB40F2A}"/>
                </a:ext>
              </a:extLst>
            </p:cNvPr>
            <p:cNvSpPr>
              <a:spLocks/>
            </p:cNvSpPr>
            <p:nvPr/>
          </p:nvSpPr>
          <p:spPr bwMode="auto">
            <a:xfrm>
              <a:off x="5621" y="1295"/>
              <a:ext cx="16" cy="13"/>
            </a:xfrm>
            <a:custGeom>
              <a:avLst/>
              <a:gdLst>
                <a:gd name="T0" fmla="*/ 3 w 5"/>
                <a:gd name="T1" fmla="*/ 0 h 4"/>
                <a:gd name="T2" fmla="*/ 3 w 5"/>
                <a:gd name="T3" fmla="*/ 4 h 4"/>
                <a:gd name="T4" fmla="*/ 3 w 5"/>
                <a:gd name="T5" fmla="*/ 0 h 4"/>
              </a:gdLst>
              <a:ahLst/>
              <a:cxnLst>
                <a:cxn ang="0">
                  <a:pos x="T0" y="T1"/>
                </a:cxn>
                <a:cxn ang="0">
                  <a:pos x="T2" y="T3"/>
                </a:cxn>
                <a:cxn ang="0">
                  <a:pos x="T4" y="T5"/>
                </a:cxn>
              </a:cxnLst>
              <a:rect l="0" t="0" r="r" b="b"/>
              <a:pathLst>
                <a:path w="5" h="4">
                  <a:moveTo>
                    <a:pt x="3" y="0"/>
                  </a:moveTo>
                  <a:cubicBezTo>
                    <a:pt x="0" y="0"/>
                    <a:pt x="0"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3" name="Freeform 10331">
              <a:extLst>
                <a:ext uri="{FF2B5EF4-FFF2-40B4-BE49-F238E27FC236}">
                  <a16:creationId xmlns:a16="http://schemas.microsoft.com/office/drawing/2014/main" id="{503A488D-1B5B-4B75-B40F-938830D8BF66}"/>
                </a:ext>
              </a:extLst>
            </p:cNvPr>
            <p:cNvSpPr>
              <a:spLocks/>
            </p:cNvSpPr>
            <p:nvPr/>
          </p:nvSpPr>
          <p:spPr bwMode="auto">
            <a:xfrm>
              <a:off x="5647" y="1295"/>
              <a:ext cx="16" cy="13"/>
            </a:xfrm>
            <a:custGeom>
              <a:avLst/>
              <a:gdLst>
                <a:gd name="T0" fmla="*/ 4 w 5"/>
                <a:gd name="T1" fmla="*/ 3 h 4"/>
                <a:gd name="T2" fmla="*/ 4 w 5"/>
                <a:gd name="T3" fmla="*/ 1 h 4"/>
                <a:gd name="T4" fmla="*/ 2 w 5"/>
                <a:gd name="T5" fmla="*/ 0 h 4"/>
                <a:gd name="T6" fmla="*/ 2 w 5"/>
                <a:gd name="T7" fmla="*/ 0 h 4"/>
                <a:gd name="T8" fmla="*/ 0 w 5"/>
                <a:gd name="T9" fmla="*/ 1 h 4"/>
                <a:gd name="T10" fmla="*/ 0 w 5"/>
                <a:gd name="T11" fmla="*/ 1 h 4"/>
                <a:gd name="T12" fmla="*/ 2 w 5"/>
                <a:gd name="T13" fmla="*/ 4 h 4"/>
                <a:gd name="T14" fmla="*/ 4 w 5"/>
                <a:gd name="T15" fmla="*/ 4 h 4"/>
                <a:gd name="T16" fmla="*/ 4 w 5"/>
                <a:gd name="T17" fmla="*/ 3 h 4"/>
                <a:gd name="T18" fmla="*/ 4 w 5"/>
                <a:gd name="T19"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4">
                  <a:moveTo>
                    <a:pt x="4" y="3"/>
                  </a:moveTo>
                  <a:cubicBezTo>
                    <a:pt x="4" y="3"/>
                    <a:pt x="5" y="2"/>
                    <a:pt x="4" y="1"/>
                  </a:cubicBezTo>
                  <a:cubicBezTo>
                    <a:pt x="4" y="0"/>
                    <a:pt x="3" y="0"/>
                    <a:pt x="2" y="0"/>
                  </a:cubicBezTo>
                  <a:cubicBezTo>
                    <a:pt x="2" y="0"/>
                    <a:pt x="2" y="0"/>
                    <a:pt x="2" y="0"/>
                  </a:cubicBezTo>
                  <a:cubicBezTo>
                    <a:pt x="1" y="0"/>
                    <a:pt x="0" y="1"/>
                    <a:pt x="0" y="1"/>
                  </a:cubicBezTo>
                  <a:cubicBezTo>
                    <a:pt x="0" y="1"/>
                    <a:pt x="0" y="1"/>
                    <a:pt x="0" y="1"/>
                  </a:cubicBezTo>
                  <a:cubicBezTo>
                    <a:pt x="0" y="3"/>
                    <a:pt x="0" y="4"/>
                    <a:pt x="2" y="4"/>
                  </a:cubicBezTo>
                  <a:cubicBezTo>
                    <a:pt x="2" y="4"/>
                    <a:pt x="3" y="4"/>
                    <a:pt x="4" y="4"/>
                  </a:cubicBezTo>
                  <a:cubicBezTo>
                    <a:pt x="4" y="4"/>
                    <a:pt x="4" y="3"/>
                    <a:pt x="4" y="3"/>
                  </a:cubicBezTo>
                  <a:cubicBezTo>
                    <a:pt x="4" y="3"/>
                    <a:pt x="4" y="3"/>
                    <a:pt x="4"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4" name="Freeform 10332">
              <a:extLst>
                <a:ext uri="{FF2B5EF4-FFF2-40B4-BE49-F238E27FC236}">
                  <a16:creationId xmlns:a16="http://schemas.microsoft.com/office/drawing/2014/main" id="{07F64DA5-F0AA-40F6-ADB4-9CFBBAF81C1D}"/>
                </a:ext>
              </a:extLst>
            </p:cNvPr>
            <p:cNvSpPr>
              <a:spLocks/>
            </p:cNvSpPr>
            <p:nvPr/>
          </p:nvSpPr>
          <p:spPr bwMode="auto">
            <a:xfrm>
              <a:off x="5670" y="1305"/>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5" name="Freeform 10333">
              <a:extLst>
                <a:ext uri="{FF2B5EF4-FFF2-40B4-BE49-F238E27FC236}">
                  <a16:creationId xmlns:a16="http://schemas.microsoft.com/office/drawing/2014/main" id="{734521B5-023B-4336-BBFC-8C8E4DF6D6AA}"/>
                </a:ext>
              </a:extLst>
            </p:cNvPr>
            <p:cNvSpPr>
              <a:spLocks/>
            </p:cNvSpPr>
            <p:nvPr/>
          </p:nvSpPr>
          <p:spPr bwMode="auto">
            <a:xfrm>
              <a:off x="5693" y="1315"/>
              <a:ext cx="13" cy="17"/>
            </a:xfrm>
            <a:custGeom>
              <a:avLst/>
              <a:gdLst>
                <a:gd name="T0" fmla="*/ 0 w 4"/>
                <a:gd name="T1" fmla="*/ 2 h 5"/>
                <a:gd name="T2" fmla="*/ 0 w 4"/>
                <a:gd name="T3" fmla="*/ 2 h 5"/>
                <a:gd name="T4" fmla="*/ 4 w 4"/>
                <a:gd name="T5" fmla="*/ 2 h 5"/>
                <a:gd name="T6" fmla="*/ 4 w 4"/>
                <a:gd name="T7" fmla="*/ 2 h 5"/>
                <a:gd name="T8" fmla="*/ 0 w 4"/>
                <a:gd name="T9" fmla="*/ 2 h 5"/>
              </a:gdLst>
              <a:ahLst/>
              <a:cxnLst>
                <a:cxn ang="0">
                  <a:pos x="T0" y="T1"/>
                </a:cxn>
                <a:cxn ang="0">
                  <a:pos x="T2" y="T3"/>
                </a:cxn>
                <a:cxn ang="0">
                  <a:pos x="T4" y="T5"/>
                </a:cxn>
                <a:cxn ang="0">
                  <a:pos x="T6" y="T7"/>
                </a:cxn>
                <a:cxn ang="0">
                  <a:pos x="T8" y="T9"/>
                </a:cxn>
              </a:cxnLst>
              <a:rect l="0" t="0" r="r" b="b"/>
              <a:pathLst>
                <a:path w="4" h="5">
                  <a:moveTo>
                    <a:pt x="0" y="2"/>
                  </a:moveTo>
                  <a:cubicBezTo>
                    <a:pt x="0" y="2"/>
                    <a:pt x="0" y="2"/>
                    <a:pt x="0" y="2"/>
                  </a:cubicBezTo>
                  <a:cubicBezTo>
                    <a:pt x="0" y="5"/>
                    <a:pt x="4" y="5"/>
                    <a:pt x="4" y="2"/>
                  </a:cubicBezTo>
                  <a:cubicBezTo>
                    <a:pt x="4" y="2"/>
                    <a:pt x="4" y="2"/>
                    <a:pt x="4" y="2"/>
                  </a:cubicBezTo>
                  <a:cubicBezTo>
                    <a:pt x="4" y="0"/>
                    <a:pt x="0" y="0"/>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6" name="Freeform 10334">
              <a:extLst>
                <a:ext uri="{FF2B5EF4-FFF2-40B4-BE49-F238E27FC236}">
                  <a16:creationId xmlns:a16="http://schemas.microsoft.com/office/drawing/2014/main" id="{1A319875-1088-45BC-B191-363248405026}"/>
                </a:ext>
              </a:extLst>
            </p:cNvPr>
            <p:cNvSpPr>
              <a:spLocks/>
            </p:cNvSpPr>
            <p:nvPr/>
          </p:nvSpPr>
          <p:spPr bwMode="auto">
            <a:xfrm>
              <a:off x="5710" y="1332"/>
              <a:ext cx="13" cy="19"/>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7" name="Freeform 10335">
              <a:extLst>
                <a:ext uri="{FF2B5EF4-FFF2-40B4-BE49-F238E27FC236}">
                  <a16:creationId xmlns:a16="http://schemas.microsoft.com/office/drawing/2014/main" id="{18BB9C01-02DF-429F-A80C-828099CECBE3}"/>
                </a:ext>
              </a:extLst>
            </p:cNvPr>
            <p:cNvSpPr>
              <a:spLocks/>
            </p:cNvSpPr>
            <p:nvPr/>
          </p:nvSpPr>
          <p:spPr bwMode="auto">
            <a:xfrm>
              <a:off x="5723" y="1351"/>
              <a:ext cx="16" cy="20"/>
            </a:xfrm>
            <a:custGeom>
              <a:avLst/>
              <a:gdLst>
                <a:gd name="T0" fmla="*/ 0 w 5"/>
                <a:gd name="T1" fmla="*/ 3 h 6"/>
                <a:gd name="T2" fmla="*/ 0 w 5"/>
                <a:gd name="T3" fmla="*/ 3 h 6"/>
                <a:gd name="T4" fmla="*/ 5 w 5"/>
                <a:gd name="T5" fmla="*/ 3 h 6"/>
                <a:gd name="T6" fmla="*/ 5 w 5"/>
                <a:gd name="T7" fmla="*/ 3 h 6"/>
                <a:gd name="T8" fmla="*/ 0 w 5"/>
                <a:gd name="T9" fmla="*/ 3 h 6"/>
              </a:gdLst>
              <a:ahLst/>
              <a:cxnLst>
                <a:cxn ang="0">
                  <a:pos x="T0" y="T1"/>
                </a:cxn>
                <a:cxn ang="0">
                  <a:pos x="T2" y="T3"/>
                </a:cxn>
                <a:cxn ang="0">
                  <a:pos x="T4" y="T5"/>
                </a:cxn>
                <a:cxn ang="0">
                  <a:pos x="T6" y="T7"/>
                </a:cxn>
                <a:cxn ang="0">
                  <a:pos x="T8" y="T9"/>
                </a:cxn>
              </a:cxnLst>
              <a:rect l="0" t="0" r="r" b="b"/>
              <a:pathLst>
                <a:path w="5" h="6">
                  <a:moveTo>
                    <a:pt x="0" y="3"/>
                  </a:moveTo>
                  <a:cubicBezTo>
                    <a:pt x="0" y="3"/>
                    <a:pt x="0" y="3"/>
                    <a:pt x="0" y="3"/>
                  </a:cubicBezTo>
                  <a:cubicBezTo>
                    <a:pt x="0" y="6"/>
                    <a:pt x="5" y="6"/>
                    <a:pt x="5" y="3"/>
                  </a:cubicBezTo>
                  <a:cubicBezTo>
                    <a:pt x="5" y="3"/>
                    <a:pt x="5" y="3"/>
                    <a:pt x="5" y="3"/>
                  </a:cubicBezTo>
                  <a:cubicBezTo>
                    <a:pt x="5"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8" name="Freeform 10336">
              <a:extLst>
                <a:ext uri="{FF2B5EF4-FFF2-40B4-BE49-F238E27FC236}">
                  <a16:creationId xmlns:a16="http://schemas.microsoft.com/office/drawing/2014/main" id="{4EF00EB1-6055-4111-920F-1BB0E92C0F68}"/>
                </a:ext>
              </a:extLst>
            </p:cNvPr>
            <p:cNvSpPr>
              <a:spLocks/>
            </p:cNvSpPr>
            <p:nvPr/>
          </p:nvSpPr>
          <p:spPr bwMode="auto">
            <a:xfrm>
              <a:off x="5729" y="1378"/>
              <a:ext cx="23" cy="23"/>
            </a:xfrm>
            <a:custGeom>
              <a:avLst/>
              <a:gdLst>
                <a:gd name="T0" fmla="*/ 5 w 7"/>
                <a:gd name="T1" fmla="*/ 2 h 7"/>
                <a:gd name="T2" fmla="*/ 5 w 7"/>
                <a:gd name="T3" fmla="*/ 2 h 7"/>
                <a:gd name="T4" fmla="*/ 2 w 7"/>
                <a:gd name="T5" fmla="*/ 5 h 7"/>
                <a:gd name="T6" fmla="*/ 2 w 7"/>
                <a:gd name="T7" fmla="*/ 5 h 7"/>
                <a:gd name="T8" fmla="*/ 5 w 7"/>
                <a:gd name="T9" fmla="*/ 2 h 7"/>
              </a:gdLst>
              <a:ahLst/>
              <a:cxnLst>
                <a:cxn ang="0">
                  <a:pos x="T0" y="T1"/>
                </a:cxn>
                <a:cxn ang="0">
                  <a:pos x="T2" y="T3"/>
                </a:cxn>
                <a:cxn ang="0">
                  <a:pos x="T4" y="T5"/>
                </a:cxn>
                <a:cxn ang="0">
                  <a:pos x="T6" y="T7"/>
                </a:cxn>
                <a:cxn ang="0">
                  <a:pos x="T8" y="T9"/>
                </a:cxn>
              </a:cxnLst>
              <a:rect l="0" t="0" r="r" b="b"/>
              <a:pathLst>
                <a:path w="7" h="7">
                  <a:moveTo>
                    <a:pt x="5" y="2"/>
                  </a:moveTo>
                  <a:cubicBezTo>
                    <a:pt x="5" y="2"/>
                    <a:pt x="5" y="2"/>
                    <a:pt x="5" y="2"/>
                  </a:cubicBezTo>
                  <a:cubicBezTo>
                    <a:pt x="3" y="0"/>
                    <a:pt x="0" y="3"/>
                    <a:pt x="2" y="5"/>
                  </a:cubicBezTo>
                  <a:cubicBezTo>
                    <a:pt x="2" y="5"/>
                    <a:pt x="2" y="5"/>
                    <a:pt x="2" y="5"/>
                  </a:cubicBezTo>
                  <a:cubicBezTo>
                    <a:pt x="4" y="7"/>
                    <a:pt x="7" y="4"/>
                    <a:pt x="5"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39" name="Freeform 10337">
              <a:extLst>
                <a:ext uri="{FF2B5EF4-FFF2-40B4-BE49-F238E27FC236}">
                  <a16:creationId xmlns:a16="http://schemas.microsoft.com/office/drawing/2014/main" id="{C944CE10-C772-4813-A743-B29C6B90372C}"/>
                </a:ext>
              </a:extLst>
            </p:cNvPr>
            <p:cNvSpPr>
              <a:spLocks/>
            </p:cNvSpPr>
            <p:nvPr/>
          </p:nvSpPr>
          <p:spPr bwMode="auto">
            <a:xfrm>
              <a:off x="5733" y="1414"/>
              <a:ext cx="16" cy="20"/>
            </a:xfrm>
            <a:custGeom>
              <a:avLst/>
              <a:gdLst>
                <a:gd name="T0" fmla="*/ 0 w 5"/>
                <a:gd name="T1" fmla="*/ 3 h 6"/>
                <a:gd name="T2" fmla="*/ 0 w 5"/>
                <a:gd name="T3" fmla="*/ 3 h 6"/>
                <a:gd name="T4" fmla="*/ 5 w 5"/>
                <a:gd name="T5" fmla="*/ 3 h 6"/>
                <a:gd name="T6" fmla="*/ 5 w 5"/>
                <a:gd name="T7" fmla="*/ 3 h 6"/>
                <a:gd name="T8" fmla="*/ 0 w 5"/>
                <a:gd name="T9" fmla="*/ 3 h 6"/>
              </a:gdLst>
              <a:ahLst/>
              <a:cxnLst>
                <a:cxn ang="0">
                  <a:pos x="T0" y="T1"/>
                </a:cxn>
                <a:cxn ang="0">
                  <a:pos x="T2" y="T3"/>
                </a:cxn>
                <a:cxn ang="0">
                  <a:pos x="T4" y="T5"/>
                </a:cxn>
                <a:cxn ang="0">
                  <a:pos x="T6" y="T7"/>
                </a:cxn>
                <a:cxn ang="0">
                  <a:pos x="T8" y="T9"/>
                </a:cxn>
              </a:cxnLst>
              <a:rect l="0" t="0" r="r" b="b"/>
              <a:pathLst>
                <a:path w="5" h="6">
                  <a:moveTo>
                    <a:pt x="0" y="3"/>
                  </a:moveTo>
                  <a:cubicBezTo>
                    <a:pt x="0" y="3"/>
                    <a:pt x="0" y="3"/>
                    <a:pt x="0" y="3"/>
                  </a:cubicBezTo>
                  <a:cubicBezTo>
                    <a:pt x="0" y="6"/>
                    <a:pt x="5" y="6"/>
                    <a:pt x="5" y="3"/>
                  </a:cubicBezTo>
                  <a:cubicBezTo>
                    <a:pt x="5" y="3"/>
                    <a:pt x="5" y="3"/>
                    <a:pt x="5" y="3"/>
                  </a:cubicBezTo>
                  <a:cubicBezTo>
                    <a:pt x="5"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0" name="Freeform 10338">
              <a:extLst>
                <a:ext uri="{FF2B5EF4-FFF2-40B4-BE49-F238E27FC236}">
                  <a16:creationId xmlns:a16="http://schemas.microsoft.com/office/drawing/2014/main" id="{37FD4B1B-2A5C-4645-89F4-C0CE6F934CA3}"/>
                </a:ext>
              </a:extLst>
            </p:cNvPr>
            <p:cNvSpPr>
              <a:spLocks/>
            </p:cNvSpPr>
            <p:nvPr/>
          </p:nvSpPr>
          <p:spPr bwMode="auto">
            <a:xfrm>
              <a:off x="5723" y="1444"/>
              <a:ext cx="16" cy="13"/>
            </a:xfrm>
            <a:custGeom>
              <a:avLst/>
              <a:gdLst>
                <a:gd name="T0" fmla="*/ 4 w 5"/>
                <a:gd name="T1" fmla="*/ 3 h 4"/>
                <a:gd name="T2" fmla="*/ 5 w 5"/>
                <a:gd name="T3" fmla="*/ 1 h 4"/>
                <a:gd name="T4" fmla="*/ 2 w 5"/>
                <a:gd name="T5" fmla="*/ 0 h 4"/>
                <a:gd name="T6" fmla="*/ 2 w 5"/>
                <a:gd name="T7" fmla="*/ 0 h 4"/>
                <a:gd name="T8" fmla="*/ 1 w 5"/>
                <a:gd name="T9" fmla="*/ 1 h 4"/>
                <a:gd name="T10" fmla="*/ 1 w 5"/>
                <a:gd name="T11" fmla="*/ 2 h 4"/>
                <a:gd name="T12" fmla="*/ 2 w 5"/>
                <a:gd name="T13" fmla="*/ 4 h 4"/>
                <a:gd name="T14" fmla="*/ 4 w 5"/>
                <a:gd name="T15" fmla="*/ 4 h 4"/>
                <a:gd name="T16" fmla="*/ 4 w 5"/>
                <a:gd name="T17" fmla="*/ 4 h 4"/>
                <a:gd name="T18" fmla="*/ 4 w 5"/>
                <a:gd name="T19"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4">
                  <a:moveTo>
                    <a:pt x="4" y="3"/>
                  </a:moveTo>
                  <a:cubicBezTo>
                    <a:pt x="5" y="3"/>
                    <a:pt x="5" y="2"/>
                    <a:pt x="5" y="1"/>
                  </a:cubicBezTo>
                  <a:cubicBezTo>
                    <a:pt x="4" y="0"/>
                    <a:pt x="3" y="0"/>
                    <a:pt x="2" y="0"/>
                  </a:cubicBezTo>
                  <a:cubicBezTo>
                    <a:pt x="2" y="0"/>
                    <a:pt x="2" y="0"/>
                    <a:pt x="2" y="0"/>
                  </a:cubicBezTo>
                  <a:cubicBezTo>
                    <a:pt x="1" y="0"/>
                    <a:pt x="1" y="1"/>
                    <a:pt x="1" y="1"/>
                  </a:cubicBezTo>
                  <a:cubicBezTo>
                    <a:pt x="1" y="1"/>
                    <a:pt x="1" y="1"/>
                    <a:pt x="1" y="2"/>
                  </a:cubicBezTo>
                  <a:cubicBezTo>
                    <a:pt x="0" y="3"/>
                    <a:pt x="1" y="4"/>
                    <a:pt x="2" y="4"/>
                  </a:cubicBezTo>
                  <a:cubicBezTo>
                    <a:pt x="3" y="4"/>
                    <a:pt x="3" y="4"/>
                    <a:pt x="4" y="4"/>
                  </a:cubicBezTo>
                  <a:cubicBezTo>
                    <a:pt x="4" y="4"/>
                    <a:pt x="4" y="4"/>
                    <a:pt x="4" y="4"/>
                  </a:cubicBezTo>
                  <a:cubicBezTo>
                    <a:pt x="4" y="3"/>
                    <a:pt x="4" y="3"/>
                    <a:pt x="4"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1" name="Freeform 10339">
              <a:extLst>
                <a:ext uri="{FF2B5EF4-FFF2-40B4-BE49-F238E27FC236}">
                  <a16:creationId xmlns:a16="http://schemas.microsoft.com/office/drawing/2014/main" id="{442718A7-7783-448F-BE40-5FF42CCE44D7}"/>
                </a:ext>
              </a:extLst>
            </p:cNvPr>
            <p:cNvSpPr>
              <a:spLocks/>
            </p:cNvSpPr>
            <p:nvPr/>
          </p:nvSpPr>
          <p:spPr bwMode="auto">
            <a:xfrm>
              <a:off x="5703" y="1470"/>
              <a:ext cx="20"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2" name="Freeform 10340">
              <a:extLst>
                <a:ext uri="{FF2B5EF4-FFF2-40B4-BE49-F238E27FC236}">
                  <a16:creationId xmlns:a16="http://schemas.microsoft.com/office/drawing/2014/main" id="{5BC1950F-A0B3-4032-9A9D-41AF546A5361}"/>
                </a:ext>
              </a:extLst>
            </p:cNvPr>
            <p:cNvSpPr>
              <a:spLocks/>
            </p:cNvSpPr>
            <p:nvPr/>
          </p:nvSpPr>
          <p:spPr bwMode="auto">
            <a:xfrm>
              <a:off x="5686" y="1480"/>
              <a:ext cx="20"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3" name="Freeform 10341">
              <a:extLst>
                <a:ext uri="{FF2B5EF4-FFF2-40B4-BE49-F238E27FC236}">
                  <a16:creationId xmlns:a16="http://schemas.microsoft.com/office/drawing/2014/main" id="{9D1D5B3A-83BB-44EF-8C89-F041B03D8AEA}"/>
                </a:ext>
              </a:extLst>
            </p:cNvPr>
            <p:cNvSpPr>
              <a:spLocks/>
            </p:cNvSpPr>
            <p:nvPr/>
          </p:nvSpPr>
          <p:spPr bwMode="auto">
            <a:xfrm>
              <a:off x="5667" y="1493"/>
              <a:ext cx="16" cy="13"/>
            </a:xfrm>
            <a:custGeom>
              <a:avLst/>
              <a:gdLst>
                <a:gd name="T0" fmla="*/ 2 w 5"/>
                <a:gd name="T1" fmla="*/ 0 h 4"/>
                <a:gd name="T2" fmla="*/ 2 w 5"/>
                <a:gd name="T3" fmla="*/ 4 h 4"/>
                <a:gd name="T4" fmla="*/ 2 w 5"/>
                <a:gd name="T5" fmla="*/ 0 h 4"/>
              </a:gdLst>
              <a:ahLst/>
              <a:cxnLst>
                <a:cxn ang="0">
                  <a:pos x="T0" y="T1"/>
                </a:cxn>
                <a:cxn ang="0">
                  <a:pos x="T2" y="T3"/>
                </a:cxn>
                <a:cxn ang="0">
                  <a:pos x="T4" y="T5"/>
                </a:cxn>
              </a:cxnLst>
              <a:rect l="0" t="0" r="r" b="b"/>
              <a:pathLst>
                <a:path w="5" h="4">
                  <a:moveTo>
                    <a:pt x="2" y="0"/>
                  </a:moveTo>
                  <a:cubicBezTo>
                    <a:pt x="0" y="0"/>
                    <a:pt x="0" y="4"/>
                    <a:pt x="2" y="4"/>
                  </a:cubicBezTo>
                  <a:cubicBezTo>
                    <a:pt x="5" y="4"/>
                    <a:pt x="5" y="0"/>
                    <a:pt x="2"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4" name="Freeform 10342">
              <a:extLst>
                <a:ext uri="{FF2B5EF4-FFF2-40B4-BE49-F238E27FC236}">
                  <a16:creationId xmlns:a16="http://schemas.microsoft.com/office/drawing/2014/main" id="{0C073DD7-D256-4D6B-ACB3-1CD019B77E29}"/>
                </a:ext>
              </a:extLst>
            </p:cNvPr>
            <p:cNvSpPr>
              <a:spLocks/>
            </p:cNvSpPr>
            <p:nvPr/>
          </p:nvSpPr>
          <p:spPr bwMode="auto">
            <a:xfrm>
              <a:off x="5637" y="1500"/>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5" name="Freeform 10343">
              <a:extLst>
                <a:ext uri="{FF2B5EF4-FFF2-40B4-BE49-F238E27FC236}">
                  <a16:creationId xmlns:a16="http://schemas.microsoft.com/office/drawing/2014/main" id="{8DDE8F77-6257-4A11-9442-B72F2916127B}"/>
                </a:ext>
              </a:extLst>
            </p:cNvPr>
            <p:cNvSpPr>
              <a:spLocks/>
            </p:cNvSpPr>
            <p:nvPr/>
          </p:nvSpPr>
          <p:spPr bwMode="auto">
            <a:xfrm>
              <a:off x="5617" y="1496"/>
              <a:ext cx="20" cy="20"/>
            </a:xfrm>
            <a:custGeom>
              <a:avLst/>
              <a:gdLst>
                <a:gd name="T0" fmla="*/ 4 w 6"/>
                <a:gd name="T1" fmla="*/ 1 h 6"/>
                <a:gd name="T2" fmla="*/ 2 w 6"/>
                <a:gd name="T3" fmla="*/ 5 h 6"/>
                <a:gd name="T4" fmla="*/ 4 w 6"/>
                <a:gd name="T5" fmla="*/ 6 h 6"/>
                <a:gd name="T6" fmla="*/ 6 w 6"/>
                <a:gd name="T7" fmla="*/ 3 h 6"/>
                <a:gd name="T8" fmla="*/ 4 w 6"/>
                <a:gd name="T9" fmla="*/ 1 h 6"/>
              </a:gdLst>
              <a:ahLst/>
              <a:cxnLst>
                <a:cxn ang="0">
                  <a:pos x="T0" y="T1"/>
                </a:cxn>
                <a:cxn ang="0">
                  <a:pos x="T2" y="T3"/>
                </a:cxn>
                <a:cxn ang="0">
                  <a:pos x="T4" y="T5"/>
                </a:cxn>
                <a:cxn ang="0">
                  <a:pos x="T6" y="T7"/>
                </a:cxn>
                <a:cxn ang="0">
                  <a:pos x="T8" y="T9"/>
                </a:cxn>
              </a:cxnLst>
              <a:rect l="0" t="0" r="r" b="b"/>
              <a:pathLst>
                <a:path w="6" h="6">
                  <a:moveTo>
                    <a:pt x="4" y="1"/>
                  </a:moveTo>
                  <a:cubicBezTo>
                    <a:pt x="2" y="0"/>
                    <a:pt x="0" y="3"/>
                    <a:pt x="2" y="5"/>
                  </a:cubicBezTo>
                  <a:cubicBezTo>
                    <a:pt x="2" y="5"/>
                    <a:pt x="3" y="5"/>
                    <a:pt x="4" y="6"/>
                  </a:cubicBezTo>
                  <a:cubicBezTo>
                    <a:pt x="5" y="6"/>
                    <a:pt x="6" y="4"/>
                    <a:pt x="6" y="3"/>
                  </a:cubicBezTo>
                  <a:cubicBezTo>
                    <a:pt x="6" y="2"/>
                    <a:pt x="5"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6" name="Freeform 10344">
              <a:extLst>
                <a:ext uri="{FF2B5EF4-FFF2-40B4-BE49-F238E27FC236}">
                  <a16:creationId xmlns:a16="http://schemas.microsoft.com/office/drawing/2014/main" id="{816FC3A1-FC2B-4640-B52C-DFCBF1735D74}"/>
                </a:ext>
              </a:extLst>
            </p:cNvPr>
            <p:cNvSpPr>
              <a:spLocks/>
            </p:cNvSpPr>
            <p:nvPr/>
          </p:nvSpPr>
          <p:spPr bwMode="auto">
            <a:xfrm>
              <a:off x="5594" y="1490"/>
              <a:ext cx="23" cy="23"/>
            </a:xfrm>
            <a:custGeom>
              <a:avLst/>
              <a:gdLst>
                <a:gd name="T0" fmla="*/ 5 w 7"/>
                <a:gd name="T1" fmla="*/ 2 h 7"/>
                <a:gd name="T2" fmla="*/ 5 w 7"/>
                <a:gd name="T3" fmla="*/ 1 h 7"/>
                <a:gd name="T4" fmla="*/ 2 w 7"/>
                <a:gd name="T5" fmla="*/ 4 h 7"/>
                <a:gd name="T6" fmla="*/ 2 w 7"/>
                <a:gd name="T7" fmla="*/ 5 h 7"/>
                <a:gd name="T8" fmla="*/ 5 w 7"/>
                <a:gd name="T9" fmla="*/ 2 h 7"/>
              </a:gdLst>
              <a:ahLst/>
              <a:cxnLst>
                <a:cxn ang="0">
                  <a:pos x="T0" y="T1"/>
                </a:cxn>
                <a:cxn ang="0">
                  <a:pos x="T2" y="T3"/>
                </a:cxn>
                <a:cxn ang="0">
                  <a:pos x="T4" y="T5"/>
                </a:cxn>
                <a:cxn ang="0">
                  <a:pos x="T6" y="T7"/>
                </a:cxn>
                <a:cxn ang="0">
                  <a:pos x="T8" y="T9"/>
                </a:cxn>
              </a:cxnLst>
              <a:rect l="0" t="0" r="r" b="b"/>
              <a:pathLst>
                <a:path w="7" h="7">
                  <a:moveTo>
                    <a:pt x="5" y="2"/>
                  </a:moveTo>
                  <a:cubicBezTo>
                    <a:pt x="5" y="2"/>
                    <a:pt x="5" y="2"/>
                    <a:pt x="5" y="1"/>
                  </a:cubicBezTo>
                  <a:cubicBezTo>
                    <a:pt x="3" y="0"/>
                    <a:pt x="0" y="3"/>
                    <a:pt x="2" y="4"/>
                  </a:cubicBezTo>
                  <a:cubicBezTo>
                    <a:pt x="2" y="5"/>
                    <a:pt x="2" y="5"/>
                    <a:pt x="2" y="5"/>
                  </a:cubicBezTo>
                  <a:cubicBezTo>
                    <a:pt x="4" y="7"/>
                    <a:pt x="7" y="4"/>
                    <a:pt x="5"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7" name="Freeform 10345">
              <a:extLst>
                <a:ext uri="{FF2B5EF4-FFF2-40B4-BE49-F238E27FC236}">
                  <a16:creationId xmlns:a16="http://schemas.microsoft.com/office/drawing/2014/main" id="{B7E830D2-41F9-4E57-818A-1BB8B832BCA2}"/>
                </a:ext>
              </a:extLst>
            </p:cNvPr>
            <p:cNvSpPr>
              <a:spLocks/>
            </p:cNvSpPr>
            <p:nvPr/>
          </p:nvSpPr>
          <p:spPr bwMode="auto">
            <a:xfrm>
              <a:off x="5581" y="1483"/>
              <a:ext cx="17" cy="13"/>
            </a:xfrm>
            <a:custGeom>
              <a:avLst/>
              <a:gdLst>
                <a:gd name="T0" fmla="*/ 3 w 5"/>
                <a:gd name="T1" fmla="*/ 0 h 4"/>
                <a:gd name="T2" fmla="*/ 3 w 5"/>
                <a:gd name="T3" fmla="*/ 4 h 4"/>
                <a:gd name="T4" fmla="*/ 3 w 5"/>
                <a:gd name="T5" fmla="*/ 0 h 4"/>
              </a:gdLst>
              <a:ahLst/>
              <a:cxnLst>
                <a:cxn ang="0">
                  <a:pos x="T0" y="T1"/>
                </a:cxn>
                <a:cxn ang="0">
                  <a:pos x="T2" y="T3"/>
                </a:cxn>
                <a:cxn ang="0">
                  <a:pos x="T4" y="T5"/>
                </a:cxn>
              </a:cxnLst>
              <a:rect l="0" t="0" r="r" b="b"/>
              <a:pathLst>
                <a:path w="5" h="4">
                  <a:moveTo>
                    <a:pt x="3" y="0"/>
                  </a:moveTo>
                  <a:cubicBezTo>
                    <a:pt x="0" y="0"/>
                    <a:pt x="0"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8" name="Freeform 10346">
              <a:extLst>
                <a:ext uri="{FF2B5EF4-FFF2-40B4-BE49-F238E27FC236}">
                  <a16:creationId xmlns:a16="http://schemas.microsoft.com/office/drawing/2014/main" id="{24F64D12-87AE-4932-B226-5FAA2E0AB81F}"/>
                </a:ext>
              </a:extLst>
            </p:cNvPr>
            <p:cNvSpPr>
              <a:spLocks/>
            </p:cNvSpPr>
            <p:nvPr/>
          </p:nvSpPr>
          <p:spPr bwMode="auto">
            <a:xfrm>
              <a:off x="5561" y="1460"/>
              <a:ext cx="14" cy="20"/>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9" name="Freeform 10347">
              <a:extLst>
                <a:ext uri="{FF2B5EF4-FFF2-40B4-BE49-F238E27FC236}">
                  <a16:creationId xmlns:a16="http://schemas.microsoft.com/office/drawing/2014/main" id="{F2FA0018-3830-40F1-956E-688BE36B3222}"/>
                </a:ext>
              </a:extLst>
            </p:cNvPr>
            <p:cNvSpPr>
              <a:spLocks/>
            </p:cNvSpPr>
            <p:nvPr/>
          </p:nvSpPr>
          <p:spPr bwMode="auto">
            <a:xfrm>
              <a:off x="5548" y="1440"/>
              <a:ext cx="13" cy="17"/>
            </a:xfrm>
            <a:custGeom>
              <a:avLst/>
              <a:gdLst>
                <a:gd name="T0" fmla="*/ 4 w 4"/>
                <a:gd name="T1" fmla="*/ 2 h 5"/>
                <a:gd name="T2" fmla="*/ 4 w 4"/>
                <a:gd name="T3" fmla="*/ 2 h 5"/>
                <a:gd name="T4" fmla="*/ 3 w 4"/>
                <a:gd name="T5" fmla="*/ 0 h 5"/>
                <a:gd name="T6" fmla="*/ 2 w 4"/>
                <a:gd name="T7" fmla="*/ 0 h 5"/>
                <a:gd name="T8" fmla="*/ 0 w 4"/>
                <a:gd name="T9" fmla="*/ 2 h 5"/>
                <a:gd name="T10" fmla="*/ 0 w 4"/>
                <a:gd name="T11" fmla="*/ 4 h 5"/>
                <a:gd name="T12" fmla="*/ 0 w 4"/>
                <a:gd name="T13" fmla="*/ 4 h 5"/>
                <a:gd name="T14" fmla="*/ 1 w 4"/>
                <a:gd name="T15" fmla="*/ 4 h 5"/>
                <a:gd name="T16" fmla="*/ 3 w 4"/>
                <a:gd name="T17" fmla="*/ 5 h 5"/>
                <a:gd name="T18" fmla="*/ 4 w 4"/>
                <a:gd name="T1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5">
                  <a:moveTo>
                    <a:pt x="4" y="2"/>
                  </a:moveTo>
                  <a:cubicBezTo>
                    <a:pt x="4" y="2"/>
                    <a:pt x="4" y="2"/>
                    <a:pt x="4" y="2"/>
                  </a:cubicBezTo>
                  <a:cubicBezTo>
                    <a:pt x="4" y="1"/>
                    <a:pt x="3" y="1"/>
                    <a:pt x="3" y="0"/>
                  </a:cubicBezTo>
                  <a:cubicBezTo>
                    <a:pt x="3" y="0"/>
                    <a:pt x="2" y="0"/>
                    <a:pt x="2" y="0"/>
                  </a:cubicBezTo>
                  <a:cubicBezTo>
                    <a:pt x="1" y="0"/>
                    <a:pt x="0" y="1"/>
                    <a:pt x="0" y="2"/>
                  </a:cubicBezTo>
                  <a:cubicBezTo>
                    <a:pt x="0" y="2"/>
                    <a:pt x="0" y="3"/>
                    <a:pt x="0" y="4"/>
                  </a:cubicBezTo>
                  <a:cubicBezTo>
                    <a:pt x="0" y="4"/>
                    <a:pt x="0" y="4"/>
                    <a:pt x="0" y="4"/>
                  </a:cubicBezTo>
                  <a:cubicBezTo>
                    <a:pt x="1" y="4"/>
                    <a:pt x="1" y="4"/>
                    <a:pt x="1" y="4"/>
                  </a:cubicBezTo>
                  <a:cubicBezTo>
                    <a:pt x="1" y="5"/>
                    <a:pt x="2" y="5"/>
                    <a:pt x="3" y="5"/>
                  </a:cubicBezTo>
                  <a:cubicBezTo>
                    <a:pt x="4" y="4"/>
                    <a:pt x="4" y="3"/>
                    <a:pt x="4"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0" name="Freeform 10348">
              <a:extLst>
                <a:ext uri="{FF2B5EF4-FFF2-40B4-BE49-F238E27FC236}">
                  <a16:creationId xmlns:a16="http://schemas.microsoft.com/office/drawing/2014/main" id="{67584B29-3A54-4C10-96F8-B44142A72AF5}"/>
                </a:ext>
              </a:extLst>
            </p:cNvPr>
            <p:cNvSpPr>
              <a:spLocks/>
            </p:cNvSpPr>
            <p:nvPr/>
          </p:nvSpPr>
          <p:spPr bwMode="auto">
            <a:xfrm>
              <a:off x="5535" y="1414"/>
              <a:ext cx="17" cy="13"/>
            </a:xfrm>
            <a:custGeom>
              <a:avLst/>
              <a:gdLst>
                <a:gd name="T0" fmla="*/ 3 w 5"/>
                <a:gd name="T1" fmla="*/ 0 h 4"/>
                <a:gd name="T2" fmla="*/ 3 w 5"/>
                <a:gd name="T3" fmla="*/ 4 h 4"/>
                <a:gd name="T4" fmla="*/ 3 w 5"/>
                <a:gd name="T5" fmla="*/ 0 h 4"/>
              </a:gdLst>
              <a:ahLst/>
              <a:cxnLst>
                <a:cxn ang="0">
                  <a:pos x="T0" y="T1"/>
                </a:cxn>
                <a:cxn ang="0">
                  <a:pos x="T2" y="T3"/>
                </a:cxn>
                <a:cxn ang="0">
                  <a:pos x="T4" y="T5"/>
                </a:cxn>
              </a:cxnLst>
              <a:rect l="0" t="0" r="r" b="b"/>
              <a:pathLst>
                <a:path w="5" h="4">
                  <a:moveTo>
                    <a:pt x="3" y="0"/>
                  </a:moveTo>
                  <a:cubicBezTo>
                    <a:pt x="0" y="0"/>
                    <a:pt x="0"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1" name="Freeform 10349">
              <a:extLst>
                <a:ext uri="{FF2B5EF4-FFF2-40B4-BE49-F238E27FC236}">
                  <a16:creationId xmlns:a16="http://schemas.microsoft.com/office/drawing/2014/main" id="{03FC9510-684D-4489-9B36-2287CA4D2A1A}"/>
                </a:ext>
              </a:extLst>
            </p:cNvPr>
            <p:cNvSpPr>
              <a:spLocks/>
            </p:cNvSpPr>
            <p:nvPr/>
          </p:nvSpPr>
          <p:spPr bwMode="auto">
            <a:xfrm>
              <a:off x="5538" y="1384"/>
              <a:ext cx="14" cy="20"/>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2" name="Freeform 10350">
              <a:extLst>
                <a:ext uri="{FF2B5EF4-FFF2-40B4-BE49-F238E27FC236}">
                  <a16:creationId xmlns:a16="http://schemas.microsoft.com/office/drawing/2014/main" id="{D5A54D92-457A-4AA2-BA06-D44E4F4995B6}"/>
                </a:ext>
              </a:extLst>
            </p:cNvPr>
            <p:cNvSpPr>
              <a:spLocks/>
            </p:cNvSpPr>
            <p:nvPr/>
          </p:nvSpPr>
          <p:spPr bwMode="auto">
            <a:xfrm>
              <a:off x="5552" y="1351"/>
              <a:ext cx="19" cy="20"/>
            </a:xfrm>
            <a:custGeom>
              <a:avLst/>
              <a:gdLst>
                <a:gd name="T0" fmla="*/ 2 w 6"/>
                <a:gd name="T1" fmla="*/ 2 h 6"/>
                <a:gd name="T2" fmla="*/ 3 w 6"/>
                <a:gd name="T3" fmla="*/ 5 h 6"/>
                <a:gd name="T4" fmla="*/ 5 w 6"/>
                <a:gd name="T5" fmla="*/ 4 h 6"/>
                <a:gd name="T6" fmla="*/ 2 w 6"/>
                <a:gd name="T7" fmla="*/ 2 h 6"/>
              </a:gdLst>
              <a:ahLst/>
              <a:cxnLst>
                <a:cxn ang="0">
                  <a:pos x="T0" y="T1"/>
                </a:cxn>
                <a:cxn ang="0">
                  <a:pos x="T2" y="T3"/>
                </a:cxn>
                <a:cxn ang="0">
                  <a:pos x="T4" y="T5"/>
                </a:cxn>
                <a:cxn ang="0">
                  <a:pos x="T6" y="T7"/>
                </a:cxn>
              </a:cxnLst>
              <a:rect l="0" t="0" r="r" b="b"/>
              <a:pathLst>
                <a:path w="6" h="6">
                  <a:moveTo>
                    <a:pt x="2" y="2"/>
                  </a:moveTo>
                  <a:cubicBezTo>
                    <a:pt x="0" y="3"/>
                    <a:pt x="1" y="6"/>
                    <a:pt x="3" y="5"/>
                  </a:cubicBezTo>
                  <a:cubicBezTo>
                    <a:pt x="4" y="5"/>
                    <a:pt x="4" y="5"/>
                    <a:pt x="5" y="4"/>
                  </a:cubicBezTo>
                  <a:cubicBezTo>
                    <a:pt x="6" y="2"/>
                    <a:pt x="3" y="0"/>
                    <a:pt x="2"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3" name="Freeform 10351">
              <a:extLst>
                <a:ext uri="{FF2B5EF4-FFF2-40B4-BE49-F238E27FC236}">
                  <a16:creationId xmlns:a16="http://schemas.microsoft.com/office/drawing/2014/main" id="{3D2DDEE8-816C-4C7A-8246-376BE3B6A0B6}"/>
                </a:ext>
              </a:extLst>
            </p:cNvPr>
            <p:cNvSpPr>
              <a:spLocks/>
            </p:cNvSpPr>
            <p:nvPr/>
          </p:nvSpPr>
          <p:spPr bwMode="auto">
            <a:xfrm>
              <a:off x="5575" y="1318"/>
              <a:ext cx="23" cy="23"/>
            </a:xfrm>
            <a:custGeom>
              <a:avLst/>
              <a:gdLst>
                <a:gd name="T0" fmla="*/ 2 w 7"/>
                <a:gd name="T1" fmla="*/ 2 h 7"/>
                <a:gd name="T2" fmla="*/ 2 w 7"/>
                <a:gd name="T3" fmla="*/ 2 h 7"/>
                <a:gd name="T4" fmla="*/ 5 w 7"/>
                <a:gd name="T5" fmla="*/ 5 h 7"/>
                <a:gd name="T6" fmla="*/ 5 w 7"/>
                <a:gd name="T7" fmla="*/ 5 h 7"/>
                <a:gd name="T8" fmla="*/ 2 w 7"/>
                <a:gd name="T9" fmla="*/ 2 h 7"/>
              </a:gdLst>
              <a:ahLst/>
              <a:cxnLst>
                <a:cxn ang="0">
                  <a:pos x="T0" y="T1"/>
                </a:cxn>
                <a:cxn ang="0">
                  <a:pos x="T2" y="T3"/>
                </a:cxn>
                <a:cxn ang="0">
                  <a:pos x="T4" y="T5"/>
                </a:cxn>
                <a:cxn ang="0">
                  <a:pos x="T6" y="T7"/>
                </a:cxn>
                <a:cxn ang="0">
                  <a:pos x="T8" y="T9"/>
                </a:cxn>
              </a:cxnLst>
              <a:rect l="0" t="0" r="r" b="b"/>
              <a:pathLst>
                <a:path w="7" h="7">
                  <a:moveTo>
                    <a:pt x="2" y="2"/>
                  </a:moveTo>
                  <a:cubicBezTo>
                    <a:pt x="2" y="2"/>
                    <a:pt x="2" y="2"/>
                    <a:pt x="2" y="2"/>
                  </a:cubicBezTo>
                  <a:cubicBezTo>
                    <a:pt x="0" y="4"/>
                    <a:pt x="3" y="7"/>
                    <a:pt x="5" y="5"/>
                  </a:cubicBezTo>
                  <a:cubicBezTo>
                    <a:pt x="5" y="5"/>
                    <a:pt x="5" y="5"/>
                    <a:pt x="5" y="5"/>
                  </a:cubicBezTo>
                  <a:cubicBezTo>
                    <a:pt x="7" y="3"/>
                    <a:pt x="4" y="0"/>
                    <a:pt x="2"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4" name="Freeform 10352">
              <a:extLst>
                <a:ext uri="{FF2B5EF4-FFF2-40B4-BE49-F238E27FC236}">
                  <a16:creationId xmlns:a16="http://schemas.microsoft.com/office/drawing/2014/main" id="{51C19379-F22C-410A-A30C-A99A6CF8CAD7}"/>
                </a:ext>
              </a:extLst>
            </p:cNvPr>
            <p:cNvSpPr>
              <a:spLocks/>
            </p:cNvSpPr>
            <p:nvPr/>
          </p:nvSpPr>
          <p:spPr bwMode="auto">
            <a:xfrm>
              <a:off x="5601" y="1308"/>
              <a:ext cx="20" cy="14"/>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5" name="Freeform 10353">
              <a:extLst>
                <a:ext uri="{FF2B5EF4-FFF2-40B4-BE49-F238E27FC236}">
                  <a16:creationId xmlns:a16="http://schemas.microsoft.com/office/drawing/2014/main" id="{03F37D28-5F19-4889-BA5B-E62E1AFC443A}"/>
                </a:ext>
              </a:extLst>
            </p:cNvPr>
            <p:cNvSpPr>
              <a:spLocks/>
            </p:cNvSpPr>
            <p:nvPr/>
          </p:nvSpPr>
          <p:spPr bwMode="auto">
            <a:xfrm>
              <a:off x="5634" y="1315"/>
              <a:ext cx="20" cy="17"/>
            </a:xfrm>
            <a:custGeom>
              <a:avLst/>
              <a:gdLst>
                <a:gd name="T0" fmla="*/ 3 w 6"/>
                <a:gd name="T1" fmla="*/ 0 h 5"/>
                <a:gd name="T2" fmla="*/ 3 w 6"/>
                <a:gd name="T3" fmla="*/ 0 h 5"/>
                <a:gd name="T4" fmla="*/ 3 w 6"/>
                <a:gd name="T5" fmla="*/ 5 h 5"/>
                <a:gd name="T6" fmla="*/ 3 w 6"/>
                <a:gd name="T7" fmla="*/ 5 h 5"/>
                <a:gd name="T8" fmla="*/ 3 w 6"/>
                <a:gd name="T9" fmla="*/ 0 h 5"/>
              </a:gdLst>
              <a:ahLst/>
              <a:cxnLst>
                <a:cxn ang="0">
                  <a:pos x="T0" y="T1"/>
                </a:cxn>
                <a:cxn ang="0">
                  <a:pos x="T2" y="T3"/>
                </a:cxn>
                <a:cxn ang="0">
                  <a:pos x="T4" y="T5"/>
                </a:cxn>
                <a:cxn ang="0">
                  <a:pos x="T6" y="T7"/>
                </a:cxn>
                <a:cxn ang="0">
                  <a:pos x="T8" y="T9"/>
                </a:cxn>
              </a:cxnLst>
              <a:rect l="0" t="0" r="r" b="b"/>
              <a:pathLst>
                <a:path w="6" h="5">
                  <a:moveTo>
                    <a:pt x="3" y="0"/>
                  </a:moveTo>
                  <a:cubicBezTo>
                    <a:pt x="3" y="0"/>
                    <a:pt x="3" y="0"/>
                    <a:pt x="3" y="0"/>
                  </a:cubicBezTo>
                  <a:cubicBezTo>
                    <a:pt x="0" y="0"/>
                    <a:pt x="0" y="5"/>
                    <a:pt x="3" y="5"/>
                  </a:cubicBezTo>
                  <a:cubicBezTo>
                    <a:pt x="3" y="5"/>
                    <a:pt x="3" y="5"/>
                    <a:pt x="3" y="5"/>
                  </a:cubicBezTo>
                  <a:cubicBezTo>
                    <a:pt x="6" y="5"/>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6" name="Freeform 10354">
              <a:extLst>
                <a:ext uri="{FF2B5EF4-FFF2-40B4-BE49-F238E27FC236}">
                  <a16:creationId xmlns:a16="http://schemas.microsoft.com/office/drawing/2014/main" id="{777B51ED-EA5D-4250-B2BC-225F32EF5CD1}"/>
                </a:ext>
              </a:extLst>
            </p:cNvPr>
            <p:cNvSpPr>
              <a:spLocks/>
            </p:cNvSpPr>
            <p:nvPr/>
          </p:nvSpPr>
          <p:spPr bwMode="auto">
            <a:xfrm>
              <a:off x="5663" y="1312"/>
              <a:ext cx="14" cy="20"/>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7" name="Freeform 10355">
              <a:extLst>
                <a:ext uri="{FF2B5EF4-FFF2-40B4-BE49-F238E27FC236}">
                  <a16:creationId xmlns:a16="http://schemas.microsoft.com/office/drawing/2014/main" id="{4F6A8704-B97F-4991-BAC3-84553DEFDBC8}"/>
                </a:ext>
              </a:extLst>
            </p:cNvPr>
            <p:cNvSpPr>
              <a:spLocks/>
            </p:cNvSpPr>
            <p:nvPr/>
          </p:nvSpPr>
          <p:spPr bwMode="auto">
            <a:xfrm>
              <a:off x="5640" y="1338"/>
              <a:ext cx="17" cy="13"/>
            </a:xfrm>
            <a:custGeom>
              <a:avLst/>
              <a:gdLst>
                <a:gd name="T0" fmla="*/ 3 w 5"/>
                <a:gd name="T1" fmla="*/ 0 h 4"/>
                <a:gd name="T2" fmla="*/ 2 w 5"/>
                <a:gd name="T3" fmla="*/ 0 h 4"/>
                <a:gd name="T4" fmla="*/ 2 w 5"/>
                <a:gd name="T5" fmla="*/ 4 h 4"/>
                <a:gd name="T6" fmla="*/ 3 w 5"/>
                <a:gd name="T7" fmla="*/ 4 h 4"/>
                <a:gd name="T8" fmla="*/ 3 w 5"/>
                <a:gd name="T9" fmla="*/ 0 h 4"/>
              </a:gdLst>
              <a:ahLst/>
              <a:cxnLst>
                <a:cxn ang="0">
                  <a:pos x="T0" y="T1"/>
                </a:cxn>
                <a:cxn ang="0">
                  <a:pos x="T2" y="T3"/>
                </a:cxn>
                <a:cxn ang="0">
                  <a:pos x="T4" y="T5"/>
                </a:cxn>
                <a:cxn ang="0">
                  <a:pos x="T6" y="T7"/>
                </a:cxn>
                <a:cxn ang="0">
                  <a:pos x="T8" y="T9"/>
                </a:cxn>
              </a:cxnLst>
              <a:rect l="0" t="0" r="r" b="b"/>
              <a:pathLst>
                <a:path w="5" h="4">
                  <a:moveTo>
                    <a:pt x="3" y="0"/>
                  </a:moveTo>
                  <a:cubicBezTo>
                    <a:pt x="2" y="0"/>
                    <a:pt x="2" y="0"/>
                    <a:pt x="2" y="0"/>
                  </a:cubicBezTo>
                  <a:cubicBezTo>
                    <a:pt x="0" y="0"/>
                    <a:pt x="0" y="4"/>
                    <a:pt x="2" y="4"/>
                  </a:cubicBezTo>
                  <a:cubicBezTo>
                    <a:pt x="3" y="4"/>
                    <a:pt x="3"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8" name="Freeform 10356">
              <a:extLst>
                <a:ext uri="{FF2B5EF4-FFF2-40B4-BE49-F238E27FC236}">
                  <a16:creationId xmlns:a16="http://schemas.microsoft.com/office/drawing/2014/main" id="{15324A5B-FBB8-4EF8-8D43-50B7C456E278}"/>
                </a:ext>
              </a:extLst>
            </p:cNvPr>
            <p:cNvSpPr>
              <a:spLocks/>
            </p:cNvSpPr>
            <p:nvPr/>
          </p:nvSpPr>
          <p:spPr bwMode="auto">
            <a:xfrm>
              <a:off x="5660" y="1358"/>
              <a:ext cx="20" cy="16"/>
            </a:xfrm>
            <a:custGeom>
              <a:avLst/>
              <a:gdLst>
                <a:gd name="T0" fmla="*/ 3 w 6"/>
                <a:gd name="T1" fmla="*/ 0 h 5"/>
                <a:gd name="T2" fmla="*/ 3 w 6"/>
                <a:gd name="T3" fmla="*/ 0 h 5"/>
                <a:gd name="T4" fmla="*/ 3 w 6"/>
                <a:gd name="T5" fmla="*/ 5 h 5"/>
                <a:gd name="T6" fmla="*/ 3 w 6"/>
                <a:gd name="T7" fmla="*/ 5 h 5"/>
                <a:gd name="T8" fmla="*/ 3 w 6"/>
                <a:gd name="T9" fmla="*/ 0 h 5"/>
              </a:gdLst>
              <a:ahLst/>
              <a:cxnLst>
                <a:cxn ang="0">
                  <a:pos x="T0" y="T1"/>
                </a:cxn>
                <a:cxn ang="0">
                  <a:pos x="T2" y="T3"/>
                </a:cxn>
                <a:cxn ang="0">
                  <a:pos x="T4" y="T5"/>
                </a:cxn>
                <a:cxn ang="0">
                  <a:pos x="T6" y="T7"/>
                </a:cxn>
                <a:cxn ang="0">
                  <a:pos x="T8" y="T9"/>
                </a:cxn>
              </a:cxnLst>
              <a:rect l="0" t="0" r="r" b="b"/>
              <a:pathLst>
                <a:path w="6" h="5">
                  <a:moveTo>
                    <a:pt x="3" y="0"/>
                  </a:moveTo>
                  <a:cubicBezTo>
                    <a:pt x="3" y="0"/>
                    <a:pt x="3" y="0"/>
                    <a:pt x="3" y="0"/>
                  </a:cubicBezTo>
                  <a:cubicBezTo>
                    <a:pt x="0" y="0"/>
                    <a:pt x="0" y="5"/>
                    <a:pt x="3" y="5"/>
                  </a:cubicBezTo>
                  <a:cubicBezTo>
                    <a:pt x="3" y="5"/>
                    <a:pt x="3" y="5"/>
                    <a:pt x="3" y="5"/>
                  </a:cubicBezTo>
                  <a:cubicBezTo>
                    <a:pt x="6" y="5"/>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9" name="Freeform 10357">
              <a:extLst>
                <a:ext uri="{FF2B5EF4-FFF2-40B4-BE49-F238E27FC236}">
                  <a16:creationId xmlns:a16="http://schemas.microsoft.com/office/drawing/2014/main" id="{D7776621-797A-49AA-8719-1C0823B23732}"/>
                </a:ext>
              </a:extLst>
            </p:cNvPr>
            <p:cNvSpPr>
              <a:spLocks/>
            </p:cNvSpPr>
            <p:nvPr/>
          </p:nvSpPr>
          <p:spPr bwMode="auto">
            <a:xfrm>
              <a:off x="5677" y="1335"/>
              <a:ext cx="19"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0" name="Freeform 10358">
              <a:extLst>
                <a:ext uri="{FF2B5EF4-FFF2-40B4-BE49-F238E27FC236}">
                  <a16:creationId xmlns:a16="http://schemas.microsoft.com/office/drawing/2014/main" id="{563E1547-E93D-4148-B5E8-E86AB1C087BE}"/>
                </a:ext>
              </a:extLst>
            </p:cNvPr>
            <p:cNvSpPr>
              <a:spLocks/>
            </p:cNvSpPr>
            <p:nvPr/>
          </p:nvSpPr>
          <p:spPr bwMode="auto">
            <a:xfrm>
              <a:off x="5700" y="1358"/>
              <a:ext cx="16" cy="13"/>
            </a:xfrm>
            <a:custGeom>
              <a:avLst/>
              <a:gdLst>
                <a:gd name="T0" fmla="*/ 2 w 5"/>
                <a:gd name="T1" fmla="*/ 0 h 4"/>
                <a:gd name="T2" fmla="*/ 2 w 5"/>
                <a:gd name="T3" fmla="*/ 4 h 4"/>
                <a:gd name="T4" fmla="*/ 2 w 5"/>
                <a:gd name="T5" fmla="*/ 0 h 4"/>
              </a:gdLst>
              <a:ahLst/>
              <a:cxnLst>
                <a:cxn ang="0">
                  <a:pos x="T0" y="T1"/>
                </a:cxn>
                <a:cxn ang="0">
                  <a:pos x="T2" y="T3"/>
                </a:cxn>
                <a:cxn ang="0">
                  <a:pos x="T4" y="T5"/>
                </a:cxn>
              </a:cxnLst>
              <a:rect l="0" t="0" r="r" b="b"/>
              <a:pathLst>
                <a:path w="5" h="4">
                  <a:moveTo>
                    <a:pt x="2" y="0"/>
                  </a:moveTo>
                  <a:cubicBezTo>
                    <a:pt x="0" y="0"/>
                    <a:pt x="0" y="4"/>
                    <a:pt x="2" y="4"/>
                  </a:cubicBezTo>
                  <a:cubicBezTo>
                    <a:pt x="5" y="4"/>
                    <a:pt x="5" y="0"/>
                    <a:pt x="2"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1" name="Freeform 10359">
              <a:extLst>
                <a:ext uri="{FF2B5EF4-FFF2-40B4-BE49-F238E27FC236}">
                  <a16:creationId xmlns:a16="http://schemas.microsoft.com/office/drawing/2014/main" id="{658012D4-BBB6-417A-9F15-20A2F1E442E7}"/>
                </a:ext>
              </a:extLst>
            </p:cNvPr>
            <p:cNvSpPr>
              <a:spLocks/>
            </p:cNvSpPr>
            <p:nvPr/>
          </p:nvSpPr>
          <p:spPr bwMode="auto">
            <a:xfrm>
              <a:off x="5713" y="1384"/>
              <a:ext cx="13" cy="17"/>
            </a:xfrm>
            <a:custGeom>
              <a:avLst/>
              <a:gdLst>
                <a:gd name="T0" fmla="*/ 0 w 4"/>
                <a:gd name="T1" fmla="*/ 2 h 5"/>
                <a:gd name="T2" fmla="*/ 0 w 4"/>
                <a:gd name="T3" fmla="*/ 3 h 5"/>
                <a:gd name="T4" fmla="*/ 4 w 4"/>
                <a:gd name="T5" fmla="*/ 3 h 5"/>
                <a:gd name="T6" fmla="*/ 4 w 4"/>
                <a:gd name="T7" fmla="*/ 2 h 5"/>
                <a:gd name="T8" fmla="*/ 0 w 4"/>
                <a:gd name="T9" fmla="*/ 2 h 5"/>
              </a:gdLst>
              <a:ahLst/>
              <a:cxnLst>
                <a:cxn ang="0">
                  <a:pos x="T0" y="T1"/>
                </a:cxn>
                <a:cxn ang="0">
                  <a:pos x="T2" y="T3"/>
                </a:cxn>
                <a:cxn ang="0">
                  <a:pos x="T4" y="T5"/>
                </a:cxn>
                <a:cxn ang="0">
                  <a:pos x="T6" y="T7"/>
                </a:cxn>
                <a:cxn ang="0">
                  <a:pos x="T8" y="T9"/>
                </a:cxn>
              </a:cxnLst>
              <a:rect l="0" t="0" r="r" b="b"/>
              <a:pathLst>
                <a:path w="4" h="5">
                  <a:moveTo>
                    <a:pt x="0" y="2"/>
                  </a:moveTo>
                  <a:cubicBezTo>
                    <a:pt x="0" y="3"/>
                    <a:pt x="0" y="3"/>
                    <a:pt x="0" y="3"/>
                  </a:cubicBezTo>
                  <a:cubicBezTo>
                    <a:pt x="0" y="5"/>
                    <a:pt x="4" y="5"/>
                    <a:pt x="4" y="3"/>
                  </a:cubicBezTo>
                  <a:cubicBezTo>
                    <a:pt x="4" y="2"/>
                    <a:pt x="4" y="2"/>
                    <a:pt x="4" y="2"/>
                  </a:cubicBezTo>
                  <a:cubicBezTo>
                    <a:pt x="4" y="0"/>
                    <a:pt x="0" y="0"/>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2" name="Freeform 10360">
              <a:extLst>
                <a:ext uri="{FF2B5EF4-FFF2-40B4-BE49-F238E27FC236}">
                  <a16:creationId xmlns:a16="http://schemas.microsoft.com/office/drawing/2014/main" id="{C7E9CF9E-2221-4243-AF6F-F6569E7BCD65}"/>
                </a:ext>
              </a:extLst>
            </p:cNvPr>
            <p:cNvSpPr>
              <a:spLocks/>
            </p:cNvSpPr>
            <p:nvPr/>
          </p:nvSpPr>
          <p:spPr bwMode="auto">
            <a:xfrm>
              <a:off x="5716" y="1404"/>
              <a:ext cx="20" cy="16"/>
            </a:xfrm>
            <a:custGeom>
              <a:avLst/>
              <a:gdLst>
                <a:gd name="T0" fmla="*/ 3 w 6"/>
                <a:gd name="T1" fmla="*/ 0 h 5"/>
                <a:gd name="T2" fmla="*/ 3 w 6"/>
                <a:gd name="T3" fmla="*/ 5 h 5"/>
                <a:gd name="T4" fmla="*/ 3 w 6"/>
                <a:gd name="T5" fmla="*/ 0 h 5"/>
              </a:gdLst>
              <a:ahLst/>
              <a:cxnLst>
                <a:cxn ang="0">
                  <a:pos x="T0" y="T1"/>
                </a:cxn>
                <a:cxn ang="0">
                  <a:pos x="T2" y="T3"/>
                </a:cxn>
                <a:cxn ang="0">
                  <a:pos x="T4" y="T5"/>
                </a:cxn>
              </a:cxnLst>
              <a:rect l="0" t="0" r="r" b="b"/>
              <a:pathLst>
                <a:path w="6" h="5">
                  <a:moveTo>
                    <a:pt x="3" y="0"/>
                  </a:moveTo>
                  <a:cubicBezTo>
                    <a:pt x="0" y="0"/>
                    <a:pt x="0" y="5"/>
                    <a:pt x="3" y="5"/>
                  </a:cubicBezTo>
                  <a:cubicBezTo>
                    <a:pt x="6" y="5"/>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3" name="Freeform 10361">
              <a:extLst>
                <a:ext uri="{FF2B5EF4-FFF2-40B4-BE49-F238E27FC236}">
                  <a16:creationId xmlns:a16="http://schemas.microsoft.com/office/drawing/2014/main" id="{4B5885A0-EBE6-471C-ADAC-835EC56C0BFE}"/>
                </a:ext>
              </a:extLst>
            </p:cNvPr>
            <p:cNvSpPr>
              <a:spLocks/>
            </p:cNvSpPr>
            <p:nvPr/>
          </p:nvSpPr>
          <p:spPr bwMode="auto">
            <a:xfrm>
              <a:off x="5710" y="1434"/>
              <a:ext cx="13" cy="16"/>
            </a:xfrm>
            <a:custGeom>
              <a:avLst/>
              <a:gdLst>
                <a:gd name="T0" fmla="*/ 0 w 4"/>
                <a:gd name="T1" fmla="*/ 2 h 5"/>
                <a:gd name="T2" fmla="*/ 0 w 4"/>
                <a:gd name="T3" fmla="*/ 3 h 5"/>
                <a:gd name="T4" fmla="*/ 4 w 4"/>
                <a:gd name="T5" fmla="*/ 3 h 5"/>
                <a:gd name="T6" fmla="*/ 4 w 4"/>
                <a:gd name="T7" fmla="*/ 2 h 5"/>
                <a:gd name="T8" fmla="*/ 0 w 4"/>
                <a:gd name="T9" fmla="*/ 2 h 5"/>
              </a:gdLst>
              <a:ahLst/>
              <a:cxnLst>
                <a:cxn ang="0">
                  <a:pos x="T0" y="T1"/>
                </a:cxn>
                <a:cxn ang="0">
                  <a:pos x="T2" y="T3"/>
                </a:cxn>
                <a:cxn ang="0">
                  <a:pos x="T4" y="T5"/>
                </a:cxn>
                <a:cxn ang="0">
                  <a:pos x="T6" y="T7"/>
                </a:cxn>
                <a:cxn ang="0">
                  <a:pos x="T8" y="T9"/>
                </a:cxn>
              </a:cxnLst>
              <a:rect l="0" t="0" r="r" b="b"/>
              <a:pathLst>
                <a:path w="4" h="5">
                  <a:moveTo>
                    <a:pt x="0" y="2"/>
                  </a:moveTo>
                  <a:cubicBezTo>
                    <a:pt x="0" y="3"/>
                    <a:pt x="0" y="3"/>
                    <a:pt x="0" y="3"/>
                  </a:cubicBezTo>
                  <a:cubicBezTo>
                    <a:pt x="0" y="5"/>
                    <a:pt x="4" y="5"/>
                    <a:pt x="4" y="3"/>
                  </a:cubicBezTo>
                  <a:cubicBezTo>
                    <a:pt x="4" y="2"/>
                    <a:pt x="4" y="2"/>
                    <a:pt x="4" y="2"/>
                  </a:cubicBezTo>
                  <a:cubicBezTo>
                    <a:pt x="4" y="0"/>
                    <a:pt x="0" y="0"/>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4" name="Freeform 10362">
              <a:extLst>
                <a:ext uri="{FF2B5EF4-FFF2-40B4-BE49-F238E27FC236}">
                  <a16:creationId xmlns:a16="http://schemas.microsoft.com/office/drawing/2014/main" id="{47297F4A-0C2F-43C2-A071-448F5B6D236F}"/>
                </a:ext>
              </a:extLst>
            </p:cNvPr>
            <p:cNvSpPr>
              <a:spLocks/>
            </p:cNvSpPr>
            <p:nvPr/>
          </p:nvSpPr>
          <p:spPr bwMode="auto">
            <a:xfrm>
              <a:off x="5686" y="1457"/>
              <a:ext cx="17" cy="16"/>
            </a:xfrm>
            <a:custGeom>
              <a:avLst/>
              <a:gdLst>
                <a:gd name="T0" fmla="*/ 0 w 5"/>
                <a:gd name="T1" fmla="*/ 2 h 5"/>
                <a:gd name="T2" fmla="*/ 0 w 5"/>
                <a:gd name="T3" fmla="*/ 3 h 5"/>
                <a:gd name="T4" fmla="*/ 5 w 5"/>
                <a:gd name="T5" fmla="*/ 3 h 5"/>
                <a:gd name="T6" fmla="*/ 5 w 5"/>
                <a:gd name="T7" fmla="*/ 2 h 5"/>
                <a:gd name="T8" fmla="*/ 0 w 5"/>
                <a:gd name="T9" fmla="*/ 2 h 5"/>
              </a:gdLst>
              <a:ahLst/>
              <a:cxnLst>
                <a:cxn ang="0">
                  <a:pos x="T0" y="T1"/>
                </a:cxn>
                <a:cxn ang="0">
                  <a:pos x="T2" y="T3"/>
                </a:cxn>
                <a:cxn ang="0">
                  <a:pos x="T4" y="T5"/>
                </a:cxn>
                <a:cxn ang="0">
                  <a:pos x="T6" y="T7"/>
                </a:cxn>
                <a:cxn ang="0">
                  <a:pos x="T8" y="T9"/>
                </a:cxn>
              </a:cxnLst>
              <a:rect l="0" t="0" r="r" b="b"/>
              <a:pathLst>
                <a:path w="5" h="5">
                  <a:moveTo>
                    <a:pt x="0" y="2"/>
                  </a:moveTo>
                  <a:cubicBezTo>
                    <a:pt x="0" y="3"/>
                    <a:pt x="0" y="3"/>
                    <a:pt x="0" y="3"/>
                  </a:cubicBezTo>
                  <a:cubicBezTo>
                    <a:pt x="0" y="5"/>
                    <a:pt x="5" y="5"/>
                    <a:pt x="5" y="3"/>
                  </a:cubicBezTo>
                  <a:cubicBezTo>
                    <a:pt x="5" y="2"/>
                    <a:pt x="5" y="2"/>
                    <a:pt x="5" y="2"/>
                  </a:cubicBezTo>
                  <a:cubicBezTo>
                    <a:pt x="5" y="0"/>
                    <a:pt x="0" y="0"/>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5" name="Freeform 10363">
              <a:extLst>
                <a:ext uri="{FF2B5EF4-FFF2-40B4-BE49-F238E27FC236}">
                  <a16:creationId xmlns:a16="http://schemas.microsoft.com/office/drawing/2014/main" id="{6B6913E3-5DDE-4127-B1CB-D3A92D68B6F9}"/>
                </a:ext>
              </a:extLst>
            </p:cNvPr>
            <p:cNvSpPr>
              <a:spLocks/>
            </p:cNvSpPr>
            <p:nvPr/>
          </p:nvSpPr>
          <p:spPr bwMode="auto">
            <a:xfrm>
              <a:off x="5657" y="1473"/>
              <a:ext cx="16" cy="13"/>
            </a:xfrm>
            <a:custGeom>
              <a:avLst/>
              <a:gdLst>
                <a:gd name="T0" fmla="*/ 2 w 5"/>
                <a:gd name="T1" fmla="*/ 0 h 4"/>
                <a:gd name="T2" fmla="*/ 2 w 5"/>
                <a:gd name="T3" fmla="*/ 4 h 4"/>
                <a:gd name="T4" fmla="*/ 2 w 5"/>
                <a:gd name="T5" fmla="*/ 0 h 4"/>
              </a:gdLst>
              <a:ahLst/>
              <a:cxnLst>
                <a:cxn ang="0">
                  <a:pos x="T0" y="T1"/>
                </a:cxn>
                <a:cxn ang="0">
                  <a:pos x="T2" y="T3"/>
                </a:cxn>
                <a:cxn ang="0">
                  <a:pos x="T4" y="T5"/>
                </a:cxn>
              </a:cxnLst>
              <a:rect l="0" t="0" r="r" b="b"/>
              <a:pathLst>
                <a:path w="5" h="4">
                  <a:moveTo>
                    <a:pt x="2" y="0"/>
                  </a:moveTo>
                  <a:cubicBezTo>
                    <a:pt x="0" y="0"/>
                    <a:pt x="0" y="4"/>
                    <a:pt x="2" y="4"/>
                  </a:cubicBezTo>
                  <a:cubicBezTo>
                    <a:pt x="5" y="4"/>
                    <a:pt x="5" y="0"/>
                    <a:pt x="2"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6" name="Freeform 10364">
              <a:extLst>
                <a:ext uri="{FF2B5EF4-FFF2-40B4-BE49-F238E27FC236}">
                  <a16:creationId xmlns:a16="http://schemas.microsoft.com/office/drawing/2014/main" id="{03AC5080-2D85-429C-ABFA-339AE5250D11}"/>
                </a:ext>
              </a:extLst>
            </p:cNvPr>
            <p:cNvSpPr>
              <a:spLocks/>
            </p:cNvSpPr>
            <p:nvPr/>
          </p:nvSpPr>
          <p:spPr bwMode="auto">
            <a:xfrm>
              <a:off x="5621" y="1477"/>
              <a:ext cx="19"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7" name="Freeform 10365">
              <a:extLst>
                <a:ext uri="{FF2B5EF4-FFF2-40B4-BE49-F238E27FC236}">
                  <a16:creationId xmlns:a16="http://schemas.microsoft.com/office/drawing/2014/main" id="{E1FB8583-571D-4BB6-B40E-29210D248A6C}"/>
                </a:ext>
              </a:extLst>
            </p:cNvPr>
            <p:cNvSpPr>
              <a:spLocks/>
            </p:cNvSpPr>
            <p:nvPr/>
          </p:nvSpPr>
          <p:spPr bwMode="auto">
            <a:xfrm>
              <a:off x="5607" y="1473"/>
              <a:ext cx="17" cy="13"/>
            </a:xfrm>
            <a:custGeom>
              <a:avLst/>
              <a:gdLst>
                <a:gd name="T0" fmla="*/ 2 w 5"/>
                <a:gd name="T1" fmla="*/ 0 h 4"/>
                <a:gd name="T2" fmla="*/ 2 w 5"/>
                <a:gd name="T3" fmla="*/ 4 h 4"/>
                <a:gd name="T4" fmla="*/ 2 w 5"/>
                <a:gd name="T5" fmla="*/ 0 h 4"/>
              </a:gdLst>
              <a:ahLst/>
              <a:cxnLst>
                <a:cxn ang="0">
                  <a:pos x="T0" y="T1"/>
                </a:cxn>
                <a:cxn ang="0">
                  <a:pos x="T2" y="T3"/>
                </a:cxn>
                <a:cxn ang="0">
                  <a:pos x="T4" y="T5"/>
                </a:cxn>
              </a:cxnLst>
              <a:rect l="0" t="0" r="r" b="b"/>
              <a:pathLst>
                <a:path w="5" h="4">
                  <a:moveTo>
                    <a:pt x="2" y="0"/>
                  </a:moveTo>
                  <a:cubicBezTo>
                    <a:pt x="0" y="0"/>
                    <a:pt x="0" y="4"/>
                    <a:pt x="2" y="4"/>
                  </a:cubicBezTo>
                  <a:cubicBezTo>
                    <a:pt x="5" y="4"/>
                    <a:pt x="5" y="0"/>
                    <a:pt x="2"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8" name="Freeform 10366">
              <a:extLst>
                <a:ext uri="{FF2B5EF4-FFF2-40B4-BE49-F238E27FC236}">
                  <a16:creationId xmlns:a16="http://schemas.microsoft.com/office/drawing/2014/main" id="{557641CA-75DD-4760-BD8F-EF670031DDEA}"/>
                </a:ext>
              </a:extLst>
            </p:cNvPr>
            <p:cNvSpPr>
              <a:spLocks/>
            </p:cNvSpPr>
            <p:nvPr/>
          </p:nvSpPr>
          <p:spPr bwMode="auto">
            <a:xfrm>
              <a:off x="5584" y="1457"/>
              <a:ext cx="17" cy="13"/>
            </a:xfrm>
            <a:custGeom>
              <a:avLst/>
              <a:gdLst>
                <a:gd name="T0" fmla="*/ 3 w 5"/>
                <a:gd name="T1" fmla="*/ 0 h 4"/>
                <a:gd name="T2" fmla="*/ 3 w 5"/>
                <a:gd name="T3" fmla="*/ 4 h 4"/>
                <a:gd name="T4" fmla="*/ 3 w 5"/>
                <a:gd name="T5" fmla="*/ 0 h 4"/>
              </a:gdLst>
              <a:ahLst/>
              <a:cxnLst>
                <a:cxn ang="0">
                  <a:pos x="T0" y="T1"/>
                </a:cxn>
                <a:cxn ang="0">
                  <a:pos x="T2" y="T3"/>
                </a:cxn>
                <a:cxn ang="0">
                  <a:pos x="T4" y="T5"/>
                </a:cxn>
              </a:cxnLst>
              <a:rect l="0" t="0" r="r" b="b"/>
              <a:pathLst>
                <a:path w="5" h="4">
                  <a:moveTo>
                    <a:pt x="3" y="0"/>
                  </a:moveTo>
                  <a:cubicBezTo>
                    <a:pt x="0" y="0"/>
                    <a:pt x="0"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69" name="Freeform 10367">
              <a:extLst>
                <a:ext uri="{FF2B5EF4-FFF2-40B4-BE49-F238E27FC236}">
                  <a16:creationId xmlns:a16="http://schemas.microsoft.com/office/drawing/2014/main" id="{2C5A46A0-22FF-46D7-AD95-750A16F7DFC2}"/>
                </a:ext>
              </a:extLst>
            </p:cNvPr>
            <p:cNvSpPr>
              <a:spLocks/>
            </p:cNvSpPr>
            <p:nvPr/>
          </p:nvSpPr>
          <p:spPr bwMode="auto">
            <a:xfrm>
              <a:off x="5568" y="1434"/>
              <a:ext cx="13" cy="19"/>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0" name="Freeform 10368">
              <a:extLst>
                <a:ext uri="{FF2B5EF4-FFF2-40B4-BE49-F238E27FC236}">
                  <a16:creationId xmlns:a16="http://schemas.microsoft.com/office/drawing/2014/main" id="{EE8228F8-ED2E-4E73-8004-0E1C4C0A1409}"/>
                </a:ext>
              </a:extLst>
            </p:cNvPr>
            <p:cNvSpPr>
              <a:spLocks/>
            </p:cNvSpPr>
            <p:nvPr/>
          </p:nvSpPr>
          <p:spPr bwMode="auto">
            <a:xfrm>
              <a:off x="5555" y="1414"/>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1" name="Freeform 10369">
              <a:extLst>
                <a:ext uri="{FF2B5EF4-FFF2-40B4-BE49-F238E27FC236}">
                  <a16:creationId xmlns:a16="http://schemas.microsoft.com/office/drawing/2014/main" id="{F40E41EF-8F8A-4022-89A1-165602F1DEF2}"/>
                </a:ext>
              </a:extLst>
            </p:cNvPr>
            <p:cNvSpPr>
              <a:spLocks/>
            </p:cNvSpPr>
            <p:nvPr/>
          </p:nvSpPr>
          <p:spPr bwMode="auto">
            <a:xfrm>
              <a:off x="5578" y="1417"/>
              <a:ext cx="20" cy="13"/>
            </a:xfrm>
            <a:custGeom>
              <a:avLst/>
              <a:gdLst>
                <a:gd name="T0" fmla="*/ 5 w 6"/>
                <a:gd name="T1" fmla="*/ 1 h 4"/>
                <a:gd name="T2" fmla="*/ 3 w 6"/>
                <a:gd name="T3" fmla="*/ 0 h 4"/>
                <a:gd name="T4" fmla="*/ 1 w 6"/>
                <a:gd name="T5" fmla="*/ 1 h 4"/>
                <a:gd name="T6" fmla="*/ 1 w 6"/>
                <a:gd name="T7" fmla="*/ 2 h 4"/>
                <a:gd name="T8" fmla="*/ 3 w 6"/>
                <a:gd name="T9" fmla="*/ 4 h 4"/>
                <a:gd name="T10" fmla="*/ 5 w 6"/>
                <a:gd name="T11" fmla="*/ 1 h 4"/>
              </a:gdLst>
              <a:ahLst/>
              <a:cxnLst>
                <a:cxn ang="0">
                  <a:pos x="T0" y="T1"/>
                </a:cxn>
                <a:cxn ang="0">
                  <a:pos x="T2" y="T3"/>
                </a:cxn>
                <a:cxn ang="0">
                  <a:pos x="T4" y="T5"/>
                </a:cxn>
                <a:cxn ang="0">
                  <a:pos x="T6" y="T7"/>
                </a:cxn>
                <a:cxn ang="0">
                  <a:pos x="T8" y="T9"/>
                </a:cxn>
                <a:cxn ang="0">
                  <a:pos x="T10" y="T11"/>
                </a:cxn>
              </a:cxnLst>
              <a:rect l="0" t="0" r="r" b="b"/>
              <a:pathLst>
                <a:path w="6" h="4">
                  <a:moveTo>
                    <a:pt x="5" y="1"/>
                  </a:moveTo>
                  <a:cubicBezTo>
                    <a:pt x="4" y="0"/>
                    <a:pt x="4" y="0"/>
                    <a:pt x="3" y="0"/>
                  </a:cubicBezTo>
                  <a:cubicBezTo>
                    <a:pt x="2" y="0"/>
                    <a:pt x="1" y="0"/>
                    <a:pt x="1" y="1"/>
                  </a:cubicBezTo>
                  <a:cubicBezTo>
                    <a:pt x="1" y="1"/>
                    <a:pt x="1" y="2"/>
                    <a:pt x="1" y="2"/>
                  </a:cubicBezTo>
                  <a:cubicBezTo>
                    <a:pt x="0" y="3"/>
                    <a:pt x="2" y="4"/>
                    <a:pt x="3" y="4"/>
                  </a:cubicBezTo>
                  <a:cubicBezTo>
                    <a:pt x="5" y="4"/>
                    <a:pt x="6"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2" name="Freeform 10370">
              <a:extLst>
                <a:ext uri="{FF2B5EF4-FFF2-40B4-BE49-F238E27FC236}">
                  <a16:creationId xmlns:a16="http://schemas.microsoft.com/office/drawing/2014/main" id="{1CF9AE17-BCF6-4295-A0D1-2997F73EA23A}"/>
                </a:ext>
              </a:extLst>
            </p:cNvPr>
            <p:cNvSpPr>
              <a:spLocks/>
            </p:cNvSpPr>
            <p:nvPr/>
          </p:nvSpPr>
          <p:spPr bwMode="auto">
            <a:xfrm>
              <a:off x="5594" y="1440"/>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3" name="Freeform 10371">
              <a:extLst>
                <a:ext uri="{FF2B5EF4-FFF2-40B4-BE49-F238E27FC236}">
                  <a16:creationId xmlns:a16="http://schemas.microsoft.com/office/drawing/2014/main" id="{AC6768B3-5300-487E-B911-A9BAA283D369}"/>
                </a:ext>
              </a:extLst>
            </p:cNvPr>
            <p:cNvSpPr>
              <a:spLocks/>
            </p:cNvSpPr>
            <p:nvPr/>
          </p:nvSpPr>
          <p:spPr bwMode="auto">
            <a:xfrm>
              <a:off x="5621" y="1450"/>
              <a:ext cx="19" cy="13"/>
            </a:xfrm>
            <a:custGeom>
              <a:avLst/>
              <a:gdLst>
                <a:gd name="T0" fmla="*/ 5 w 6"/>
                <a:gd name="T1" fmla="*/ 1 h 4"/>
                <a:gd name="T2" fmla="*/ 3 w 6"/>
                <a:gd name="T3" fmla="*/ 0 h 4"/>
                <a:gd name="T4" fmla="*/ 2 w 6"/>
                <a:gd name="T5" fmla="*/ 4 h 4"/>
                <a:gd name="T6" fmla="*/ 3 w 6"/>
                <a:gd name="T7" fmla="*/ 4 h 4"/>
                <a:gd name="T8" fmla="*/ 3 w 6"/>
                <a:gd name="T9" fmla="*/ 4 h 4"/>
                <a:gd name="T10" fmla="*/ 3 w 6"/>
                <a:gd name="T11" fmla="*/ 4 h 4"/>
                <a:gd name="T12" fmla="*/ 5 w 6"/>
                <a:gd name="T13" fmla="*/ 1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5" y="1"/>
                  </a:moveTo>
                  <a:cubicBezTo>
                    <a:pt x="4" y="0"/>
                    <a:pt x="4" y="0"/>
                    <a:pt x="3" y="0"/>
                  </a:cubicBezTo>
                  <a:cubicBezTo>
                    <a:pt x="0" y="0"/>
                    <a:pt x="0" y="3"/>
                    <a:pt x="2" y="4"/>
                  </a:cubicBezTo>
                  <a:cubicBezTo>
                    <a:pt x="2" y="4"/>
                    <a:pt x="3" y="4"/>
                    <a:pt x="3" y="4"/>
                  </a:cubicBezTo>
                  <a:cubicBezTo>
                    <a:pt x="3" y="4"/>
                    <a:pt x="3" y="4"/>
                    <a:pt x="3" y="4"/>
                  </a:cubicBezTo>
                  <a:cubicBezTo>
                    <a:pt x="3" y="4"/>
                    <a:pt x="3" y="4"/>
                    <a:pt x="3" y="4"/>
                  </a:cubicBezTo>
                  <a:cubicBezTo>
                    <a:pt x="5" y="4"/>
                    <a:pt x="6" y="3"/>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4" name="Freeform 10372">
              <a:extLst>
                <a:ext uri="{FF2B5EF4-FFF2-40B4-BE49-F238E27FC236}">
                  <a16:creationId xmlns:a16="http://schemas.microsoft.com/office/drawing/2014/main" id="{7B2E77C2-3C04-4FCB-BA02-3B2DA2117753}"/>
                </a:ext>
              </a:extLst>
            </p:cNvPr>
            <p:cNvSpPr>
              <a:spLocks/>
            </p:cNvSpPr>
            <p:nvPr/>
          </p:nvSpPr>
          <p:spPr bwMode="auto">
            <a:xfrm>
              <a:off x="5644" y="1460"/>
              <a:ext cx="19"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5" name="Freeform 10373">
              <a:extLst>
                <a:ext uri="{FF2B5EF4-FFF2-40B4-BE49-F238E27FC236}">
                  <a16:creationId xmlns:a16="http://schemas.microsoft.com/office/drawing/2014/main" id="{5BF72E0A-5F50-4E20-BB37-C3987A67AC54}"/>
                </a:ext>
              </a:extLst>
            </p:cNvPr>
            <p:cNvSpPr>
              <a:spLocks/>
            </p:cNvSpPr>
            <p:nvPr/>
          </p:nvSpPr>
          <p:spPr bwMode="auto">
            <a:xfrm>
              <a:off x="5667" y="1444"/>
              <a:ext cx="23" cy="23"/>
            </a:xfrm>
            <a:custGeom>
              <a:avLst/>
              <a:gdLst>
                <a:gd name="T0" fmla="*/ 2 w 7"/>
                <a:gd name="T1" fmla="*/ 2 h 7"/>
                <a:gd name="T2" fmla="*/ 2 w 7"/>
                <a:gd name="T3" fmla="*/ 2 h 7"/>
                <a:gd name="T4" fmla="*/ 5 w 7"/>
                <a:gd name="T5" fmla="*/ 5 h 7"/>
                <a:gd name="T6" fmla="*/ 5 w 7"/>
                <a:gd name="T7" fmla="*/ 5 h 7"/>
                <a:gd name="T8" fmla="*/ 2 w 7"/>
                <a:gd name="T9" fmla="*/ 2 h 7"/>
              </a:gdLst>
              <a:ahLst/>
              <a:cxnLst>
                <a:cxn ang="0">
                  <a:pos x="T0" y="T1"/>
                </a:cxn>
                <a:cxn ang="0">
                  <a:pos x="T2" y="T3"/>
                </a:cxn>
                <a:cxn ang="0">
                  <a:pos x="T4" y="T5"/>
                </a:cxn>
                <a:cxn ang="0">
                  <a:pos x="T6" y="T7"/>
                </a:cxn>
                <a:cxn ang="0">
                  <a:pos x="T8" y="T9"/>
                </a:cxn>
              </a:cxnLst>
              <a:rect l="0" t="0" r="r" b="b"/>
              <a:pathLst>
                <a:path w="7" h="7">
                  <a:moveTo>
                    <a:pt x="2" y="2"/>
                  </a:moveTo>
                  <a:cubicBezTo>
                    <a:pt x="2" y="2"/>
                    <a:pt x="2" y="2"/>
                    <a:pt x="2" y="2"/>
                  </a:cubicBezTo>
                  <a:cubicBezTo>
                    <a:pt x="0" y="4"/>
                    <a:pt x="3" y="7"/>
                    <a:pt x="5" y="5"/>
                  </a:cubicBezTo>
                  <a:cubicBezTo>
                    <a:pt x="5" y="5"/>
                    <a:pt x="5" y="5"/>
                    <a:pt x="5" y="5"/>
                  </a:cubicBezTo>
                  <a:cubicBezTo>
                    <a:pt x="7" y="3"/>
                    <a:pt x="4" y="0"/>
                    <a:pt x="2"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6" name="Freeform 10374">
              <a:extLst>
                <a:ext uri="{FF2B5EF4-FFF2-40B4-BE49-F238E27FC236}">
                  <a16:creationId xmlns:a16="http://schemas.microsoft.com/office/drawing/2014/main" id="{BFEA90AE-83D3-46D9-905E-8E813139C1A8}"/>
                </a:ext>
              </a:extLst>
            </p:cNvPr>
            <p:cNvSpPr>
              <a:spLocks/>
            </p:cNvSpPr>
            <p:nvPr/>
          </p:nvSpPr>
          <p:spPr bwMode="auto">
            <a:xfrm>
              <a:off x="5686" y="1427"/>
              <a:ext cx="20" cy="17"/>
            </a:xfrm>
            <a:custGeom>
              <a:avLst/>
              <a:gdLst>
                <a:gd name="T0" fmla="*/ 1 w 6"/>
                <a:gd name="T1" fmla="*/ 2 h 5"/>
                <a:gd name="T2" fmla="*/ 1 w 6"/>
                <a:gd name="T3" fmla="*/ 3 h 5"/>
                <a:gd name="T4" fmla="*/ 3 w 6"/>
                <a:gd name="T5" fmla="*/ 5 h 5"/>
                <a:gd name="T6" fmla="*/ 5 w 6"/>
                <a:gd name="T7" fmla="*/ 4 h 5"/>
                <a:gd name="T8" fmla="*/ 1 w 6"/>
                <a:gd name="T9" fmla="*/ 2 h 5"/>
              </a:gdLst>
              <a:ahLst/>
              <a:cxnLst>
                <a:cxn ang="0">
                  <a:pos x="T0" y="T1"/>
                </a:cxn>
                <a:cxn ang="0">
                  <a:pos x="T2" y="T3"/>
                </a:cxn>
                <a:cxn ang="0">
                  <a:pos x="T4" y="T5"/>
                </a:cxn>
                <a:cxn ang="0">
                  <a:pos x="T6" y="T7"/>
                </a:cxn>
                <a:cxn ang="0">
                  <a:pos x="T8" y="T9"/>
                </a:cxn>
              </a:cxnLst>
              <a:rect l="0" t="0" r="r" b="b"/>
              <a:pathLst>
                <a:path w="6" h="5">
                  <a:moveTo>
                    <a:pt x="1" y="2"/>
                  </a:moveTo>
                  <a:cubicBezTo>
                    <a:pt x="1" y="2"/>
                    <a:pt x="1" y="3"/>
                    <a:pt x="1" y="3"/>
                  </a:cubicBezTo>
                  <a:cubicBezTo>
                    <a:pt x="0" y="5"/>
                    <a:pt x="2" y="5"/>
                    <a:pt x="3" y="5"/>
                  </a:cubicBezTo>
                  <a:cubicBezTo>
                    <a:pt x="4" y="5"/>
                    <a:pt x="4" y="5"/>
                    <a:pt x="5" y="4"/>
                  </a:cubicBezTo>
                  <a:cubicBezTo>
                    <a:pt x="6" y="2"/>
                    <a:pt x="3" y="0"/>
                    <a:pt x="1"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7" name="Freeform 10375">
              <a:extLst>
                <a:ext uri="{FF2B5EF4-FFF2-40B4-BE49-F238E27FC236}">
                  <a16:creationId xmlns:a16="http://schemas.microsoft.com/office/drawing/2014/main" id="{D946A63D-237F-4335-AA5B-40308B944D77}"/>
                </a:ext>
              </a:extLst>
            </p:cNvPr>
            <p:cNvSpPr>
              <a:spLocks/>
            </p:cNvSpPr>
            <p:nvPr/>
          </p:nvSpPr>
          <p:spPr bwMode="auto">
            <a:xfrm>
              <a:off x="5696" y="1407"/>
              <a:ext cx="14" cy="20"/>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8" name="Freeform 10376">
              <a:extLst>
                <a:ext uri="{FF2B5EF4-FFF2-40B4-BE49-F238E27FC236}">
                  <a16:creationId xmlns:a16="http://schemas.microsoft.com/office/drawing/2014/main" id="{4FBA5964-E52C-4889-9788-1B543FA3B30A}"/>
                </a:ext>
              </a:extLst>
            </p:cNvPr>
            <p:cNvSpPr>
              <a:spLocks/>
            </p:cNvSpPr>
            <p:nvPr/>
          </p:nvSpPr>
          <p:spPr bwMode="auto">
            <a:xfrm>
              <a:off x="5683" y="1381"/>
              <a:ext cx="20"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9" name="Freeform 10377">
              <a:extLst>
                <a:ext uri="{FF2B5EF4-FFF2-40B4-BE49-F238E27FC236}">
                  <a16:creationId xmlns:a16="http://schemas.microsoft.com/office/drawing/2014/main" id="{44545709-762D-4C63-966B-370365A176AA}"/>
                </a:ext>
              </a:extLst>
            </p:cNvPr>
            <p:cNvSpPr>
              <a:spLocks/>
            </p:cNvSpPr>
            <p:nvPr/>
          </p:nvSpPr>
          <p:spPr bwMode="auto">
            <a:xfrm>
              <a:off x="5660" y="1381"/>
              <a:ext cx="17" cy="20"/>
            </a:xfrm>
            <a:custGeom>
              <a:avLst/>
              <a:gdLst>
                <a:gd name="T0" fmla="*/ 5 w 5"/>
                <a:gd name="T1" fmla="*/ 3 h 6"/>
                <a:gd name="T2" fmla="*/ 5 w 5"/>
                <a:gd name="T3" fmla="*/ 3 h 6"/>
                <a:gd name="T4" fmla="*/ 5 w 5"/>
                <a:gd name="T5" fmla="*/ 3 h 6"/>
                <a:gd name="T6" fmla="*/ 2 w 5"/>
                <a:gd name="T7" fmla="*/ 1 h 6"/>
                <a:gd name="T8" fmla="*/ 1 w 5"/>
                <a:gd name="T9" fmla="*/ 3 h 6"/>
                <a:gd name="T10" fmla="*/ 5 w 5"/>
                <a:gd name="T11" fmla="*/ 4 h 6"/>
                <a:gd name="T12" fmla="*/ 5 w 5"/>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 h="6">
                  <a:moveTo>
                    <a:pt x="5" y="3"/>
                  </a:moveTo>
                  <a:cubicBezTo>
                    <a:pt x="5" y="3"/>
                    <a:pt x="5" y="3"/>
                    <a:pt x="5" y="3"/>
                  </a:cubicBezTo>
                  <a:cubicBezTo>
                    <a:pt x="5" y="3"/>
                    <a:pt x="5" y="3"/>
                    <a:pt x="5" y="3"/>
                  </a:cubicBezTo>
                  <a:cubicBezTo>
                    <a:pt x="5" y="1"/>
                    <a:pt x="3" y="0"/>
                    <a:pt x="2" y="1"/>
                  </a:cubicBezTo>
                  <a:cubicBezTo>
                    <a:pt x="1" y="2"/>
                    <a:pt x="1" y="2"/>
                    <a:pt x="1" y="3"/>
                  </a:cubicBezTo>
                  <a:cubicBezTo>
                    <a:pt x="0" y="6"/>
                    <a:pt x="4" y="6"/>
                    <a:pt x="5" y="4"/>
                  </a:cubicBezTo>
                  <a:cubicBezTo>
                    <a:pt x="5" y="4"/>
                    <a:pt x="5" y="3"/>
                    <a:pt x="5"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0" name="Freeform 10378">
              <a:extLst>
                <a:ext uri="{FF2B5EF4-FFF2-40B4-BE49-F238E27FC236}">
                  <a16:creationId xmlns:a16="http://schemas.microsoft.com/office/drawing/2014/main" id="{B88AB747-E560-45BF-B52C-65AA701714CA}"/>
                </a:ext>
              </a:extLst>
            </p:cNvPr>
            <p:cNvSpPr>
              <a:spLocks/>
            </p:cNvSpPr>
            <p:nvPr/>
          </p:nvSpPr>
          <p:spPr bwMode="auto">
            <a:xfrm>
              <a:off x="5640" y="1401"/>
              <a:ext cx="17" cy="19"/>
            </a:xfrm>
            <a:custGeom>
              <a:avLst/>
              <a:gdLst>
                <a:gd name="T0" fmla="*/ 5 w 5"/>
                <a:gd name="T1" fmla="*/ 3 h 6"/>
                <a:gd name="T2" fmla="*/ 2 w 5"/>
                <a:gd name="T3" fmla="*/ 1 h 6"/>
                <a:gd name="T4" fmla="*/ 2 w 5"/>
                <a:gd name="T5" fmla="*/ 1 h 6"/>
                <a:gd name="T6" fmla="*/ 1 w 5"/>
                <a:gd name="T7" fmla="*/ 3 h 6"/>
                <a:gd name="T8" fmla="*/ 1 w 5"/>
                <a:gd name="T9" fmla="*/ 5 h 6"/>
                <a:gd name="T10" fmla="*/ 5 w 5"/>
                <a:gd name="T11" fmla="*/ 3 h 6"/>
              </a:gdLst>
              <a:ahLst/>
              <a:cxnLst>
                <a:cxn ang="0">
                  <a:pos x="T0" y="T1"/>
                </a:cxn>
                <a:cxn ang="0">
                  <a:pos x="T2" y="T3"/>
                </a:cxn>
                <a:cxn ang="0">
                  <a:pos x="T4" y="T5"/>
                </a:cxn>
                <a:cxn ang="0">
                  <a:pos x="T6" y="T7"/>
                </a:cxn>
                <a:cxn ang="0">
                  <a:pos x="T8" y="T9"/>
                </a:cxn>
                <a:cxn ang="0">
                  <a:pos x="T10" y="T11"/>
                </a:cxn>
              </a:cxnLst>
              <a:rect l="0" t="0" r="r" b="b"/>
              <a:pathLst>
                <a:path w="5" h="6">
                  <a:moveTo>
                    <a:pt x="5" y="3"/>
                  </a:moveTo>
                  <a:cubicBezTo>
                    <a:pt x="5" y="2"/>
                    <a:pt x="4" y="0"/>
                    <a:pt x="2" y="1"/>
                  </a:cubicBezTo>
                  <a:cubicBezTo>
                    <a:pt x="2" y="1"/>
                    <a:pt x="2" y="1"/>
                    <a:pt x="2" y="1"/>
                  </a:cubicBezTo>
                  <a:cubicBezTo>
                    <a:pt x="1" y="1"/>
                    <a:pt x="0" y="2"/>
                    <a:pt x="1" y="3"/>
                  </a:cubicBezTo>
                  <a:cubicBezTo>
                    <a:pt x="1" y="4"/>
                    <a:pt x="1" y="4"/>
                    <a:pt x="1" y="5"/>
                  </a:cubicBezTo>
                  <a:cubicBezTo>
                    <a:pt x="3" y="6"/>
                    <a:pt x="5" y="5"/>
                    <a:pt x="5"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1" name="Freeform 10379">
              <a:extLst>
                <a:ext uri="{FF2B5EF4-FFF2-40B4-BE49-F238E27FC236}">
                  <a16:creationId xmlns:a16="http://schemas.microsoft.com/office/drawing/2014/main" id="{6178798B-AF0D-42EB-8FB2-F9E888944E3B}"/>
                </a:ext>
              </a:extLst>
            </p:cNvPr>
            <p:cNvSpPr>
              <a:spLocks/>
            </p:cNvSpPr>
            <p:nvPr/>
          </p:nvSpPr>
          <p:spPr bwMode="auto">
            <a:xfrm>
              <a:off x="5654" y="1420"/>
              <a:ext cx="16" cy="14"/>
            </a:xfrm>
            <a:custGeom>
              <a:avLst/>
              <a:gdLst>
                <a:gd name="T0" fmla="*/ 5 w 5"/>
                <a:gd name="T1" fmla="*/ 1 h 4"/>
                <a:gd name="T2" fmla="*/ 4 w 5"/>
                <a:gd name="T3" fmla="*/ 1 h 4"/>
                <a:gd name="T4" fmla="*/ 4 w 5"/>
                <a:gd name="T5" fmla="*/ 1 h 4"/>
                <a:gd name="T6" fmla="*/ 1 w 5"/>
                <a:gd name="T7" fmla="*/ 1 h 4"/>
                <a:gd name="T8" fmla="*/ 1 w 5"/>
                <a:gd name="T9" fmla="*/ 2 h 4"/>
                <a:gd name="T10" fmla="*/ 3 w 5"/>
                <a:gd name="T11" fmla="*/ 4 h 4"/>
                <a:gd name="T12" fmla="*/ 3 w 5"/>
                <a:gd name="T13" fmla="*/ 4 h 4"/>
                <a:gd name="T14" fmla="*/ 5 w 5"/>
                <a:gd name="T15" fmla="*/ 2 h 4"/>
                <a:gd name="T16" fmla="*/ 5 w 5"/>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5" y="1"/>
                  </a:moveTo>
                  <a:cubicBezTo>
                    <a:pt x="4" y="1"/>
                    <a:pt x="4" y="1"/>
                    <a:pt x="4" y="1"/>
                  </a:cubicBezTo>
                  <a:cubicBezTo>
                    <a:pt x="4" y="1"/>
                    <a:pt x="4" y="1"/>
                    <a:pt x="4" y="1"/>
                  </a:cubicBezTo>
                  <a:cubicBezTo>
                    <a:pt x="3" y="0"/>
                    <a:pt x="1" y="0"/>
                    <a:pt x="1" y="1"/>
                  </a:cubicBezTo>
                  <a:cubicBezTo>
                    <a:pt x="1" y="1"/>
                    <a:pt x="1" y="2"/>
                    <a:pt x="1" y="2"/>
                  </a:cubicBezTo>
                  <a:cubicBezTo>
                    <a:pt x="0" y="3"/>
                    <a:pt x="1" y="4"/>
                    <a:pt x="3" y="4"/>
                  </a:cubicBezTo>
                  <a:cubicBezTo>
                    <a:pt x="3" y="4"/>
                    <a:pt x="3" y="4"/>
                    <a:pt x="3" y="4"/>
                  </a:cubicBezTo>
                  <a:cubicBezTo>
                    <a:pt x="4" y="4"/>
                    <a:pt x="5" y="3"/>
                    <a:pt x="5" y="2"/>
                  </a:cubicBezTo>
                  <a:cubicBezTo>
                    <a:pt x="5" y="2"/>
                    <a:pt x="5" y="1"/>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2" name="Freeform 10380">
              <a:extLst>
                <a:ext uri="{FF2B5EF4-FFF2-40B4-BE49-F238E27FC236}">
                  <a16:creationId xmlns:a16="http://schemas.microsoft.com/office/drawing/2014/main" id="{F9CF4591-6DD4-4020-9ABF-B2513C9D2118}"/>
                </a:ext>
              </a:extLst>
            </p:cNvPr>
            <p:cNvSpPr>
              <a:spLocks/>
            </p:cNvSpPr>
            <p:nvPr/>
          </p:nvSpPr>
          <p:spPr bwMode="auto">
            <a:xfrm>
              <a:off x="5670" y="1404"/>
              <a:ext cx="20"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3" name="Freeform 10381">
              <a:extLst>
                <a:ext uri="{FF2B5EF4-FFF2-40B4-BE49-F238E27FC236}">
                  <a16:creationId xmlns:a16="http://schemas.microsoft.com/office/drawing/2014/main" id="{0B688AC6-53F8-4D55-8952-FEED3D5AB024}"/>
                </a:ext>
              </a:extLst>
            </p:cNvPr>
            <p:cNvSpPr>
              <a:spLocks/>
            </p:cNvSpPr>
            <p:nvPr/>
          </p:nvSpPr>
          <p:spPr bwMode="auto">
            <a:xfrm>
              <a:off x="5627" y="1430"/>
              <a:ext cx="17" cy="17"/>
            </a:xfrm>
            <a:custGeom>
              <a:avLst/>
              <a:gdLst>
                <a:gd name="T0" fmla="*/ 2 w 5"/>
                <a:gd name="T1" fmla="*/ 0 h 5"/>
                <a:gd name="T2" fmla="*/ 0 w 5"/>
                <a:gd name="T3" fmla="*/ 1 h 5"/>
                <a:gd name="T4" fmla="*/ 0 w 5"/>
                <a:gd name="T5" fmla="*/ 4 h 5"/>
                <a:gd name="T6" fmla="*/ 3 w 5"/>
                <a:gd name="T7" fmla="*/ 4 h 5"/>
                <a:gd name="T8" fmla="*/ 2 w 5"/>
                <a:gd name="T9" fmla="*/ 0 h 5"/>
              </a:gdLst>
              <a:ahLst/>
              <a:cxnLst>
                <a:cxn ang="0">
                  <a:pos x="T0" y="T1"/>
                </a:cxn>
                <a:cxn ang="0">
                  <a:pos x="T2" y="T3"/>
                </a:cxn>
                <a:cxn ang="0">
                  <a:pos x="T4" y="T5"/>
                </a:cxn>
                <a:cxn ang="0">
                  <a:pos x="T6" y="T7"/>
                </a:cxn>
                <a:cxn ang="0">
                  <a:pos x="T8" y="T9"/>
                </a:cxn>
              </a:cxnLst>
              <a:rect l="0" t="0" r="r" b="b"/>
              <a:pathLst>
                <a:path w="5" h="5">
                  <a:moveTo>
                    <a:pt x="2" y="0"/>
                  </a:moveTo>
                  <a:cubicBezTo>
                    <a:pt x="2" y="0"/>
                    <a:pt x="1" y="0"/>
                    <a:pt x="0" y="1"/>
                  </a:cubicBezTo>
                  <a:cubicBezTo>
                    <a:pt x="0" y="2"/>
                    <a:pt x="0" y="3"/>
                    <a:pt x="0" y="4"/>
                  </a:cubicBezTo>
                  <a:cubicBezTo>
                    <a:pt x="1" y="5"/>
                    <a:pt x="2" y="5"/>
                    <a:pt x="3" y="4"/>
                  </a:cubicBezTo>
                  <a:cubicBezTo>
                    <a:pt x="5" y="4"/>
                    <a:pt x="5" y="0"/>
                    <a:pt x="2"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4" name="Freeform 10382">
              <a:extLst>
                <a:ext uri="{FF2B5EF4-FFF2-40B4-BE49-F238E27FC236}">
                  <a16:creationId xmlns:a16="http://schemas.microsoft.com/office/drawing/2014/main" id="{BF8F6E78-54F8-452C-8034-A4C1DDF13A11}"/>
                </a:ext>
              </a:extLst>
            </p:cNvPr>
            <p:cNvSpPr>
              <a:spLocks/>
            </p:cNvSpPr>
            <p:nvPr/>
          </p:nvSpPr>
          <p:spPr bwMode="auto">
            <a:xfrm>
              <a:off x="5673" y="1424"/>
              <a:ext cx="17" cy="13"/>
            </a:xfrm>
            <a:custGeom>
              <a:avLst/>
              <a:gdLst>
                <a:gd name="T0" fmla="*/ 2 w 5"/>
                <a:gd name="T1" fmla="*/ 0 h 4"/>
                <a:gd name="T2" fmla="*/ 2 w 5"/>
                <a:gd name="T3" fmla="*/ 4 h 4"/>
                <a:gd name="T4" fmla="*/ 2 w 5"/>
                <a:gd name="T5" fmla="*/ 0 h 4"/>
              </a:gdLst>
              <a:ahLst/>
              <a:cxnLst>
                <a:cxn ang="0">
                  <a:pos x="T0" y="T1"/>
                </a:cxn>
                <a:cxn ang="0">
                  <a:pos x="T2" y="T3"/>
                </a:cxn>
                <a:cxn ang="0">
                  <a:pos x="T4" y="T5"/>
                </a:cxn>
              </a:cxnLst>
              <a:rect l="0" t="0" r="r" b="b"/>
              <a:pathLst>
                <a:path w="5" h="4">
                  <a:moveTo>
                    <a:pt x="2" y="0"/>
                  </a:moveTo>
                  <a:cubicBezTo>
                    <a:pt x="0" y="0"/>
                    <a:pt x="0" y="4"/>
                    <a:pt x="2" y="4"/>
                  </a:cubicBezTo>
                  <a:cubicBezTo>
                    <a:pt x="5" y="4"/>
                    <a:pt x="5" y="0"/>
                    <a:pt x="2"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5" name="Freeform 10383">
              <a:extLst>
                <a:ext uri="{FF2B5EF4-FFF2-40B4-BE49-F238E27FC236}">
                  <a16:creationId xmlns:a16="http://schemas.microsoft.com/office/drawing/2014/main" id="{5E793350-A915-4D92-8A90-9AC9714A00A6}"/>
                </a:ext>
              </a:extLst>
            </p:cNvPr>
            <p:cNvSpPr>
              <a:spLocks/>
            </p:cNvSpPr>
            <p:nvPr/>
          </p:nvSpPr>
          <p:spPr bwMode="auto">
            <a:xfrm>
              <a:off x="5654" y="1335"/>
              <a:ext cx="19" cy="13"/>
            </a:xfrm>
            <a:custGeom>
              <a:avLst/>
              <a:gdLst>
                <a:gd name="T0" fmla="*/ 3 w 6"/>
                <a:gd name="T1" fmla="*/ 0 h 4"/>
                <a:gd name="T2" fmla="*/ 3 w 6"/>
                <a:gd name="T3" fmla="*/ 0 h 4"/>
                <a:gd name="T4" fmla="*/ 3 w 6"/>
                <a:gd name="T5" fmla="*/ 4 h 4"/>
                <a:gd name="T6" fmla="*/ 3 w 6"/>
                <a:gd name="T7" fmla="*/ 4 h 4"/>
                <a:gd name="T8" fmla="*/ 3 w 6"/>
                <a:gd name="T9" fmla="*/ 0 h 4"/>
              </a:gdLst>
              <a:ahLst/>
              <a:cxnLst>
                <a:cxn ang="0">
                  <a:pos x="T0" y="T1"/>
                </a:cxn>
                <a:cxn ang="0">
                  <a:pos x="T2" y="T3"/>
                </a:cxn>
                <a:cxn ang="0">
                  <a:pos x="T4" y="T5"/>
                </a:cxn>
                <a:cxn ang="0">
                  <a:pos x="T6" y="T7"/>
                </a:cxn>
                <a:cxn ang="0">
                  <a:pos x="T8" y="T9"/>
                </a:cxn>
              </a:cxnLst>
              <a:rect l="0" t="0" r="r" b="b"/>
              <a:pathLst>
                <a:path w="6" h="4">
                  <a:moveTo>
                    <a:pt x="3" y="0"/>
                  </a:moveTo>
                  <a:cubicBezTo>
                    <a:pt x="3" y="0"/>
                    <a:pt x="3" y="0"/>
                    <a:pt x="3" y="0"/>
                  </a:cubicBezTo>
                  <a:cubicBezTo>
                    <a:pt x="0" y="0"/>
                    <a:pt x="0" y="4"/>
                    <a:pt x="3" y="4"/>
                  </a:cubicBezTo>
                  <a:cubicBezTo>
                    <a:pt x="3" y="4"/>
                    <a:pt x="3"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6" name="Freeform 10384">
              <a:extLst>
                <a:ext uri="{FF2B5EF4-FFF2-40B4-BE49-F238E27FC236}">
                  <a16:creationId xmlns:a16="http://schemas.microsoft.com/office/drawing/2014/main" id="{D76C7A3F-6F84-4487-85F8-5DF03029CA7F}"/>
                </a:ext>
              </a:extLst>
            </p:cNvPr>
            <p:cNvSpPr>
              <a:spLocks/>
            </p:cNvSpPr>
            <p:nvPr/>
          </p:nvSpPr>
          <p:spPr bwMode="auto">
            <a:xfrm>
              <a:off x="5680" y="1355"/>
              <a:ext cx="16" cy="16"/>
            </a:xfrm>
            <a:custGeom>
              <a:avLst/>
              <a:gdLst>
                <a:gd name="T0" fmla="*/ 3 w 5"/>
                <a:gd name="T1" fmla="*/ 0 h 5"/>
                <a:gd name="T2" fmla="*/ 3 w 5"/>
                <a:gd name="T3" fmla="*/ 5 h 5"/>
                <a:gd name="T4" fmla="*/ 3 w 5"/>
                <a:gd name="T5" fmla="*/ 0 h 5"/>
              </a:gdLst>
              <a:ahLst/>
              <a:cxnLst>
                <a:cxn ang="0">
                  <a:pos x="T0" y="T1"/>
                </a:cxn>
                <a:cxn ang="0">
                  <a:pos x="T2" y="T3"/>
                </a:cxn>
                <a:cxn ang="0">
                  <a:pos x="T4" y="T5"/>
                </a:cxn>
              </a:cxnLst>
              <a:rect l="0" t="0" r="r" b="b"/>
              <a:pathLst>
                <a:path w="5" h="5">
                  <a:moveTo>
                    <a:pt x="3" y="0"/>
                  </a:moveTo>
                  <a:cubicBezTo>
                    <a:pt x="0" y="0"/>
                    <a:pt x="0" y="5"/>
                    <a:pt x="3" y="5"/>
                  </a:cubicBezTo>
                  <a:cubicBezTo>
                    <a:pt x="5" y="5"/>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7" name="Freeform 10385">
              <a:extLst>
                <a:ext uri="{FF2B5EF4-FFF2-40B4-BE49-F238E27FC236}">
                  <a16:creationId xmlns:a16="http://schemas.microsoft.com/office/drawing/2014/main" id="{C937C962-3E9B-479D-AAD2-35F082D89DF2}"/>
                </a:ext>
              </a:extLst>
            </p:cNvPr>
            <p:cNvSpPr>
              <a:spLocks/>
            </p:cNvSpPr>
            <p:nvPr/>
          </p:nvSpPr>
          <p:spPr bwMode="auto">
            <a:xfrm>
              <a:off x="5552" y="1394"/>
              <a:ext cx="16" cy="17"/>
            </a:xfrm>
            <a:custGeom>
              <a:avLst/>
              <a:gdLst>
                <a:gd name="T0" fmla="*/ 0 w 5"/>
                <a:gd name="T1" fmla="*/ 2 h 5"/>
                <a:gd name="T2" fmla="*/ 0 w 5"/>
                <a:gd name="T3" fmla="*/ 2 h 5"/>
                <a:gd name="T4" fmla="*/ 5 w 5"/>
                <a:gd name="T5" fmla="*/ 2 h 5"/>
                <a:gd name="T6" fmla="*/ 5 w 5"/>
                <a:gd name="T7" fmla="*/ 2 h 5"/>
                <a:gd name="T8" fmla="*/ 0 w 5"/>
                <a:gd name="T9" fmla="*/ 2 h 5"/>
              </a:gdLst>
              <a:ahLst/>
              <a:cxnLst>
                <a:cxn ang="0">
                  <a:pos x="T0" y="T1"/>
                </a:cxn>
                <a:cxn ang="0">
                  <a:pos x="T2" y="T3"/>
                </a:cxn>
                <a:cxn ang="0">
                  <a:pos x="T4" y="T5"/>
                </a:cxn>
                <a:cxn ang="0">
                  <a:pos x="T6" y="T7"/>
                </a:cxn>
                <a:cxn ang="0">
                  <a:pos x="T8" y="T9"/>
                </a:cxn>
              </a:cxnLst>
              <a:rect l="0" t="0" r="r" b="b"/>
              <a:pathLst>
                <a:path w="5" h="5">
                  <a:moveTo>
                    <a:pt x="0" y="2"/>
                  </a:moveTo>
                  <a:cubicBezTo>
                    <a:pt x="0" y="2"/>
                    <a:pt x="0" y="2"/>
                    <a:pt x="0" y="2"/>
                  </a:cubicBezTo>
                  <a:cubicBezTo>
                    <a:pt x="0" y="5"/>
                    <a:pt x="5" y="5"/>
                    <a:pt x="5" y="2"/>
                  </a:cubicBezTo>
                  <a:cubicBezTo>
                    <a:pt x="5" y="2"/>
                    <a:pt x="5" y="2"/>
                    <a:pt x="5" y="2"/>
                  </a:cubicBezTo>
                  <a:cubicBezTo>
                    <a:pt x="5" y="0"/>
                    <a:pt x="0" y="0"/>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8" name="Freeform 10386">
              <a:extLst>
                <a:ext uri="{FF2B5EF4-FFF2-40B4-BE49-F238E27FC236}">
                  <a16:creationId xmlns:a16="http://schemas.microsoft.com/office/drawing/2014/main" id="{A3F9A893-42B3-49D5-86FD-06EC98BCC3B5}"/>
                </a:ext>
              </a:extLst>
            </p:cNvPr>
            <p:cNvSpPr>
              <a:spLocks/>
            </p:cNvSpPr>
            <p:nvPr/>
          </p:nvSpPr>
          <p:spPr bwMode="auto">
            <a:xfrm>
              <a:off x="5726" y="1460"/>
              <a:ext cx="13" cy="20"/>
            </a:xfrm>
            <a:custGeom>
              <a:avLst/>
              <a:gdLst>
                <a:gd name="T0" fmla="*/ 0 w 4"/>
                <a:gd name="T1" fmla="*/ 3 h 6"/>
                <a:gd name="T2" fmla="*/ 0 w 4"/>
                <a:gd name="T3" fmla="*/ 3 h 6"/>
                <a:gd name="T4" fmla="*/ 4 w 4"/>
                <a:gd name="T5" fmla="*/ 3 h 6"/>
                <a:gd name="T6" fmla="*/ 4 w 4"/>
                <a:gd name="T7" fmla="*/ 3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3"/>
                  </a:cubicBezTo>
                  <a:cubicBezTo>
                    <a:pt x="0" y="6"/>
                    <a:pt x="4" y="6"/>
                    <a:pt x="4" y="3"/>
                  </a:cubicBezTo>
                  <a:cubicBezTo>
                    <a:pt x="4" y="3"/>
                    <a:pt x="4" y="3"/>
                    <a:pt x="4" y="3"/>
                  </a:cubicBezTo>
                  <a:cubicBezTo>
                    <a:pt x="4" y="0"/>
                    <a:pt x="0" y="0"/>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9" name="Freeform 10387">
              <a:extLst>
                <a:ext uri="{FF2B5EF4-FFF2-40B4-BE49-F238E27FC236}">
                  <a16:creationId xmlns:a16="http://schemas.microsoft.com/office/drawing/2014/main" id="{F6D44590-406D-4CC4-8830-C04F2EA69203}"/>
                </a:ext>
              </a:extLst>
            </p:cNvPr>
            <p:cNvSpPr>
              <a:spLocks/>
            </p:cNvSpPr>
            <p:nvPr/>
          </p:nvSpPr>
          <p:spPr bwMode="auto">
            <a:xfrm>
              <a:off x="5739" y="1397"/>
              <a:ext cx="17" cy="14"/>
            </a:xfrm>
            <a:custGeom>
              <a:avLst/>
              <a:gdLst>
                <a:gd name="T0" fmla="*/ 3 w 5"/>
                <a:gd name="T1" fmla="*/ 0 h 4"/>
                <a:gd name="T2" fmla="*/ 3 w 5"/>
                <a:gd name="T3" fmla="*/ 4 h 4"/>
                <a:gd name="T4" fmla="*/ 3 w 5"/>
                <a:gd name="T5" fmla="*/ 0 h 4"/>
              </a:gdLst>
              <a:ahLst/>
              <a:cxnLst>
                <a:cxn ang="0">
                  <a:pos x="T0" y="T1"/>
                </a:cxn>
                <a:cxn ang="0">
                  <a:pos x="T2" y="T3"/>
                </a:cxn>
                <a:cxn ang="0">
                  <a:pos x="T4" y="T5"/>
                </a:cxn>
              </a:cxnLst>
              <a:rect l="0" t="0" r="r" b="b"/>
              <a:pathLst>
                <a:path w="5" h="4">
                  <a:moveTo>
                    <a:pt x="3" y="0"/>
                  </a:moveTo>
                  <a:cubicBezTo>
                    <a:pt x="0" y="0"/>
                    <a:pt x="0" y="4"/>
                    <a:pt x="3" y="4"/>
                  </a:cubicBezTo>
                  <a:cubicBezTo>
                    <a:pt x="5" y="4"/>
                    <a:pt x="5"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90" name="Freeform 10388">
              <a:extLst>
                <a:ext uri="{FF2B5EF4-FFF2-40B4-BE49-F238E27FC236}">
                  <a16:creationId xmlns:a16="http://schemas.microsoft.com/office/drawing/2014/main" id="{33F3A969-E1B5-4643-81E0-48A5B7736738}"/>
                </a:ext>
              </a:extLst>
            </p:cNvPr>
            <p:cNvSpPr>
              <a:spLocks/>
            </p:cNvSpPr>
            <p:nvPr/>
          </p:nvSpPr>
          <p:spPr bwMode="auto">
            <a:xfrm>
              <a:off x="5650" y="1437"/>
              <a:ext cx="17" cy="13"/>
            </a:xfrm>
            <a:custGeom>
              <a:avLst/>
              <a:gdLst>
                <a:gd name="T0" fmla="*/ 2 w 5"/>
                <a:gd name="T1" fmla="*/ 0 h 4"/>
                <a:gd name="T2" fmla="*/ 2 w 5"/>
                <a:gd name="T3" fmla="*/ 4 h 4"/>
                <a:gd name="T4" fmla="*/ 2 w 5"/>
                <a:gd name="T5" fmla="*/ 0 h 4"/>
              </a:gdLst>
              <a:ahLst/>
              <a:cxnLst>
                <a:cxn ang="0">
                  <a:pos x="T0" y="T1"/>
                </a:cxn>
                <a:cxn ang="0">
                  <a:pos x="T2" y="T3"/>
                </a:cxn>
                <a:cxn ang="0">
                  <a:pos x="T4" y="T5"/>
                </a:cxn>
              </a:cxnLst>
              <a:rect l="0" t="0" r="r" b="b"/>
              <a:pathLst>
                <a:path w="5" h="4">
                  <a:moveTo>
                    <a:pt x="2" y="0"/>
                  </a:moveTo>
                  <a:cubicBezTo>
                    <a:pt x="0" y="0"/>
                    <a:pt x="0" y="4"/>
                    <a:pt x="2" y="4"/>
                  </a:cubicBezTo>
                  <a:cubicBezTo>
                    <a:pt x="5" y="4"/>
                    <a:pt x="5" y="0"/>
                    <a:pt x="2"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91" name="Freeform 10389">
              <a:extLst>
                <a:ext uri="{FF2B5EF4-FFF2-40B4-BE49-F238E27FC236}">
                  <a16:creationId xmlns:a16="http://schemas.microsoft.com/office/drawing/2014/main" id="{7604A3AD-52C0-408F-B52D-F948B2B126FB}"/>
                </a:ext>
              </a:extLst>
            </p:cNvPr>
            <p:cNvSpPr>
              <a:spLocks/>
            </p:cNvSpPr>
            <p:nvPr/>
          </p:nvSpPr>
          <p:spPr bwMode="auto">
            <a:xfrm>
              <a:off x="5637" y="1358"/>
              <a:ext cx="20" cy="13"/>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0" y="0"/>
                    <a:pt x="0" y="4"/>
                    <a:pt x="3" y="4"/>
                  </a:cubicBezTo>
                  <a:cubicBezTo>
                    <a:pt x="6" y="4"/>
                    <a:pt x="6" y="0"/>
                    <a:pt x="3"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393" name="Group 10392">
            <a:extLst>
              <a:ext uri="{FF2B5EF4-FFF2-40B4-BE49-F238E27FC236}">
                <a16:creationId xmlns:a16="http://schemas.microsoft.com/office/drawing/2014/main" id="{196B0A71-068F-45D9-9037-DFA9F7A68534}"/>
              </a:ext>
            </a:extLst>
          </p:cNvPr>
          <p:cNvGrpSpPr>
            <a:grpSpLocks noChangeAspect="1"/>
          </p:cNvGrpSpPr>
          <p:nvPr/>
        </p:nvGrpSpPr>
        <p:grpSpPr bwMode="auto">
          <a:xfrm>
            <a:off x="9626602" y="90488"/>
            <a:ext cx="2384426" cy="2879726"/>
            <a:chOff x="6064" y="57"/>
            <a:chExt cx="1502" cy="1814"/>
          </a:xfrm>
        </p:grpSpPr>
        <p:sp>
          <p:nvSpPr>
            <p:cNvPr id="8395" name="Freeform 10393">
              <a:extLst>
                <a:ext uri="{FF2B5EF4-FFF2-40B4-BE49-F238E27FC236}">
                  <a16:creationId xmlns:a16="http://schemas.microsoft.com/office/drawing/2014/main" id="{5D6357AA-986C-4EA0-9221-93CE2E116771}"/>
                </a:ext>
              </a:extLst>
            </p:cNvPr>
            <p:cNvSpPr>
              <a:spLocks/>
            </p:cNvSpPr>
            <p:nvPr/>
          </p:nvSpPr>
          <p:spPr bwMode="auto">
            <a:xfrm>
              <a:off x="6214" y="318"/>
              <a:ext cx="129" cy="91"/>
            </a:xfrm>
            <a:custGeom>
              <a:avLst/>
              <a:gdLst>
                <a:gd name="T0" fmla="*/ 43 w 44"/>
                <a:gd name="T1" fmla="*/ 28 h 31"/>
                <a:gd name="T2" fmla="*/ 0 w 44"/>
                <a:gd name="T3" fmla="*/ 0 h 31"/>
                <a:gd name="T4" fmla="*/ 44 w 44"/>
                <a:gd name="T5" fmla="*/ 31 h 31"/>
                <a:gd name="T6" fmla="*/ 43 w 44"/>
                <a:gd name="T7" fmla="*/ 28 h 31"/>
              </a:gdLst>
              <a:ahLst/>
              <a:cxnLst>
                <a:cxn ang="0">
                  <a:pos x="T0" y="T1"/>
                </a:cxn>
                <a:cxn ang="0">
                  <a:pos x="T2" y="T3"/>
                </a:cxn>
                <a:cxn ang="0">
                  <a:pos x="T4" y="T5"/>
                </a:cxn>
                <a:cxn ang="0">
                  <a:pos x="T6" y="T7"/>
                </a:cxn>
              </a:cxnLst>
              <a:rect l="0" t="0" r="r" b="b"/>
              <a:pathLst>
                <a:path w="44" h="31">
                  <a:moveTo>
                    <a:pt x="43" y="28"/>
                  </a:moveTo>
                  <a:cubicBezTo>
                    <a:pt x="42" y="11"/>
                    <a:pt x="14" y="0"/>
                    <a:pt x="0" y="0"/>
                  </a:cubicBezTo>
                  <a:cubicBezTo>
                    <a:pt x="9" y="11"/>
                    <a:pt x="31" y="31"/>
                    <a:pt x="44" y="31"/>
                  </a:cubicBezTo>
                  <a:lnTo>
                    <a:pt x="43" y="28"/>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96" name="Freeform 10394">
              <a:extLst>
                <a:ext uri="{FF2B5EF4-FFF2-40B4-BE49-F238E27FC236}">
                  <a16:creationId xmlns:a16="http://schemas.microsoft.com/office/drawing/2014/main" id="{FFECAB44-F462-48CB-8D6C-5F356CA8C421}"/>
                </a:ext>
              </a:extLst>
            </p:cNvPr>
            <p:cNvSpPr>
              <a:spLocks/>
            </p:cNvSpPr>
            <p:nvPr/>
          </p:nvSpPr>
          <p:spPr bwMode="auto">
            <a:xfrm>
              <a:off x="6502" y="262"/>
              <a:ext cx="115" cy="162"/>
            </a:xfrm>
            <a:custGeom>
              <a:avLst/>
              <a:gdLst>
                <a:gd name="T0" fmla="*/ 38 w 39"/>
                <a:gd name="T1" fmla="*/ 55 h 55"/>
                <a:gd name="T2" fmla="*/ 39 w 39"/>
                <a:gd name="T3" fmla="*/ 53 h 55"/>
                <a:gd name="T4" fmla="*/ 0 w 39"/>
                <a:gd name="T5" fmla="*/ 0 h 55"/>
                <a:gd name="T6" fmla="*/ 38 w 39"/>
                <a:gd name="T7" fmla="*/ 55 h 55"/>
              </a:gdLst>
              <a:ahLst/>
              <a:cxnLst>
                <a:cxn ang="0">
                  <a:pos x="T0" y="T1"/>
                </a:cxn>
                <a:cxn ang="0">
                  <a:pos x="T2" y="T3"/>
                </a:cxn>
                <a:cxn ang="0">
                  <a:pos x="T4" y="T5"/>
                </a:cxn>
                <a:cxn ang="0">
                  <a:pos x="T6" y="T7"/>
                </a:cxn>
              </a:cxnLst>
              <a:rect l="0" t="0" r="r" b="b"/>
              <a:pathLst>
                <a:path w="39" h="55">
                  <a:moveTo>
                    <a:pt x="38" y="55"/>
                  </a:moveTo>
                  <a:cubicBezTo>
                    <a:pt x="39" y="53"/>
                    <a:pt x="39" y="53"/>
                    <a:pt x="39" y="53"/>
                  </a:cubicBezTo>
                  <a:cubicBezTo>
                    <a:pt x="31" y="34"/>
                    <a:pt x="22" y="6"/>
                    <a:pt x="0" y="0"/>
                  </a:cubicBezTo>
                  <a:cubicBezTo>
                    <a:pt x="9" y="20"/>
                    <a:pt x="18" y="44"/>
                    <a:pt x="38" y="55"/>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97" name="Freeform 10395">
              <a:extLst>
                <a:ext uri="{FF2B5EF4-FFF2-40B4-BE49-F238E27FC236}">
                  <a16:creationId xmlns:a16="http://schemas.microsoft.com/office/drawing/2014/main" id="{261937DC-ED63-4B7D-B5B0-61B716FC910C}"/>
                </a:ext>
              </a:extLst>
            </p:cNvPr>
            <p:cNvSpPr>
              <a:spLocks/>
            </p:cNvSpPr>
            <p:nvPr/>
          </p:nvSpPr>
          <p:spPr bwMode="auto">
            <a:xfrm>
              <a:off x="6778" y="353"/>
              <a:ext cx="83" cy="188"/>
            </a:xfrm>
            <a:custGeom>
              <a:avLst/>
              <a:gdLst>
                <a:gd name="T0" fmla="*/ 27 w 28"/>
                <a:gd name="T1" fmla="*/ 64 h 64"/>
                <a:gd name="T2" fmla="*/ 0 w 28"/>
                <a:gd name="T3" fmla="*/ 0 h 64"/>
                <a:gd name="T4" fmla="*/ 26 w 28"/>
                <a:gd name="T5" fmla="*/ 64 h 64"/>
                <a:gd name="T6" fmla="*/ 27 w 28"/>
                <a:gd name="T7" fmla="*/ 64 h 64"/>
              </a:gdLst>
              <a:ahLst/>
              <a:cxnLst>
                <a:cxn ang="0">
                  <a:pos x="T0" y="T1"/>
                </a:cxn>
                <a:cxn ang="0">
                  <a:pos x="T2" y="T3"/>
                </a:cxn>
                <a:cxn ang="0">
                  <a:pos x="T4" y="T5"/>
                </a:cxn>
                <a:cxn ang="0">
                  <a:pos x="T6" y="T7"/>
                </a:cxn>
              </a:cxnLst>
              <a:rect l="0" t="0" r="r" b="b"/>
              <a:pathLst>
                <a:path w="28" h="64">
                  <a:moveTo>
                    <a:pt x="27" y="64"/>
                  </a:moveTo>
                  <a:cubicBezTo>
                    <a:pt x="28" y="42"/>
                    <a:pt x="22" y="11"/>
                    <a:pt x="0" y="0"/>
                  </a:cubicBezTo>
                  <a:cubicBezTo>
                    <a:pt x="7" y="23"/>
                    <a:pt x="16" y="42"/>
                    <a:pt x="26" y="64"/>
                  </a:cubicBezTo>
                  <a:lnTo>
                    <a:pt x="27" y="64"/>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98" name="Freeform 10396">
              <a:extLst>
                <a:ext uri="{FF2B5EF4-FFF2-40B4-BE49-F238E27FC236}">
                  <a16:creationId xmlns:a16="http://schemas.microsoft.com/office/drawing/2014/main" id="{AC8492C7-C21D-4482-9253-646D7CF47609}"/>
                </a:ext>
              </a:extLst>
            </p:cNvPr>
            <p:cNvSpPr>
              <a:spLocks/>
            </p:cNvSpPr>
            <p:nvPr/>
          </p:nvSpPr>
          <p:spPr bwMode="auto">
            <a:xfrm>
              <a:off x="6978" y="694"/>
              <a:ext cx="3" cy="3"/>
            </a:xfrm>
            <a:custGeom>
              <a:avLst/>
              <a:gdLst>
                <a:gd name="T0" fmla="*/ 1 w 1"/>
                <a:gd name="T1" fmla="*/ 0 h 1"/>
                <a:gd name="T2" fmla="*/ 0 w 1"/>
                <a:gd name="T3" fmla="*/ 1 h 1"/>
                <a:gd name="T4" fmla="*/ 1 w 1"/>
                <a:gd name="T5" fmla="*/ 1 h 1"/>
                <a:gd name="T6" fmla="*/ 1 w 1"/>
                <a:gd name="T7" fmla="*/ 0 h 1"/>
              </a:gdLst>
              <a:ahLst/>
              <a:cxnLst>
                <a:cxn ang="0">
                  <a:pos x="T0" y="T1"/>
                </a:cxn>
                <a:cxn ang="0">
                  <a:pos x="T2" y="T3"/>
                </a:cxn>
                <a:cxn ang="0">
                  <a:pos x="T4" y="T5"/>
                </a:cxn>
                <a:cxn ang="0">
                  <a:pos x="T6" y="T7"/>
                </a:cxn>
              </a:cxnLst>
              <a:rect l="0" t="0" r="r" b="b"/>
              <a:pathLst>
                <a:path w="1" h="1">
                  <a:moveTo>
                    <a:pt x="1" y="0"/>
                  </a:moveTo>
                  <a:cubicBezTo>
                    <a:pt x="1" y="0"/>
                    <a:pt x="1" y="0"/>
                    <a:pt x="0" y="1"/>
                  </a:cubicBezTo>
                  <a:cubicBezTo>
                    <a:pt x="1" y="1"/>
                    <a:pt x="1" y="1"/>
                    <a:pt x="1" y="1"/>
                  </a:cubicBezTo>
                  <a:lnTo>
                    <a:pt x="1" y="0"/>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99" name="Freeform 10397">
              <a:extLst>
                <a:ext uri="{FF2B5EF4-FFF2-40B4-BE49-F238E27FC236}">
                  <a16:creationId xmlns:a16="http://schemas.microsoft.com/office/drawing/2014/main" id="{D056CA20-09F1-4262-A1CB-CB84DB80895F}"/>
                </a:ext>
              </a:extLst>
            </p:cNvPr>
            <p:cNvSpPr>
              <a:spLocks/>
            </p:cNvSpPr>
            <p:nvPr/>
          </p:nvSpPr>
          <p:spPr bwMode="auto">
            <a:xfrm>
              <a:off x="6746" y="603"/>
              <a:ext cx="232" cy="106"/>
            </a:xfrm>
            <a:custGeom>
              <a:avLst/>
              <a:gdLst>
                <a:gd name="T0" fmla="*/ 79 w 79"/>
                <a:gd name="T1" fmla="*/ 32 h 36"/>
                <a:gd name="T2" fmla="*/ 0 w 79"/>
                <a:gd name="T3" fmla="*/ 7 h 36"/>
                <a:gd name="T4" fmla="*/ 79 w 79"/>
                <a:gd name="T5" fmla="*/ 32 h 36"/>
              </a:gdLst>
              <a:ahLst/>
              <a:cxnLst>
                <a:cxn ang="0">
                  <a:pos x="T0" y="T1"/>
                </a:cxn>
                <a:cxn ang="0">
                  <a:pos x="T2" y="T3"/>
                </a:cxn>
                <a:cxn ang="0">
                  <a:pos x="T4" y="T5"/>
                </a:cxn>
              </a:cxnLst>
              <a:rect l="0" t="0" r="r" b="b"/>
              <a:pathLst>
                <a:path w="79" h="36">
                  <a:moveTo>
                    <a:pt x="79" y="32"/>
                  </a:moveTo>
                  <a:cubicBezTo>
                    <a:pt x="58" y="17"/>
                    <a:pt x="27" y="0"/>
                    <a:pt x="0" y="7"/>
                  </a:cubicBezTo>
                  <a:cubicBezTo>
                    <a:pt x="20" y="32"/>
                    <a:pt x="50" y="36"/>
                    <a:pt x="79" y="32"/>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0" name="Freeform 10398">
              <a:extLst>
                <a:ext uri="{FF2B5EF4-FFF2-40B4-BE49-F238E27FC236}">
                  <a16:creationId xmlns:a16="http://schemas.microsoft.com/office/drawing/2014/main" id="{31A8128E-78E9-4C60-89E9-D8FFEF10AE9D}"/>
                </a:ext>
              </a:extLst>
            </p:cNvPr>
            <p:cNvSpPr>
              <a:spLocks/>
            </p:cNvSpPr>
            <p:nvPr/>
          </p:nvSpPr>
          <p:spPr bwMode="auto">
            <a:xfrm>
              <a:off x="6311" y="433"/>
              <a:ext cx="200" cy="102"/>
            </a:xfrm>
            <a:custGeom>
              <a:avLst/>
              <a:gdLst>
                <a:gd name="T0" fmla="*/ 67 w 68"/>
                <a:gd name="T1" fmla="*/ 1 h 35"/>
                <a:gd name="T2" fmla="*/ 0 w 68"/>
                <a:gd name="T3" fmla="*/ 29 h 35"/>
                <a:gd name="T4" fmla="*/ 68 w 68"/>
                <a:gd name="T5" fmla="*/ 0 h 35"/>
                <a:gd name="T6" fmla="*/ 67 w 68"/>
                <a:gd name="T7" fmla="*/ 1 h 35"/>
              </a:gdLst>
              <a:ahLst/>
              <a:cxnLst>
                <a:cxn ang="0">
                  <a:pos x="T0" y="T1"/>
                </a:cxn>
                <a:cxn ang="0">
                  <a:pos x="T2" y="T3"/>
                </a:cxn>
                <a:cxn ang="0">
                  <a:pos x="T4" y="T5"/>
                </a:cxn>
                <a:cxn ang="0">
                  <a:pos x="T6" y="T7"/>
                </a:cxn>
              </a:cxnLst>
              <a:rect l="0" t="0" r="r" b="b"/>
              <a:pathLst>
                <a:path w="68" h="35">
                  <a:moveTo>
                    <a:pt x="67" y="1"/>
                  </a:moveTo>
                  <a:cubicBezTo>
                    <a:pt x="42" y="0"/>
                    <a:pt x="20" y="18"/>
                    <a:pt x="0" y="29"/>
                  </a:cubicBezTo>
                  <a:cubicBezTo>
                    <a:pt x="27" y="35"/>
                    <a:pt x="54" y="24"/>
                    <a:pt x="68" y="0"/>
                  </a:cubicBezTo>
                  <a:lnTo>
                    <a:pt x="67" y="1"/>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1" name="Freeform 10399">
              <a:extLst>
                <a:ext uri="{FF2B5EF4-FFF2-40B4-BE49-F238E27FC236}">
                  <a16:creationId xmlns:a16="http://schemas.microsoft.com/office/drawing/2014/main" id="{09B33989-4347-4A83-858E-383C814DBE3C}"/>
                </a:ext>
              </a:extLst>
            </p:cNvPr>
            <p:cNvSpPr>
              <a:spLocks/>
            </p:cNvSpPr>
            <p:nvPr/>
          </p:nvSpPr>
          <p:spPr bwMode="auto">
            <a:xfrm>
              <a:off x="6499" y="471"/>
              <a:ext cx="126" cy="53"/>
            </a:xfrm>
            <a:custGeom>
              <a:avLst/>
              <a:gdLst>
                <a:gd name="T0" fmla="*/ 43 w 43"/>
                <a:gd name="T1" fmla="*/ 3 h 18"/>
                <a:gd name="T2" fmla="*/ 42 w 43"/>
                <a:gd name="T3" fmla="*/ 3 h 18"/>
                <a:gd name="T4" fmla="*/ 0 w 43"/>
                <a:gd name="T5" fmla="*/ 13 h 18"/>
                <a:gd name="T6" fmla="*/ 43 w 43"/>
                <a:gd name="T7" fmla="*/ 3 h 18"/>
              </a:gdLst>
              <a:ahLst/>
              <a:cxnLst>
                <a:cxn ang="0">
                  <a:pos x="T0" y="T1"/>
                </a:cxn>
                <a:cxn ang="0">
                  <a:pos x="T2" y="T3"/>
                </a:cxn>
                <a:cxn ang="0">
                  <a:pos x="T4" y="T5"/>
                </a:cxn>
                <a:cxn ang="0">
                  <a:pos x="T6" y="T7"/>
                </a:cxn>
              </a:cxnLst>
              <a:rect l="0" t="0" r="r" b="b"/>
              <a:pathLst>
                <a:path w="43" h="18">
                  <a:moveTo>
                    <a:pt x="43" y="3"/>
                  </a:moveTo>
                  <a:cubicBezTo>
                    <a:pt x="42" y="3"/>
                    <a:pt x="42" y="3"/>
                    <a:pt x="42" y="3"/>
                  </a:cubicBezTo>
                  <a:cubicBezTo>
                    <a:pt x="31" y="0"/>
                    <a:pt x="6" y="1"/>
                    <a:pt x="0" y="13"/>
                  </a:cubicBezTo>
                  <a:cubicBezTo>
                    <a:pt x="14" y="18"/>
                    <a:pt x="31" y="9"/>
                    <a:pt x="43" y="3"/>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2" name="Freeform 10400">
              <a:extLst>
                <a:ext uri="{FF2B5EF4-FFF2-40B4-BE49-F238E27FC236}">
                  <a16:creationId xmlns:a16="http://schemas.microsoft.com/office/drawing/2014/main" id="{FC19EAC1-B66D-44B7-9EB9-6374DEF0AB6A}"/>
                </a:ext>
              </a:extLst>
            </p:cNvPr>
            <p:cNvSpPr>
              <a:spLocks/>
            </p:cNvSpPr>
            <p:nvPr/>
          </p:nvSpPr>
          <p:spPr bwMode="auto">
            <a:xfrm>
              <a:off x="6064" y="292"/>
              <a:ext cx="1032" cy="510"/>
            </a:xfrm>
            <a:custGeom>
              <a:avLst/>
              <a:gdLst>
                <a:gd name="T0" fmla="*/ 243 w 351"/>
                <a:gd name="T1" fmla="*/ 73 h 174"/>
                <a:gd name="T2" fmla="*/ 232 w 351"/>
                <a:gd name="T3" fmla="*/ 42 h 174"/>
                <a:gd name="T4" fmla="*/ 195 w 351"/>
                <a:gd name="T5" fmla="*/ 18 h 174"/>
                <a:gd name="T6" fmla="*/ 227 w 351"/>
                <a:gd name="T7" fmla="*/ 66 h 174"/>
                <a:gd name="T8" fmla="*/ 151 w 351"/>
                <a:gd name="T9" fmla="*/ 43 h 174"/>
                <a:gd name="T10" fmla="*/ 83 w 351"/>
                <a:gd name="T11" fmla="*/ 2 h 174"/>
                <a:gd name="T12" fmla="*/ 134 w 351"/>
                <a:gd name="T13" fmla="*/ 40 h 174"/>
                <a:gd name="T14" fmla="*/ 83 w 351"/>
                <a:gd name="T15" fmla="*/ 42 h 174"/>
                <a:gd name="T16" fmla="*/ 0 w 351"/>
                <a:gd name="T17" fmla="*/ 58 h 174"/>
                <a:gd name="T18" fmla="*/ 87 w 351"/>
                <a:gd name="T19" fmla="*/ 46 h 174"/>
                <a:gd name="T20" fmla="*/ 247 w 351"/>
                <a:gd name="T21" fmla="*/ 82 h 174"/>
                <a:gd name="T22" fmla="*/ 166 w 351"/>
                <a:gd name="T23" fmla="*/ 82 h 174"/>
                <a:gd name="T24" fmla="*/ 249 w 351"/>
                <a:gd name="T25" fmla="*/ 83 h 174"/>
                <a:gd name="T26" fmla="*/ 336 w 351"/>
                <a:gd name="T27" fmla="*/ 169 h 174"/>
                <a:gd name="T28" fmla="*/ 351 w 351"/>
                <a:gd name="T29" fmla="*/ 172 h 174"/>
                <a:gd name="T30" fmla="*/ 322 w 351"/>
                <a:gd name="T31" fmla="*/ 130 h 174"/>
                <a:gd name="T32" fmla="*/ 314 w 351"/>
                <a:gd name="T33" fmla="*/ 95 h 174"/>
                <a:gd name="T34" fmla="*/ 280 w 351"/>
                <a:gd name="T35" fmla="*/ 48 h 174"/>
                <a:gd name="T36" fmla="*/ 302 w 351"/>
                <a:gd name="T37" fmla="*/ 112 h 174"/>
                <a:gd name="T38" fmla="*/ 243 w 351"/>
                <a:gd name="T39" fmla="*/ 73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51" h="174">
                  <a:moveTo>
                    <a:pt x="243" y="73"/>
                  </a:moveTo>
                  <a:cubicBezTo>
                    <a:pt x="241" y="62"/>
                    <a:pt x="239" y="52"/>
                    <a:pt x="232" y="42"/>
                  </a:cubicBezTo>
                  <a:cubicBezTo>
                    <a:pt x="223" y="31"/>
                    <a:pt x="210" y="21"/>
                    <a:pt x="195" y="18"/>
                  </a:cubicBezTo>
                  <a:cubicBezTo>
                    <a:pt x="202" y="32"/>
                    <a:pt x="213" y="53"/>
                    <a:pt x="227" y="66"/>
                  </a:cubicBezTo>
                  <a:cubicBezTo>
                    <a:pt x="204" y="57"/>
                    <a:pt x="177" y="47"/>
                    <a:pt x="151" y="43"/>
                  </a:cubicBezTo>
                  <a:cubicBezTo>
                    <a:pt x="139" y="20"/>
                    <a:pt x="109" y="0"/>
                    <a:pt x="83" y="2"/>
                  </a:cubicBezTo>
                  <a:cubicBezTo>
                    <a:pt x="98" y="19"/>
                    <a:pt x="114" y="32"/>
                    <a:pt x="134" y="40"/>
                  </a:cubicBezTo>
                  <a:cubicBezTo>
                    <a:pt x="116" y="38"/>
                    <a:pt x="99" y="39"/>
                    <a:pt x="83" y="42"/>
                  </a:cubicBezTo>
                  <a:cubicBezTo>
                    <a:pt x="55" y="34"/>
                    <a:pt x="25" y="42"/>
                    <a:pt x="0" y="58"/>
                  </a:cubicBezTo>
                  <a:cubicBezTo>
                    <a:pt x="20" y="71"/>
                    <a:pt x="73" y="67"/>
                    <a:pt x="87" y="46"/>
                  </a:cubicBezTo>
                  <a:cubicBezTo>
                    <a:pt x="142" y="40"/>
                    <a:pt x="199" y="54"/>
                    <a:pt x="247" y="82"/>
                  </a:cubicBezTo>
                  <a:cubicBezTo>
                    <a:pt x="223" y="76"/>
                    <a:pt x="190" y="74"/>
                    <a:pt x="166" y="82"/>
                  </a:cubicBezTo>
                  <a:cubicBezTo>
                    <a:pt x="184" y="95"/>
                    <a:pt x="232" y="101"/>
                    <a:pt x="249" y="83"/>
                  </a:cubicBezTo>
                  <a:cubicBezTo>
                    <a:pt x="285" y="105"/>
                    <a:pt x="315" y="134"/>
                    <a:pt x="336" y="169"/>
                  </a:cubicBezTo>
                  <a:cubicBezTo>
                    <a:pt x="337" y="172"/>
                    <a:pt x="351" y="174"/>
                    <a:pt x="351" y="172"/>
                  </a:cubicBezTo>
                  <a:cubicBezTo>
                    <a:pt x="348" y="156"/>
                    <a:pt x="335" y="142"/>
                    <a:pt x="322" y="130"/>
                  </a:cubicBezTo>
                  <a:cubicBezTo>
                    <a:pt x="321" y="118"/>
                    <a:pt x="317" y="105"/>
                    <a:pt x="314" y="95"/>
                  </a:cubicBezTo>
                  <a:cubicBezTo>
                    <a:pt x="308" y="76"/>
                    <a:pt x="300" y="55"/>
                    <a:pt x="280" y="48"/>
                  </a:cubicBezTo>
                  <a:cubicBezTo>
                    <a:pt x="283" y="69"/>
                    <a:pt x="291" y="92"/>
                    <a:pt x="302" y="112"/>
                  </a:cubicBezTo>
                  <a:cubicBezTo>
                    <a:pt x="284" y="97"/>
                    <a:pt x="264" y="83"/>
                    <a:pt x="243" y="73"/>
                  </a:cubicBezTo>
                  <a:close/>
                </a:path>
              </a:pathLst>
            </a:custGeom>
            <a:solidFill>
              <a:srgbClr val="E8A6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3" name="Freeform 10401">
              <a:extLst>
                <a:ext uri="{FF2B5EF4-FFF2-40B4-BE49-F238E27FC236}">
                  <a16:creationId xmlns:a16="http://schemas.microsoft.com/office/drawing/2014/main" id="{BCD8C337-E54E-47C2-84A5-15122473B7F1}"/>
                </a:ext>
              </a:extLst>
            </p:cNvPr>
            <p:cNvSpPr>
              <a:spLocks/>
            </p:cNvSpPr>
            <p:nvPr/>
          </p:nvSpPr>
          <p:spPr bwMode="auto">
            <a:xfrm>
              <a:off x="6990" y="160"/>
              <a:ext cx="112" cy="146"/>
            </a:xfrm>
            <a:custGeom>
              <a:avLst/>
              <a:gdLst>
                <a:gd name="T0" fmla="*/ 5 w 38"/>
                <a:gd name="T1" fmla="*/ 49 h 50"/>
                <a:gd name="T2" fmla="*/ 30 w 38"/>
                <a:gd name="T3" fmla="*/ 28 h 50"/>
                <a:gd name="T4" fmla="*/ 30 w 38"/>
                <a:gd name="T5" fmla="*/ 14 h 50"/>
                <a:gd name="T6" fmla="*/ 16 w 38"/>
                <a:gd name="T7" fmla="*/ 24 h 50"/>
                <a:gd name="T8" fmla="*/ 16 w 38"/>
                <a:gd name="T9" fmla="*/ 2 h 50"/>
                <a:gd name="T10" fmla="*/ 3 w 38"/>
                <a:gd name="T11" fmla="*/ 15 h 50"/>
                <a:gd name="T12" fmla="*/ 5 w 38"/>
                <a:gd name="T13" fmla="*/ 49 h 50"/>
              </a:gdLst>
              <a:ahLst/>
              <a:cxnLst>
                <a:cxn ang="0">
                  <a:pos x="T0" y="T1"/>
                </a:cxn>
                <a:cxn ang="0">
                  <a:pos x="T2" y="T3"/>
                </a:cxn>
                <a:cxn ang="0">
                  <a:pos x="T4" y="T5"/>
                </a:cxn>
                <a:cxn ang="0">
                  <a:pos x="T6" y="T7"/>
                </a:cxn>
                <a:cxn ang="0">
                  <a:pos x="T8" y="T9"/>
                </a:cxn>
                <a:cxn ang="0">
                  <a:pos x="T10" y="T11"/>
                </a:cxn>
                <a:cxn ang="0">
                  <a:pos x="T12" y="T13"/>
                </a:cxn>
              </a:cxnLst>
              <a:rect l="0" t="0" r="r" b="b"/>
              <a:pathLst>
                <a:path w="38" h="50">
                  <a:moveTo>
                    <a:pt x="5" y="49"/>
                  </a:moveTo>
                  <a:cubicBezTo>
                    <a:pt x="14" y="50"/>
                    <a:pt x="26" y="34"/>
                    <a:pt x="30" y="28"/>
                  </a:cubicBezTo>
                  <a:cubicBezTo>
                    <a:pt x="32" y="24"/>
                    <a:pt x="38" y="14"/>
                    <a:pt x="30" y="14"/>
                  </a:cubicBezTo>
                  <a:cubicBezTo>
                    <a:pt x="25" y="14"/>
                    <a:pt x="18" y="20"/>
                    <a:pt x="16" y="24"/>
                  </a:cubicBezTo>
                  <a:cubicBezTo>
                    <a:pt x="19" y="20"/>
                    <a:pt x="24" y="5"/>
                    <a:pt x="16" y="2"/>
                  </a:cubicBezTo>
                  <a:cubicBezTo>
                    <a:pt x="10" y="0"/>
                    <a:pt x="4" y="11"/>
                    <a:pt x="3" y="15"/>
                  </a:cubicBezTo>
                  <a:cubicBezTo>
                    <a:pt x="0" y="27"/>
                    <a:pt x="2" y="38"/>
                    <a:pt x="5" y="49"/>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4" name="Freeform 10402">
              <a:extLst>
                <a:ext uri="{FF2B5EF4-FFF2-40B4-BE49-F238E27FC236}">
                  <a16:creationId xmlns:a16="http://schemas.microsoft.com/office/drawing/2014/main" id="{AAD81995-68F8-4F86-AD6B-64CA2891CCF8}"/>
                </a:ext>
              </a:extLst>
            </p:cNvPr>
            <p:cNvSpPr>
              <a:spLocks/>
            </p:cNvSpPr>
            <p:nvPr/>
          </p:nvSpPr>
          <p:spPr bwMode="auto">
            <a:xfrm>
              <a:off x="6984" y="254"/>
              <a:ext cx="76" cy="96"/>
            </a:xfrm>
            <a:custGeom>
              <a:avLst/>
              <a:gdLst>
                <a:gd name="T0" fmla="*/ 23 w 26"/>
                <a:gd name="T1" fmla="*/ 7 h 33"/>
                <a:gd name="T2" fmla="*/ 11 w 26"/>
                <a:gd name="T3" fmla="*/ 0 h 33"/>
                <a:gd name="T4" fmla="*/ 2 w 26"/>
                <a:gd name="T5" fmla="*/ 11 h 33"/>
                <a:gd name="T6" fmla="*/ 23 w 26"/>
                <a:gd name="T7" fmla="*/ 7 h 33"/>
              </a:gdLst>
              <a:ahLst/>
              <a:cxnLst>
                <a:cxn ang="0">
                  <a:pos x="T0" y="T1"/>
                </a:cxn>
                <a:cxn ang="0">
                  <a:pos x="T2" y="T3"/>
                </a:cxn>
                <a:cxn ang="0">
                  <a:pos x="T4" y="T5"/>
                </a:cxn>
                <a:cxn ang="0">
                  <a:pos x="T6" y="T7"/>
                </a:cxn>
              </a:cxnLst>
              <a:rect l="0" t="0" r="r" b="b"/>
              <a:pathLst>
                <a:path w="26" h="33">
                  <a:moveTo>
                    <a:pt x="23" y="7"/>
                  </a:moveTo>
                  <a:cubicBezTo>
                    <a:pt x="21" y="2"/>
                    <a:pt x="15" y="0"/>
                    <a:pt x="11" y="0"/>
                  </a:cubicBezTo>
                  <a:cubicBezTo>
                    <a:pt x="3" y="0"/>
                    <a:pt x="0" y="4"/>
                    <a:pt x="2" y="11"/>
                  </a:cubicBezTo>
                  <a:cubicBezTo>
                    <a:pt x="8" y="33"/>
                    <a:pt x="26" y="14"/>
                    <a:pt x="23" y="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5" name="Freeform 10403">
              <a:extLst>
                <a:ext uri="{FF2B5EF4-FFF2-40B4-BE49-F238E27FC236}">
                  <a16:creationId xmlns:a16="http://schemas.microsoft.com/office/drawing/2014/main" id="{6E456CB0-F4C4-47EB-B873-F6F42FF4B1DE}"/>
                </a:ext>
              </a:extLst>
            </p:cNvPr>
            <p:cNvSpPr>
              <a:spLocks/>
            </p:cNvSpPr>
            <p:nvPr/>
          </p:nvSpPr>
          <p:spPr bwMode="auto">
            <a:xfrm>
              <a:off x="7013" y="192"/>
              <a:ext cx="59" cy="67"/>
            </a:xfrm>
            <a:custGeom>
              <a:avLst/>
              <a:gdLst>
                <a:gd name="T0" fmla="*/ 6 w 20"/>
                <a:gd name="T1" fmla="*/ 0 h 23"/>
                <a:gd name="T2" fmla="*/ 6 w 20"/>
                <a:gd name="T3" fmla="*/ 0 h 23"/>
                <a:gd name="T4" fmla="*/ 5 w 20"/>
                <a:gd name="T5" fmla="*/ 17 h 23"/>
                <a:gd name="T6" fmla="*/ 6 w 20"/>
                <a:gd name="T7" fmla="*/ 11 h 23"/>
                <a:gd name="T8" fmla="*/ 8 w 20"/>
                <a:gd name="T9" fmla="*/ 3 h 23"/>
                <a:gd name="T10" fmla="*/ 8 w 20"/>
                <a:gd name="T11" fmla="*/ 3 h 23"/>
                <a:gd name="T12" fmla="*/ 6 w 20"/>
                <a:gd name="T13" fmla="*/ 18 h 23"/>
                <a:gd name="T14" fmla="*/ 6 w 20"/>
                <a:gd name="T15" fmla="*/ 18 h 23"/>
                <a:gd name="T16" fmla="*/ 6 w 20"/>
                <a:gd name="T17" fmla="*/ 18 h 23"/>
                <a:gd name="T18" fmla="*/ 11 w 20"/>
                <a:gd name="T19" fmla="*/ 4 h 23"/>
                <a:gd name="T20" fmla="*/ 12 w 20"/>
                <a:gd name="T21" fmla="*/ 4 h 23"/>
                <a:gd name="T22" fmla="*/ 10 w 20"/>
                <a:gd name="T23" fmla="*/ 14 h 23"/>
                <a:gd name="T24" fmla="*/ 8 w 20"/>
                <a:gd name="T25" fmla="*/ 17 h 23"/>
                <a:gd name="T26" fmla="*/ 16 w 20"/>
                <a:gd name="T27" fmla="*/ 9 h 23"/>
                <a:gd name="T28" fmla="*/ 16 w 20"/>
                <a:gd name="T29" fmla="*/ 9 h 23"/>
                <a:gd name="T30" fmla="*/ 8 w 20"/>
                <a:gd name="T31" fmla="*/ 18 h 23"/>
                <a:gd name="T32" fmla="*/ 14 w 20"/>
                <a:gd name="T33" fmla="*/ 16 h 23"/>
                <a:gd name="T34" fmla="*/ 19 w 20"/>
                <a:gd name="T35" fmla="*/ 7 h 23"/>
                <a:gd name="T36" fmla="*/ 19 w 20"/>
                <a:gd name="T37" fmla="*/ 6 h 23"/>
                <a:gd name="T38" fmla="*/ 7 w 20"/>
                <a:gd name="T39" fmla="*/ 19 h 23"/>
                <a:gd name="T40" fmla="*/ 6 w 20"/>
                <a:gd name="T41" fmla="*/ 19 h 23"/>
                <a:gd name="T42" fmla="*/ 6 w 20"/>
                <a:gd name="T43" fmla="*/ 19 h 23"/>
                <a:gd name="T44" fmla="*/ 6 w 20"/>
                <a:gd name="T4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 h="23">
                  <a:moveTo>
                    <a:pt x="6" y="0"/>
                  </a:moveTo>
                  <a:cubicBezTo>
                    <a:pt x="6" y="0"/>
                    <a:pt x="6" y="0"/>
                    <a:pt x="6" y="0"/>
                  </a:cubicBezTo>
                  <a:cubicBezTo>
                    <a:pt x="4" y="6"/>
                    <a:pt x="1" y="13"/>
                    <a:pt x="5" y="17"/>
                  </a:cubicBezTo>
                  <a:cubicBezTo>
                    <a:pt x="5" y="15"/>
                    <a:pt x="5" y="13"/>
                    <a:pt x="6" y="11"/>
                  </a:cubicBezTo>
                  <a:cubicBezTo>
                    <a:pt x="6" y="8"/>
                    <a:pt x="7" y="6"/>
                    <a:pt x="8" y="3"/>
                  </a:cubicBezTo>
                  <a:cubicBezTo>
                    <a:pt x="8" y="3"/>
                    <a:pt x="8" y="3"/>
                    <a:pt x="8" y="3"/>
                  </a:cubicBezTo>
                  <a:cubicBezTo>
                    <a:pt x="7" y="8"/>
                    <a:pt x="7" y="13"/>
                    <a:pt x="6" y="18"/>
                  </a:cubicBezTo>
                  <a:cubicBezTo>
                    <a:pt x="6" y="18"/>
                    <a:pt x="6" y="18"/>
                    <a:pt x="6" y="18"/>
                  </a:cubicBezTo>
                  <a:cubicBezTo>
                    <a:pt x="6" y="18"/>
                    <a:pt x="6" y="18"/>
                    <a:pt x="6" y="18"/>
                  </a:cubicBezTo>
                  <a:cubicBezTo>
                    <a:pt x="10" y="14"/>
                    <a:pt x="10" y="9"/>
                    <a:pt x="11" y="4"/>
                  </a:cubicBezTo>
                  <a:cubicBezTo>
                    <a:pt x="11" y="4"/>
                    <a:pt x="12" y="3"/>
                    <a:pt x="12" y="4"/>
                  </a:cubicBezTo>
                  <a:cubicBezTo>
                    <a:pt x="12" y="7"/>
                    <a:pt x="11" y="11"/>
                    <a:pt x="10" y="14"/>
                  </a:cubicBezTo>
                  <a:cubicBezTo>
                    <a:pt x="9" y="15"/>
                    <a:pt x="9" y="16"/>
                    <a:pt x="8" y="17"/>
                  </a:cubicBezTo>
                  <a:cubicBezTo>
                    <a:pt x="12" y="15"/>
                    <a:pt x="14" y="12"/>
                    <a:pt x="16" y="9"/>
                  </a:cubicBezTo>
                  <a:cubicBezTo>
                    <a:pt x="16" y="8"/>
                    <a:pt x="16" y="8"/>
                    <a:pt x="16" y="9"/>
                  </a:cubicBezTo>
                  <a:cubicBezTo>
                    <a:pt x="15" y="12"/>
                    <a:pt x="12" y="17"/>
                    <a:pt x="8" y="18"/>
                  </a:cubicBezTo>
                  <a:cubicBezTo>
                    <a:pt x="11" y="18"/>
                    <a:pt x="12" y="18"/>
                    <a:pt x="14" y="16"/>
                  </a:cubicBezTo>
                  <a:cubicBezTo>
                    <a:pt x="17" y="14"/>
                    <a:pt x="18" y="10"/>
                    <a:pt x="19" y="7"/>
                  </a:cubicBezTo>
                  <a:cubicBezTo>
                    <a:pt x="19" y="6"/>
                    <a:pt x="19" y="6"/>
                    <a:pt x="19" y="6"/>
                  </a:cubicBezTo>
                  <a:cubicBezTo>
                    <a:pt x="20" y="11"/>
                    <a:pt x="13" y="23"/>
                    <a:pt x="7" y="19"/>
                  </a:cubicBezTo>
                  <a:cubicBezTo>
                    <a:pt x="7" y="19"/>
                    <a:pt x="6" y="20"/>
                    <a:pt x="6" y="19"/>
                  </a:cubicBezTo>
                  <a:cubicBezTo>
                    <a:pt x="5" y="19"/>
                    <a:pt x="6" y="19"/>
                    <a:pt x="6" y="19"/>
                  </a:cubicBezTo>
                  <a:cubicBezTo>
                    <a:pt x="0" y="17"/>
                    <a:pt x="3" y="4"/>
                    <a:pt x="6" y="0"/>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6" name="Freeform 10404">
              <a:extLst>
                <a:ext uri="{FF2B5EF4-FFF2-40B4-BE49-F238E27FC236}">
                  <a16:creationId xmlns:a16="http://schemas.microsoft.com/office/drawing/2014/main" id="{D0370256-8C99-4359-838F-DCA51E3C31DA}"/>
                </a:ext>
              </a:extLst>
            </p:cNvPr>
            <p:cNvSpPr>
              <a:spLocks/>
            </p:cNvSpPr>
            <p:nvPr/>
          </p:nvSpPr>
          <p:spPr bwMode="auto">
            <a:xfrm>
              <a:off x="7107" y="57"/>
              <a:ext cx="112" cy="150"/>
            </a:xfrm>
            <a:custGeom>
              <a:avLst/>
              <a:gdLst>
                <a:gd name="T0" fmla="*/ 6 w 38"/>
                <a:gd name="T1" fmla="*/ 49 h 51"/>
                <a:gd name="T2" fmla="*/ 31 w 38"/>
                <a:gd name="T3" fmla="*/ 28 h 51"/>
                <a:gd name="T4" fmla="*/ 30 w 38"/>
                <a:gd name="T5" fmla="*/ 14 h 51"/>
                <a:gd name="T6" fmla="*/ 16 w 38"/>
                <a:gd name="T7" fmla="*/ 24 h 51"/>
                <a:gd name="T8" fmla="*/ 17 w 38"/>
                <a:gd name="T9" fmla="*/ 2 h 51"/>
                <a:gd name="T10" fmla="*/ 3 w 38"/>
                <a:gd name="T11" fmla="*/ 16 h 51"/>
                <a:gd name="T12" fmla="*/ 6 w 38"/>
                <a:gd name="T13" fmla="*/ 49 h 51"/>
              </a:gdLst>
              <a:ahLst/>
              <a:cxnLst>
                <a:cxn ang="0">
                  <a:pos x="T0" y="T1"/>
                </a:cxn>
                <a:cxn ang="0">
                  <a:pos x="T2" y="T3"/>
                </a:cxn>
                <a:cxn ang="0">
                  <a:pos x="T4" y="T5"/>
                </a:cxn>
                <a:cxn ang="0">
                  <a:pos x="T6" y="T7"/>
                </a:cxn>
                <a:cxn ang="0">
                  <a:pos x="T8" y="T9"/>
                </a:cxn>
                <a:cxn ang="0">
                  <a:pos x="T10" y="T11"/>
                </a:cxn>
                <a:cxn ang="0">
                  <a:pos x="T12" y="T13"/>
                </a:cxn>
              </a:cxnLst>
              <a:rect l="0" t="0" r="r" b="b"/>
              <a:pathLst>
                <a:path w="38" h="51">
                  <a:moveTo>
                    <a:pt x="6" y="49"/>
                  </a:moveTo>
                  <a:cubicBezTo>
                    <a:pt x="14" y="51"/>
                    <a:pt x="27" y="35"/>
                    <a:pt x="31" y="28"/>
                  </a:cubicBezTo>
                  <a:cubicBezTo>
                    <a:pt x="33" y="24"/>
                    <a:pt x="38" y="14"/>
                    <a:pt x="30" y="14"/>
                  </a:cubicBezTo>
                  <a:cubicBezTo>
                    <a:pt x="26" y="14"/>
                    <a:pt x="19" y="21"/>
                    <a:pt x="16" y="24"/>
                  </a:cubicBezTo>
                  <a:cubicBezTo>
                    <a:pt x="20" y="20"/>
                    <a:pt x="24" y="5"/>
                    <a:pt x="17" y="2"/>
                  </a:cubicBezTo>
                  <a:cubicBezTo>
                    <a:pt x="11" y="0"/>
                    <a:pt x="4" y="11"/>
                    <a:pt x="3" y="16"/>
                  </a:cubicBezTo>
                  <a:cubicBezTo>
                    <a:pt x="0" y="27"/>
                    <a:pt x="2" y="38"/>
                    <a:pt x="6" y="49"/>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7" name="Freeform 10405">
              <a:extLst>
                <a:ext uri="{FF2B5EF4-FFF2-40B4-BE49-F238E27FC236}">
                  <a16:creationId xmlns:a16="http://schemas.microsoft.com/office/drawing/2014/main" id="{4B71D942-43D7-49CD-B214-A109923B7D6F}"/>
                </a:ext>
              </a:extLst>
            </p:cNvPr>
            <p:cNvSpPr>
              <a:spLocks/>
            </p:cNvSpPr>
            <p:nvPr/>
          </p:nvSpPr>
          <p:spPr bwMode="auto">
            <a:xfrm>
              <a:off x="7104" y="151"/>
              <a:ext cx="74" cy="100"/>
            </a:xfrm>
            <a:custGeom>
              <a:avLst/>
              <a:gdLst>
                <a:gd name="T0" fmla="*/ 22 w 25"/>
                <a:gd name="T1" fmla="*/ 7 h 34"/>
                <a:gd name="T2" fmla="*/ 11 w 25"/>
                <a:gd name="T3" fmla="*/ 0 h 34"/>
                <a:gd name="T4" fmla="*/ 2 w 25"/>
                <a:gd name="T5" fmla="*/ 11 h 34"/>
                <a:gd name="T6" fmla="*/ 22 w 25"/>
                <a:gd name="T7" fmla="*/ 7 h 34"/>
              </a:gdLst>
              <a:ahLst/>
              <a:cxnLst>
                <a:cxn ang="0">
                  <a:pos x="T0" y="T1"/>
                </a:cxn>
                <a:cxn ang="0">
                  <a:pos x="T2" y="T3"/>
                </a:cxn>
                <a:cxn ang="0">
                  <a:pos x="T4" y="T5"/>
                </a:cxn>
                <a:cxn ang="0">
                  <a:pos x="T6" y="T7"/>
                </a:cxn>
              </a:cxnLst>
              <a:rect l="0" t="0" r="r" b="b"/>
              <a:pathLst>
                <a:path w="25" h="34">
                  <a:moveTo>
                    <a:pt x="22" y="7"/>
                  </a:moveTo>
                  <a:cubicBezTo>
                    <a:pt x="20" y="2"/>
                    <a:pt x="14" y="0"/>
                    <a:pt x="11" y="0"/>
                  </a:cubicBezTo>
                  <a:cubicBezTo>
                    <a:pt x="2" y="0"/>
                    <a:pt x="0" y="4"/>
                    <a:pt x="2" y="11"/>
                  </a:cubicBezTo>
                  <a:cubicBezTo>
                    <a:pt x="7" y="34"/>
                    <a:pt x="25" y="14"/>
                    <a:pt x="22" y="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8" name="Freeform 10406">
              <a:extLst>
                <a:ext uri="{FF2B5EF4-FFF2-40B4-BE49-F238E27FC236}">
                  <a16:creationId xmlns:a16="http://schemas.microsoft.com/office/drawing/2014/main" id="{81025BFA-74D6-4B39-9CC6-04D41059D32E}"/>
                </a:ext>
              </a:extLst>
            </p:cNvPr>
            <p:cNvSpPr>
              <a:spLocks/>
            </p:cNvSpPr>
            <p:nvPr/>
          </p:nvSpPr>
          <p:spPr bwMode="auto">
            <a:xfrm>
              <a:off x="7131" y="89"/>
              <a:ext cx="62" cy="68"/>
            </a:xfrm>
            <a:custGeom>
              <a:avLst/>
              <a:gdLst>
                <a:gd name="T0" fmla="*/ 6 w 21"/>
                <a:gd name="T1" fmla="*/ 0 h 23"/>
                <a:gd name="T2" fmla="*/ 6 w 21"/>
                <a:gd name="T3" fmla="*/ 0 h 23"/>
                <a:gd name="T4" fmla="*/ 6 w 21"/>
                <a:gd name="T5" fmla="*/ 18 h 23"/>
                <a:gd name="T6" fmla="*/ 6 w 21"/>
                <a:gd name="T7" fmla="*/ 11 h 23"/>
                <a:gd name="T8" fmla="*/ 8 w 21"/>
                <a:gd name="T9" fmla="*/ 3 h 23"/>
                <a:gd name="T10" fmla="*/ 8 w 21"/>
                <a:gd name="T11" fmla="*/ 3 h 23"/>
                <a:gd name="T12" fmla="*/ 7 w 21"/>
                <a:gd name="T13" fmla="*/ 18 h 23"/>
                <a:gd name="T14" fmla="*/ 7 w 21"/>
                <a:gd name="T15" fmla="*/ 18 h 23"/>
                <a:gd name="T16" fmla="*/ 7 w 21"/>
                <a:gd name="T17" fmla="*/ 18 h 23"/>
                <a:gd name="T18" fmla="*/ 12 w 21"/>
                <a:gd name="T19" fmla="*/ 4 h 23"/>
                <a:gd name="T20" fmla="*/ 12 w 21"/>
                <a:gd name="T21" fmla="*/ 4 h 23"/>
                <a:gd name="T22" fmla="*/ 10 w 21"/>
                <a:gd name="T23" fmla="*/ 14 h 23"/>
                <a:gd name="T24" fmla="*/ 9 w 21"/>
                <a:gd name="T25" fmla="*/ 17 h 23"/>
                <a:gd name="T26" fmla="*/ 16 w 21"/>
                <a:gd name="T27" fmla="*/ 9 h 23"/>
                <a:gd name="T28" fmla="*/ 16 w 21"/>
                <a:gd name="T29" fmla="*/ 9 h 23"/>
                <a:gd name="T30" fmla="*/ 9 w 21"/>
                <a:gd name="T31" fmla="*/ 18 h 23"/>
                <a:gd name="T32" fmla="*/ 15 w 21"/>
                <a:gd name="T33" fmla="*/ 16 h 23"/>
                <a:gd name="T34" fmla="*/ 19 w 21"/>
                <a:gd name="T35" fmla="*/ 7 h 23"/>
                <a:gd name="T36" fmla="*/ 20 w 21"/>
                <a:gd name="T37" fmla="*/ 6 h 23"/>
                <a:gd name="T38" fmla="*/ 7 w 21"/>
                <a:gd name="T39" fmla="*/ 19 h 23"/>
                <a:gd name="T40" fmla="*/ 6 w 21"/>
                <a:gd name="T41" fmla="*/ 20 h 23"/>
                <a:gd name="T42" fmla="*/ 6 w 21"/>
                <a:gd name="T43" fmla="*/ 19 h 23"/>
                <a:gd name="T44" fmla="*/ 6 w 21"/>
                <a:gd name="T4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 h="23">
                  <a:moveTo>
                    <a:pt x="6" y="0"/>
                  </a:moveTo>
                  <a:cubicBezTo>
                    <a:pt x="6" y="0"/>
                    <a:pt x="6" y="0"/>
                    <a:pt x="6" y="0"/>
                  </a:cubicBezTo>
                  <a:cubicBezTo>
                    <a:pt x="4" y="6"/>
                    <a:pt x="2" y="13"/>
                    <a:pt x="6" y="18"/>
                  </a:cubicBezTo>
                  <a:cubicBezTo>
                    <a:pt x="6" y="15"/>
                    <a:pt x="6" y="13"/>
                    <a:pt x="6" y="11"/>
                  </a:cubicBezTo>
                  <a:cubicBezTo>
                    <a:pt x="6" y="8"/>
                    <a:pt x="7" y="6"/>
                    <a:pt x="8" y="3"/>
                  </a:cubicBezTo>
                  <a:cubicBezTo>
                    <a:pt x="8" y="3"/>
                    <a:pt x="8" y="3"/>
                    <a:pt x="8" y="3"/>
                  </a:cubicBezTo>
                  <a:cubicBezTo>
                    <a:pt x="7" y="8"/>
                    <a:pt x="7" y="13"/>
                    <a:pt x="7" y="18"/>
                  </a:cubicBezTo>
                  <a:cubicBezTo>
                    <a:pt x="7" y="18"/>
                    <a:pt x="7" y="18"/>
                    <a:pt x="7" y="18"/>
                  </a:cubicBezTo>
                  <a:cubicBezTo>
                    <a:pt x="7" y="18"/>
                    <a:pt x="7" y="18"/>
                    <a:pt x="7" y="18"/>
                  </a:cubicBezTo>
                  <a:cubicBezTo>
                    <a:pt x="10" y="14"/>
                    <a:pt x="11" y="9"/>
                    <a:pt x="12" y="4"/>
                  </a:cubicBezTo>
                  <a:cubicBezTo>
                    <a:pt x="12" y="4"/>
                    <a:pt x="12" y="3"/>
                    <a:pt x="12" y="4"/>
                  </a:cubicBezTo>
                  <a:cubicBezTo>
                    <a:pt x="13" y="7"/>
                    <a:pt x="11" y="11"/>
                    <a:pt x="10" y="14"/>
                  </a:cubicBezTo>
                  <a:cubicBezTo>
                    <a:pt x="10" y="15"/>
                    <a:pt x="9" y="16"/>
                    <a:pt x="9" y="17"/>
                  </a:cubicBezTo>
                  <a:cubicBezTo>
                    <a:pt x="12" y="15"/>
                    <a:pt x="14" y="12"/>
                    <a:pt x="16" y="9"/>
                  </a:cubicBezTo>
                  <a:cubicBezTo>
                    <a:pt x="17" y="8"/>
                    <a:pt x="17" y="9"/>
                    <a:pt x="16" y="9"/>
                  </a:cubicBezTo>
                  <a:cubicBezTo>
                    <a:pt x="15" y="12"/>
                    <a:pt x="12" y="17"/>
                    <a:pt x="9" y="18"/>
                  </a:cubicBezTo>
                  <a:cubicBezTo>
                    <a:pt x="11" y="18"/>
                    <a:pt x="13" y="18"/>
                    <a:pt x="15" y="16"/>
                  </a:cubicBezTo>
                  <a:cubicBezTo>
                    <a:pt x="18" y="14"/>
                    <a:pt x="19" y="10"/>
                    <a:pt x="19" y="7"/>
                  </a:cubicBezTo>
                  <a:cubicBezTo>
                    <a:pt x="19" y="7"/>
                    <a:pt x="20" y="6"/>
                    <a:pt x="20" y="6"/>
                  </a:cubicBezTo>
                  <a:cubicBezTo>
                    <a:pt x="21" y="11"/>
                    <a:pt x="14" y="23"/>
                    <a:pt x="7" y="19"/>
                  </a:cubicBezTo>
                  <a:cubicBezTo>
                    <a:pt x="7" y="19"/>
                    <a:pt x="6" y="20"/>
                    <a:pt x="6" y="20"/>
                  </a:cubicBezTo>
                  <a:cubicBezTo>
                    <a:pt x="6" y="20"/>
                    <a:pt x="6" y="19"/>
                    <a:pt x="6" y="19"/>
                  </a:cubicBezTo>
                  <a:cubicBezTo>
                    <a:pt x="0" y="17"/>
                    <a:pt x="3" y="4"/>
                    <a:pt x="6" y="0"/>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9" name="Freeform 10407">
              <a:extLst>
                <a:ext uri="{FF2B5EF4-FFF2-40B4-BE49-F238E27FC236}">
                  <a16:creationId xmlns:a16="http://schemas.microsoft.com/office/drawing/2014/main" id="{F6A9DCC1-B131-46E9-83C1-67B2D65B3E68}"/>
                </a:ext>
              </a:extLst>
            </p:cNvPr>
            <p:cNvSpPr>
              <a:spLocks/>
            </p:cNvSpPr>
            <p:nvPr/>
          </p:nvSpPr>
          <p:spPr bwMode="auto">
            <a:xfrm>
              <a:off x="7272" y="289"/>
              <a:ext cx="135" cy="129"/>
            </a:xfrm>
            <a:custGeom>
              <a:avLst/>
              <a:gdLst>
                <a:gd name="T0" fmla="*/ 0 w 46"/>
                <a:gd name="T1" fmla="*/ 38 h 44"/>
                <a:gd name="T2" fmla="*/ 32 w 46"/>
                <a:gd name="T3" fmla="*/ 35 h 44"/>
                <a:gd name="T4" fmla="*/ 40 w 46"/>
                <a:gd name="T5" fmla="*/ 23 h 44"/>
                <a:gd name="T6" fmla="*/ 23 w 46"/>
                <a:gd name="T7" fmla="*/ 23 h 44"/>
                <a:gd name="T8" fmla="*/ 36 w 46"/>
                <a:gd name="T9" fmla="*/ 6 h 44"/>
                <a:gd name="T10" fmla="*/ 17 w 46"/>
                <a:gd name="T11" fmla="*/ 9 h 44"/>
                <a:gd name="T12" fmla="*/ 0 w 46"/>
                <a:gd name="T13" fmla="*/ 38 h 44"/>
              </a:gdLst>
              <a:ahLst/>
              <a:cxnLst>
                <a:cxn ang="0">
                  <a:pos x="T0" y="T1"/>
                </a:cxn>
                <a:cxn ang="0">
                  <a:pos x="T2" y="T3"/>
                </a:cxn>
                <a:cxn ang="0">
                  <a:pos x="T4" y="T5"/>
                </a:cxn>
                <a:cxn ang="0">
                  <a:pos x="T6" y="T7"/>
                </a:cxn>
                <a:cxn ang="0">
                  <a:pos x="T8" y="T9"/>
                </a:cxn>
                <a:cxn ang="0">
                  <a:pos x="T10" y="T11"/>
                </a:cxn>
                <a:cxn ang="0">
                  <a:pos x="T12" y="T13"/>
                </a:cxn>
              </a:cxnLst>
              <a:rect l="0" t="0" r="r" b="b"/>
              <a:pathLst>
                <a:path w="46" h="44">
                  <a:moveTo>
                    <a:pt x="0" y="38"/>
                  </a:moveTo>
                  <a:cubicBezTo>
                    <a:pt x="6" y="44"/>
                    <a:pt x="25" y="38"/>
                    <a:pt x="32" y="35"/>
                  </a:cubicBezTo>
                  <a:cubicBezTo>
                    <a:pt x="36" y="33"/>
                    <a:pt x="46" y="28"/>
                    <a:pt x="40" y="23"/>
                  </a:cubicBezTo>
                  <a:cubicBezTo>
                    <a:pt x="36" y="21"/>
                    <a:pt x="27" y="22"/>
                    <a:pt x="23" y="23"/>
                  </a:cubicBezTo>
                  <a:cubicBezTo>
                    <a:pt x="28" y="22"/>
                    <a:pt x="40" y="12"/>
                    <a:pt x="36" y="6"/>
                  </a:cubicBezTo>
                  <a:cubicBezTo>
                    <a:pt x="32" y="0"/>
                    <a:pt x="21" y="5"/>
                    <a:pt x="17" y="9"/>
                  </a:cubicBezTo>
                  <a:cubicBezTo>
                    <a:pt x="8" y="17"/>
                    <a:pt x="3" y="27"/>
                    <a:pt x="0" y="38"/>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0" name="Freeform 10408">
              <a:extLst>
                <a:ext uri="{FF2B5EF4-FFF2-40B4-BE49-F238E27FC236}">
                  <a16:creationId xmlns:a16="http://schemas.microsoft.com/office/drawing/2014/main" id="{B768D0BA-8372-4707-A60C-A2DC91FEEF67}"/>
                </a:ext>
              </a:extLst>
            </p:cNvPr>
            <p:cNvSpPr>
              <a:spLocks/>
            </p:cNvSpPr>
            <p:nvPr/>
          </p:nvSpPr>
          <p:spPr bwMode="auto">
            <a:xfrm>
              <a:off x="7246" y="350"/>
              <a:ext cx="82" cy="89"/>
            </a:xfrm>
            <a:custGeom>
              <a:avLst/>
              <a:gdLst>
                <a:gd name="T0" fmla="*/ 28 w 28"/>
                <a:gd name="T1" fmla="*/ 17 h 30"/>
                <a:gd name="T2" fmla="*/ 22 w 28"/>
                <a:gd name="T3" fmla="*/ 5 h 30"/>
                <a:gd name="T4" fmla="*/ 8 w 28"/>
                <a:gd name="T5" fmla="*/ 9 h 30"/>
                <a:gd name="T6" fmla="*/ 28 w 28"/>
                <a:gd name="T7" fmla="*/ 17 h 30"/>
              </a:gdLst>
              <a:ahLst/>
              <a:cxnLst>
                <a:cxn ang="0">
                  <a:pos x="T0" y="T1"/>
                </a:cxn>
                <a:cxn ang="0">
                  <a:pos x="T2" y="T3"/>
                </a:cxn>
                <a:cxn ang="0">
                  <a:pos x="T4" y="T5"/>
                </a:cxn>
                <a:cxn ang="0">
                  <a:pos x="T6" y="T7"/>
                </a:cxn>
              </a:cxnLst>
              <a:rect l="0" t="0" r="r" b="b"/>
              <a:pathLst>
                <a:path w="28" h="30">
                  <a:moveTo>
                    <a:pt x="28" y="17"/>
                  </a:moveTo>
                  <a:cubicBezTo>
                    <a:pt x="28" y="12"/>
                    <a:pt x="25" y="7"/>
                    <a:pt x="22" y="5"/>
                  </a:cubicBezTo>
                  <a:cubicBezTo>
                    <a:pt x="15" y="0"/>
                    <a:pt x="10" y="2"/>
                    <a:pt x="8" y="9"/>
                  </a:cubicBezTo>
                  <a:cubicBezTo>
                    <a:pt x="0" y="30"/>
                    <a:pt x="26" y="24"/>
                    <a:pt x="28" y="1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1" name="Freeform 10409">
              <a:extLst>
                <a:ext uri="{FF2B5EF4-FFF2-40B4-BE49-F238E27FC236}">
                  <a16:creationId xmlns:a16="http://schemas.microsoft.com/office/drawing/2014/main" id="{308B40F1-3B16-4050-A653-7DCB942ADFA0}"/>
                </a:ext>
              </a:extLst>
            </p:cNvPr>
            <p:cNvSpPr>
              <a:spLocks/>
            </p:cNvSpPr>
            <p:nvPr/>
          </p:nvSpPr>
          <p:spPr bwMode="auto">
            <a:xfrm>
              <a:off x="7313" y="321"/>
              <a:ext cx="65" cy="68"/>
            </a:xfrm>
            <a:custGeom>
              <a:avLst/>
              <a:gdLst>
                <a:gd name="T0" fmla="*/ 14 w 22"/>
                <a:gd name="T1" fmla="*/ 0 h 23"/>
                <a:gd name="T2" fmla="*/ 14 w 22"/>
                <a:gd name="T3" fmla="*/ 1 h 23"/>
                <a:gd name="T4" fmla="*/ 4 w 22"/>
                <a:gd name="T5" fmla="*/ 15 h 23"/>
                <a:gd name="T6" fmla="*/ 8 w 22"/>
                <a:gd name="T7" fmla="*/ 9 h 23"/>
                <a:gd name="T8" fmla="*/ 14 w 22"/>
                <a:gd name="T9" fmla="*/ 4 h 23"/>
                <a:gd name="T10" fmla="*/ 14 w 22"/>
                <a:gd name="T11" fmla="*/ 4 h 23"/>
                <a:gd name="T12" fmla="*/ 4 w 22"/>
                <a:gd name="T13" fmla="*/ 15 h 23"/>
                <a:gd name="T14" fmla="*/ 4 w 22"/>
                <a:gd name="T15" fmla="*/ 15 h 23"/>
                <a:gd name="T16" fmla="*/ 4 w 22"/>
                <a:gd name="T17" fmla="*/ 16 h 23"/>
                <a:gd name="T18" fmla="*/ 17 w 22"/>
                <a:gd name="T19" fmla="*/ 7 h 23"/>
                <a:gd name="T20" fmla="*/ 17 w 22"/>
                <a:gd name="T21" fmla="*/ 7 h 23"/>
                <a:gd name="T22" fmla="*/ 10 w 22"/>
                <a:gd name="T23" fmla="*/ 14 h 23"/>
                <a:gd name="T24" fmla="*/ 7 w 22"/>
                <a:gd name="T25" fmla="*/ 16 h 23"/>
                <a:gd name="T26" fmla="*/ 18 w 22"/>
                <a:gd name="T27" fmla="*/ 13 h 23"/>
                <a:gd name="T28" fmla="*/ 18 w 22"/>
                <a:gd name="T29" fmla="*/ 13 h 23"/>
                <a:gd name="T30" fmla="*/ 6 w 22"/>
                <a:gd name="T31" fmla="*/ 17 h 23"/>
                <a:gd name="T32" fmla="*/ 12 w 22"/>
                <a:gd name="T33" fmla="*/ 19 h 23"/>
                <a:gd name="T34" fmla="*/ 22 w 22"/>
                <a:gd name="T35" fmla="*/ 13 h 23"/>
                <a:gd name="T36" fmla="*/ 22 w 22"/>
                <a:gd name="T37" fmla="*/ 13 h 23"/>
                <a:gd name="T38" fmla="*/ 5 w 22"/>
                <a:gd name="T39" fmla="*/ 17 h 23"/>
                <a:gd name="T40" fmla="*/ 3 w 22"/>
                <a:gd name="T41" fmla="*/ 16 h 23"/>
                <a:gd name="T42" fmla="*/ 3 w 22"/>
                <a:gd name="T43" fmla="*/ 16 h 23"/>
                <a:gd name="T44" fmla="*/ 14 w 22"/>
                <a:gd name="T4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23">
                  <a:moveTo>
                    <a:pt x="14" y="0"/>
                  </a:moveTo>
                  <a:cubicBezTo>
                    <a:pt x="14" y="0"/>
                    <a:pt x="14" y="0"/>
                    <a:pt x="14" y="1"/>
                  </a:cubicBezTo>
                  <a:cubicBezTo>
                    <a:pt x="10" y="4"/>
                    <a:pt x="4" y="8"/>
                    <a:pt x="4" y="15"/>
                  </a:cubicBezTo>
                  <a:cubicBezTo>
                    <a:pt x="5" y="13"/>
                    <a:pt x="7" y="11"/>
                    <a:pt x="8" y="9"/>
                  </a:cubicBezTo>
                  <a:cubicBezTo>
                    <a:pt x="10" y="7"/>
                    <a:pt x="12" y="5"/>
                    <a:pt x="14" y="4"/>
                  </a:cubicBezTo>
                  <a:cubicBezTo>
                    <a:pt x="14" y="4"/>
                    <a:pt x="15" y="4"/>
                    <a:pt x="14" y="4"/>
                  </a:cubicBezTo>
                  <a:cubicBezTo>
                    <a:pt x="10" y="8"/>
                    <a:pt x="8" y="12"/>
                    <a:pt x="4" y="15"/>
                  </a:cubicBezTo>
                  <a:cubicBezTo>
                    <a:pt x="4" y="15"/>
                    <a:pt x="4" y="15"/>
                    <a:pt x="4" y="15"/>
                  </a:cubicBezTo>
                  <a:cubicBezTo>
                    <a:pt x="4" y="16"/>
                    <a:pt x="4" y="16"/>
                    <a:pt x="4" y="16"/>
                  </a:cubicBezTo>
                  <a:cubicBezTo>
                    <a:pt x="10" y="14"/>
                    <a:pt x="13" y="10"/>
                    <a:pt x="17" y="7"/>
                  </a:cubicBezTo>
                  <a:cubicBezTo>
                    <a:pt x="17" y="7"/>
                    <a:pt x="17" y="7"/>
                    <a:pt x="17" y="7"/>
                  </a:cubicBezTo>
                  <a:cubicBezTo>
                    <a:pt x="16" y="10"/>
                    <a:pt x="12" y="12"/>
                    <a:pt x="10" y="14"/>
                  </a:cubicBezTo>
                  <a:cubicBezTo>
                    <a:pt x="9" y="14"/>
                    <a:pt x="8" y="15"/>
                    <a:pt x="7" y="16"/>
                  </a:cubicBezTo>
                  <a:cubicBezTo>
                    <a:pt x="11" y="16"/>
                    <a:pt x="14" y="15"/>
                    <a:pt x="18" y="13"/>
                  </a:cubicBezTo>
                  <a:cubicBezTo>
                    <a:pt x="18" y="13"/>
                    <a:pt x="18" y="13"/>
                    <a:pt x="18" y="13"/>
                  </a:cubicBezTo>
                  <a:cubicBezTo>
                    <a:pt x="15" y="15"/>
                    <a:pt x="10" y="17"/>
                    <a:pt x="6" y="17"/>
                  </a:cubicBezTo>
                  <a:cubicBezTo>
                    <a:pt x="8" y="18"/>
                    <a:pt x="10" y="19"/>
                    <a:pt x="12" y="19"/>
                  </a:cubicBezTo>
                  <a:cubicBezTo>
                    <a:pt x="16" y="18"/>
                    <a:pt x="19" y="16"/>
                    <a:pt x="22" y="13"/>
                  </a:cubicBezTo>
                  <a:cubicBezTo>
                    <a:pt x="22" y="13"/>
                    <a:pt x="22" y="13"/>
                    <a:pt x="22" y="13"/>
                  </a:cubicBezTo>
                  <a:cubicBezTo>
                    <a:pt x="20" y="18"/>
                    <a:pt x="8" y="23"/>
                    <a:pt x="5" y="17"/>
                  </a:cubicBezTo>
                  <a:cubicBezTo>
                    <a:pt x="4" y="17"/>
                    <a:pt x="3" y="17"/>
                    <a:pt x="3" y="16"/>
                  </a:cubicBezTo>
                  <a:cubicBezTo>
                    <a:pt x="3" y="16"/>
                    <a:pt x="3" y="16"/>
                    <a:pt x="3" y="16"/>
                  </a:cubicBezTo>
                  <a:cubicBezTo>
                    <a:pt x="0" y="10"/>
                    <a:pt x="10" y="2"/>
                    <a:pt x="14" y="0"/>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2" name="Freeform 10410">
              <a:extLst>
                <a:ext uri="{FF2B5EF4-FFF2-40B4-BE49-F238E27FC236}">
                  <a16:creationId xmlns:a16="http://schemas.microsoft.com/office/drawing/2014/main" id="{7E2D3E37-1E74-4D5E-929E-12AF3CB44592}"/>
                </a:ext>
              </a:extLst>
            </p:cNvPr>
            <p:cNvSpPr>
              <a:spLocks/>
            </p:cNvSpPr>
            <p:nvPr/>
          </p:nvSpPr>
          <p:spPr bwMode="auto">
            <a:xfrm>
              <a:off x="7281" y="98"/>
              <a:ext cx="135" cy="129"/>
            </a:xfrm>
            <a:custGeom>
              <a:avLst/>
              <a:gdLst>
                <a:gd name="T0" fmla="*/ 0 w 46"/>
                <a:gd name="T1" fmla="*/ 37 h 44"/>
                <a:gd name="T2" fmla="*/ 32 w 46"/>
                <a:gd name="T3" fmla="*/ 35 h 44"/>
                <a:gd name="T4" fmla="*/ 40 w 46"/>
                <a:gd name="T5" fmla="*/ 23 h 44"/>
                <a:gd name="T6" fmla="*/ 23 w 46"/>
                <a:gd name="T7" fmla="*/ 23 h 44"/>
                <a:gd name="T8" fmla="*/ 36 w 46"/>
                <a:gd name="T9" fmla="*/ 5 h 44"/>
                <a:gd name="T10" fmla="*/ 17 w 46"/>
                <a:gd name="T11" fmla="*/ 9 h 44"/>
                <a:gd name="T12" fmla="*/ 0 w 46"/>
                <a:gd name="T13" fmla="*/ 37 h 44"/>
              </a:gdLst>
              <a:ahLst/>
              <a:cxnLst>
                <a:cxn ang="0">
                  <a:pos x="T0" y="T1"/>
                </a:cxn>
                <a:cxn ang="0">
                  <a:pos x="T2" y="T3"/>
                </a:cxn>
                <a:cxn ang="0">
                  <a:pos x="T4" y="T5"/>
                </a:cxn>
                <a:cxn ang="0">
                  <a:pos x="T6" y="T7"/>
                </a:cxn>
                <a:cxn ang="0">
                  <a:pos x="T8" y="T9"/>
                </a:cxn>
                <a:cxn ang="0">
                  <a:pos x="T10" y="T11"/>
                </a:cxn>
                <a:cxn ang="0">
                  <a:pos x="T12" y="T13"/>
                </a:cxn>
              </a:cxnLst>
              <a:rect l="0" t="0" r="r" b="b"/>
              <a:pathLst>
                <a:path w="46" h="44">
                  <a:moveTo>
                    <a:pt x="0" y="37"/>
                  </a:moveTo>
                  <a:cubicBezTo>
                    <a:pt x="6" y="44"/>
                    <a:pt x="26" y="38"/>
                    <a:pt x="32" y="35"/>
                  </a:cubicBezTo>
                  <a:cubicBezTo>
                    <a:pt x="36" y="33"/>
                    <a:pt x="46" y="27"/>
                    <a:pt x="40" y="23"/>
                  </a:cubicBezTo>
                  <a:cubicBezTo>
                    <a:pt x="36" y="21"/>
                    <a:pt x="27" y="22"/>
                    <a:pt x="23" y="23"/>
                  </a:cubicBezTo>
                  <a:cubicBezTo>
                    <a:pt x="28" y="21"/>
                    <a:pt x="40" y="12"/>
                    <a:pt x="36" y="5"/>
                  </a:cubicBezTo>
                  <a:cubicBezTo>
                    <a:pt x="32" y="0"/>
                    <a:pt x="21" y="5"/>
                    <a:pt x="17" y="9"/>
                  </a:cubicBezTo>
                  <a:cubicBezTo>
                    <a:pt x="8" y="16"/>
                    <a:pt x="3" y="27"/>
                    <a:pt x="0" y="37"/>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3" name="Freeform 10411">
              <a:extLst>
                <a:ext uri="{FF2B5EF4-FFF2-40B4-BE49-F238E27FC236}">
                  <a16:creationId xmlns:a16="http://schemas.microsoft.com/office/drawing/2014/main" id="{8A07A0B4-BAF2-487E-8E96-C3B21F0881AC}"/>
                </a:ext>
              </a:extLst>
            </p:cNvPr>
            <p:cNvSpPr>
              <a:spLocks/>
            </p:cNvSpPr>
            <p:nvPr/>
          </p:nvSpPr>
          <p:spPr bwMode="auto">
            <a:xfrm>
              <a:off x="7254" y="160"/>
              <a:ext cx="83" cy="88"/>
            </a:xfrm>
            <a:custGeom>
              <a:avLst/>
              <a:gdLst>
                <a:gd name="T0" fmla="*/ 28 w 28"/>
                <a:gd name="T1" fmla="*/ 17 h 30"/>
                <a:gd name="T2" fmla="*/ 22 w 28"/>
                <a:gd name="T3" fmla="*/ 5 h 30"/>
                <a:gd name="T4" fmla="*/ 8 w 28"/>
                <a:gd name="T5" fmla="*/ 9 h 30"/>
                <a:gd name="T6" fmla="*/ 28 w 28"/>
                <a:gd name="T7" fmla="*/ 17 h 30"/>
              </a:gdLst>
              <a:ahLst/>
              <a:cxnLst>
                <a:cxn ang="0">
                  <a:pos x="T0" y="T1"/>
                </a:cxn>
                <a:cxn ang="0">
                  <a:pos x="T2" y="T3"/>
                </a:cxn>
                <a:cxn ang="0">
                  <a:pos x="T4" y="T5"/>
                </a:cxn>
                <a:cxn ang="0">
                  <a:pos x="T6" y="T7"/>
                </a:cxn>
              </a:cxnLst>
              <a:rect l="0" t="0" r="r" b="b"/>
              <a:pathLst>
                <a:path w="28" h="30">
                  <a:moveTo>
                    <a:pt x="28" y="17"/>
                  </a:moveTo>
                  <a:cubicBezTo>
                    <a:pt x="28" y="12"/>
                    <a:pt x="25" y="7"/>
                    <a:pt x="22" y="5"/>
                  </a:cubicBezTo>
                  <a:cubicBezTo>
                    <a:pt x="15" y="0"/>
                    <a:pt x="11" y="2"/>
                    <a:pt x="8" y="9"/>
                  </a:cubicBezTo>
                  <a:cubicBezTo>
                    <a:pt x="0" y="30"/>
                    <a:pt x="26" y="24"/>
                    <a:pt x="28" y="1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4" name="Freeform 10412">
              <a:extLst>
                <a:ext uri="{FF2B5EF4-FFF2-40B4-BE49-F238E27FC236}">
                  <a16:creationId xmlns:a16="http://schemas.microsoft.com/office/drawing/2014/main" id="{605DFFDF-5409-4D27-B4DD-5FE201F4CFCC}"/>
                </a:ext>
              </a:extLst>
            </p:cNvPr>
            <p:cNvSpPr>
              <a:spLocks/>
            </p:cNvSpPr>
            <p:nvPr/>
          </p:nvSpPr>
          <p:spPr bwMode="auto">
            <a:xfrm>
              <a:off x="7322" y="130"/>
              <a:ext cx="65" cy="68"/>
            </a:xfrm>
            <a:custGeom>
              <a:avLst/>
              <a:gdLst>
                <a:gd name="T0" fmla="*/ 14 w 22"/>
                <a:gd name="T1" fmla="*/ 0 h 23"/>
                <a:gd name="T2" fmla="*/ 14 w 22"/>
                <a:gd name="T3" fmla="*/ 0 h 23"/>
                <a:gd name="T4" fmla="*/ 4 w 22"/>
                <a:gd name="T5" fmla="*/ 14 h 23"/>
                <a:gd name="T6" fmla="*/ 8 w 22"/>
                <a:gd name="T7" fmla="*/ 9 h 23"/>
                <a:gd name="T8" fmla="*/ 14 w 22"/>
                <a:gd name="T9" fmla="*/ 4 h 23"/>
                <a:gd name="T10" fmla="*/ 14 w 22"/>
                <a:gd name="T11" fmla="*/ 4 h 23"/>
                <a:gd name="T12" fmla="*/ 5 w 22"/>
                <a:gd name="T13" fmla="*/ 15 h 23"/>
                <a:gd name="T14" fmla="*/ 5 w 22"/>
                <a:gd name="T15" fmla="*/ 15 h 23"/>
                <a:gd name="T16" fmla="*/ 5 w 22"/>
                <a:gd name="T17" fmla="*/ 15 h 23"/>
                <a:gd name="T18" fmla="*/ 17 w 22"/>
                <a:gd name="T19" fmla="*/ 7 h 23"/>
                <a:gd name="T20" fmla="*/ 17 w 22"/>
                <a:gd name="T21" fmla="*/ 7 h 23"/>
                <a:gd name="T22" fmla="*/ 10 w 22"/>
                <a:gd name="T23" fmla="*/ 14 h 23"/>
                <a:gd name="T24" fmla="*/ 7 w 22"/>
                <a:gd name="T25" fmla="*/ 16 h 23"/>
                <a:gd name="T26" fmla="*/ 18 w 22"/>
                <a:gd name="T27" fmla="*/ 13 h 23"/>
                <a:gd name="T28" fmla="*/ 18 w 22"/>
                <a:gd name="T29" fmla="*/ 13 h 23"/>
                <a:gd name="T30" fmla="*/ 6 w 22"/>
                <a:gd name="T31" fmla="*/ 16 h 23"/>
                <a:gd name="T32" fmla="*/ 12 w 22"/>
                <a:gd name="T33" fmla="*/ 18 h 23"/>
                <a:gd name="T34" fmla="*/ 22 w 22"/>
                <a:gd name="T35" fmla="*/ 13 h 23"/>
                <a:gd name="T36" fmla="*/ 22 w 22"/>
                <a:gd name="T37" fmla="*/ 13 h 23"/>
                <a:gd name="T38" fmla="*/ 5 w 22"/>
                <a:gd name="T39" fmla="*/ 16 h 23"/>
                <a:gd name="T40" fmla="*/ 3 w 22"/>
                <a:gd name="T41" fmla="*/ 16 h 23"/>
                <a:gd name="T42" fmla="*/ 4 w 22"/>
                <a:gd name="T43" fmla="*/ 16 h 23"/>
                <a:gd name="T44" fmla="*/ 14 w 22"/>
                <a:gd name="T4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23">
                  <a:moveTo>
                    <a:pt x="14" y="0"/>
                  </a:moveTo>
                  <a:cubicBezTo>
                    <a:pt x="15" y="0"/>
                    <a:pt x="14" y="0"/>
                    <a:pt x="14" y="0"/>
                  </a:cubicBezTo>
                  <a:cubicBezTo>
                    <a:pt x="10" y="4"/>
                    <a:pt x="4" y="8"/>
                    <a:pt x="4" y="14"/>
                  </a:cubicBezTo>
                  <a:cubicBezTo>
                    <a:pt x="5" y="12"/>
                    <a:pt x="7" y="11"/>
                    <a:pt x="8" y="9"/>
                  </a:cubicBezTo>
                  <a:cubicBezTo>
                    <a:pt x="10" y="7"/>
                    <a:pt x="12" y="5"/>
                    <a:pt x="14" y="4"/>
                  </a:cubicBezTo>
                  <a:cubicBezTo>
                    <a:pt x="14" y="4"/>
                    <a:pt x="15" y="4"/>
                    <a:pt x="14" y="4"/>
                  </a:cubicBezTo>
                  <a:cubicBezTo>
                    <a:pt x="11" y="7"/>
                    <a:pt x="8" y="12"/>
                    <a:pt x="5" y="15"/>
                  </a:cubicBezTo>
                  <a:cubicBezTo>
                    <a:pt x="5" y="15"/>
                    <a:pt x="5" y="15"/>
                    <a:pt x="5" y="15"/>
                  </a:cubicBezTo>
                  <a:cubicBezTo>
                    <a:pt x="5" y="15"/>
                    <a:pt x="5" y="15"/>
                    <a:pt x="5" y="15"/>
                  </a:cubicBezTo>
                  <a:cubicBezTo>
                    <a:pt x="10" y="14"/>
                    <a:pt x="13" y="10"/>
                    <a:pt x="17" y="7"/>
                  </a:cubicBezTo>
                  <a:cubicBezTo>
                    <a:pt x="17" y="7"/>
                    <a:pt x="18" y="6"/>
                    <a:pt x="17" y="7"/>
                  </a:cubicBezTo>
                  <a:cubicBezTo>
                    <a:pt x="16" y="10"/>
                    <a:pt x="12" y="12"/>
                    <a:pt x="10" y="14"/>
                  </a:cubicBezTo>
                  <a:cubicBezTo>
                    <a:pt x="9" y="14"/>
                    <a:pt x="8" y="15"/>
                    <a:pt x="7" y="16"/>
                  </a:cubicBezTo>
                  <a:cubicBezTo>
                    <a:pt x="11" y="16"/>
                    <a:pt x="14" y="14"/>
                    <a:pt x="18" y="13"/>
                  </a:cubicBezTo>
                  <a:cubicBezTo>
                    <a:pt x="18" y="13"/>
                    <a:pt x="18" y="13"/>
                    <a:pt x="18" y="13"/>
                  </a:cubicBezTo>
                  <a:cubicBezTo>
                    <a:pt x="15" y="15"/>
                    <a:pt x="10" y="17"/>
                    <a:pt x="6" y="16"/>
                  </a:cubicBezTo>
                  <a:cubicBezTo>
                    <a:pt x="8" y="18"/>
                    <a:pt x="10" y="19"/>
                    <a:pt x="12" y="18"/>
                  </a:cubicBezTo>
                  <a:cubicBezTo>
                    <a:pt x="16" y="18"/>
                    <a:pt x="19" y="16"/>
                    <a:pt x="22" y="13"/>
                  </a:cubicBezTo>
                  <a:cubicBezTo>
                    <a:pt x="22" y="13"/>
                    <a:pt x="22" y="13"/>
                    <a:pt x="22" y="13"/>
                  </a:cubicBezTo>
                  <a:cubicBezTo>
                    <a:pt x="20" y="18"/>
                    <a:pt x="8" y="23"/>
                    <a:pt x="5" y="16"/>
                  </a:cubicBezTo>
                  <a:cubicBezTo>
                    <a:pt x="4" y="17"/>
                    <a:pt x="4" y="16"/>
                    <a:pt x="3" y="16"/>
                  </a:cubicBezTo>
                  <a:cubicBezTo>
                    <a:pt x="3" y="16"/>
                    <a:pt x="3" y="16"/>
                    <a:pt x="4" y="16"/>
                  </a:cubicBezTo>
                  <a:cubicBezTo>
                    <a:pt x="0" y="10"/>
                    <a:pt x="10" y="2"/>
                    <a:pt x="14" y="0"/>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5" name="Freeform 10413">
              <a:extLst>
                <a:ext uri="{FF2B5EF4-FFF2-40B4-BE49-F238E27FC236}">
                  <a16:creationId xmlns:a16="http://schemas.microsoft.com/office/drawing/2014/main" id="{8A79DC13-DF74-4C35-A53A-D38532622B75}"/>
                </a:ext>
              </a:extLst>
            </p:cNvPr>
            <p:cNvSpPr>
              <a:spLocks/>
            </p:cNvSpPr>
            <p:nvPr/>
          </p:nvSpPr>
          <p:spPr bwMode="auto">
            <a:xfrm>
              <a:off x="6981" y="201"/>
              <a:ext cx="323" cy="707"/>
            </a:xfrm>
            <a:custGeom>
              <a:avLst/>
              <a:gdLst>
                <a:gd name="T0" fmla="*/ 12 w 110"/>
                <a:gd name="T1" fmla="*/ 33 h 241"/>
                <a:gd name="T2" fmla="*/ 13 w 110"/>
                <a:gd name="T3" fmla="*/ 34 h 241"/>
                <a:gd name="T4" fmla="*/ 54 w 110"/>
                <a:gd name="T5" fmla="*/ 158 h 241"/>
                <a:gd name="T6" fmla="*/ 52 w 110"/>
                <a:gd name="T7" fmla="*/ 1 h 241"/>
                <a:gd name="T8" fmla="*/ 53 w 110"/>
                <a:gd name="T9" fmla="*/ 2 h 241"/>
                <a:gd name="T10" fmla="*/ 46 w 110"/>
                <a:gd name="T11" fmla="*/ 49 h 241"/>
                <a:gd name="T12" fmla="*/ 109 w 110"/>
                <a:gd name="T13" fmla="*/ 2 h 241"/>
                <a:gd name="T14" fmla="*/ 109 w 110"/>
                <a:gd name="T15" fmla="*/ 3 h 241"/>
                <a:gd name="T16" fmla="*/ 73 w 110"/>
                <a:gd name="T17" fmla="*/ 23 h 241"/>
                <a:gd name="T18" fmla="*/ 46 w 110"/>
                <a:gd name="T19" fmla="*/ 55 h 241"/>
                <a:gd name="T20" fmla="*/ 59 w 110"/>
                <a:gd name="T21" fmla="*/ 156 h 241"/>
                <a:gd name="T22" fmla="*/ 73 w 110"/>
                <a:gd name="T23" fmla="*/ 108 h 241"/>
                <a:gd name="T24" fmla="*/ 104 w 110"/>
                <a:gd name="T25" fmla="*/ 65 h 241"/>
                <a:gd name="T26" fmla="*/ 105 w 110"/>
                <a:gd name="T27" fmla="*/ 67 h 241"/>
                <a:gd name="T28" fmla="*/ 62 w 110"/>
                <a:gd name="T29" fmla="*/ 164 h 241"/>
                <a:gd name="T30" fmla="*/ 92 w 110"/>
                <a:gd name="T31" fmla="*/ 235 h 241"/>
                <a:gd name="T32" fmla="*/ 90 w 110"/>
                <a:gd name="T33" fmla="*/ 238 h 241"/>
                <a:gd name="T34" fmla="*/ 57 w 110"/>
                <a:gd name="T35" fmla="*/ 167 h 241"/>
                <a:gd name="T36" fmla="*/ 57 w 110"/>
                <a:gd name="T37" fmla="*/ 167 h 241"/>
                <a:gd name="T38" fmla="*/ 12 w 110"/>
                <a:gd name="T39" fmla="*/ 33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0" h="241">
                  <a:moveTo>
                    <a:pt x="12" y="33"/>
                  </a:moveTo>
                  <a:cubicBezTo>
                    <a:pt x="13" y="33"/>
                    <a:pt x="13" y="34"/>
                    <a:pt x="13" y="34"/>
                  </a:cubicBezTo>
                  <a:cubicBezTo>
                    <a:pt x="10" y="83"/>
                    <a:pt x="28" y="120"/>
                    <a:pt x="54" y="158"/>
                  </a:cubicBezTo>
                  <a:cubicBezTo>
                    <a:pt x="37" y="105"/>
                    <a:pt x="31" y="47"/>
                    <a:pt x="52" y="1"/>
                  </a:cubicBezTo>
                  <a:cubicBezTo>
                    <a:pt x="52" y="0"/>
                    <a:pt x="53" y="2"/>
                    <a:pt x="53" y="2"/>
                  </a:cubicBezTo>
                  <a:cubicBezTo>
                    <a:pt x="49" y="18"/>
                    <a:pt x="47" y="34"/>
                    <a:pt x="46" y="49"/>
                  </a:cubicBezTo>
                  <a:cubicBezTo>
                    <a:pt x="58" y="25"/>
                    <a:pt x="83" y="4"/>
                    <a:pt x="109" y="2"/>
                  </a:cubicBezTo>
                  <a:cubicBezTo>
                    <a:pt x="109" y="2"/>
                    <a:pt x="110" y="3"/>
                    <a:pt x="109" y="3"/>
                  </a:cubicBezTo>
                  <a:cubicBezTo>
                    <a:pt x="96" y="8"/>
                    <a:pt x="84" y="14"/>
                    <a:pt x="73" y="23"/>
                  </a:cubicBezTo>
                  <a:cubicBezTo>
                    <a:pt x="62" y="32"/>
                    <a:pt x="55" y="44"/>
                    <a:pt x="46" y="55"/>
                  </a:cubicBezTo>
                  <a:cubicBezTo>
                    <a:pt x="44" y="89"/>
                    <a:pt x="49" y="123"/>
                    <a:pt x="59" y="156"/>
                  </a:cubicBezTo>
                  <a:cubicBezTo>
                    <a:pt x="61" y="140"/>
                    <a:pt x="67" y="123"/>
                    <a:pt x="73" y="108"/>
                  </a:cubicBezTo>
                  <a:cubicBezTo>
                    <a:pt x="78" y="92"/>
                    <a:pt x="87" y="71"/>
                    <a:pt x="104" y="65"/>
                  </a:cubicBezTo>
                  <a:cubicBezTo>
                    <a:pt x="105" y="65"/>
                    <a:pt x="105" y="67"/>
                    <a:pt x="105" y="67"/>
                  </a:cubicBezTo>
                  <a:cubicBezTo>
                    <a:pt x="77" y="94"/>
                    <a:pt x="70" y="129"/>
                    <a:pt x="62" y="164"/>
                  </a:cubicBezTo>
                  <a:cubicBezTo>
                    <a:pt x="70" y="188"/>
                    <a:pt x="80" y="212"/>
                    <a:pt x="92" y="235"/>
                  </a:cubicBezTo>
                  <a:cubicBezTo>
                    <a:pt x="93" y="237"/>
                    <a:pt x="92" y="241"/>
                    <a:pt x="90" y="238"/>
                  </a:cubicBezTo>
                  <a:cubicBezTo>
                    <a:pt x="78" y="217"/>
                    <a:pt x="66" y="193"/>
                    <a:pt x="57" y="167"/>
                  </a:cubicBezTo>
                  <a:cubicBezTo>
                    <a:pt x="57" y="167"/>
                    <a:pt x="57" y="167"/>
                    <a:pt x="57" y="167"/>
                  </a:cubicBezTo>
                  <a:cubicBezTo>
                    <a:pt x="27" y="134"/>
                    <a:pt x="0" y="78"/>
                    <a:pt x="12" y="33"/>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6" name="Freeform 10414">
              <a:extLst>
                <a:ext uri="{FF2B5EF4-FFF2-40B4-BE49-F238E27FC236}">
                  <a16:creationId xmlns:a16="http://schemas.microsoft.com/office/drawing/2014/main" id="{A0B653EE-8D80-4505-A8FA-68CC1C82F031}"/>
                </a:ext>
              </a:extLst>
            </p:cNvPr>
            <p:cNvSpPr>
              <a:spLocks/>
            </p:cNvSpPr>
            <p:nvPr/>
          </p:nvSpPr>
          <p:spPr bwMode="auto">
            <a:xfrm>
              <a:off x="7416" y="1516"/>
              <a:ext cx="91" cy="129"/>
            </a:xfrm>
            <a:custGeom>
              <a:avLst/>
              <a:gdLst>
                <a:gd name="T0" fmla="*/ 4 w 31"/>
                <a:gd name="T1" fmla="*/ 1 h 44"/>
                <a:gd name="T2" fmla="*/ 30 w 31"/>
                <a:gd name="T3" fmla="*/ 44 h 44"/>
                <a:gd name="T4" fmla="*/ 1 w 31"/>
                <a:gd name="T5" fmla="*/ 0 h 44"/>
                <a:gd name="T6" fmla="*/ 4 w 31"/>
                <a:gd name="T7" fmla="*/ 1 h 44"/>
              </a:gdLst>
              <a:ahLst/>
              <a:cxnLst>
                <a:cxn ang="0">
                  <a:pos x="T0" y="T1"/>
                </a:cxn>
                <a:cxn ang="0">
                  <a:pos x="T2" y="T3"/>
                </a:cxn>
                <a:cxn ang="0">
                  <a:pos x="T4" y="T5"/>
                </a:cxn>
                <a:cxn ang="0">
                  <a:pos x="T6" y="T7"/>
                </a:cxn>
              </a:cxnLst>
              <a:rect l="0" t="0" r="r" b="b"/>
              <a:pathLst>
                <a:path w="31" h="44">
                  <a:moveTo>
                    <a:pt x="4" y="1"/>
                  </a:moveTo>
                  <a:cubicBezTo>
                    <a:pt x="20" y="2"/>
                    <a:pt x="31" y="31"/>
                    <a:pt x="30" y="44"/>
                  </a:cubicBezTo>
                  <a:cubicBezTo>
                    <a:pt x="20" y="35"/>
                    <a:pt x="0" y="13"/>
                    <a:pt x="1" y="0"/>
                  </a:cubicBezTo>
                  <a:lnTo>
                    <a:pt x="4" y="1"/>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7" name="Freeform 10415">
              <a:extLst>
                <a:ext uri="{FF2B5EF4-FFF2-40B4-BE49-F238E27FC236}">
                  <a16:creationId xmlns:a16="http://schemas.microsoft.com/office/drawing/2014/main" id="{61815FE2-9DEE-4646-B7D8-AFAC92C04D6E}"/>
                </a:ext>
              </a:extLst>
            </p:cNvPr>
            <p:cNvSpPr>
              <a:spLocks/>
            </p:cNvSpPr>
            <p:nvPr/>
          </p:nvSpPr>
          <p:spPr bwMode="auto">
            <a:xfrm>
              <a:off x="7404" y="1243"/>
              <a:ext cx="162" cy="114"/>
            </a:xfrm>
            <a:custGeom>
              <a:avLst/>
              <a:gdLst>
                <a:gd name="T0" fmla="*/ 0 w 55"/>
                <a:gd name="T1" fmla="*/ 1 h 39"/>
                <a:gd name="T2" fmla="*/ 3 w 55"/>
                <a:gd name="T3" fmla="*/ 0 h 39"/>
                <a:gd name="T4" fmla="*/ 55 w 55"/>
                <a:gd name="T5" fmla="*/ 39 h 39"/>
                <a:gd name="T6" fmla="*/ 0 w 55"/>
                <a:gd name="T7" fmla="*/ 1 h 39"/>
              </a:gdLst>
              <a:ahLst/>
              <a:cxnLst>
                <a:cxn ang="0">
                  <a:pos x="T0" y="T1"/>
                </a:cxn>
                <a:cxn ang="0">
                  <a:pos x="T2" y="T3"/>
                </a:cxn>
                <a:cxn ang="0">
                  <a:pos x="T4" y="T5"/>
                </a:cxn>
                <a:cxn ang="0">
                  <a:pos x="T6" y="T7"/>
                </a:cxn>
              </a:cxnLst>
              <a:rect l="0" t="0" r="r" b="b"/>
              <a:pathLst>
                <a:path w="55" h="39">
                  <a:moveTo>
                    <a:pt x="0" y="1"/>
                  </a:moveTo>
                  <a:cubicBezTo>
                    <a:pt x="3" y="0"/>
                    <a:pt x="3" y="0"/>
                    <a:pt x="3" y="0"/>
                  </a:cubicBezTo>
                  <a:cubicBezTo>
                    <a:pt x="22" y="8"/>
                    <a:pt x="49" y="18"/>
                    <a:pt x="55" y="39"/>
                  </a:cubicBezTo>
                  <a:cubicBezTo>
                    <a:pt x="35" y="31"/>
                    <a:pt x="11" y="21"/>
                    <a:pt x="0" y="1"/>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8" name="Freeform 10416">
              <a:extLst>
                <a:ext uri="{FF2B5EF4-FFF2-40B4-BE49-F238E27FC236}">
                  <a16:creationId xmlns:a16="http://schemas.microsoft.com/office/drawing/2014/main" id="{725026B3-5589-4A99-A392-899613551ABD}"/>
                </a:ext>
              </a:extLst>
            </p:cNvPr>
            <p:cNvSpPr>
              <a:spLocks/>
            </p:cNvSpPr>
            <p:nvPr/>
          </p:nvSpPr>
          <p:spPr bwMode="auto">
            <a:xfrm>
              <a:off x="7290" y="996"/>
              <a:ext cx="188" cy="85"/>
            </a:xfrm>
            <a:custGeom>
              <a:avLst/>
              <a:gdLst>
                <a:gd name="T0" fmla="*/ 0 w 64"/>
                <a:gd name="T1" fmla="*/ 2 h 29"/>
                <a:gd name="T2" fmla="*/ 64 w 64"/>
                <a:gd name="T3" fmla="*/ 29 h 29"/>
                <a:gd name="T4" fmla="*/ 1 w 64"/>
                <a:gd name="T5" fmla="*/ 2 h 29"/>
                <a:gd name="T6" fmla="*/ 0 w 64"/>
                <a:gd name="T7" fmla="*/ 2 h 29"/>
              </a:gdLst>
              <a:ahLst/>
              <a:cxnLst>
                <a:cxn ang="0">
                  <a:pos x="T0" y="T1"/>
                </a:cxn>
                <a:cxn ang="0">
                  <a:pos x="T2" y="T3"/>
                </a:cxn>
                <a:cxn ang="0">
                  <a:pos x="T4" y="T5"/>
                </a:cxn>
                <a:cxn ang="0">
                  <a:pos x="T6" y="T7"/>
                </a:cxn>
              </a:cxnLst>
              <a:rect l="0" t="0" r="r" b="b"/>
              <a:pathLst>
                <a:path w="64" h="29">
                  <a:moveTo>
                    <a:pt x="0" y="2"/>
                  </a:moveTo>
                  <a:cubicBezTo>
                    <a:pt x="23" y="0"/>
                    <a:pt x="54" y="7"/>
                    <a:pt x="64" y="29"/>
                  </a:cubicBezTo>
                  <a:cubicBezTo>
                    <a:pt x="41" y="22"/>
                    <a:pt x="22" y="13"/>
                    <a:pt x="1" y="2"/>
                  </a:cubicBezTo>
                  <a:lnTo>
                    <a:pt x="0" y="2"/>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9" name="Freeform 10417">
              <a:extLst>
                <a:ext uri="{FF2B5EF4-FFF2-40B4-BE49-F238E27FC236}">
                  <a16:creationId xmlns:a16="http://schemas.microsoft.com/office/drawing/2014/main" id="{C08EF8D6-E8DC-4A88-B9D7-03FE7F2D9823}"/>
                </a:ext>
              </a:extLst>
            </p:cNvPr>
            <p:cNvSpPr>
              <a:spLocks/>
            </p:cNvSpPr>
            <p:nvPr/>
          </p:nvSpPr>
          <p:spPr bwMode="auto">
            <a:xfrm>
              <a:off x="7137" y="876"/>
              <a:ext cx="3"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cubicBezTo>
                    <a:pt x="1" y="0"/>
                    <a:pt x="1" y="0"/>
                    <a:pt x="1" y="0"/>
                  </a:cubicBezTo>
                  <a:cubicBezTo>
                    <a:pt x="0" y="0"/>
                    <a:pt x="0" y="0"/>
                    <a:pt x="0" y="0"/>
                  </a:cubicBezTo>
                  <a:lnTo>
                    <a:pt x="1" y="0"/>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0" name="Freeform 10418">
              <a:extLst>
                <a:ext uri="{FF2B5EF4-FFF2-40B4-BE49-F238E27FC236}">
                  <a16:creationId xmlns:a16="http://schemas.microsoft.com/office/drawing/2014/main" id="{CF714D2E-67D0-4D62-A7A5-D96907F07B2C}"/>
                </a:ext>
              </a:extLst>
            </p:cNvPr>
            <p:cNvSpPr>
              <a:spLocks/>
            </p:cNvSpPr>
            <p:nvPr/>
          </p:nvSpPr>
          <p:spPr bwMode="auto">
            <a:xfrm>
              <a:off x="7125" y="876"/>
              <a:ext cx="103" cy="235"/>
            </a:xfrm>
            <a:custGeom>
              <a:avLst/>
              <a:gdLst>
                <a:gd name="T0" fmla="*/ 5 w 35"/>
                <a:gd name="T1" fmla="*/ 0 h 80"/>
                <a:gd name="T2" fmla="*/ 28 w 35"/>
                <a:gd name="T3" fmla="*/ 80 h 80"/>
                <a:gd name="T4" fmla="*/ 5 w 35"/>
                <a:gd name="T5" fmla="*/ 0 h 80"/>
              </a:gdLst>
              <a:ahLst/>
              <a:cxnLst>
                <a:cxn ang="0">
                  <a:pos x="T0" y="T1"/>
                </a:cxn>
                <a:cxn ang="0">
                  <a:pos x="T2" y="T3"/>
                </a:cxn>
                <a:cxn ang="0">
                  <a:pos x="T4" y="T5"/>
                </a:cxn>
              </a:cxnLst>
              <a:rect l="0" t="0" r="r" b="b"/>
              <a:pathLst>
                <a:path w="35" h="80">
                  <a:moveTo>
                    <a:pt x="5" y="0"/>
                  </a:moveTo>
                  <a:cubicBezTo>
                    <a:pt x="19" y="22"/>
                    <a:pt x="35" y="53"/>
                    <a:pt x="28" y="80"/>
                  </a:cubicBezTo>
                  <a:cubicBezTo>
                    <a:pt x="3" y="59"/>
                    <a:pt x="0" y="30"/>
                    <a:pt x="5" y="0"/>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1" name="Freeform 10419">
              <a:extLst>
                <a:ext uri="{FF2B5EF4-FFF2-40B4-BE49-F238E27FC236}">
                  <a16:creationId xmlns:a16="http://schemas.microsoft.com/office/drawing/2014/main" id="{AE669B37-0A80-41D4-944F-75D1E6F66348}"/>
                </a:ext>
              </a:extLst>
            </p:cNvPr>
            <p:cNvSpPr>
              <a:spLocks/>
            </p:cNvSpPr>
            <p:nvPr/>
          </p:nvSpPr>
          <p:spPr bwMode="auto">
            <a:xfrm>
              <a:off x="7293" y="1348"/>
              <a:ext cx="102" cy="200"/>
            </a:xfrm>
            <a:custGeom>
              <a:avLst/>
              <a:gdLst>
                <a:gd name="T0" fmla="*/ 34 w 35"/>
                <a:gd name="T1" fmla="*/ 1 h 68"/>
                <a:gd name="T2" fmla="*/ 6 w 35"/>
                <a:gd name="T3" fmla="*/ 68 h 68"/>
                <a:gd name="T4" fmla="*/ 35 w 35"/>
                <a:gd name="T5" fmla="*/ 0 h 68"/>
                <a:gd name="T6" fmla="*/ 34 w 35"/>
                <a:gd name="T7" fmla="*/ 1 h 68"/>
              </a:gdLst>
              <a:ahLst/>
              <a:cxnLst>
                <a:cxn ang="0">
                  <a:pos x="T0" y="T1"/>
                </a:cxn>
                <a:cxn ang="0">
                  <a:pos x="T2" y="T3"/>
                </a:cxn>
                <a:cxn ang="0">
                  <a:pos x="T4" y="T5"/>
                </a:cxn>
                <a:cxn ang="0">
                  <a:pos x="T6" y="T7"/>
                </a:cxn>
              </a:cxnLst>
              <a:rect l="0" t="0" r="r" b="b"/>
              <a:pathLst>
                <a:path w="35" h="68">
                  <a:moveTo>
                    <a:pt x="34" y="1"/>
                  </a:moveTo>
                  <a:cubicBezTo>
                    <a:pt x="34" y="26"/>
                    <a:pt x="17" y="48"/>
                    <a:pt x="6" y="68"/>
                  </a:cubicBezTo>
                  <a:cubicBezTo>
                    <a:pt x="0" y="41"/>
                    <a:pt x="11" y="14"/>
                    <a:pt x="35" y="0"/>
                  </a:cubicBezTo>
                  <a:lnTo>
                    <a:pt x="34" y="1"/>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2" name="Freeform 10420">
              <a:extLst>
                <a:ext uri="{FF2B5EF4-FFF2-40B4-BE49-F238E27FC236}">
                  <a16:creationId xmlns:a16="http://schemas.microsoft.com/office/drawing/2014/main" id="{FC34217F-0351-46B3-974E-840B265631F8}"/>
                </a:ext>
              </a:extLst>
            </p:cNvPr>
            <p:cNvSpPr>
              <a:spLocks/>
            </p:cNvSpPr>
            <p:nvPr/>
          </p:nvSpPr>
          <p:spPr bwMode="auto">
            <a:xfrm>
              <a:off x="7307" y="1231"/>
              <a:ext cx="50" cy="129"/>
            </a:xfrm>
            <a:custGeom>
              <a:avLst/>
              <a:gdLst>
                <a:gd name="T0" fmla="*/ 14 w 17"/>
                <a:gd name="T1" fmla="*/ 0 h 44"/>
                <a:gd name="T2" fmla="*/ 15 w 17"/>
                <a:gd name="T3" fmla="*/ 1 h 44"/>
                <a:gd name="T4" fmla="*/ 4 w 17"/>
                <a:gd name="T5" fmla="*/ 44 h 44"/>
                <a:gd name="T6" fmla="*/ 14 w 17"/>
                <a:gd name="T7" fmla="*/ 0 h 44"/>
              </a:gdLst>
              <a:ahLst/>
              <a:cxnLst>
                <a:cxn ang="0">
                  <a:pos x="T0" y="T1"/>
                </a:cxn>
                <a:cxn ang="0">
                  <a:pos x="T2" y="T3"/>
                </a:cxn>
                <a:cxn ang="0">
                  <a:pos x="T4" y="T5"/>
                </a:cxn>
                <a:cxn ang="0">
                  <a:pos x="T6" y="T7"/>
                </a:cxn>
              </a:cxnLst>
              <a:rect l="0" t="0" r="r" b="b"/>
              <a:pathLst>
                <a:path w="17" h="44">
                  <a:moveTo>
                    <a:pt x="14" y="0"/>
                  </a:moveTo>
                  <a:cubicBezTo>
                    <a:pt x="15" y="1"/>
                    <a:pt x="15" y="1"/>
                    <a:pt x="15" y="1"/>
                  </a:cubicBezTo>
                  <a:cubicBezTo>
                    <a:pt x="17" y="12"/>
                    <a:pt x="16" y="38"/>
                    <a:pt x="4" y="44"/>
                  </a:cubicBezTo>
                  <a:cubicBezTo>
                    <a:pt x="0" y="29"/>
                    <a:pt x="8" y="12"/>
                    <a:pt x="14" y="0"/>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3" name="Freeform 10421">
              <a:extLst>
                <a:ext uri="{FF2B5EF4-FFF2-40B4-BE49-F238E27FC236}">
                  <a16:creationId xmlns:a16="http://schemas.microsoft.com/office/drawing/2014/main" id="{7A907A0F-FCDF-4470-B25C-A7E8C1338791}"/>
                </a:ext>
              </a:extLst>
            </p:cNvPr>
            <p:cNvSpPr>
              <a:spLocks/>
            </p:cNvSpPr>
            <p:nvPr/>
          </p:nvSpPr>
          <p:spPr bwMode="auto">
            <a:xfrm>
              <a:off x="7034" y="758"/>
              <a:ext cx="500" cy="1037"/>
            </a:xfrm>
            <a:custGeom>
              <a:avLst/>
              <a:gdLst>
                <a:gd name="T0" fmla="*/ 100 w 170"/>
                <a:gd name="T1" fmla="*/ 110 h 353"/>
                <a:gd name="T2" fmla="*/ 130 w 170"/>
                <a:gd name="T3" fmla="*/ 121 h 353"/>
                <a:gd name="T4" fmla="*/ 154 w 170"/>
                <a:gd name="T5" fmla="*/ 158 h 353"/>
                <a:gd name="T6" fmla="*/ 106 w 170"/>
                <a:gd name="T7" fmla="*/ 125 h 353"/>
                <a:gd name="T8" fmla="*/ 128 w 170"/>
                <a:gd name="T9" fmla="*/ 202 h 353"/>
                <a:gd name="T10" fmla="*/ 168 w 170"/>
                <a:gd name="T11" fmla="*/ 270 h 353"/>
                <a:gd name="T12" fmla="*/ 131 w 170"/>
                <a:gd name="T13" fmla="*/ 219 h 353"/>
                <a:gd name="T14" fmla="*/ 128 w 170"/>
                <a:gd name="T15" fmla="*/ 270 h 353"/>
                <a:gd name="T16" fmla="*/ 111 w 170"/>
                <a:gd name="T17" fmla="*/ 353 h 353"/>
                <a:gd name="T18" fmla="*/ 124 w 170"/>
                <a:gd name="T19" fmla="*/ 266 h 353"/>
                <a:gd name="T20" fmla="*/ 90 w 170"/>
                <a:gd name="T21" fmla="*/ 105 h 353"/>
                <a:gd name="T22" fmla="*/ 89 w 170"/>
                <a:gd name="T23" fmla="*/ 187 h 353"/>
                <a:gd name="T24" fmla="*/ 89 w 170"/>
                <a:gd name="T25" fmla="*/ 103 h 353"/>
                <a:gd name="T26" fmla="*/ 4 w 170"/>
                <a:gd name="T27" fmla="*/ 15 h 353"/>
                <a:gd name="T28" fmla="*/ 1 w 170"/>
                <a:gd name="T29" fmla="*/ 0 h 353"/>
                <a:gd name="T30" fmla="*/ 43 w 170"/>
                <a:gd name="T31" fmla="*/ 30 h 353"/>
                <a:gd name="T32" fmla="*/ 78 w 170"/>
                <a:gd name="T33" fmla="*/ 38 h 353"/>
                <a:gd name="T34" fmla="*/ 125 w 170"/>
                <a:gd name="T35" fmla="*/ 73 h 353"/>
                <a:gd name="T36" fmla="*/ 61 w 170"/>
                <a:gd name="T37" fmla="*/ 50 h 353"/>
                <a:gd name="T38" fmla="*/ 100 w 170"/>
                <a:gd name="T39" fmla="*/ 11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353">
                  <a:moveTo>
                    <a:pt x="100" y="110"/>
                  </a:moveTo>
                  <a:cubicBezTo>
                    <a:pt x="110" y="112"/>
                    <a:pt x="121" y="114"/>
                    <a:pt x="130" y="121"/>
                  </a:cubicBezTo>
                  <a:cubicBezTo>
                    <a:pt x="141" y="130"/>
                    <a:pt x="151" y="144"/>
                    <a:pt x="154" y="158"/>
                  </a:cubicBezTo>
                  <a:cubicBezTo>
                    <a:pt x="140" y="152"/>
                    <a:pt x="119" y="139"/>
                    <a:pt x="106" y="125"/>
                  </a:cubicBezTo>
                  <a:cubicBezTo>
                    <a:pt x="115" y="149"/>
                    <a:pt x="124" y="176"/>
                    <a:pt x="128" y="202"/>
                  </a:cubicBezTo>
                  <a:cubicBezTo>
                    <a:pt x="151" y="214"/>
                    <a:pt x="170" y="244"/>
                    <a:pt x="168" y="270"/>
                  </a:cubicBezTo>
                  <a:cubicBezTo>
                    <a:pt x="151" y="256"/>
                    <a:pt x="138" y="239"/>
                    <a:pt x="131" y="219"/>
                  </a:cubicBezTo>
                  <a:cubicBezTo>
                    <a:pt x="132" y="237"/>
                    <a:pt x="132" y="254"/>
                    <a:pt x="128" y="270"/>
                  </a:cubicBezTo>
                  <a:cubicBezTo>
                    <a:pt x="135" y="298"/>
                    <a:pt x="127" y="328"/>
                    <a:pt x="111" y="353"/>
                  </a:cubicBezTo>
                  <a:cubicBezTo>
                    <a:pt x="99" y="333"/>
                    <a:pt x="103" y="280"/>
                    <a:pt x="124" y="266"/>
                  </a:cubicBezTo>
                  <a:cubicBezTo>
                    <a:pt x="131" y="212"/>
                    <a:pt x="118" y="154"/>
                    <a:pt x="90" y="105"/>
                  </a:cubicBezTo>
                  <a:cubicBezTo>
                    <a:pt x="96" y="130"/>
                    <a:pt x="98" y="163"/>
                    <a:pt x="89" y="187"/>
                  </a:cubicBezTo>
                  <a:cubicBezTo>
                    <a:pt x="77" y="169"/>
                    <a:pt x="71" y="120"/>
                    <a:pt x="89" y="103"/>
                  </a:cubicBezTo>
                  <a:cubicBezTo>
                    <a:pt x="68" y="67"/>
                    <a:pt x="39" y="37"/>
                    <a:pt x="4" y="15"/>
                  </a:cubicBezTo>
                  <a:cubicBezTo>
                    <a:pt x="2" y="14"/>
                    <a:pt x="0" y="0"/>
                    <a:pt x="1" y="0"/>
                  </a:cubicBezTo>
                  <a:cubicBezTo>
                    <a:pt x="18" y="3"/>
                    <a:pt x="32" y="17"/>
                    <a:pt x="43" y="30"/>
                  </a:cubicBezTo>
                  <a:cubicBezTo>
                    <a:pt x="55" y="31"/>
                    <a:pt x="69" y="36"/>
                    <a:pt x="78" y="38"/>
                  </a:cubicBezTo>
                  <a:cubicBezTo>
                    <a:pt x="97" y="44"/>
                    <a:pt x="118" y="52"/>
                    <a:pt x="125" y="73"/>
                  </a:cubicBezTo>
                  <a:cubicBezTo>
                    <a:pt x="104" y="70"/>
                    <a:pt x="81" y="61"/>
                    <a:pt x="61" y="50"/>
                  </a:cubicBezTo>
                  <a:cubicBezTo>
                    <a:pt x="76" y="69"/>
                    <a:pt x="90" y="88"/>
                    <a:pt x="100" y="110"/>
                  </a:cubicBezTo>
                  <a:close/>
                </a:path>
              </a:pathLst>
            </a:custGeom>
            <a:solidFill>
              <a:srgbClr val="E8A6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4" name="Freeform 10422">
              <a:extLst>
                <a:ext uri="{FF2B5EF4-FFF2-40B4-BE49-F238E27FC236}">
                  <a16:creationId xmlns:a16="http://schemas.microsoft.com/office/drawing/2014/main" id="{8165EBA3-E3E7-408D-8AFB-9FCF8FBDB3EA}"/>
                </a:ext>
              </a:extLst>
            </p:cNvPr>
            <p:cNvSpPr>
              <a:spLocks/>
            </p:cNvSpPr>
            <p:nvPr/>
          </p:nvSpPr>
          <p:spPr bwMode="auto">
            <a:xfrm>
              <a:off x="7090" y="893"/>
              <a:ext cx="355" cy="256"/>
            </a:xfrm>
            <a:custGeom>
              <a:avLst/>
              <a:gdLst>
                <a:gd name="T0" fmla="*/ 25 w 121"/>
                <a:gd name="T1" fmla="*/ 19 h 87"/>
                <a:gd name="T2" fmla="*/ 80 w 121"/>
                <a:gd name="T3" fmla="*/ 3 h 87"/>
                <a:gd name="T4" fmla="*/ 105 w 121"/>
                <a:gd name="T5" fmla="*/ 46 h 87"/>
                <a:gd name="T6" fmla="*/ 81 w 121"/>
                <a:gd name="T7" fmla="*/ 55 h 87"/>
                <a:gd name="T8" fmla="*/ 74 w 121"/>
                <a:gd name="T9" fmla="*/ 65 h 87"/>
                <a:gd name="T10" fmla="*/ 60 w 121"/>
                <a:gd name="T11" fmla="*/ 69 h 87"/>
                <a:gd name="T12" fmla="*/ 13 w 121"/>
                <a:gd name="T13" fmla="*/ 73 h 87"/>
                <a:gd name="T14" fmla="*/ 25 w 121"/>
                <a:gd name="T15" fmla="*/ 19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1" h="87">
                  <a:moveTo>
                    <a:pt x="25" y="19"/>
                  </a:moveTo>
                  <a:cubicBezTo>
                    <a:pt x="38" y="6"/>
                    <a:pt x="62" y="0"/>
                    <a:pt x="80" y="3"/>
                  </a:cubicBezTo>
                  <a:cubicBezTo>
                    <a:pt x="94" y="6"/>
                    <a:pt x="121" y="34"/>
                    <a:pt x="105" y="46"/>
                  </a:cubicBezTo>
                  <a:cubicBezTo>
                    <a:pt x="98" y="52"/>
                    <a:pt x="88" y="48"/>
                    <a:pt x="81" y="55"/>
                  </a:cubicBezTo>
                  <a:cubicBezTo>
                    <a:pt x="77" y="58"/>
                    <a:pt x="78" y="62"/>
                    <a:pt x="74" y="65"/>
                  </a:cubicBezTo>
                  <a:cubicBezTo>
                    <a:pt x="72" y="67"/>
                    <a:pt x="63" y="68"/>
                    <a:pt x="60" y="69"/>
                  </a:cubicBezTo>
                  <a:cubicBezTo>
                    <a:pt x="48" y="74"/>
                    <a:pt x="25" y="87"/>
                    <a:pt x="13" y="73"/>
                  </a:cubicBezTo>
                  <a:cubicBezTo>
                    <a:pt x="0" y="56"/>
                    <a:pt x="4" y="24"/>
                    <a:pt x="25" y="19"/>
                  </a:cubicBezTo>
                  <a:close/>
                </a:path>
              </a:pathLst>
            </a:custGeom>
            <a:solidFill>
              <a:srgbClr val="CB9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5" name="Freeform 10423">
              <a:extLst>
                <a:ext uri="{FF2B5EF4-FFF2-40B4-BE49-F238E27FC236}">
                  <a16:creationId xmlns:a16="http://schemas.microsoft.com/office/drawing/2014/main" id="{69359709-F228-4906-A362-8756EE0950A9}"/>
                </a:ext>
              </a:extLst>
            </p:cNvPr>
            <p:cNvSpPr>
              <a:spLocks/>
            </p:cNvSpPr>
            <p:nvPr/>
          </p:nvSpPr>
          <p:spPr bwMode="auto">
            <a:xfrm>
              <a:off x="7075" y="832"/>
              <a:ext cx="341" cy="329"/>
            </a:xfrm>
            <a:custGeom>
              <a:avLst/>
              <a:gdLst>
                <a:gd name="T0" fmla="*/ 39 w 116"/>
                <a:gd name="T1" fmla="*/ 0 h 112"/>
                <a:gd name="T2" fmla="*/ 92 w 116"/>
                <a:gd name="T3" fmla="*/ 21 h 112"/>
                <a:gd name="T4" fmla="*/ 115 w 116"/>
                <a:gd name="T5" fmla="*/ 45 h 112"/>
                <a:gd name="T6" fmla="*/ 94 w 116"/>
                <a:gd name="T7" fmla="*/ 44 h 112"/>
                <a:gd name="T8" fmla="*/ 99 w 116"/>
                <a:gd name="T9" fmla="*/ 65 h 112"/>
                <a:gd name="T10" fmla="*/ 81 w 116"/>
                <a:gd name="T11" fmla="*/ 59 h 112"/>
                <a:gd name="T12" fmla="*/ 67 w 116"/>
                <a:gd name="T13" fmla="*/ 71 h 112"/>
                <a:gd name="T14" fmla="*/ 66 w 116"/>
                <a:gd name="T15" fmla="*/ 86 h 112"/>
                <a:gd name="T16" fmla="*/ 56 w 116"/>
                <a:gd name="T17" fmla="*/ 81 h 112"/>
                <a:gd name="T18" fmla="*/ 43 w 116"/>
                <a:gd name="T19" fmla="*/ 86 h 112"/>
                <a:gd name="T20" fmla="*/ 28 w 116"/>
                <a:gd name="T21" fmla="*/ 92 h 112"/>
                <a:gd name="T22" fmla="*/ 7 w 116"/>
                <a:gd name="T23" fmla="*/ 77 h 112"/>
                <a:gd name="T24" fmla="*/ 3 w 116"/>
                <a:gd name="T25" fmla="*/ 42 h 112"/>
                <a:gd name="T26" fmla="*/ 39 w 116"/>
                <a:gd name="T27" fmla="*/ 0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6" h="112">
                  <a:moveTo>
                    <a:pt x="39" y="0"/>
                  </a:moveTo>
                  <a:cubicBezTo>
                    <a:pt x="58" y="1"/>
                    <a:pt x="78" y="8"/>
                    <a:pt x="92" y="21"/>
                  </a:cubicBezTo>
                  <a:cubicBezTo>
                    <a:pt x="96" y="24"/>
                    <a:pt x="114" y="39"/>
                    <a:pt x="115" y="45"/>
                  </a:cubicBezTo>
                  <a:cubicBezTo>
                    <a:pt x="116" y="56"/>
                    <a:pt x="100" y="49"/>
                    <a:pt x="94" y="44"/>
                  </a:cubicBezTo>
                  <a:cubicBezTo>
                    <a:pt x="96" y="47"/>
                    <a:pt x="103" y="61"/>
                    <a:pt x="99" y="65"/>
                  </a:cubicBezTo>
                  <a:cubicBezTo>
                    <a:pt x="94" y="70"/>
                    <a:pt x="85" y="62"/>
                    <a:pt x="81" y="59"/>
                  </a:cubicBezTo>
                  <a:cubicBezTo>
                    <a:pt x="84" y="75"/>
                    <a:pt x="84" y="84"/>
                    <a:pt x="67" y="71"/>
                  </a:cubicBezTo>
                  <a:cubicBezTo>
                    <a:pt x="68" y="76"/>
                    <a:pt x="68" y="81"/>
                    <a:pt x="66" y="86"/>
                  </a:cubicBezTo>
                  <a:cubicBezTo>
                    <a:pt x="63" y="84"/>
                    <a:pt x="59" y="83"/>
                    <a:pt x="56" y="81"/>
                  </a:cubicBezTo>
                  <a:cubicBezTo>
                    <a:pt x="58" y="92"/>
                    <a:pt x="49" y="93"/>
                    <a:pt x="43" y="86"/>
                  </a:cubicBezTo>
                  <a:cubicBezTo>
                    <a:pt x="44" y="98"/>
                    <a:pt x="35" y="99"/>
                    <a:pt x="28" y="92"/>
                  </a:cubicBezTo>
                  <a:cubicBezTo>
                    <a:pt x="27" y="112"/>
                    <a:pt x="9" y="83"/>
                    <a:pt x="7" y="77"/>
                  </a:cubicBezTo>
                  <a:cubicBezTo>
                    <a:pt x="3" y="66"/>
                    <a:pt x="0" y="54"/>
                    <a:pt x="3" y="42"/>
                  </a:cubicBezTo>
                  <a:cubicBezTo>
                    <a:pt x="10" y="20"/>
                    <a:pt x="19" y="1"/>
                    <a:pt x="39" y="0"/>
                  </a:cubicBezTo>
                  <a:close/>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6" name="Freeform 10424">
              <a:extLst>
                <a:ext uri="{FF2B5EF4-FFF2-40B4-BE49-F238E27FC236}">
                  <a16:creationId xmlns:a16="http://schemas.microsoft.com/office/drawing/2014/main" id="{BE2996E9-3D43-4687-870C-9620264A9BFE}"/>
                </a:ext>
              </a:extLst>
            </p:cNvPr>
            <p:cNvSpPr>
              <a:spLocks noEditPoints="1"/>
            </p:cNvSpPr>
            <p:nvPr/>
          </p:nvSpPr>
          <p:spPr bwMode="auto">
            <a:xfrm>
              <a:off x="7104" y="835"/>
              <a:ext cx="224" cy="220"/>
            </a:xfrm>
            <a:custGeom>
              <a:avLst/>
              <a:gdLst>
                <a:gd name="T0" fmla="*/ 11 w 76"/>
                <a:gd name="T1" fmla="*/ 1 h 75"/>
                <a:gd name="T2" fmla="*/ 22 w 76"/>
                <a:gd name="T3" fmla="*/ 74 h 75"/>
                <a:gd name="T4" fmla="*/ 24 w 76"/>
                <a:gd name="T5" fmla="*/ 74 h 75"/>
                <a:gd name="T6" fmla="*/ 22 w 76"/>
                <a:gd name="T7" fmla="*/ 50 h 75"/>
                <a:gd name="T8" fmla="*/ 22 w 76"/>
                <a:gd name="T9" fmla="*/ 49 h 75"/>
                <a:gd name="T10" fmla="*/ 40 w 76"/>
                <a:gd name="T11" fmla="*/ 66 h 75"/>
                <a:gd name="T12" fmla="*/ 41 w 76"/>
                <a:gd name="T13" fmla="*/ 48 h 75"/>
                <a:gd name="T14" fmla="*/ 60 w 76"/>
                <a:gd name="T15" fmla="*/ 57 h 75"/>
                <a:gd name="T16" fmla="*/ 61 w 76"/>
                <a:gd name="T17" fmla="*/ 45 h 75"/>
                <a:gd name="T18" fmla="*/ 73 w 76"/>
                <a:gd name="T19" fmla="*/ 45 h 75"/>
                <a:gd name="T20" fmla="*/ 54 w 76"/>
                <a:gd name="T21" fmla="*/ 20 h 75"/>
                <a:gd name="T22" fmla="*/ 22 w 76"/>
                <a:gd name="T23" fmla="*/ 6 h 75"/>
                <a:gd name="T24" fmla="*/ 23 w 76"/>
                <a:gd name="T25" fmla="*/ 8 h 75"/>
                <a:gd name="T26" fmla="*/ 60 w 76"/>
                <a:gd name="T27" fmla="*/ 27 h 75"/>
                <a:gd name="T28" fmla="*/ 69 w 76"/>
                <a:gd name="T29" fmla="*/ 41 h 75"/>
                <a:gd name="T30" fmla="*/ 58 w 76"/>
                <a:gd name="T31" fmla="*/ 41 h 75"/>
                <a:gd name="T32" fmla="*/ 33 w 76"/>
                <a:gd name="T33" fmla="*/ 15 h 75"/>
                <a:gd name="T34" fmla="*/ 30 w 76"/>
                <a:gd name="T35" fmla="*/ 15 h 75"/>
                <a:gd name="T36" fmla="*/ 55 w 76"/>
                <a:gd name="T37" fmla="*/ 41 h 75"/>
                <a:gd name="T38" fmla="*/ 58 w 76"/>
                <a:gd name="T39" fmla="*/ 45 h 75"/>
                <a:gd name="T40" fmla="*/ 58 w 76"/>
                <a:gd name="T41" fmla="*/ 55 h 75"/>
                <a:gd name="T42" fmla="*/ 44 w 76"/>
                <a:gd name="T43" fmla="*/ 48 h 75"/>
                <a:gd name="T44" fmla="*/ 24 w 76"/>
                <a:gd name="T45" fmla="*/ 18 h 75"/>
                <a:gd name="T46" fmla="*/ 21 w 76"/>
                <a:gd name="T47" fmla="*/ 18 h 75"/>
                <a:gd name="T48" fmla="*/ 32 w 76"/>
                <a:gd name="T49" fmla="*/ 37 h 75"/>
                <a:gd name="T50" fmla="*/ 40 w 76"/>
                <a:gd name="T51" fmla="*/ 61 h 75"/>
                <a:gd name="T52" fmla="*/ 24 w 76"/>
                <a:gd name="T53" fmla="*/ 44 h 75"/>
                <a:gd name="T54" fmla="*/ 21 w 76"/>
                <a:gd name="T55" fmla="*/ 35 h 75"/>
                <a:gd name="T56" fmla="*/ 20 w 76"/>
                <a:gd name="T57" fmla="*/ 28 h 75"/>
                <a:gd name="T58" fmla="*/ 16 w 76"/>
                <a:gd name="T59" fmla="*/ 27 h 75"/>
                <a:gd name="T60" fmla="*/ 18 w 76"/>
                <a:gd name="T61" fmla="*/ 35 h 75"/>
                <a:gd name="T62" fmla="*/ 18 w 76"/>
                <a:gd name="T63" fmla="*/ 49 h 75"/>
                <a:gd name="T64" fmla="*/ 21 w 76"/>
                <a:gd name="T65" fmla="*/ 71 h 75"/>
                <a:gd name="T66" fmla="*/ 14 w 76"/>
                <a:gd name="T67" fmla="*/ 2 h 75"/>
                <a:gd name="T68" fmla="*/ 11 w 76"/>
                <a:gd name="T69" fmla="*/ 1 h 75"/>
                <a:gd name="T70" fmla="*/ 43 w 76"/>
                <a:gd name="T71" fmla="*/ 27 h 75"/>
                <a:gd name="T72" fmla="*/ 52 w 76"/>
                <a:gd name="T73" fmla="*/ 37 h 75"/>
                <a:gd name="T74" fmla="*/ 35 w 76"/>
                <a:gd name="T75" fmla="*/ 19 h 75"/>
                <a:gd name="T76" fmla="*/ 36 w 76"/>
                <a:gd name="T77" fmla="*/ 20 h 75"/>
                <a:gd name="T78" fmla="*/ 43 w 76"/>
                <a:gd name="T79" fmla="*/ 27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6" h="75">
                  <a:moveTo>
                    <a:pt x="11" y="1"/>
                  </a:moveTo>
                  <a:cubicBezTo>
                    <a:pt x="4" y="20"/>
                    <a:pt x="0" y="61"/>
                    <a:pt x="22" y="74"/>
                  </a:cubicBezTo>
                  <a:cubicBezTo>
                    <a:pt x="22" y="74"/>
                    <a:pt x="24" y="75"/>
                    <a:pt x="24" y="74"/>
                  </a:cubicBezTo>
                  <a:cubicBezTo>
                    <a:pt x="26" y="65"/>
                    <a:pt x="22" y="58"/>
                    <a:pt x="22" y="50"/>
                  </a:cubicBezTo>
                  <a:cubicBezTo>
                    <a:pt x="22" y="49"/>
                    <a:pt x="22" y="49"/>
                    <a:pt x="22" y="49"/>
                  </a:cubicBezTo>
                  <a:cubicBezTo>
                    <a:pt x="26" y="59"/>
                    <a:pt x="32" y="68"/>
                    <a:pt x="40" y="66"/>
                  </a:cubicBezTo>
                  <a:cubicBezTo>
                    <a:pt x="46" y="64"/>
                    <a:pt x="44" y="54"/>
                    <a:pt x="41" y="48"/>
                  </a:cubicBezTo>
                  <a:cubicBezTo>
                    <a:pt x="47" y="55"/>
                    <a:pt x="54" y="61"/>
                    <a:pt x="60" y="57"/>
                  </a:cubicBezTo>
                  <a:cubicBezTo>
                    <a:pt x="64" y="55"/>
                    <a:pt x="63" y="50"/>
                    <a:pt x="61" y="45"/>
                  </a:cubicBezTo>
                  <a:cubicBezTo>
                    <a:pt x="66" y="48"/>
                    <a:pt x="71" y="49"/>
                    <a:pt x="73" y="45"/>
                  </a:cubicBezTo>
                  <a:cubicBezTo>
                    <a:pt x="76" y="37"/>
                    <a:pt x="59" y="23"/>
                    <a:pt x="54" y="20"/>
                  </a:cubicBezTo>
                  <a:cubicBezTo>
                    <a:pt x="45" y="14"/>
                    <a:pt x="34" y="7"/>
                    <a:pt x="22" y="6"/>
                  </a:cubicBezTo>
                  <a:cubicBezTo>
                    <a:pt x="21" y="6"/>
                    <a:pt x="23" y="8"/>
                    <a:pt x="23" y="8"/>
                  </a:cubicBezTo>
                  <a:cubicBezTo>
                    <a:pt x="36" y="9"/>
                    <a:pt x="51" y="19"/>
                    <a:pt x="60" y="27"/>
                  </a:cubicBezTo>
                  <a:cubicBezTo>
                    <a:pt x="63" y="31"/>
                    <a:pt x="68" y="35"/>
                    <a:pt x="69" y="41"/>
                  </a:cubicBezTo>
                  <a:cubicBezTo>
                    <a:pt x="71" y="47"/>
                    <a:pt x="62" y="43"/>
                    <a:pt x="58" y="41"/>
                  </a:cubicBezTo>
                  <a:cubicBezTo>
                    <a:pt x="51" y="30"/>
                    <a:pt x="37" y="18"/>
                    <a:pt x="33" y="15"/>
                  </a:cubicBezTo>
                  <a:cubicBezTo>
                    <a:pt x="32" y="15"/>
                    <a:pt x="30" y="14"/>
                    <a:pt x="30" y="15"/>
                  </a:cubicBezTo>
                  <a:cubicBezTo>
                    <a:pt x="32" y="18"/>
                    <a:pt x="44" y="32"/>
                    <a:pt x="55" y="41"/>
                  </a:cubicBezTo>
                  <a:cubicBezTo>
                    <a:pt x="56" y="42"/>
                    <a:pt x="57" y="44"/>
                    <a:pt x="58" y="45"/>
                  </a:cubicBezTo>
                  <a:cubicBezTo>
                    <a:pt x="59" y="48"/>
                    <a:pt x="62" y="53"/>
                    <a:pt x="58" y="55"/>
                  </a:cubicBezTo>
                  <a:cubicBezTo>
                    <a:pt x="53" y="59"/>
                    <a:pt x="47" y="51"/>
                    <a:pt x="44" y="48"/>
                  </a:cubicBezTo>
                  <a:cubicBezTo>
                    <a:pt x="37" y="38"/>
                    <a:pt x="31" y="28"/>
                    <a:pt x="24" y="18"/>
                  </a:cubicBezTo>
                  <a:cubicBezTo>
                    <a:pt x="24" y="17"/>
                    <a:pt x="21" y="16"/>
                    <a:pt x="21" y="18"/>
                  </a:cubicBezTo>
                  <a:cubicBezTo>
                    <a:pt x="25" y="24"/>
                    <a:pt x="29" y="30"/>
                    <a:pt x="32" y="37"/>
                  </a:cubicBezTo>
                  <a:cubicBezTo>
                    <a:pt x="35" y="42"/>
                    <a:pt x="43" y="54"/>
                    <a:pt x="40" y="61"/>
                  </a:cubicBezTo>
                  <a:cubicBezTo>
                    <a:pt x="35" y="72"/>
                    <a:pt x="25" y="47"/>
                    <a:pt x="24" y="44"/>
                  </a:cubicBezTo>
                  <a:cubicBezTo>
                    <a:pt x="23" y="41"/>
                    <a:pt x="22" y="38"/>
                    <a:pt x="21" y="35"/>
                  </a:cubicBezTo>
                  <a:cubicBezTo>
                    <a:pt x="21" y="33"/>
                    <a:pt x="21" y="30"/>
                    <a:pt x="20" y="28"/>
                  </a:cubicBezTo>
                  <a:cubicBezTo>
                    <a:pt x="20" y="27"/>
                    <a:pt x="16" y="26"/>
                    <a:pt x="16" y="27"/>
                  </a:cubicBezTo>
                  <a:cubicBezTo>
                    <a:pt x="16" y="29"/>
                    <a:pt x="17" y="32"/>
                    <a:pt x="18" y="35"/>
                  </a:cubicBezTo>
                  <a:cubicBezTo>
                    <a:pt x="18" y="40"/>
                    <a:pt x="17" y="45"/>
                    <a:pt x="18" y="49"/>
                  </a:cubicBezTo>
                  <a:cubicBezTo>
                    <a:pt x="19" y="57"/>
                    <a:pt x="22" y="63"/>
                    <a:pt x="21" y="71"/>
                  </a:cubicBezTo>
                  <a:cubicBezTo>
                    <a:pt x="4" y="57"/>
                    <a:pt x="10" y="20"/>
                    <a:pt x="14" y="2"/>
                  </a:cubicBezTo>
                  <a:cubicBezTo>
                    <a:pt x="14" y="1"/>
                    <a:pt x="11" y="0"/>
                    <a:pt x="11" y="1"/>
                  </a:cubicBezTo>
                  <a:close/>
                  <a:moveTo>
                    <a:pt x="43" y="27"/>
                  </a:moveTo>
                  <a:cubicBezTo>
                    <a:pt x="46" y="30"/>
                    <a:pt x="49" y="33"/>
                    <a:pt x="52" y="37"/>
                  </a:cubicBezTo>
                  <a:cubicBezTo>
                    <a:pt x="45" y="32"/>
                    <a:pt x="38" y="26"/>
                    <a:pt x="35" y="19"/>
                  </a:cubicBezTo>
                  <a:cubicBezTo>
                    <a:pt x="35" y="20"/>
                    <a:pt x="36" y="20"/>
                    <a:pt x="36" y="20"/>
                  </a:cubicBezTo>
                  <a:cubicBezTo>
                    <a:pt x="39" y="23"/>
                    <a:pt x="41" y="25"/>
                    <a:pt x="43"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7" name="Freeform 10425">
              <a:extLst>
                <a:ext uri="{FF2B5EF4-FFF2-40B4-BE49-F238E27FC236}">
                  <a16:creationId xmlns:a16="http://schemas.microsoft.com/office/drawing/2014/main" id="{3CA82310-849D-4A86-9B03-E1E551AEB3C3}"/>
                </a:ext>
              </a:extLst>
            </p:cNvPr>
            <p:cNvSpPr>
              <a:spLocks/>
            </p:cNvSpPr>
            <p:nvPr/>
          </p:nvSpPr>
          <p:spPr bwMode="auto">
            <a:xfrm>
              <a:off x="7066" y="738"/>
              <a:ext cx="232" cy="270"/>
            </a:xfrm>
            <a:custGeom>
              <a:avLst/>
              <a:gdLst>
                <a:gd name="T0" fmla="*/ 40 w 79"/>
                <a:gd name="T1" fmla="*/ 38 h 92"/>
                <a:gd name="T2" fmla="*/ 79 w 79"/>
                <a:gd name="T3" fmla="*/ 41 h 92"/>
                <a:gd name="T4" fmla="*/ 43 w 79"/>
                <a:gd name="T5" fmla="*/ 25 h 92"/>
                <a:gd name="T6" fmla="*/ 7 w 79"/>
                <a:gd name="T7" fmla="*/ 11 h 92"/>
                <a:gd name="T8" fmla="*/ 10 w 79"/>
                <a:gd name="T9" fmla="*/ 54 h 92"/>
                <a:gd name="T10" fmla="*/ 5 w 79"/>
                <a:gd name="T11" fmla="*/ 92 h 92"/>
                <a:gd name="T12" fmla="*/ 16 w 79"/>
                <a:gd name="T13" fmla="*/ 54 h 92"/>
                <a:gd name="T14" fmla="*/ 24 w 79"/>
                <a:gd name="T15" fmla="*/ 81 h 92"/>
                <a:gd name="T16" fmla="*/ 27 w 79"/>
                <a:gd name="T17" fmla="*/ 53 h 92"/>
                <a:gd name="T18" fmla="*/ 40 w 79"/>
                <a:gd name="T19" fmla="*/ 71 h 92"/>
                <a:gd name="T20" fmla="*/ 30 w 79"/>
                <a:gd name="T21" fmla="*/ 41 h 92"/>
                <a:gd name="T22" fmla="*/ 64 w 79"/>
                <a:gd name="T23" fmla="*/ 61 h 92"/>
                <a:gd name="T24" fmla="*/ 40 w 79"/>
                <a:gd name="T25" fmla="*/ 3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92">
                  <a:moveTo>
                    <a:pt x="40" y="38"/>
                  </a:moveTo>
                  <a:cubicBezTo>
                    <a:pt x="47" y="46"/>
                    <a:pt x="68" y="41"/>
                    <a:pt x="79" y="41"/>
                  </a:cubicBezTo>
                  <a:cubicBezTo>
                    <a:pt x="68" y="33"/>
                    <a:pt x="55" y="31"/>
                    <a:pt x="43" y="25"/>
                  </a:cubicBezTo>
                  <a:cubicBezTo>
                    <a:pt x="34" y="21"/>
                    <a:pt x="16" y="0"/>
                    <a:pt x="7" y="11"/>
                  </a:cubicBezTo>
                  <a:cubicBezTo>
                    <a:pt x="1" y="19"/>
                    <a:pt x="10" y="44"/>
                    <a:pt x="10" y="54"/>
                  </a:cubicBezTo>
                  <a:cubicBezTo>
                    <a:pt x="9" y="65"/>
                    <a:pt x="0" y="83"/>
                    <a:pt x="5" y="92"/>
                  </a:cubicBezTo>
                  <a:cubicBezTo>
                    <a:pt x="7" y="79"/>
                    <a:pt x="12" y="66"/>
                    <a:pt x="16" y="54"/>
                  </a:cubicBezTo>
                  <a:cubicBezTo>
                    <a:pt x="20" y="63"/>
                    <a:pt x="19" y="73"/>
                    <a:pt x="24" y="81"/>
                  </a:cubicBezTo>
                  <a:cubicBezTo>
                    <a:pt x="27" y="72"/>
                    <a:pt x="25" y="62"/>
                    <a:pt x="27" y="53"/>
                  </a:cubicBezTo>
                  <a:cubicBezTo>
                    <a:pt x="31" y="59"/>
                    <a:pt x="34" y="66"/>
                    <a:pt x="40" y="71"/>
                  </a:cubicBezTo>
                  <a:cubicBezTo>
                    <a:pt x="40" y="61"/>
                    <a:pt x="31" y="51"/>
                    <a:pt x="30" y="41"/>
                  </a:cubicBezTo>
                  <a:cubicBezTo>
                    <a:pt x="42" y="48"/>
                    <a:pt x="49" y="59"/>
                    <a:pt x="64" y="61"/>
                  </a:cubicBezTo>
                  <a:cubicBezTo>
                    <a:pt x="57" y="55"/>
                    <a:pt x="46" y="45"/>
                    <a:pt x="40" y="38"/>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8" name="Freeform 10426">
              <a:extLst>
                <a:ext uri="{FF2B5EF4-FFF2-40B4-BE49-F238E27FC236}">
                  <a16:creationId xmlns:a16="http://schemas.microsoft.com/office/drawing/2014/main" id="{AA2C2FB4-04FC-4952-A67A-CC1474553B5F}"/>
                </a:ext>
              </a:extLst>
            </p:cNvPr>
            <p:cNvSpPr>
              <a:spLocks/>
            </p:cNvSpPr>
            <p:nvPr/>
          </p:nvSpPr>
          <p:spPr bwMode="auto">
            <a:xfrm>
              <a:off x="6449" y="556"/>
              <a:ext cx="121" cy="85"/>
            </a:xfrm>
            <a:custGeom>
              <a:avLst/>
              <a:gdLst>
                <a:gd name="T0" fmla="*/ 38 w 41"/>
                <a:gd name="T1" fmla="*/ 12 h 29"/>
                <a:gd name="T2" fmla="*/ 21 w 41"/>
                <a:gd name="T3" fmla="*/ 29 h 29"/>
                <a:gd name="T4" fmla="*/ 6 w 41"/>
                <a:gd name="T5" fmla="*/ 24 h 29"/>
                <a:gd name="T6" fmla="*/ 3 w 41"/>
                <a:gd name="T7" fmla="*/ 12 h 29"/>
                <a:gd name="T8" fmla="*/ 21 w 41"/>
                <a:gd name="T9" fmla="*/ 1 h 29"/>
                <a:gd name="T10" fmla="*/ 38 w 41"/>
                <a:gd name="T11" fmla="*/ 12 h 29"/>
              </a:gdLst>
              <a:ahLst/>
              <a:cxnLst>
                <a:cxn ang="0">
                  <a:pos x="T0" y="T1"/>
                </a:cxn>
                <a:cxn ang="0">
                  <a:pos x="T2" y="T3"/>
                </a:cxn>
                <a:cxn ang="0">
                  <a:pos x="T4" y="T5"/>
                </a:cxn>
                <a:cxn ang="0">
                  <a:pos x="T6" y="T7"/>
                </a:cxn>
                <a:cxn ang="0">
                  <a:pos x="T8" y="T9"/>
                </a:cxn>
                <a:cxn ang="0">
                  <a:pos x="T10" y="T11"/>
                </a:cxn>
              </a:cxnLst>
              <a:rect l="0" t="0" r="r" b="b"/>
              <a:pathLst>
                <a:path w="41" h="29">
                  <a:moveTo>
                    <a:pt x="38" y="12"/>
                  </a:moveTo>
                  <a:cubicBezTo>
                    <a:pt x="41" y="21"/>
                    <a:pt x="28" y="28"/>
                    <a:pt x="21" y="29"/>
                  </a:cubicBezTo>
                  <a:cubicBezTo>
                    <a:pt x="15" y="29"/>
                    <a:pt x="10" y="27"/>
                    <a:pt x="6" y="24"/>
                  </a:cubicBezTo>
                  <a:cubicBezTo>
                    <a:pt x="0" y="20"/>
                    <a:pt x="0" y="17"/>
                    <a:pt x="3" y="12"/>
                  </a:cubicBezTo>
                  <a:cubicBezTo>
                    <a:pt x="7" y="5"/>
                    <a:pt x="13" y="1"/>
                    <a:pt x="21" y="1"/>
                  </a:cubicBezTo>
                  <a:cubicBezTo>
                    <a:pt x="26" y="0"/>
                    <a:pt x="39" y="6"/>
                    <a:pt x="38" y="12"/>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29" name="Freeform 10427">
              <a:extLst>
                <a:ext uri="{FF2B5EF4-FFF2-40B4-BE49-F238E27FC236}">
                  <a16:creationId xmlns:a16="http://schemas.microsoft.com/office/drawing/2014/main" id="{2CDAAF63-A678-428D-8F02-4313722AAC9C}"/>
                </a:ext>
              </a:extLst>
            </p:cNvPr>
            <p:cNvSpPr>
              <a:spLocks/>
            </p:cNvSpPr>
            <p:nvPr/>
          </p:nvSpPr>
          <p:spPr bwMode="auto">
            <a:xfrm>
              <a:off x="6520" y="556"/>
              <a:ext cx="58" cy="76"/>
            </a:xfrm>
            <a:custGeom>
              <a:avLst/>
              <a:gdLst>
                <a:gd name="T0" fmla="*/ 18 w 20"/>
                <a:gd name="T1" fmla="*/ 12 h 26"/>
                <a:gd name="T2" fmla="*/ 8 w 20"/>
                <a:gd name="T3" fmla="*/ 25 h 26"/>
                <a:gd name="T4" fmla="*/ 5 w 20"/>
                <a:gd name="T5" fmla="*/ 22 h 26"/>
                <a:gd name="T6" fmla="*/ 5 w 20"/>
                <a:gd name="T7" fmla="*/ 19 h 26"/>
                <a:gd name="T8" fmla="*/ 3 w 20"/>
                <a:gd name="T9" fmla="*/ 18 h 26"/>
                <a:gd name="T10" fmla="*/ 4 w 20"/>
                <a:gd name="T11" fmla="*/ 12 h 26"/>
                <a:gd name="T12" fmla="*/ 1 w 20"/>
                <a:gd name="T13" fmla="*/ 10 h 26"/>
                <a:gd name="T14" fmla="*/ 3 w 20"/>
                <a:gd name="T15" fmla="*/ 7 h 26"/>
                <a:gd name="T16" fmla="*/ 3 w 20"/>
                <a:gd name="T17" fmla="*/ 1 h 26"/>
                <a:gd name="T18" fmla="*/ 11 w 20"/>
                <a:gd name="T19" fmla="*/ 2 h 26"/>
                <a:gd name="T20" fmla="*/ 18 w 20"/>
                <a:gd name="T21" fmla="*/ 12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 h="26">
                  <a:moveTo>
                    <a:pt x="18" y="12"/>
                  </a:moveTo>
                  <a:cubicBezTo>
                    <a:pt x="20" y="18"/>
                    <a:pt x="13" y="25"/>
                    <a:pt x="8" y="25"/>
                  </a:cubicBezTo>
                  <a:cubicBezTo>
                    <a:pt x="5" y="26"/>
                    <a:pt x="6" y="25"/>
                    <a:pt x="5" y="22"/>
                  </a:cubicBezTo>
                  <a:cubicBezTo>
                    <a:pt x="5" y="22"/>
                    <a:pt x="5" y="20"/>
                    <a:pt x="5" y="19"/>
                  </a:cubicBezTo>
                  <a:cubicBezTo>
                    <a:pt x="5" y="19"/>
                    <a:pt x="3" y="19"/>
                    <a:pt x="3" y="18"/>
                  </a:cubicBezTo>
                  <a:cubicBezTo>
                    <a:pt x="2" y="16"/>
                    <a:pt x="4" y="14"/>
                    <a:pt x="4" y="12"/>
                  </a:cubicBezTo>
                  <a:cubicBezTo>
                    <a:pt x="4" y="11"/>
                    <a:pt x="1" y="11"/>
                    <a:pt x="1" y="10"/>
                  </a:cubicBezTo>
                  <a:cubicBezTo>
                    <a:pt x="1" y="10"/>
                    <a:pt x="3" y="8"/>
                    <a:pt x="3" y="7"/>
                  </a:cubicBezTo>
                  <a:cubicBezTo>
                    <a:pt x="0" y="6"/>
                    <a:pt x="1" y="3"/>
                    <a:pt x="3" y="1"/>
                  </a:cubicBezTo>
                  <a:cubicBezTo>
                    <a:pt x="6" y="0"/>
                    <a:pt x="8" y="1"/>
                    <a:pt x="11" y="2"/>
                  </a:cubicBezTo>
                  <a:cubicBezTo>
                    <a:pt x="14" y="4"/>
                    <a:pt x="17" y="8"/>
                    <a:pt x="18" y="12"/>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0" name="Freeform 10428">
              <a:extLst>
                <a:ext uri="{FF2B5EF4-FFF2-40B4-BE49-F238E27FC236}">
                  <a16:creationId xmlns:a16="http://schemas.microsoft.com/office/drawing/2014/main" id="{D5E7148C-FD1F-4F26-8E6F-2B33781AB12A}"/>
                </a:ext>
              </a:extLst>
            </p:cNvPr>
            <p:cNvSpPr>
              <a:spLocks/>
            </p:cNvSpPr>
            <p:nvPr/>
          </p:nvSpPr>
          <p:spPr bwMode="auto">
            <a:xfrm>
              <a:off x="6461" y="579"/>
              <a:ext cx="65" cy="18"/>
            </a:xfrm>
            <a:custGeom>
              <a:avLst/>
              <a:gdLst>
                <a:gd name="T0" fmla="*/ 0 w 22"/>
                <a:gd name="T1" fmla="*/ 6 h 6"/>
                <a:gd name="T2" fmla="*/ 22 w 22"/>
                <a:gd name="T3" fmla="*/ 4 h 6"/>
                <a:gd name="T4" fmla="*/ 22 w 22"/>
                <a:gd name="T5" fmla="*/ 3 h 6"/>
                <a:gd name="T6" fmla="*/ 0 w 22"/>
                <a:gd name="T7" fmla="*/ 6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6" y="1"/>
                    <a:pt x="14" y="2"/>
                    <a:pt x="22" y="4"/>
                  </a:cubicBezTo>
                  <a:cubicBezTo>
                    <a:pt x="22" y="4"/>
                    <a:pt x="22" y="3"/>
                    <a:pt x="22" y="3"/>
                  </a:cubicBezTo>
                  <a:cubicBezTo>
                    <a:pt x="15" y="0"/>
                    <a:pt x="4" y="0"/>
                    <a:pt x="0" y="6"/>
                  </a:cubicBezTo>
                  <a:cubicBezTo>
                    <a:pt x="0" y="6"/>
                    <a:pt x="0" y="6"/>
                    <a:pt x="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1" name="Freeform 10429">
              <a:extLst>
                <a:ext uri="{FF2B5EF4-FFF2-40B4-BE49-F238E27FC236}">
                  <a16:creationId xmlns:a16="http://schemas.microsoft.com/office/drawing/2014/main" id="{5E6AB4A9-D84A-4A3C-BC3B-C36B625C61D0}"/>
                </a:ext>
              </a:extLst>
            </p:cNvPr>
            <p:cNvSpPr>
              <a:spLocks/>
            </p:cNvSpPr>
            <p:nvPr/>
          </p:nvSpPr>
          <p:spPr bwMode="auto">
            <a:xfrm>
              <a:off x="6470" y="618"/>
              <a:ext cx="56" cy="11"/>
            </a:xfrm>
            <a:custGeom>
              <a:avLst/>
              <a:gdLst>
                <a:gd name="T0" fmla="*/ 0 w 19"/>
                <a:gd name="T1" fmla="*/ 1 h 4"/>
                <a:gd name="T2" fmla="*/ 19 w 19"/>
                <a:gd name="T3" fmla="*/ 0 h 4"/>
                <a:gd name="T4" fmla="*/ 19 w 19"/>
                <a:gd name="T5" fmla="*/ 0 h 4"/>
                <a:gd name="T6" fmla="*/ 1 w 19"/>
                <a:gd name="T7" fmla="*/ 0 h 4"/>
                <a:gd name="T8" fmla="*/ 0 w 19"/>
                <a:gd name="T9" fmla="*/ 1 h 4"/>
              </a:gdLst>
              <a:ahLst/>
              <a:cxnLst>
                <a:cxn ang="0">
                  <a:pos x="T0" y="T1"/>
                </a:cxn>
                <a:cxn ang="0">
                  <a:pos x="T2" y="T3"/>
                </a:cxn>
                <a:cxn ang="0">
                  <a:pos x="T4" y="T5"/>
                </a:cxn>
                <a:cxn ang="0">
                  <a:pos x="T6" y="T7"/>
                </a:cxn>
                <a:cxn ang="0">
                  <a:pos x="T8" y="T9"/>
                </a:cxn>
              </a:cxnLst>
              <a:rect l="0" t="0" r="r" b="b"/>
              <a:pathLst>
                <a:path w="19" h="4">
                  <a:moveTo>
                    <a:pt x="0" y="1"/>
                  </a:moveTo>
                  <a:cubicBezTo>
                    <a:pt x="6" y="4"/>
                    <a:pt x="14" y="2"/>
                    <a:pt x="19" y="0"/>
                  </a:cubicBezTo>
                  <a:cubicBezTo>
                    <a:pt x="19" y="0"/>
                    <a:pt x="19" y="0"/>
                    <a:pt x="19" y="0"/>
                  </a:cubicBezTo>
                  <a:cubicBezTo>
                    <a:pt x="13" y="1"/>
                    <a:pt x="7" y="2"/>
                    <a:pt x="1" y="0"/>
                  </a:cubicBezTo>
                  <a:cubicBezTo>
                    <a:pt x="1" y="0"/>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2" name="Freeform 10430">
              <a:extLst>
                <a:ext uri="{FF2B5EF4-FFF2-40B4-BE49-F238E27FC236}">
                  <a16:creationId xmlns:a16="http://schemas.microsoft.com/office/drawing/2014/main" id="{699279AF-97F5-4533-BC6C-96C8BF83CFB0}"/>
                </a:ext>
              </a:extLst>
            </p:cNvPr>
            <p:cNvSpPr>
              <a:spLocks/>
            </p:cNvSpPr>
            <p:nvPr/>
          </p:nvSpPr>
          <p:spPr bwMode="auto">
            <a:xfrm>
              <a:off x="6073" y="315"/>
              <a:ext cx="115" cy="85"/>
            </a:xfrm>
            <a:custGeom>
              <a:avLst/>
              <a:gdLst>
                <a:gd name="T0" fmla="*/ 36 w 39"/>
                <a:gd name="T1" fmla="*/ 19 h 29"/>
                <a:gd name="T2" fmla="*/ 15 w 39"/>
                <a:gd name="T3" fmla="*/ 27 h 29"/>
                <a:gd name="T4" fmla="*/ 4 w 39"/>
                <a:gd name="T5" fmla="*/ 17 h 29"/>
                <a:gd name="T6" fmla="*/ 7 w 39"/>
                <a:gd name="T7" fmla="*/ 5 h 29"/>
                <a:gd name="T8" fmla="*/ 27 w 39"/>
                <a:gd name="T9" fmla="*/ 3 h 29"/>
                <a:gd name="T10" fmla="*/ 36 w 39"/>
                <a:gd name="T11" fmla="*/ 19 h 29"/>
              </a:gdLst>
              <a:ahLst/>
              <a:cxnLst>
                <a:cxn ang="0">
                  <a:pos x="T0" y="T1"/>
                </a:cxn>
                <a:cxn ang="0">
                  <a:pos x="T2" y="T3"/>
                </a:cxn>
                <a:cxn ang="0">
                  <a:pos x="T4" y="T5"/>
                </a:cxn>
                <a:cxn ang="0">
                  <a:pos x="T6" y="T7"/>
                </a:cxn>
                <a:cxn ang="0">
                  <a:pos x="T8" y="T9"/>
                </a:cxn>
                <a:cxn ang="0">
                  <a:pos x="T10" y="T11"/>
                </a:cxn>
              </a:cxnLst>
              <a:rect l="0" t="0" r="r" b="b"/>
              <a:pathLst>
                <a:path w="39" h="29">
                  <a:moveTo>
                    <a:pt x="36" y="19"/>
                  </a:moveTo>
                  <a:cubicBezTo>
                    <a:pt x="36" y="28"/>
                    <a:pt x="21" y="29"/>
                    <a:pt x="15" y="27"/>
                  </a:cubicBezTo>
                  <a:cubicBezTo>
                    <a:pt x="10" y="25"/>
                    <a:pt x="6" y="21"/>
                    <a:pt x="4" y="17"/>
                  </a:cubicBezTo>
                  <a:cubicBezTo>
                    <a:pt x="0" y="11"/>
                    <a:pt x="1" y="9"/>
                    <a:pt x="7" y="5"/>
                  </a:cubicBezTo>
                  <a:cubicBezTo>
                    <a:pt x="13" y="1"/>
                    <a:pt x="19" y="0"/>
                    <a:pt x="27" y="3"/>
                  </a:cubicBezTo>
                  <a:cubicBezTo>
                    <a:pt x="31" y="4"/>
                    <a:pt x="39" y="14"/>
                    <a:pt x="36" y="19"/>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3" name="Freeform 10431">
              <a:extLst>
                <a:ext uri="{FF2B5EF4-FFF2-40B4-BE49-F238E27FC236}">
                  <a16:creationId xmlns:a16="http://schemas.microsoft.com/office/drawing/2014/main" id="{24FD3F71-9212-4357-8B5A-D7A6938A1C37}"/>
                </a:ext>
              </a:extLst>
            </p:cNvPr>
            <p:cNvSpPr>
              <a:spLocks/>
            </p:cNvSpPr>
            <p:nvPr/>
          </p:nvSpPr>
          <p:spPr bwMode="auto">
            <a:xfrm>
              <a:off x="6141" y="330"/>
              <a:ext cx="52" cy="73"/>
            </a:xfrm>
            <a:custGeom>
              <a:avLst/>
              <a:gdLst>
                <a:gd name="T0" fmla="*/ 18 w 18"/>
                <a:gd name="T1" fmla="*/ 16 h 25"/>
                <a:gd name="T2" fmla="*/ 3 w 18"/>
                <a:gd name="T3" fmla="*/ 23 h 25"/>
                <a:gd name="T4" fmla="*/ 2 w 18"/>
                <a:gd name="T5" fmla="*/ 20 h 25"/>
                <a:gd name="T6" fmla="*/ 3 w 18"/>
                <a:gd name="T7" fmla="*/ 17 h 25"/>
                <a:gd name="T8" fmla="*/ 1 w 18"/>
                <a:gd name="T9" fmla="*/ 15 h 25"/>
                <a:gd name="T10" fmla="*/ 5 w 18"/>
                <a:gd name="T11" fmla="*/ 10 h 25"/>
                <a:gd name="T12" fmla="*/ 3 w 18"/>
                <a:gd name="T13" fmla="*/ 7 h 25"/>
                <a:gd name="T14" fmla="*/ 6 w 18"/>
                <a:gd name="T15" fmla="*/ 5 h 25"/>
                <a:gd name="T16" fmla="*/ 8 w 18"/>
                <a:gd name="T17" fmla="*/ 1 h 25"/>
                <a:gd name="T18" fmla="*/ 15 w 18"/>
                <a:gd name="T19" fmla="*/ 4 h 25"/>
                <a:gd name="T20" fmla="*/ 18 w 18"/>
                <a:gd name="T21" fmla="*/ 16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25">
                  <a:moveTo>
                    <a:pt x="18" y="16"/>
                  </a:moveTo>
                  <a:cubicBezTo>
                    <a:pt x="17" y="22"/>
                    <a:pt x="8" y="25"/>
                    <a:pt x="3" y="23"/>
                  </a:cubicBezTo>
                  <a:cubicBezTo>
                    <a:pt x="0" y="22"/>
                    <a:pt x="2" y="22"/>
                    <a:pt x="2" y="20"/>
                  </a:cubicBezTo>
                  <a:cubicBezTo>
                    <a:pt x="2" y="19"/>
                    <a:pt x="3" y="18"/>
                    <a:pt x="3" y="17"/>
                  </a:cubicBezTo>
                  <a:cubicBezTo>
                    <a:pt x="3" y="17"/>
                    <a:pt x="1" y="16"/>
                    <a:pt x="1" y="15"/>
                  </a:cubicBezTo>
                  <a:cubicBezTo>
                    <a:pt x="2" y="13"/>
                    <a:pt x="5" y="12"/>
                    <a:pt x="5" y="10"/>
                  </a:cubicBezTo>
                  <a:cubicBezTo>
                    <a:pt x="5" y="9"/>
                    <a:pt x="3" y="8"/>
                    <a:pt x="3" y="7"/>
                  </a:cubicBezTo>
                  <a:cubicBezTo>
                    <a:pt x="3" y="7"/>
                    <a:pt x="5" y="6"/>
                    <a:pt x="6" y="5"/>
                  </a:cubicBezTo>
                  <a:cubicBezTo>
                    <a:pt x="4" y="3"/>
                    <a:pt x="6" y="1"/>
                    <a:pt x="8" y="1"/>
                  </a:cubicBezTo>
                  <a:cubicBezTo>
                    <a:pt x="11" y="0"/>
                    <a:pt x="13" y="2"/>
                    <a:pt x="15" y="4"/>
                  </a:cubicBezTo>
                  <a:cubicBezTo>
                    <a:pt x="17" y="7"/>
                    <a:pt x="18" y="12"/>
                    <a:pt x="18" y="16"/>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4" name="Freeform 10432">
              <a:extLst>
                <a:ext uri="{FF2B5EF4-FFF2-40B4-BE49-F238E27FC236}">
                  <a16:creationId xmlns:a16="http://schemas.microsoft.com/office/drawing/2014/main" id="{1B8A73EA-1D4C-4660-91E8-71D699768A11}"/>
                </a:ext>
              </a:extLst>
            </p:cNvPr>
            <p:cNvSpPr>
              <a:spLocks/>
            </p:cNvSpPr>
            <p:nvPr/>
          </p:nvSpPr>
          <p:spPr bwMode="auto">
            <a:xfrm>
              <a:off x="6091" y="327"/>
              <a:ext cx="58" cy="29"/>
            </a:xfrm>
            <a:custGeom>
              <a:avLst/>
              <a:gdLst>
                <a:gd name="T0" fmla="*/ 0 w 20"/>
                <a:gd name="T1" fmla="*/ 3 h 10"/>
                <a:gd name="T2" fmla="*/ 20 w 20"/>
                <a:gd name="T3" fmla="*/ 10 h 10"/>
                <a:gd name="T4" fmla="*/ 20 w 20"/>
                <a:gd name="T5" fmla="*/ 10 h 10"/>
                <a:gd name="T6" fmla="*/ 0 w 20"/>
                <a:gd name="T7" fmla="*/ 3 h 10"/>
                <a:gd name="T8" fmla="*/ 0 w 20"/>
                <a:gd name="T9" fmla="*/ 3 h 10"/>
              </a:gdLst>
              <a:ahLst/>
              <a:cxnLst>
                <a:cxn ang="0">
                  <a:pos x="T0" y="T1"/>
                </a:cxn>
                <a:cxn ang="0">
                  <a:pos x="T2" y="T3"/>
                </a:cxn>
                <a:cxn ang="0">
                  <a:pos x="T4" y="T5"/>
                </a:cxn>
                <a:cxn ang="0">
                  <a:pos x="T6" y="T7"/>
                </a:cxn>
                <a:cxn ang="0">
                  <a:pos x="T8" y="T9"/>
                </a:cxn>
              </a:cxnLst>
              <a:rect l="0" t="0" r="r" b="b"/>
              <a:pathLst>
                <a:path w="20" h="10">
                  <a:moveTo>
                    <a:pt x="0" y="3"/>
                  </a:moveTo>
                  <a:cubicBezTo>
                    <a:pt x="8" y="2"/>
                    <a:pt x="13" y="6"/>
                    <a:pt x="20" y="10"/>
                  </a:cubicBezTo>
                  <a:cubicBezTo>
                    <a:pt x="20" y="10"/>
                    <a:pt x="20" y="10"/>
                    <a:pt x="20" y="10"/>
                  </a:cubicBezTo>
                  <a:cubicBezTo>
                    <a:pt x="15" y="4"/>
                    <a:pt x="6" y="0"/>
                    <a:pt x="0" y="3"/>
                  </a:cubicBezTo>
                  <a:cubicBezTo>
                    <a:pt x="0" y="3"/>
                    <a:pt x="0" y="3"/>
                    <a:pt x="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5" name="Freeform 10433">
              <a:extLst>
                <a:ext uri="{FF2B5EF4-FFF2-40B4-BE49-F238E27FC236}">
                  <a16:creationId xmlns:a16="http://schemas.microsoft.com/office/drawing/2014/main" id="{8A913351-FB00-4AAB-9826-D4F65CFAB153}"/>
                </a:ext>
              </a:extLst>
            </p:cNvPr>
            <p:cNvSpPr>
              <a:spLocks/>
            </p:cNvSpPr>
            <p:nvPr/>
          </p:nvSpPr>
          <p:spPr bwMode="auto">
            <a:xfrm>
              <a:off x="6091" y="359"/>
              <a:ext cx="50" cy="21"/>
            </a:xfrm>
            <a:custGeom>
              <a:avLst/>
              <a:gdLst>
                <a:gd name="T0" fmla="*/ 0 w 17"/>
                <a:gd name="T1" fmla="*/ 0 h 7"/>
                <a:gd name="T2" fmla="*/ 16 w 17"/>
                <a:gd name="T3" fmla="*/ 7 h 7"/>
                <a:gd name="T4" fmla="*/ 17 w 17"/>
                <a:gd name="T5" fmla="*/ 7 h 7"/>
                <a:gd name="T6" fmla="*/ 0 w 17"/>
                <a:gd name="T7" fmla="*/ 0 h 7"/>
                <a:gd name="T8" fmla="*/ 0 w 17"/>
                <a:gd name="T9" fmla="*/ 0 h 7"/>
              </a:gdLst>
              <a:ahLst/>
              <a:cxnLst>
                <a:cxn ang="0">
                  <a:pos x="T0" y="T1"/>
                </a:cxn>
                <a:cxn ang="0">
                  <a:pos x="T2" y="T3"/>
                </a:cxn>
                <a:cxn ang="0">
                  <a:pos x="T4" y="T5"/>
                </a:cxn>
                <a:cxn ang="0">
                  <a:pos x="T6" y="T7"/>
                </a:cxn>
                <a:cxn ang="0">
                  <a:pos x="T8" y="T9"/>
                </a:cxn>
              </a:cxnLst>
              <a:rect l="0" t="0" r="r" b="b"/>
              <a:pathLst>
                <a:path w="17" h="7">
                  <a:moveTo>
                    <a:pt x="0" y="0"/>
                  </a:moveTo>
                  <a:cubicBezTo>
                    <a:pt x="4" y="6"/>
                    <a:pt x="11" y="7"/>
                    <a:pt x="16" y="7"/>
                  </a:cubicBezTo>
                  <a:cubicBezTo>
                    <a:pt x="16" y="7"/>
                    <a:pt x="17" y="7"/>
                    <a:pt x="17" y="7"/>
                  </a:cubicBezTo>
                  <a:cubicBezTo>
                    <a:pt x="11" y="5"/>
                    <a:pt x="6" y="4"/>
                    <a:pt x="0" y="0"/>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6" name="Freeform 10434">
              <a:extLst>
                <a:ext uri="{FF2B5EF4-FFF2-40B4-BE49-F238E27FC236}">
                  <a16:creationId xmlns:a16="http://schemas.microsoft.com/office/drawing/2014/main" id="{3A6CA5DE-99FB-4987-A482-72576AED8ECC}"/>
                </a:ext>
              </a:extLst>
            </p:cNvPr>
            <p:cNvSpPr>
              <a:spLocks/>
            </p:cNvSpPr>
            <p:nvPr/>
          </p:nvSpPr>
          <p:spPr bwMode="auto">
            <a:xfrm>
              <a:off x="7201" y="1363"/>
              <a:ext cx="103" cy="126"/>
            </a:xfrm>
            <a:custGeom>
              <a:avLst/>
              <a:gdLst>
                <a:gd name="T0" fmla="*/ 24 w 35"/>
                <a:gd name="T1" fmla="*/ 5 h 43"/>
                <a:gd name="T2" fmla="*/ 30 w 35"/>
                <a:gd name="T3" fmla="*/ 29 h 43"/>
                <a:gd name="T4" fmla="*/ 17 w 35"/>
                <a:gd name="T5" fmla="*/ 41 h 43"/>
                <a:gd name="T6" fmla="*/ 4 w 35"/>
                <a:gd name="T7" fmla="*/ 35 h 43"/>
                <a:gd name="T8" fmla="*/ 4 w 35"/>
                <a:gd name="T9" fmla="*/ 13 h 43"/>
                <a:gd name="T10" fmla="*/ 24 w 35"/>
                <a:gd name="T11" fmla="*/ 5 h 43"/>
              </a:gdLst>
              <a:ahLst/>
              <a:cxnLst>
                <a:cxn ang="0">
                  <a:pos x="T0" y="T1"/>
                </a:cxn>
                <a:cxn ang="0">
                  <a:pos x="T2" y="T3"/>
                </a:cxn>
                <a:cxn ang="0">
                  <a:pos x="T4" y="T5"/>
                </a:cxn>
                <a:cxn ang="0">
                  <a:pos x="T6" y="T7"/>
                </a:cxn>
                <a:cxn ang="0">
                  <a:pos x="T8" y="T9"/>
                </a:cxn>
                <a:cxn ang="0">
                  <a:pos x="T10" y="T11"/>
                </a:cxn>
              </a:cxnLst>
              <a:rect l="0" t="0" r="r" b="b"/>
              <a:pathLst>
                <a:path w="35" h="43">
                  <a:moveTo>
                    <a:pt x="24" y="5"/>
                  </a:moveTo>
                  <a:cubicBezTo>
                    <a:pt x="35" y="7"/>
                    <a:pt x="34" y="23"/>
                    <a:pt x="30" y="29"/>
                  </a:cubicBezTo>
                  <a:cubicBezTo>
                    <a:pt x="27" y="35"/>
                    <a:pt x="22" y="38"/>
                    <a:pt x="17" y="41"/>
                  </a:cubicBezTo>
                  <a:cubicBezTo>
                    <a:pt x="10" y="43"/>
                    <a:pt x="7" y="42"/>
                    <a:pt x="4" y="35"/>
                  </a:cubicBezTo>
                  <a:cubicBezTo>
                    <a:pt x="0" y="28"/>
                    <a:pt x="0" y="21"/>
                    <a:pt x="4" y="13"/>
                  </a:cubicBezTo>
                  <a:cubicBezTo>
                    <a:pt x="7" y="8"/>
                    <a:pt x="20" y="0"/>
                    <a:pt x="24" y="5"/>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7" name="Freeform 10435">
              <a:extLst>
                <a:ext uri="{FF2B5EF4-FFF2-40B4-BE49-F238E27FC236}">
                  <a16:creationId xmlns:a16="http://schemas.microsoft.com/office/drawing/2014/main" id="{8111B0C5-FB0C-430B-BA2B-B40F4747D0E3}"/>
                </a:ext>
              </a:extLst>
            </p:cNvPr>
            <p:cNvSpPr>
              <a:spLocks/>
            </p:cNvSpPr>
            <p:nvPr/>
          </p:nvSpPr>
          <p:spPr bwMode="auto">
            <a:xfrm>
              <a:off x="7225" y="1357"/>
              <a:ext cx="82" cy="68"/>
            </a:xfrm>
            <a:custGeom>
              <a:avLst/>
              <a:gdLst>
                <a:gd name="T0" fmla="*/ 19 w 28"/>
                <a:gd name="T1" fmla="*/ 2 h 23"/>
                <a:gd name="T2" fmla="*/ 25 w 28"/>
                <a:gd name="T3" fmla="*/ 19 h 23"/>
                <a:gd name="T4" fmla="*/ 21 w 28"/>
                <a:gd name="T5" fmla="*/ 20 h 23"/>
                <a:gd name="T6" fmla="*/ 18 w 28"/>
                <a:gd name="T7" fmla="*/ 19 h 23"/>
                <a:gd name="T8" fmla="*/ 15 w 28"/>
                <a:gd name="T9" fmla="*/ 20 h 23"/>
                <a:gd name="T10" fmla="*/ 10 w 28"/>
                <a:gd name="T11" fmla="*/ 15 h 23"/>
                <a:gd name="T12" fmla="*/ 7 w 28"/>
                <a:gd name="T13" fmla="*/ 17 h 23"/>
                <a:gd name="T14" fmla="*/ 6 w 28"/>
                <a:gd name="T15" fmla="*/ 13 h 23"/>
                <a:gd name="T16" fmla="*/ 1 w 28"/>
                <a:gd name="T17" fmla="*/ 10 h 23"/>
                <a:gd name="T18" fmla="*/ 6 w 28"/>
                <a:gd name="T19" fmla="*/ 3 h 23"/>
                <a:gd name="T20" fmla="*/ 19 w 28"/>
                <a:gd name="T21" fmla="*/ 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23">
                  <a:moveTo>
                    <a:pt x="19" y="2"/>
                  </a:moveTo>
                  <a:cubicBezTo>
                    <a:pt x="25" y="4"/>
                    <a:pt x="28" y="14"/>
                    <a:pt x="25" y="19"/>
                  </a:cubicBezTo>
                  <a:cubicBezTo>
                    <a:pt x="24" y="23"/>
                    <a:pt x="23" y="21"/>
                    <a:pt x="21" y="20"/>
                  </a:cubicBezTo>
                  <a:cubicBezTo>
                    <a:pt x="20" y="20"/>
                    <a:pt x="19" y="19"/>
                    <a:pt x="18" y="19"/>
                  </a:cubicBezTo>
                  <a:cubicBezTo>
                    <a:pt x="18" y="18"/>
                    <a:pt x="16" y="20"/>
                    <a:pt x="15" y="20"/>
                  </a:cubicBezTo>
                  <a:cubicBezTo>
                    <a:pt x="13" y="19"/>
                    <a:pt x="13" y="16"/>
                    <a:pt x="10" y="15"/>
                  </a:cubicBezTo>
                  <a:cubicBezTo>
                    <a:pt x="10" y="15"/>
                    <a:pt x="9" y="17"/>
                    <a:pt x="7" y="17"/>
                  </a:cubicBezTo>
                  <a:cubicBezTo>
                    <a:pt x="7" y="17"/>
                    <a:pt x="6" y="14"/>
                    <a:pt x="6" y="13"/>
                  </a:cubicBezTo>
                  <a:cubicBezTo>
                    <a:pt x="3" y="15"/>
                    <a:pt x="0" y="13"/>
                    <a:pt x="1" y="10"/>
                  </a:cubicBezTo>
                  <a:cubicBezTo>
                    <a:pt x="1" y="7"/>
                    <a:pt x="3" y="5"/>
                    <a:pt x="6" y="3"/>
                  </a:cubicBezTo>
                  <a:cubicBezTo>
                    <a:pt x="9" y="1"/>
                    <a:pt x="15" y="0"/>
                    <a:pt x="19" y="2"/>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8" name="Freeform 10436">
              <a:extLst>
                <a:ext uri="{FF2B5EF4-FFF2-40B4-BE49-F238E27FC236}">
                  <a16:creationId xmlns:a16="http://schemas.microsoft.com/office/drawing/2014/main" id="{54A6C963-181E-4E9E-9DF9-04BAEA0979A1}"/>
                </a:ext>
              </a:extLst>
            </p:cNvPr>
            <p:cNvSpPr>
              <a:spLocks/>
            </p:cNvSpPr>
            <p:nvPr/>
          </p:nvSpPr>
          <p:spPr bwMode="auto">
            <a:xfrm>
              <a:off x="7210" y="1407"/>
              <a:ext cx="41" cy="62"/>
            </a:xfrm>
            <a:custGeom>
              <a:avLst/>
              <a:gdLst>
                <a:gd name="T0" fmla="*/ 3 w 14"/>
                <a:gd name="T1" fmla="*/ 21 h 21"/>
                <a:gd name="T2" fmla="*/ 14 w 14"/>
                <a:gd name="T3" fmla="*/ 0 h 21"/>
                <a:gd name="T4" fmla="*/ 14 w 14"/>
                <a:gd name="T5" fmla="*/ 0 h 21"/>
                <a:gd name="T6" fmla="*/ 3 w 14"/>
                <a:gd name="T7" fmla="*/ 21 h 21"/>
                <a:gd name="T8" fmla="*/ 3 w 14"/>
                <a:gd name="T9" fmla="*/ 21 h 21"/>
              </a:gdLst>
              <a:ahLst/>
              <a:cxnLst>
                <a:cxn ang="0">
                  <a:pos x="T0" y="T1"/>
                </a:cxn>
                <a:cxn ang="0">
                  <a:pos x="T2" y="T3"/>
                </a:cxn>
                <a:cxn ang="0">
                  <a:pos x="T4" y="T5"/>
                </a:cxn>
                <a:cxn ang="0">
                  <a:pos x="T6" y="T7"/>
                </a:cxn>
                <a:cxn ang="0">
                  <a:pos x="T8" y="T9"/>
                </a:cxn>
              </a:cxnLst>
              <a:rect l="0" t="0" r="r" b="b"/>
              <a:pathLst>
                <a:path w="14" h="21">
                  <a:moveTo>
                    <a:pt x="3" y="21"/>
                  </a:moveTo>
                  <a:cubicBezTo>
                    <a:pt x="3" y="12"/>
                    <a:pt x="8" y="7"/>
                    <a:pt x="14" y="0"/>
                  </a:cubicBezTo>
                  <a:cubicBezTo>
                    <a:pt x="14" y="0"/>
                    <a:pt x="14" y="0"/>
                    <a:pt x="14" y="0"/>
                  </a:cubicBezTo>
                  <a:cubicBezTo>
                    <a:pt x="7" y="4"/>
                    <a:pt x="0" y="14"/>
                    <a:pt x="3" y="21"/>
                  </a:cubicBezTo>
                  <a:cubicBezTo>
                    <a:pt x="3" y="21"/>
                    <a:pt x="3" y="21"/>
                    <a:pt x="3"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9" name="Freeform 10437">
              <a:extLst>
                <a:ext uri="{FF2B5EF4-FFF2-40B4-BE49-F238E27FC236}">
                  <a16:creationId xmlns:a16="http://schemas.microsoft.com/office/drawing/2014/main" id="{2B347021-AC50-4460-BDD6-1F906AEEA549}"/>
                </a:ext>
              </a:extLst>
            </p:cNvPr>
            <p:cNvSpPr>
              <a:spLocks/>
            </p:cNvSpPr>
            <p:nvPr/>
          </p:nvSpPr>
          <p:spPr bwMode="auto">
            <a:xfrm>
              <a:off x="7248" y="1422"/>
              <a:ext cx="27" cy="53"/>
            </a:xfrm>
            <a:custGeom>
              <a:avLst/>
              <a:gdLst>
                <a:gd name="T0" fmla="*/ 0 w 9"/>
                <a:gd name="T1" fmla="*/ 17 h 18"/>
                <a:gd name="T2" fmla="*/ 9 w 9"/>
                <a:gd name="T3" fmla="*/ 0 h 18"/>
                <a:gd name="T4" fmla="*/ 9 w 9"/>
                <a:gd name="T5" fmla="*/ 0 h 18"/>
                <a:gd name="T6" fmla="*/ 0 w 9"/>
                <a:gd name="T7" fmla="*/ 17 h 18"/>
                <a:gd name="T8" fmla="*/ 0 w 9"/>
                <a:gd name="T9" fmla="*/ 17 h 18"/>
              </a:gdLst>
              <a:ahLst/>
              <a:cxnLst>
                <a:cxn ang="0">
                  <a:pos x="T0" y="T1"/>
                </a:cxn>
                <a:cxn ang="0">
                  <a:pos x="T2" y="T3"/>
                </a:cxn>
                <a:cxn ang="0">
                  <a:pos x="T4" y="T5"/>
                </a:cxn>
                <a:cxn ang="0">
                  <a:pos x="T6" y="T7"/>
                </a:cxn>
                <a:cxn ang="0">
                  <a:pos x="T8" y="T9"/>
                </a:cxn>
              </a:cxnLst>
              <a:rect l="0" t="0" r="r" b="b"/>
              <a:pathLst>
                <a:path w="9" h="18">
                  <a:moveTo>
                    <a:pt x="0" y="17"/>
                  </a:moveTo>
                  <a:cubicBezTo>
                    <a:pt x="6" y="14"/>
                    <a:pt x="8" y="6"/>
                    <a:pt x="9" y="0"/>
                  </a:cubicBezTo>
                  <a:cubicBezTo>
                    <a:pt x="9" y="0"/>
                    <a:pt x="9" y="0"/>
                    <a:pt x="9" y="0"/>
                  </a:cubicBezTo>
                  <a:cubicBezTo>
                    <a:pt x="7" y="6"/>
                    <a:pt x="5" y="12"/>
                    <a:pt x="0" y="17"/>
                  </a:cubicBezTo>
                  <a:cubicBezTo>
                    <a:pt x="0" y="17"/>
                    <a:pt x="0" y="18"/>
                    <a:pt x="0"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0" name="Freeform 10438">
              <a:extLst>
                <a:ext uri="{FF2B5EF4-FFF2-40B4-BE49-F238E27FC236}">
                  <a16:creationId xmlns:a16="http://schemas.microsoft.com/office/drawing/2014/main" id="{4EC379DC-799B-445F-9C0E-CB9502CACFFA}"/>
                </a:ext>
              </a:extLst>
            </p:cNvPr>
            <p:cNvSpPr>
              <a:spLocks/>
            </p:cNvSpPr>
            <p:nvPr/>
          </p:nvSpPr>
          <p:spPr bwMode="auto">
            <a:xfrm>
              <a:off x="7298" y="1786"/>
              <a:ext cx="59" cy="85"/>
            </a:xfrm>
            <a:custGeom>
              <a:avLst/>
              <a:gdLst>
                <a:gd name="T0" fmla="*/ 9 w 20"/>
                <a:gd name="T1" fmla="*/ 2 h 29"/>
                <a:gd name="T2" fmla="*/ 20 w 20"/>
                <a:gd name="T3" fmla="*/ 14 h 29"/>
                <a:gd name="T4" fmla="*/ 16 w 20"/>
                <a:gd name="T5" fmla="*/ 25 h 29"/>
                <a:gd name="T6" fmla="*/ 7 w 20"/>
                <a:gd name="T7" fmla="*/ 26 h 29"/>
                <a:gd name="T8" fmla="*/ 0 w 20"/>
                <a:gd name="T9" fmla="*/ 13 h 29"/>
                <a:gd name="T10" fmla="*/ 9 w 20"/>
                <a:gd name="T11" fmla="*/ 2 h 29"/>
              </a:gdLst>
              <a:ahLst/>
              <a:cxnLst>
                <a:cxn ang="0">
                  <a:pos x="T0" y="T1"/>
                </a:cxn>
                <a:cxn ang="0">
                  <a:pos x="T2" y="T3"/>
                </a:cxn>
                <a:cxn ang="0">
                  <a:pos x="T4" y="T5"/>
                </a:cxn>
                <a:cxn ang="0">
                  <a:pos x="T6" y="T7"/>
                </a:cxn>
                <a:cxn ang="0">
                  <a:pos x="T8" y="T9"/>
                </a:cxn>
                <a:cxn ang="0">
                  <a:pos x="T10" y="T11"/>
                </a:cxn>
              </a:cxnLst>
              <a:rect l="0" t="0" r="r" b="b"/>
              <a:pathLst>
                <a:path w="20" h="29">
                  <a:moveTo>
                    <a:pt x="9" y="2"/>
                  </a:moveTo>
                  <a:cubicBezTo>
                    <a:pt x="15" y="0"/>
                    <a:pt x="20" y="9"/>
                    <a:pt x="20" y="14"/>
                  </a:cubicBezTo>
                  <a:cubicBezTo>
                    <a:pt x="20" y="18"/>
                    <a:pt x="18" y="22"/>
                    <a:pt x="16" y="25"/>
                  </a:cubicBezTo>
                  <a:cubicBezTo>
                    <a:pt x="13" y="29"/>
                    <a:pt x="10" y="29"/>
                    <a:pt x="7" y="26"/>
                  </a:cubicBezTo>
                  <a:cubicBezTo>
                    <a:pt x="2" y="23"/>
                    <a:pt x="0" y="19"/>
                    <a:pt x="0" y="13"/>
                  </a:cubicBezTo>
                  <a:cubicBezTo>
                    <a:pt x="0" y="9"/>
                    <a:pt x="5" y="1"/>
                    <a:pt x="9" y="2"/>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1" name="Freeform 10439">
              <a:extLst>
                <a:ext uri="{FF2B5EF4-FFF2-40B4-BE49-F238E27FC236}">
                  <a16:creationId xmlns:a16="http://schemas.microsoft.com/office/drawing/2014/main" id="{AD15C757-17B8-490A-A1CB-78FD26560E3A}"/>
                </a:ext>
              </a:extLst>
            </p:cNvPr>
            <p:cNvSpPr>
              <a:spLocks/>
            </p:cNvSpPr>
            <p:nvPr/>
          </p:nvSpPr>
          <p:spPr bwMode="auto">
            <a:xfrm>
              <a:off x="7298" y="1777"/>
              <a:ext cx="53" cy="41"/>
            </a:xfrm>
            <a:custGeom>
              <a:avLst/>
              <a:gdLst>
                <a:gd name="T0" fmla="*/ 8 w 18"/>
                <a:gd name="T1" fmla="*/ 1 h 14"/>
                <a:gd name="T2" fmla="*/ 18 w 18"/>
                <a:gd name="T3" fmla="*/ 9 h 14"/>
                <a:gd name="T4" fmla="*/ 15 w 18"/>
                <a:gd name="T5" fmla="*/ 11 h 14"/>
                <a:gd name="T6" fmla="*/ 13 w 18"/>
                <a:gd name="T7" fmla="*/ 11 h 14"/>
                <a:gd name="T8" fmla="*/ 12 w 18"/>
                <a:gd name="T9" fmla="*/ 13 h 14"/>
                <a:gd name="T10" fmla="*/ 8 w 18"/>
                <a:gd name="T11" fmla="*/ 12 h 14"/>
                <a:gd name="T12" fmla="*/ 6 w 18"/>
                <a:gd name="T13" fmla="*/ 13 h 14"/>
                <a:gd name="T14" fmla="*/ 4 w 18"/>
                <a:gd name="T15" fmla="*/ 12 h 14"/>
                <a:gd name="T16" fmla="*/ 0 w 18"/>
                <a:gd name="T17" fmla="*/ 12 h 14"/>
                <a:gd name="T18" fmla="*/ 2 w 18"/>
                <a:gd name="T19" fmla="*/ 6 h 14"/>
                <a:gd name="T20" fmla="*/ 8 w 18"/>
                <a:gd name="T21"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14">
                  <a:moveTo>
                    <a:pt x="8" y="1"/>
                  </a:moveTo>
                  <a:cubicBezTo>
                    <a:pt x="13" y="0"/>
                    <a:pt x="17" y="5"/>
                    <a:pt x="18" y="9"/>
                  </a:cubicBezTo>
                  <a:cubicBezTo>
                    <a:pt x="18" y="12"/>
                    <a:pt x="17" y="11"/>
                    <a:pt x="15" y="11"/>
                  </a:cubicBezTo>
                  <a:cubicBezTo>
                    <a:pt x="15" y="11"/>
                    <a:pt x="14" y="11"/>
                    <a:pt x="13" y="11"/>
                  </a:cubicBezTo>
                  <a:cubicBezTo>
                    <a:pt x="13" y="11"/>
                    <a:pt x="13" y="13"/>
                    <a:pt x="12" y="13"/>
                  </a:cubicBezTo>
                  <a:cubicBezTo>
                    <a:pt x="11" y="13"/>
                    <a:pt x="9" y="11"/>
                    <a:pt x="8" y="12"/>
                  </a:cubicBezTo>
                  <a:cubicBezTo>
                    <a:pt x="7" y="12"/>
                    <a:pt x="7" y="13"/>
                    <a:pt x="6" y="13"/>
                  </a:cubicBezTo>
                  <a:cubicBezTo>
                    <a:pt x="6" y="14"/>
                    <a:pt x="5" y="12"/>
                    <a:pt x="4" y="12"/>
                  </a:cubicBezTo>
                  <a:cubicBezTo>
                    <a:pt x="4" y="14"/>
                    <a:pt x="1" y="13"/>
                    <a:pt x="0" y="12"/>
                  </a:cubicBezTo>
                  <a:cubicBezTo>
                    <a:pt x="0" y="10"/>
                    <a:pt x="1" y="8"/>
                    <a:pt x="2" y="6"/>
                  </a:cubicBezTo>
                  <a:cubicBezTo>
                    <a:pt x="3" y="4"/>
                    <a:pt x="6" y="2"/>
                    <a:pt x="8" y="1"/>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2" name="Freeform 10440">
              <a:extLst>
                <a:ext uri="{FF2B5EF4-FFF2-40B4-BE49-F238E27FC236}">
                  <a16:creationId xmlns:a16="http://schemas.microsoft.com/office/drawing/2014/main" id="{7FA03D42-30CF-4A0C-AB3A-4A60C57C119D}"/>
                </a:ext>
              </a:extLst>
            </p:cNvPr>
            <p:cNvSpPr>
              <a:spLocks/>
            </p:cNvSpPr>
            <p:nvPr/>
          </p:nvSpPr>
          <p:spPr bwMode="auto">
            <a:xfrm>
              <a:off x="7310" y="1815"/>
              <a:ext cx="12" cy="47"/>
            </a:xfrm>
            <a:custGeom>
              <a:avLst/>
              <a:gdLst>
                <a:gd name="T0" fmla="*/ 4 w 4"/>
                <a:gd name="T1" fmla="*/ 15 h 16"/>
                <a:gd name="T2" fmla="*/ 4 w 4"/>
                <a:gd name="T3" fmla="*/ 0 h 16"/>
                <a:gd name="T4" fmla="*/ 3 w 4"/>
                <a:gd name="T5" fmla="*/ 0 h 16"/>
                <a:gd name="T6" fmla="*/ 4 w 4"/>
                <a:gd name="T7" fmla="*/ 16 h 16"/>
                <a:gd name="T8" fmla="*/ 4 w 4"/>
                <a:gd name="T9" fmla="*/ 15 h 16"/>
              </a:gdLst>
              <a:ahLst/>
              <a:cxnLst>
                <a:cxn ang="0">
                  <a:pos x="T0" y="T1"/>
                </a:cxn>
                <a:cxn ang="0">
                  <a:pos x="T2" y="T3"/>
                </a:cxn>
                <a:cxn ang="0">
                  <a:pos x="T4" y="T5"/>
                </a:cxn>
                <a:cxn ang="0">
                  <a:pos x="T6" y="T7"/>
                </a:cxn>
                <a:cxn ang="0">
                  <a:pos x="T8" y="T9"/>
                </a:cxn>
              </a:cxnLst>
              <a:rect l="0" t="0" r="r" b="b"/>
              <a:pathLst>
                <a:path w="4" h="16">
                  <a:moveTo>
                    <a:pt x="4" y="15"/>
                  </a:moveTo>
                  <a:cubicBezTo>
                    <a:pt x="1" y="11"/>
                    <a:pt x="2" y="6"/>
                    <a:pt x="4" y="0"/>
                  </a:cubicBezTo>
                  <a:cubicBezTo>
                    <a:pt x="4" y="0"/>
                    <a:pt x="3" y="0"/>
                    <a:pt x="3" y="0"/>
                  </a:cubicBezTo>
                  <a:cubicBezTo>
                    <a:pt x="1" y="5"/>
                    <a:pt x="0" y="12"/>
                    <a:pt x="4" y="16"/>
                  </a:cubicBezTo>
                  <a:cubicBezTo>
                    <a:pt x="4" y="16"/>
                    <a:pt x="4" y="16"/>
                    <a:pt x="4"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3" name="Freeform 10441">
              <a:extLst>
                <a:ext uri="{FF2B5EF4-FFF2-40B4-BE49-F238E27FC236}">
                  <a16:creationId xmlns:a16="http://schemas.microsoft.com/office/drawing/2014/main" id="{7C1CCBD5-4C84-418C-AD58-CD44D5BA3C3D}"/>
                </a:ext>
              </a:extLst>
            </p:cNvPr>
            <p:cNvSpPr>
              <a:spLocks/>
            </p:cNvSpPr>
            <p:nvPr/>
          </p:nvSpPr>
          <p:spPr bwMode="auto">
            <a:xfrm>
              <a:off x="7340" y="1815"/>
              <a:ext cx="5" cy="41"/>
            </a:xfrm>
            <a:custGeom>
              <a:avLst/>
              <a:gdLst>
                <a:gd name="T0" fmla="*/ 0 w 2"/>
                <a:gd name="T1" fmla="*/ 13 h 14"/>
                <a:gd name="T2" fmla="*/ 0 w 2"/>
                <a:gd name="T3" fmla="*/ 1 h 14"/>
                <a:gd name="T4" fmla="*/ 0 w 2"/>
                <a:gd name="T5" fmla="*/ 1 h 14"/>
                <a:gd name="T6" fmla="*/ 0 w 2"/>
                <a:gd name="T7" fmla="*/ 13 h 14"/>
                <a:gd name="T8" fmla="*/ 0 w 2"/>
                <a:gd name="T9" fmla="*/ 13 h 14"/>
              </a:gdLst>
              <a:ahLst/>
              <a:cxnLst>
                <a:cxn ang="0">
                  <a:pos x="T0" y="T1"/>
                </a:cxn>
                <a:cxn ang="0">
                  <a:pos x="T2" y="T3"/>
                </a:cxn>
                <a:cxn ang="0">
                  <a:pos x="T4" y="T5"/>
                </a:cxn>
                <a:cxn ang="0">
                  <a:pos x="T6" y="T7"/>
                </a:cxn>
                <a:cxn ang="0">
                  <a:pos x="T8" y="T9"/>
                </a:cxn>
              </a:cxnLst>
              <a:rect l="0" t="0" r="r" b="b"/>
              <a:pathLst>
                <a:path w="2" h="14">
                  <a:moveTo>
                    <a:pt x="0" y="13"/>
                  </a:moveTo>
                  <a:cubicBezTo>
                    <a:pt x="2" y="10"/>
                    <a:pt x="1" y="4"/>
                    <a:pt x="0" y="1"/>
                  </a:cubicBezTo>
                  <a:cubicBezTo>
                    <a:pt x="0" y="0"/>
                    <a:pt x="0" y="0"/>
                    <a:pt x="0" y="1"/>
                  </a:cubicBezTo>
                  <a:cubicBezTo>
                    <a:pt x="1" y="5"/>
                    <a:pt x="1" y="9"/>
                    <a:pt x="0" y="13"/>
                  </a:cubicBezTo>
                  <a:cubicBezTo>
                    <a:pt x="0" y="13"/>
                    <a:pt x="0" y="14"/>
                    <a:pt x="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4" name="Freeform 10442">
              <a:extLst>
                <a:ext uri="{FF2B5EF4-FFF2-40B4-BE49-F238E27FC236}">
                  <a16:creationId xmlns:a16="http://schemas.microsoft.com/office/drawing/2014/main" id="{E9D7AABD-8EA5-4D76-9FF8-8213DFED83CE}"/>
                </a:ext>
              </a:extLst>
            </p:cNvPr>
            <p:cNvSpPr>
              <a:spLocks/>
            </p:cNvSpPr>
            <p:nvPr/>
          </p:nvSpPr>
          <p:spPr bwMode="auto">
            <a:xfrm>
              <a:off x="7187" y="488"/>
              <a:ext cx="320" cy="253"/>
            </a:xfrm>
            <a:custGeom>
              <a:avLst/>
              <a:gdLst>
                <a:gd name="T0" fmla="*/ 23 w 109"/>
                <a:gd name="T1" fmla="*/ 76 h 86"/>
                <a:gd name="T2" fmla="*/ 49 w 109"/>
                <a:gd name="T3" fmla="*/ 82 h 86"/>
                <a:gd name="T4" fmla="*/ 81 w 109"/>
                <a:gd name="T5" fmla="*/ 86 h 86"/>
                <a:gd name="T6" fmla="*/ 107 w 109"/>
                <a:gd name="T7" fmla="*/ 70 h 86"/>
                <a:gd name="T8" fmla="*/ 94 w 109"/>
                <a:gd name="T9" fmla="*/ 38 h 86"/>
                <a:gd name="T10" fmla="*/ 85 w 109"/>
                <a:gd name="T11" fmla="*/ 5 h 86"/>
                <a:gd name="T12" fmla="*/ 57 w 109"/>
                <a:gd name="T13" fmla="*/ 4 h 86"/>
                <a:gd name="T14" fmla="*/ 11 w 109"/>
                <a:gd name="T15" fmla="*/ 45 h 86"/>
                <a:gd name="T16" fmla="*/ 2 w 109"/>
                <a:gd name="T17" fmla="*/ 59 h 86"/>
                <a:gd name="T18" fmla="*/ 6 w 109"/>
                <a:gd name="T19" fmla="*/ 68 h 86"/>
                <a:gd name="T20" fmla="*/ 24 w 109"/>
                <a:gd name="T21" fmla="*/ 7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9" h="86">
                  <a:moveTo>
                    <a:pt x="23" y="76"/>
                  </a:moveTo>
                  <a:cubicBezTo>
                    <a:pt x="31" y="75"/>
                    <a:pt x="42" y="80"/>
                    <a:pt x="49" y="82"/>
                  </a:cubicBezTo>
                  <a:cubicBezTo>
                    <a:pt x="59" y="85"/>
                    <a:pt x="70" y="86"/>
                    <a:pt x="81" y="86"/>
                  </a:cubicBezTo>
                  <a:cubicBezTo>
                    <a:pt x="91" y="85"/>
                    <a:pt x="104" y="82"/>
                    <a:pt x="107" y="70"/>
                  </a:cubicBezTo>
                  <a:cubicBezTo>
                    <a:pt x="109" y="58"/>
                    <a:pt x="97" y="49"/>
                    <a:pt x="94" y="38"/>
                  </a:cubicBezTo>
                  <a:cubicBezTo>
                    <a:pt x="90" y="27"/>
                    <a:pt x="96" y="13"/>
                    <a:pt x="85" y="5"/>
                  </a:cubicBezTo>
                  <a:cubicBezTo>
                    <a:pt x="76" y="0"/>
                    <a:pt x="66" y="1"/>
                    <a:pt x="57" y="4"/>
                  </a:cubicBezTo>
                  <a:cubicBezTo>
                    <a:pt x="38" y="12"/>
                    <a:pt x="22" y="28"/>
                    <a:pt x="11" y="45"/>
                  </a:cubicBezTo>
                  <a:cubicBezTo>
                    <a:pt x="8" y="49"/>
                    <a:pt x="4" y="55"/>
                    <a:pt x="2" y="59"/>
                  </a:cubicBezTo>
                  <a:cubicBezTo>
                    <a:pt x="0" y="65"/>
                    <a:pt x="1" y="66"/>
                    <a:pt x="6" y="68"/>
                  </a:cubicBezTo>
                  <a:cubicBezTo>
                    <a:pt x="12" y="71"/>
                    <a:pt x="19" y="73"/>
                    <a:pt x="24" y="76"/>
                  </a:cubicBezTo>
                </a:path>
              </a:pathLst>
            </a:custGeom>
            <a:solidFill>
              <a:srgbClr val="A529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5" name="Freeform 10443">
              <a:extLst>
                <a:ext uri="{FF2B5EF4-FFF2-40B4-BE49-F238E27FC236}">
                  <a16:creationId xmlns:a16="http://schemas.microsoft.com/office/drawing/2014/main" id="{D361772B-A86F-453F-9E1C-46B335337F27}"/>
                </a:ext>
              </a:extLst>
            </p:cNvPr>
            <p:cNvSpPr>
              <a:spLocks/>
            </p:cNvSpPr>
            <p:nvPr/>
          </p:nvSpPr>
          <p:spPr bwMode="auto">
            <a:xfrm>
              <a:off x="7322" y="556"/>
              <a:ext cx="88" cy="179"/>
            </a:xfrm>
            <a:custGeom>
              <a:avLst/>
              <a:gdLst>
                <a:gd name="T0" fmla="*/ 3 w 30"/>
                <a:gd name="T1" fmla="*/ 2 h 61"/>
                <a:gd name="T2" fmla="*/ 27 w 30"/>
                <a:gd name="T3" fmla="*/ 35 h 61"/>
                <a:gd name="T4" fmla="*/ 25 w 30"/>
                <a:gd name="T5" fmla="*/ 57 h 61"/>
                <a:gd name="T6" fmla="*/ 12 w 30"/>
                <a:gd name="T7" fmla="*/ 47 h 61"/>
                <a:gd name="T8" fmla="*/ 6 w 30"/>
                <a:gd name="T9" fmla="*/ 24 h 61"/>
                <a:gd name="T10" fmla="*/ 3 w 30"/>
                <a:gd name="T11" fmla="*/ 2 h 61"/>
              </a:gdLst>
              <a:ahLst/>
              <a:cxnLst>
                <a:cxn ang="0">
                  <a:pos x="T0" y="T1"/>
                </a:cxn>
                <a:cxn ang="0">
                  <a:pos x="T2" y="T3"/>
                </a:cxn>
                <a:cxn ang="0">
                  <a:pos x="T4" y="T5"/>
                </a:cxn>
                <a:cxn ang="0">
                  <a:pos x="T6" y="T7"/>
                </a:cxn>
                <a:cxn ang="0">
                  <a:pos x="T8" y="T9"/>
                </a:cxn>
                <a:cxn ang="0">
                  <a:pos x="T10" y="T11"/>
                </a:cxn>
              </a:cxnLst>
              <a:rect l="0" t="0" r="r" b="b"/>
              <a:pathLst>
                <a:path w="30" h="61">
                  <a:moveTo>
                    <a:pt x="3" y="2"/>
                  </a:moveTo>
                  <a:cubicBezTo>
                    <a:pt x="17" y="0"/>
                    <a:pt x="26" y="25"/>
                    <a:pt x="27" y="35"/>
                  </a:cubicBezTo>
                  <a:cubicBezTo>
                    <a:pt x="29" y="41"/>
                    <a:pt x="30" y="53"/>
                    <a:pt x="25" y="57"/>
                  </a:cubicBezTo>
                  <a:cubicBezTo>
                    <a:pt x="21" y="61"/>
                    <a:pt x="14" y="52"/>
                    <a:pt x="12" y="47"/>
                  </a:cubicBezTo>
                  <a:cubicBezTo>
                    <a:pt x="8" y="40"/>
                    <a:pt x="6" y="32"/>
                    <a:pt x="6" y="24"/>
                  </a:cubicBezTo>
                  <a:cubicBezTo>
                    <a:pt x="5" y="18"/>
                    <a:pt x="0" y="8"/>
                    <a:pt x="3" y="2"/>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6" name="Freeform 10444">
              <a:extLst>
                <a:ext uri="{FF2B5EF4-FFF2-40B4-BE49-F238E27FC236}">
                  <a16:creationId xmlns:a16="http://schemas.microsoft.com/office/drawing/2014/main" id="{9D9DA177-9F86-4D02-813A-E705E4CE6AB6}"/>
                </a:ext>
              </a:extLst>
            </p:cNvPr>
            <p:cNvSpPr>
              <a:spLocks/>
            </p:cNvSpPr>
            <p:nvPr/>
          </p:nvSpPr>
          <p:spPr bwMode="auto">
            <a:xfrm>
              <a:off x="7163" y="726"/>
              <a:ext cx="318" cy="135"/>
            </a:xfrm>
            <a:custGeom>
              <a:avLst/>
              <a:gdLst>
                <a:gd name="T0" fmla="*/ 30 w 108"/>
                <a:gd name="T1" fmla="*/ 3 h 46"/>
                <a:gd name="T2" fmla="*/ 61 w 108"/>
                <a:gd name="T3" fmla="*/ 0 h 46"/>
                <a:gd name="T4" fmla="*/ 89 w 108"/>
                <a:gd name="T5" fmla="*/ 3 h 46"/>
                <a:gd name="T6" fmla="*/ 106 w 108"/>
                <a:gd name="T7" fmla="*/ 31 h 46"/>
                <a:gd name="T8" fmla="*/ 81 w 108"/>
                <a:gd name="T9" fmla="*/ 46 h 46"/>
                <a:gd name="T10" fmla="*/ 31 w 108"/>
                <a:gd name="T11" fmla="*/ 35 h 46"/>
                <a:gd name="T12" fmla="*/ 8 w 108"/>
                <a:gd name="T13" fmla="*/ 16 h 46"/>
                <a:gd name="T14" fmla="*/ 20 w 108"/>
                <a:gd name="T15" fmla="*/ 4 h 46"/>
                <a:gd name="T16" fmla="*/ 30 w 108"/>
                <a:gd name="T17" fmla="*/ 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46">
                  <a:moveTo>
                    <a:pt x="30" y="3"/>
                  </a:moveTo>
                  <a:cubicBezTo>
                    <a:pt x="40" y="0"/>
                    <a:pt x="51" y="1"/>
                    <a:pt x="61" y="0"/>
                  </a:cubicBezTo>
                  <a:cubicBezTo>
                    <a:pt x="70" y="0"/>
                    <a:pt x="81" y="0"/>
                    <a:pt x="89" y="3"/>
                  </a:cubicBezTo>
                  <a:cubicBezTo>
                    <a:pt x="99" y="8"/>
                    <a:pt x="108" y="20"/>
                    <a:pt x="106" y="31"/>
                  </a:cubicBezTo>
                  <a:cubicBezTo>
                    <a:pt x="105" y="43"/>
                    <a:pt x="91" y="46"/>
                    <a:pt x="81" y="46"/>
                  </a:cubicBezTo>
                  <a:cubicBezTo>
                    <a:pt x="64" y="46"/>
                    <a:pt x="47" y="41"/>
                    <a:pt x="31" y="35"/>
                  </a:cubicBezTo>
                  <a:cubicBezTo>
                    <a:pt x="22" y="31"/>
                    <a:pt x="13" y="24"/>
                    <a:pt x="8" y="16"/>
                  </a:cubicBezTo>
                  <a:cubicBezTo>
                    <a:pt x="0" y="4"/>
                    <a:pt x="10" y="3"/>
                    <a:pt x="20" y="4"/>
                  </a:cubicBezTo>
                  <a:cubicBezTo>
                    <a:pt x="23" y="4"/>
                    <a:pt x="27" y="3"/>
                    <a:pt x="30" y="3"/>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7" name="Freeform 10445">
              <a:extLst>
                <a:ext uri="{FF2B5EF4-FFF2-40B4-BE49-F238E27FC236}">
                  <a16:creationId xmlns:a16="http://schemas.microsoft.com/office/drawing/2014/main" id="{6ACD26A4-A4B8-4686-AC71-6EB1E4075A9E}"/>
                </a:ext>
              </a:extLst>
            </p:cNvPr>
            <p:cNvSpPr>
              <a:spLocks/>
            </p:cNvSpPr>
            <p:nvPr/>
          </p:nvSpPr>
          <p:spPr bwMode="auto">
            <a:xfrm>
              <a:off x="7240" y="767"/>
              <a:ext cx="138" cy="33"/>
            </a:xfrm>
            <a:custGeom>
              <a:avLst/>
              <a:gdLst>
                <a:gd name="T0" fmla="*/ 0 w 47"/>
                <a:gd name="T1" fmla="*/ 11 h 11"/>
                <a:gd name="T2" fmla="*/ 46 w 47"/>
                <a:gd name="T3" fmla="*/ 1 h 11"/>
                <a:gd name="T4" fmla="*/ 47 w 47"/>
                <a:gd name="T5" fmla="*/ 0 h 11"/>
                <a:gd name="T6" fmla="*/ 0 w 47"/>
                <a:gd name="T7" fmla="*/ 9 h 11"/>
                <a:gd name="T8" fmla="*/ 0 w 47"/>
                <a:gd name="T9" fmla="*/ 11 h 11"/>
              </a:gdLst>
              <a:ahLst/>
              <a:cxnLst>
                <a:cxn ang="0">
                  <a:pos x="T0" y="T1"/>
                </a:cxn>
                <a:cxn ang="0">
                  <a:pos x="T2" y="T3"/>
                </a:cxn>
                <a:cxn ang="0">
                  <a:pos x="T4" y="T5"/>
                </a:cxn>
                <a:cxn ang="0">
                  <a:pos x="T6" y="T7"/>
                </a:cxn>
                <a:cxn ang="0">
                  <a:pos x="T8" y="T9"/>
                </a:cxn>
              </a:cxnLst>
              <a:rect l="0" t="0" r="r" b="b"/>
              <a:pathLst>
                <a:path w="47" h="11">
                  <a:moveTo>
                    <a:pt x="0" y="11"/>
                  </a:moveTo>
                  <a:cubicBezTo>
                    <a:pt x="16" y="10"/>
                    <a:pt x="32" y="8"/>
                    <a:pt x="46" y="1"/>
                  </a:cubicBezTo>
                  <a:cubicBezTo>
                    <a:pt x="47" y="1"/>
                    <a:pt x="47" y="0"/>
                    <a:pt x="47" y="0"/>
                  </a:cubicBezTo>
                  <a:cubicBezTo>
                    <a:pt x="31" y="4"/>
                    <a:pt x="16" y="7"/>
                    <a:pt x="0" y="9"/>
                  </a:cubicBezTo>
                  <a:cubicBezTo>
                    <a:pt x="0" y="9"/>
                    <a:pt x="0" y="11"/>
                    <a:pt x="0" y="1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8" name="Freeform 10446">
              <a:extLst>
                <a:ext uri="{FF2B5EF4-FFF2-40B4-BE49-F238E27FC236}">
                  <a16:creationId xmlns:a16="http://schemas.microsoft.com/office/drawing/2014/main" id="{FE6D76A7-20BB-4279-8180-E076D59D9BC9}"/>
                </a:ext>
              </a:extLst>
            </p:cNvPr>
            <p:cNvSpPr>
              <a:spLocks/>
            </p:cNvSpPr>
            <p:nvPr/>
          </p:nvSpPr>
          <p:spPr bwMode="auto">
            <a:xfrm>
              <a:off x="7231" y="797"/>
              <a:ext cx="147" cy="29"/>
            </a:xfrm>
            <a:custGeom>
              <a:avLst/>
              <a:gdLst>
                <a:gd name="T0" fmla="*/ 0 w 50"/>
                <a:gd name="T1" fmla="*/ 1 h 10"/>
                <a:gd name="T2" fmla="*/ 49 w 50"/>
                <a:gd name="T3" fmla="*/ 9 h 10"/>
                <a:gd name="T4" fmla="*/ 50 w 50"/>
                <a:gd name="T5" fmla="*/ 8 h 10"/>
                <a:gd name="T6" fmla="*/ 27 w 50"/>
                <a:gd name="T7" fmla="*/ 5 h 10"/>
                <a:gd name="T8" fmla="*/ 1 w 50"/>
                <a:gd name="T9" fmla="*/ 0 h 10"/>
                <a:gd name="T10" fmla="*/ 0 w 50"/>
                <a:gd name="T11" fmla="*/ 1 h 10"/>
              </a:gdLst>
              <a:ahLst/>
              <a:cxnLst>
                <a:cxn ang="0">
                  <a:pos x="T0" y="T1"/>
                </a:cxn>
                <a:cxn ang="0">
                  <a:pos x="T2" y="T3"/>
                </a:cxn>
                <a:cxn ang="0">
                  <a:pos x="T4" y="T5"/>
                </a:cxn>
                <a:cxn ang="0">
                  <a:pos x="T6" y="T7"/>
                </a:cxn>
                <a:cxn ang="0">
                  <a:pos x="T8" y="T9"/>
                </a:cxn>
                <a:cxn ang="0">
                  <a:pos x="T10" y="T11"/>
                </a:cxn>
              </a:cxnLst>
              <a:rect l="0" t="0" r="r" b="b"/>
              <a:pathLst>
                <a:path w="50" h="10">
                  <a:moveTo>
                    <a:pt x="0" y="1"/>
                  </a:moveTo>
                  <a:cubicBezTo>
                    <a:pt x="14" y="8"/>
                    <a:pt x="34" y="10"/>
                    <a:pt x="49" y="9"/>
                  </a:cubicBezTo>
                  <a:cubicBezTo>
                    <a:pt x="49" y="9"/>
                    <a:pt x="50" y="8"/>
                    <a:pt x="50" y="8"/>
                  </a:cubicBezTo>
                  <a:cubicBezTo>
                    <a:pt x="42" y="7"/>
                    <a:pt x="34" y="6"/>
                    <a:pt x="27" y="5"/>
                  </a:cubicBezTo>
                  <a:cubicBezTo>
                    <a:pt x="18" y="4"/>
                    <a:pt x="9" y="1"/>
                    <a:pt x="1" y="0"/>
                  </a:cubicBezTo>
                  <a:cubicBezTo>
                    <a:pt x="0" y="0"/>
                    <a:pt x="0" y="1"/>
                    <a:pt x="0" y="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9" name="Freeform 10447">
              <a:extLst>
                <a:ext uri="{FF2B5EF4-FFF2-40B4-BE49-F238E27FC236}">
                  <a16:creationId xmlns:a16="http://schemas.microsoft.com/office/drawing/2014/main" id="{B09E96BB-4E9A-452D-A6C0-9B78919A2B57}"/>
                </a:ext>
              </a:extLst>
            </p:cNvPr>
            <p:cNvSpPr>
              <a:spLocks/>
            </p:cNvSpPr>
            <p:nvPr/>
          </p:nvSpPr>
          <p:spPr bwMode="auto">
            <a:xfrm>
              <a:off x="7104" y="415"/>
              <a:ext cx="321" cy="305"/>
            </a:xfrm>
            <a:custGeom>
              <a:avLst/>
              <a:gdLst>
                <a:gd name="T0" fmla="*/ 52 w 109"/>
                <a:gd name="T1" fmla="*/ 62 h 104"/>
                <a:gd name="T2" fmla="*/ 97 w 109"/>
                <a:gd name="T3" fmla="*/ 34 h 104"/>
                <a:gd name="T4" fmla="*/ 103 w 109"/>
                <a:gd name="T5" fmla="*/ 9 h 104"/>
                <a:gd name="T6" fmla="*/ 77 w 109"/>
                <a:gd name="T7" fmla="*/ 1 h 104"/>
                <a:gd name="T8" fmla="*/ 27 w 109"/>
                <a:gd name="T9" fmla="*/ 38 h 104"/>
                <a:gd name="T10" fmla="*/ 8 w 109"/>
                <a:gd name="T11" fmla="*/ 91 h 104"/>
                <a:gd name="T12" fmla="*/ 38 w 109"/>
                <a:gd name="T13" fmla="*/ 74 h 104"/>
                <a:gd name="T14" fmla="*/ 52 w 109"/>
                <a:gd name="T15" fmla="*/ 62 h 104"/>
                <a:gd name="T16" fmla="*/ 52 w 109"/>
                <a:gd name="T17" fmla="*/ 6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104">
                  <a:moveTo>
                    <a:pt x="52" y="62"/>
                  </a:moveTo>
                  <a:cubicBezTo>
                    <a:pt x="69" y="61"/>
                    <a:pt x="86" y="47"/>
                    <a:pt x="97" y="34"/>
                  </a:cubicBezTo>
                  <a:cubicBezTo>
                    <a:pt x="103" y="28"/>
                    <a:pt x="109" y="17"/>
                    <a:pt x="103" y="9"/>
                  </a:cubicBezTo>
                  <a:cubicBezTo>
                    <a:pt x="98" y="1"/>
                    <a:pt x="85" y="0"/>
                    <a:pt x="77" y="1"/>
                  </a:cubicBezTo>
                  <a:cubicBezTo>
                    <a:pt x="56" y="5"/>
                    <a:pt x="40" y="22"/>
                    <a:pt x="27" y="38"/>
                  </a:cubicBezTo>
                  <a:cubicBezTo>
                    <a:pt x="18" y="51"/>
                    <a:pt x="0" y="74"/>
                    <a:pt x="8" y="91"/>
                  </a:cubicBezTo>
                  <a:cubicBezTo>
                    <a:pt x="14" y="104"/>
                    <a:pt x="32" y="79"/>
                    <a:pt x="38" y="74"/>
                  </a:cubicBezTo>
                  <a:cubicBezTo>
                    <a:pt x="43" y="70"/>
                    <a:pt x="48" y="66"/>
                    <a:pt x="52" y="62"/>
                  </a:cubicBezTo>
                  <a:cubicBezTo>
                    <a:pt x="54" y="59"/>
                    <a:pt x="50" y="63"/>
                    <a:pt x="52" y="62"/>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0" name="Freeform 10448">
              <a:extLst>
                <a:ext uri="{FF2B5EF4-FFF2-40B4-BE49-F238E27FC236}">
                  <a16:creationId xmlns:a16="http://schemas.microsoft.com/office/drawing/2014/main" id="{EE3C4001-8FFE-4C37-8DA9-B8F388D96365}"/>
                </a:ext>
              </a:extLst>
            </p:cNvPr>
            <p:cNvSpPr>
              <a:spLocks/>
            </p:cNvSpPr>
            <p:nvPr/>
          </p:nvSpPr>
          <p:spPr bwMode="auto">
            <a:xfrm>
              <a:off x="7193" y="509"/>
              <a:ext cx="103" cy="97"/>
            </a:xfrm>
            <a:custGeom>
              <a:avLst/>
              <a:gdLst>
                <a:gd name="T0" fmla="*/ 0 w 35"/>
                <a:gd name="T1" fmla="*/ 33 h 33"/>
                <a:gd name="T2" fmla="*/ 34 w 35"/>
                <a:gd name="T3" fmla="*/ 0 h 33"/>
                <a:gd name="T4" fmla="*/ 35 w 35"/>
                <a:gd name="T5" fmla="*/ 0 h 33"/>
                <a:gd name="T6" fmla="*/ 1 w 35"/>
                <a:gd name="T7" fmla="*/ 33 h 33"/>
                <a:gd name="T8" fmla="*/ 0 w 35"/>
                <a:gd name="T9" fmla="*/ 33 h 33"/>
              </a:gdLst>
              <a:ahLst/>
              <a:cxnLst>
                <a:cxn ang="0">
                  <a:pos x="T0" y="T1"/>
                </a:cxn>
                <a:cxn ang="0">
                  <a:pos x="T2" y="T3"/>
                </a:cxn>
                <a:cxn ang="0">
                  <a:pos x="T4" y="T5"/>
                </a:cxn>
                <a:cxn ang="0">
                  <a:pos x="T6" y="T7"/>
                </a:cxn>
                <a:cxn ang="0">
                  <a:pos x="T8" y="T9"/>
                </a:cxn>
              </a:cxnLst>
              <a:rect l="0" t="0" r="r" b="b"/>
              <a:pathLst>
                <a:path w="35" h="33">
                  <a:moveTo>
                    <a:pt x="0" y="33"/>
                  </a:moveTo>
                  <a:cubicBezTo>
                    <a:pt x="9" y="20"/>
                    <a:pt x="21" y="8"/>
                    <a:pt x="34" y="0"/>
                  </a:cubicBezTo>
                  <a:cubicBezTo>
                    <a:pt x="34" y="0"/>
                    <a:pt x="35" y="0"/>
                    <a:pt x="35" y="0"/>
                  </a:cubicBezTo>
                  <a:cubicBezTo>
                    <a:pt x="23" y="11"/>
                    <a:pt x="12" y="21"/>
                    <a:pt x="1" y="33"/>
                  </a:cubicBezTo>
                  <a:cubicBezTo>
                    <a:pt x="1" y="33"/>
                    <a:pt x="0" y="33"/>
                    <a:pt x="0" y="33"/>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1" name="Freeform 10449">
              <a:extLst>
                <a:ext uri="{FF2B5EF4-FFF2-40B4-BE49-F238E27FC236}">
                  <a16:creationId xmlns:a16="http://schemas.microsoft.com/office/drawing/2014/main" id="{9D633411-59E5-4C77-A7AE-EA6DD45B3D06}"/>
                </a:ext>
              </a:extLst>
            </p:cNvPr>
            <p:cNvSpPr>
              <a:spLocks/>
            </p:cNvSpPr>
            <p:nvPr/>
          </p:nvSpPr>
          <p:spPr bwMode="auto">
            <a:xfrm>
              <a:off x="7187" y="480"/>
              <a:ext cx="67" cy="135"/>
            </a:xfrm>
            <a:custGeom>
              <a:avLst/>
              <a:gdLst>
                <a:gd name="T0" fmla="*/ 0 w 23"/>
                <a:gd name="T1" fmla="*/ 45 h 46"/>
                <a:gd name="T2" fmla="*/ 21 w 23"/>
                <a:gd name="T3" fmla="*/ 0 h 46"/>
                <a:gd name="T4" fmla="*/ 22 w 23"/>
                <a:gd name="T5" fmla="*/ 0 h 46"/>
                <a:gd name="T6" fmla="*/ 12 w 23"/>
                <a:gd name="T7" fmla="*/ 21 h 46"/>
                <a:gd name="T8" fmla="*/ 2 w 23"/>
                <a:gd name="T9" fmla="*/ 45 h 46"/>
                <a:gd name="T10" fmla="*/ 0 w 23"/>
                <a:gd name="T11" fmla="*/ 45 h 46"/>
              </a:gdLst>
              <a:ahLst/>
              <a:cxnLst>
                <a:cxn ang="0">
                  <a:pos x="T0" y="T1"/>
                </a:cxn>
                <a:cxn ang="0">
                  <a:pos x="T2" y="T3"/>
                </a:cxn>
                <a:cxn ang="0">
                  <a:pos x="T4" y="T5"/>
                </a:cxn>
                <a:cxn ang="0">
                  <a:pos x="T6" y="T7"/>
                </a:cxn>
                <a:cxn ang="0">
                  <a:pos x="T8" y="T9"/>
                </a:cxn>
                <a:cxn ang="0">
                  <a:pos x="T10" y="T11"/>
                </a:cxn>
              </a:cxnLst>
              <a:rect l="0" t="0" r="r" b="b"/>
              <a:pathLst>
                <a:path w="23" h="46">
                  <a:moveTo>
                    <a:pt x="0" y="45"/>
                  </a:moveTo>
                  <a:cubicBezTo>
                    <a:pt x="2" y="30"/>
                    <a:pt x="11" y="12"/>
                    <a:pt x="21" y="0"/>
                  </a:cubicBezTo>
                  <a:cubicBezTo>
                    <a:pt x="22" y="0"/>
                    <a:pt x="23" y="0"/>
                    <a:pt x="22" y="0"/>
                  </a:cubicBezTo>
                  <a:cubicBezTo>
                    <a:pt x="19" y="7"/>
                    <a:pt x="15" y="14"/>
                    <a:pt x="12" y="21"/>
                  </a:cubicBezTo>
                  <a:cubicBezTo>
                    <a:pt x="8" y="29"/>
                    <a:pt x="5" y="37"/>
                    <a:pt x="2" y="45"/>
                  </a:cubicBezTo>
                  <a:cubicBezTo>
                    <a:pt x="1" y="46"/>
                    <a:pt x="0" y="46"/>
                    <a:pt x="0" y="45"/>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2" name="Freeform 10450">
              <a:extLst>
                <a:ext uri="{FF2B5EF4-FFF2-40B4-BE49-F238E27FC236}">
                  <a16:creationId xmlns:a16="http://schemas.microsoft.com/office/drawing/2014/main" id="{2839A09A-32FD-4F02-B53E-4493DD18682B}"/>
                </a:ext>
              </a:extLst>
            </p:cNvPr>
            <p:cNvSpPr>
              <a:spLocks/>
            </p:cNvSpPr>
            <p:nvPr/>
          </p:nvSpPr>
          <p:spPr bwMode="auto">
            <a:xfrm>
              <a:off x="7128" y="544"/>
              <a:ext cx="267" cy="261"/>
            </a:xfrm>
            <a:custGeom>
              <a:avLst/>
              <a:gdLst>
                <a:gd name="T0" fmla="*/ 12 w 91"/>
                <a:gd name="T1" fmla="*/ 28 h 89"/>
                <a:gd name="T2" fmla="*/ 4 w 91"/>
                <a:gd name="T3" fmla="*/ 43 h 89"/>
                <a:gd name="T4" fmla="*/ 10 w 91"/>
                <a:gd name="T5" fmla="*/ 73 h 89"/>
                <a:gd name="T6" fmla="*/ 61 w 91"/>
                <a:gd name="T7" fmla="*/ 86 h 89"/>
                <a:gd name="T8" fmla="*/ 90 w 91"/>
                <a:gd name="T9" fmla="*/ 69 h 89"/>
                <a:gd name="T10" fmla="*/ 84 w 91"/>
                <a:gd name="T11" fmla="*/ 54 h 89"/>
                <a:gd name="T12" fmla="*/ 77 w 91"/>
                <a:gd name="T13" fmla="*/ 36 h 89"/>
                <a:gd name="T14" fmla="*/ 76 w 91"/>
                <a:gd name="T15" fmla="*/ 6 h 89"/>
                <a:gd name="T16" fmla="*/ 46 w 91"/>
                <a:gd name="T17" fmla="*/ 2 h 89"/>
                <a:gd name="T18" fmla="*/ 12 w 91"/>
                <a:gd name="T19" fmla="*/ 28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 h="89">
                  <a:moveTo>
                    <a:pt x="12" y="28"/>
                  </a:moveTo>
                  <a:cubicBezTo>
                    <a:pt x="7" y="31"/>
                    <a:pt x="6" y="39"/>
                    <a:pt x="4" y="43"/>
                  </a:cubicBezTo>
                  <a:cubicBezTo>
                    <a:pt x="0" y="53"/>
                    <a:pt x="2" y="64"/>
                    <a:pt x="10" y="73"/>
                  </a:cubicBezTo>
                  <a:cubicBezTo>
                    <a:pt x="23" y="86"/>
                    <a:pt x="44" y="89"/>
                    <a:pt x="61" y="86"/>
                  </a:cubicBezTo>
                  <a:cubicBezTo>
                    <a:pt x="72" y="84"/>
                    <a:pt x="87" y="81"/>
                    <a:pt x="90" y="69"/>
                  </a:cubicBezTo>
                  <a:cubicBezTo>
                    <a:pt x="91" y="63"/>
                    <a:pt x="87" y="59"/>
                    <a:pt x="84" y="54"/>
                  </a:cubicBezTo>
                  <a:cubicBezTo>
                    <a:pt x="81" y="49"/>
                    <a:pt x="78" y="43"/>
                    <a:pt x="77" y="36"/>
                  </a:cubicBezTo>
                  <a:cubicBezTo>
                    <a:pt x="76" y="27"/>
                    <a:pt x="85" y="13"/>
                    <a:pt x="76" y="6"/>
                  </a:cubicBezTo>
                  <a:cubicBezTo>
                    <a:pt x="69" y="0"/>
                    <a:pt x="54" y="0"/>
                    <a:pt x="46" y="2"/>
                  </a:cubicBezTo>
                  <a:cubicBezTo>
                    <a:pt x="27" y="7"/>
                    <a:pt x="23" y="14"/>
                    <a:pt x="12" y="28"/>
                  </a:cubicBezTo>
                </a:path>
              </a:pathLst>
            </a:custGeom>
            <a:solidFill>
              <a:srgbClr val="B623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3" name="Freeform 10451">
              <a:extLst>
                <a:ext uri="{FF2B5EF4-FFF2-40B4-BE49-F238E27FC236}">
                  <a16:creationId xmlns:a16="http://schemas.microsoft.com/office/drawing/2014/main" id="{00E427E2-BDCD-4AD5-9416-A083D1425C61}"/>
                </a:ext>
              </a:extLst>
            </p:cNvPr>
            <p:cNvSpPr>
              <a:spLocks/>
            </p:cNvSpPr>
            <p:nvPr/>
          </p:nvSpPr>
          <p:spPr bwMode="auto">
            <a:xfrm>
              <a:off x="7143" y="641"/>
              <a:ext cx="126" cy="70"/>
            </a:xfrm>
            <a:custGeom>
              <a:avLst/>
              <a:gdLst>
                <a:gd name="T0" fmla="*/ 1 w 43"/>
                <a:gd name="T1" fmla="*/ 24 h 24"/>
                <a:gd name="T2" fmla="*/ 43 w 43"/>
                <a:gd name="T3" fmla="*/ 0 h 24"/>
                <a:gd name="T4" fmla="*/ 43 w 43"/>
                <a:gd name="T5" fmla="*/ 0 h 24"/>
                <a:gd name="T6" fmla="*/ 23 w 43"/>
                <a:gd name="T7" fmla="*/ 12 h 24"/>
                <a:gd name="T8" fmla="*/ 1 w 43"/>
                <a:gd name="T9" fmla="*/ 22 h 24"/>
                <a:gd name="T10" fmla="*/ 1 w 43"/>
                <a:gd name="T11" fmla="*/ 24 h 24"/>
              </a:gdLst>
              <a:ahLst/>
              <a:cxnLst>
                <a:cxn ang="0">
                  <a:pos x="T0" y="T1"/>
                </a:cxn>
                <a:cxn ang="0">
                  <a:pos x="T2" y="T3"/>
                </a:cxn>
                <a:cxn ang="0">
                  <a:pos x="T4" y="T5"/>
                </a:cxn>
                <a:cxn ang="0">
                  <a:pos x="T6" y="T7"/>
                </a:cxn>
                <a:cxn ang="0">
                  <a:pos x="T8" y="T9"/>
                </a:cxn>
                <a:cxn ang="0">
                  <a:pos x="T10" y="T11"/>
                </a:cxn>
              </a:cxnLst>
              <a:rect l="0" t="0" r="r" b="b"/>
              <a:pathLst>
                <a:path w="43" h="24">
                  <a:moveTo>
                    <a:pt x="1" y="24"/>
                  </a:moveTo>
                  <a:cubicBezTo>
                    <a:pt x="16" y="21"/>
                    <a:pt x="31" y="10"/>
                    <a:pt x="43" y="0"/>
                  </a:cubicBezTo>
                  <a:cubicBezTo>
                    <a:pt x="43" y="0"/>
                    <a:pt x="43" y="0"/>
                    <a:pt x="43" y="0"/>
                  </a:cubicBezTo>
                  <a:cubicBezTo>
                    <a:pt x="36" y="4"/>
                    <a:pt x="30" y="8"/>
                    <a:pt x="23" y="12"/>
                  </a:cubicBezTo>
                  <a:cubicBezTo>
                    <a:pt x="16" y="16"/>
                    <a:pt x="8" y="19"/>
                    <a:pt x="1" y="22"/>
                  </a:cubicBezTo>
                  <a:cubicBezTo>
                    <a:pt x="1" y="23"/>
                    <a:pt x="0" y="24"/>
                    <a:pt x="1" y="24"/>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4" name="Freeform 10452">
              <a:extLst>
                <a:ext uri="{FF2B5EF4-FFF2-40B4-BE49-F238E27FC236}">
                  <a16:creationId xmlns:a16="http://schemas.microsoft.com/office/drawing/2014/main" id="{8103AA57-2996-4D84-AEF8-F09F94C98B55}"/>
                </a:ext>
              </a:extLst>
            </p:cNvPr>
            <p:cNvSpPr>
              <a:spLocks/>
            </p:cNvSpPr>
            <p:nvPr/>
          </p:nvSpPr>
          <p:spPr bwMode="auto">
            <a:xfrm>
              <a:off x="7149" y="682"/>
              <a:ext cx="138" cy="29"/>
            </a:xfrm>
            <a:custGeom>
              <a:avLst/>
              <a:gdLst>
                <a:gd name="T0" fmla="*/ 0 w 47"/>
                <a:gd name="T1" fmla="*/ 10 h 10"/>
                <a:gd name="T2" fmla="*/ 47 w 47"/>
                <a:gd name="T3" fmla="*/ 1 h 10"/>
                <a:gd name="T4" fmla="*/ 47 w 47"/>
                <a:gd name="T5" fmla="*/ 0 h 10"/>
                <a:gd name="T6" fmla="*/ 1 w 47"/>
                <a:gd name="T7" fmla="*/ 9 h 10"/>
                <a:gd name="T8" fmla="*/ 0 w 47"/>
                <a:gd name="T9" fmla="*/ 10 h 10"/>
              </a:gdLst>
              <a:ahLst/>
              <a:cxnLst>
                <a:cxn ang="0">
                  <a:pos x="T0" y="T1"/>
                </a:cxn>
                <a:cxn ang="0">
                  <a:pos x="T2" y="T3"/>
                </a:cxn>
                <a:cxn ang="0">
                  <a:pos x="T4" y="T5"/>
                </a:cxn>
                <a:cxn ang="0">
                  <a:pos x="T6" y="T7"/>
                </a:cxn>
                <a:cxn ang="0">
                  <a:pos x="T8" y="T9"/>
                </a:cxn>
              </a:cxnLst>
              <a:rect l="0" t="0" r="r" b="b"/>
              <a:pathLst>
                <a:path w="47" h="10">
                  <a:moveTo>
                    <a:pt x="0" y="10"/>
                  </a:moveTo>
                  <a:cubicBezTo>
                    <a:pt x="16" y="10"/>
                    <a:pt x="33" y="7"/>
                    <a:pt x="47" y="1"/>
                  </a:cubicBezTo>
                  <a:cubicBezTo>
                    <a:pt x="47" y="1"/>
                    <a:pt x="47" y="0"/>
                    <a:pt x="47" y="0"/>
                  </a:cubicBezTo>
                  <a:cubicBezTo>
                    <a:pt x="32" y="3"/>
                    <a:pt x="17" y="7"/>
                    <a:pt x="1" y="9"/>
                  </a:cubicBezTo>
                  <a:cubicBezTo>
                    <a:pt x="0" y="9"/>
                    <a:pt x="0" y="10"/>
                    <a:pt x="0" y="1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5" name="Freeform 10453">
              <a:extLst>
                <a:ext uri="{FF2B5EF4-FFF2-40B4-BE49-F238E27FC236}">
                  <a16:creationId xmlns:a16="http://schemas.microsoft.com/office/drawing/2014/main" id="{65FE1DA4-520C-49D6-947C-42B10922FE75}"/>
                </a:ext>
              </a:extLst>
            </p:cNvPr>
            <p:cNvSpPr>
              <a:spLocks/>
            </p:cNvSpPr>
            <p:nvPr/>
          </p:nvSpPr>
          <p:spPr bwMode="auto">
            <a:xfrm>
              <a:off x="7140" y="709"/>
              <a:ext cx="147" cy="32"/>
            </a:xfrm>
            <a:custGeom>
              <a:avLst/>
              <a:gdLst>
                <a:gd name="T0" fmla="*/ 0 w 50"/>
                <a:gd name="T1" fmla="*/ 1 h 11"/>
                <a:gd name="T2" fmla="*/ 49 w 50"/>
                <a:gd name="T3" fmla="*/ 9 h 11"/>
                <a:gd name="T4" fmla="*/ 50 w 50"/>
                <a:gd name="T5" fmla="*/ 8 h 11"/>
                <a:gd name="T6" fmla="*/ 27 w 50"/>
                <a:gd name="T7" fmla="*/ 6 h 11"/>
                <a:gd name="T8" fmla="*/ 1 w 50"/>
                <a:gd name="T9" fmla="*/ 0 h 11"/>
                <a:gd name="T10" fmla="*/ 0 w 50"/>
                <a:gd name="T11" fmla="*/ 1 h 11"/>
              </a:gdLst>
              <a:ahLst/>
              <a:cxnLst>
                <a:cxn ang="0">
                  <a:pos x="T0" y="T1"/>
                </a:cxn>
                <a:cxn ang="0">
                  <a:pos x="T2" y="T3"/>
                </a:cxn>
                <a:cxn ang="0">
                  <a:pos x="T4" y="T5"/>
                </a:cxn>
                <a:cxn ang="0">
                  <a:pos x="T6" y="T7"/>
                </a:cxn>
                <a:cxn ang="0">
                  <a:pos x="T8" y="T9"/>
                </a:cxn>
                <a:cxn ang="0">
                  <a:pos x="T10" y="T11"/>
                </a:cxn>
              </a:cxnLst>
              <a:rect l="0" t="0" r="r" b="b"/>
              <a:pathLst>
                <a:path w="50" h="11">
                  <a:moveTo>
                    <a:pt x="0" y="1"/>
                  </a:moveTo>
                  <a:cubicBezTo>
                    <a:pt x="14" y="9"/>
                    <a:pt x="34" y="11"/>
                    <a:pt x="49" y="9"/>
                  </a:cubicBezTo>
                  <a:cubicBezTo>
                    <a:pt x="50" y="9"/>
                    <a:pt x="50" y="8"/>
                    <a:pt x="50" y="8"/>
                  </a:cubicBezTo>
                  <a:cubicBezTo>
                    <a:pt x="42" y="7"/>
                    <a:pt x="35" y="7"/>
                    <a:pt x="27" y="6"/>
                  </a:cubicBezTo>
                  <a:cubicBezTo>
                    <a:pt x="18" y="5"/>
                    <a:pt x="10" y="2"/>
                    <a:pt x="1" y="0"/>
                  </a:cubicBezTo>
                  <a:cubicBezTo>
                    <a:pt x="1" y="0"/>
                    <a:pt x="0" y="1"/>
                    <a:pt x="0" y="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6" name="Freeform 10454">
              <a:extLst>
                <a:ext uri="{FF2B5EF4-FFF2-40B4-BE49-F238E27FC236}">
                  <a16:creationId xmlns:a16="http://schemas.microsoft.com/office/drawing/2014/main" id="{5ED21C28-0843-48EE-B7AF-3882E6B93F2A}"/>
                </a:ext>
              </a:extLst>
            </p:cNvPr>
            <p:cNvSpPr>
              <a:spLocks/>
            </p:cNvSpPr>
            <p:nvPr/>
          </p:nvSpPr>
          <p:spPr bwMode="auto">
            <a:xfrm>
              <a:off x="7107" y="615"/>
              <a:ext cx="144" cy="199"/>
            </a:xfrm>
            <a:custGeom>
              <a:avLst/>
              <a:gdLst>
                <a:gd name="T0" fmla="*/ 0 w 49"/>
                <a:gd name="T1" fmla="*/ 31 h 68"/>
                <a:gd name="T2" fmla="*/ 5 w 49"/>
                <a:gd name="T3" fmla="*/ 11 h 68"/>
                <a:gd name="T4" fmla="*/ 21 w 49"/>
                <a:gd name="T5" fmla="*/ 7 h 68"/>
                <a:gd name="T6" fmla="*/ 15 w 49"/>
                <a:gd name="T7" fmla="*/ 30 h 68"/>
                <a:gd name="T8" fmla="*/ 44 w 49"/>
                <a:gd name="T9" fmla="*/ 27 h 68"/>
                <a:gd name="T10" fmla="*/ 23 w 49"/>
                <a:gd name="T11" fmla="*/ 43 h 68"/>
                <a:gd name="T12" fmla="*/ 19 w 49"/>
                <a:gd name="T13" fmla="*/ 59 h 68"/>
                <a:gd name="T14" fmla="*/ 0 w 49"/>
                <a:gd name="T15" fmla="*/ 31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68">
                  <a:moveTo>
                    <a:pt x="0" y="31"/>
                  </a:moveTo>
                  <a:cubicBezTo>
                    <a:pt x="0" y="26"/>
                    <a:pt x="2" y="18"/>
                    <a:pt x="5" y="11"/>
                  </a:cubicBezTo>
                  <a:cubicBezTo>
                    <a:pt x="8" y="7"/>
                    <a:pt x="17" y="0"/>
                    <a:pt x="21" y="7"/>
                  </a:cubicBezTo>
                  <a:cubicBezTo>
                    <a:pt x="24" y="12"/>
                    <a:pt x="18" y="26"/>
                    <a:pt x="15" y="30"/>
                  </a:cubicBezTo>
                  <a:cubicBezTo>
                    <a:pt x="20" y="24"/>
                    <a:pt x="41" y="19"/>
                    <a:pt x="44" y="27"/>
                  </a:cubicBezTo>
                  <a:cubicBezTo>
                    <a:pt x="49" y="38"/>
                    <a:pt x="29" y="42"/>
                    <a:pt x="23" y="43"/>
                  </a:cubicBezTo>
                  <a:cubicBezTo>
                    <a:pt x="43" y="50"/>
                    <a:pt x="39" y="68"/>
                    <a:pt x="19" y="59"/>
                  </a:cubicBezTo>
                  <a:cubicBezTo>
                    <a:pt x="4" y="52"/>
                    <a:pt x="2" y="43"/>
                    <a:pt x="0" y="31"/>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7" name="Freeform 10455">
              <a:extLst>
                <a:ext uri="{FF2B5EF4-FFF2-40B4-BE49-F238E27FC236}">
                  <a16:creationId xmlns:a16="http://schemas.microsoft.com/office/drawing/2014/main" id="{6695E02C-055E-4D2A-9632-933F2ACFFA58}"/>
                </a:ext>
              </a:extLst>
            </p:cNvPr>
            <p:cNvSpPr>
              <a:spLocks/>
            </p:cNvSpPr>
            <p:nvPr/>
          </p:nvSpPr>
          <p:spPr bwMode="auto">
            <a:xfrm>
              <a:off x="6614" y="274"/>
              <a:ext cx="632" cy="640"/>
            </a:xfrm>
            <a:custGeom>
              <a:avLst/>
              <a:gdLst>
                <a:gd name="T0" fmla="*/ 123 w 215"/>
                <a:gd name="T1" fmla="*/ 74 h 218"/>
                <a:gd name="T2" fmla="*/ 189 w 215"/>
                <a:gd name="T3" fmla="*/ 64 h 218"/>
                <a:gd name="T4" fmla="*/ 177 w 215"/>
                <a:gd name="T5" fmla="*/ 136 h 218"/>
                <a:gd name="T6" fmla="*/ 158 w 215"/>
                <a:gd name="T7" fmla="*/ 138 h 218"/>
                <a:gd name="T8" fmla="*/ 168 w 215"/>
                <a:gd name="T9" fmla="*/ 165 h 218"/>
                <a:gd name="T10" fmla="*/ 158 w 215"/>
                <a:gd name="T11" fmla="*/ 200 h 218"/>
                <a:gd name="T12" fmla="*/ 98 w 215"/>
                <a:gd name="T13" fmla="*/ 171 h 218"/>
                <a:gd name="T14" fmla="*/ 40 w 215"/>
                <a:gd name="T15" fmla="*/ 199 h 218"/>
                <a:gd name="T16" fmla="*/ 27 w 215"/>
                <a:gd name="T17" fmla="*/ 163 h 218"/>
                <a:gd name="T18" fmla="*/ 48 w 215"/>
                <a:gd name="T19" fmla="*/ 134 h 218"/>
                <a:gd name="T20" fmla="*/ 0 w 215"/>
                <a:gd name="T21" fmla="*/ 101 h 218"/>
                <a:gd name="T22" fmla="*/ 53 w 215"/>
                <a:gd name="T23" fmla="*/ 66 h 218"/>
                <a:gd name="T24" fmla="*/ 54 w 215"/>
                <a:gd name="T25" fmla="*/ 32 h 218"/>
                <a:gd name="T26" fmla="*/ 83 w 215"/>
                <a:gd name="T27" fmla="*/ 8 h 218"/>
                <a:gd name="T28" fmla="*/ 131 w 215"/>
                <a:gd name="T29" fmla="*/ 45 h 218"/>
                <a:gd name="T30" fmla="*/ 123 w 215"/>
                <a:gd name="T31" fmla="*/ 7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5" h="218">
                  <a:moveTo>
                    <a:pt x="123" y="74"/>
                  </a:moveTo>
                  <a:cubicBezTo>
                    <a:pt x="133" y="54"/>
                    <a:pt x="173" y="51"/>
                    <a:pt x="189" y="64"/>
                  </a:cubicBezTo>
                  <a:cubicBezTo>
                    <a:pt x="215" y="84"/>
                    <a:pt x="206" y="125"/>
                    <a:pt x="177" y="136"/>
                  </a:cubicBezTo>
                  <a:cubicBezTo>
                    <a:pt x="170" y="138"/>
                    <a:pt x="164" y="139"/>
                    <a:pt x="158" y="138"/>
                  </a:cubicBezTo>
                  <a:cubicBezTo>
                    <a:pt x="166" y="143"/>
                    <a:pt x="166" y="156"/>
                    <a:pt x="168" y="165"/>
                  </a:cubicBezTo>
                  <a:cubicBezTo>
                    <a:pt x="169" y="176"/>
                    <a:pt x="168" y="191"/>
                    <a:pt x="158" y="200"/>
                  </a:cubicBezTo>
                  <a:cubicBezTo>
                    <a:pt x="136" y="218"/>
                    <a:pt x="107" y="192"/>
                    <a:pt x="98" y="171"/>
                  </a:cubicBezTo>
                  <a:cubicBezTo>
                    <a:pt x="98" y="199"/>
                    <a:pt x="62" y="213"/>
                    <a:pt x="40" y="199"/>
                  </a:cubicBezTo>
                  <a:cubicBezTo>
                    <a:pt x="29" y="192"/>
                    <a:pt x="24" y="176"/>
                    <a:pt x="27" y="163"/>
                  </a:cubicBezTo>
                  <a:cubicBezTo>
                    <a:pt x="30" y="149"/>
                    <a:pt x="40" y="143"/>
                    <a:pt x="48" y="134"/>
                  </a:cubicBezTo>
                  <a:cubicBezTo>
                    <a:pt x="27" y="137"/>
                    <a:pt x="0" y="127"/>
                    <a:pt x="0" y="101"/>
                  </a:cubicBezTo>
                  <a:cubicBezTo>
                    <a:pt x="1" y="70"/>
                    <a:pt x="26" y="58"/>
                    <a:pt x="53" y="66"/>
                  </a:cubicBezTo>
                  <a:cubicBezTo>
                    <a:pt x="52" y="53"/>
                    <a:pt x="47" y="45"/>
                    <a:pt x="54" y="32"/>
                  </a:cubicBezTo>
                  <a:cubicBezTo>
                    <a:pt x="60" y="21"/>
                    <a:pt x="71" y="12"/>
                    <a:pt x="83" y="8"/>
                  </a:cubicBezTo>
                  <a:cubicBezTo>
                    <a:pt x="111" y="0"/>
                    <a:pt x="132" y="17"/>
                    <a:pt x="131" y="45"/>
                  </a:cubicBezTo>
                  <a:cubicBezTo>
                    <a:pt x="130" y="55"/>
                    <a:pt x="127" y="67"/>
                    <a:pt x="123" y="75"/>
                  </a:cubicBezTo>
                </a:path>
              </a:pathLst>
            </a:custGeom>
            <a:solidFill>
              <a:srgbClr val="D253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8" name="Freeform 10456">
              <a:extLst>
                <a:ext uri="{FF2B5EF4-FFF2-40B4-BE49-F238E27FC236}">
                  <a16:creationId xmlns:a16="http://schemas.microsoft.com/office/drawing/2014/main" id="{A3F30DD2-B852-4B71-86A7-DEDDA7706CBC}"/>
                </a:ext>
              </a:extLst>
            </p:cNvPr>
            <p:cNvSpPr>
              <a:spLocks/>
            </p:cNvSpPr>
            <p:nvPr/>
          </p:nvSpPr>
          <p:spPr bwMode="auto">
            <a:xfrm>
              <a:off x="6843" y="324"/>
              <a:ext cx="76" cy="261"/>
            </a:xfrm>
            <a:custGeom>
              <a:avLst/>
              <a:gdLst>
                <a:gd name="T0" fmla="*/ 25 w 26"/>
                <a:gd name="T1" fmla="*/ 88 h 89"/>
                <a:gd name="T2" fmla="*/ 25 w 26"/>
                <a:gd name="T3" fmla="*/ 69 h 89"/>
                <a:gd name="T4" fmla="*/ 8 w 26"/>
                <a:gd name="T5" fmla="*/ 0 h 89"/>
                <a:gd name="T6" fmla="*/ 7 w 26"/>
                <a:gd name="T7" fmla="*/ 1 h 89"/>
                <a:gd name="T8" fmla="*/ 19 w 26"/>
                <a:gd name="T9" fmla="*/ 42 h 89"/>
                <a:gd name="T10" fmla="*/ 1 w 26"/>
                <a:gd name="T11" fmla="*/ 5 h 89"/>
                <a:gd name="T12" fmla="*/ 0 w 26"/>
                <a:gd name="T13" fmla="*/ 6 h 89"/>
                <a:gd name="T14" fmla="*/ 23 w 26"/>
                <a:gd name="T15" fmla="*/ 75 h 89"/>
                <a:gd name="T16" fmla="*/ 23 w 26"/>
                <a:gd name="T17" fmla="*/ 84 h 89"/>
                <a:gd name="T18" fmla="*/ 23 w 26"/>
                <a:gd name="T19" fmla="*/ 83 h 89"/>
                <a:gd name="T20" fmla="*/ 23 w 26"/>
                <a:gd name="T21" fmla="*/ 89 h 89"/>
                <a:gd name="T22" fmla="*/ 25 w 26"/>
                <a:gd name="T23" fmla="*/ 88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25" y="88"/>
                  </a:moveTo>
                  <a:cubicBezTo>
                    <a:pt x="26" y="82"/>
                    <a:pt x="26" y="75"/>
                    <a:pt x="25" y="69"/>
                  </a:cubicBezTo>
                  <a:cubicBezTo>
                    <a:pt x="26" y="45"/>
                    <a:pt x="19" y="22"/>
                    <a:pt x="8" y="0"/>
                  </a:cubicBezTo>
                  <a:cubicBezTo>
                    <a:pt x="8" y="0"/>
                    <a:pt x="7" y="1"/>
                    <a:pt x="7" y="1"/>
                  </a:cubicBezTo>
                  <a:cubicBezTo>
                    <a:pt x="12" y="15"/>
                    <a:pt x="16" y="28"/>
                    <a:pt x="19" y="42"/>
                  </a:cubicBezTo>
                  <a:cubicBezTo>
                    <a:pt x="15" y="29"/>
                    <a:pt x="8" y="16"/>
                    <a:pt x="1" y="5"/>
                  </a:cubicBezTo>
                  <a:cubicBezTo>
                    <a:pt x="1" y="4"/>
                    <a:pt x="0" y="5"/>
                    <a:pt x="0" y="6"/>
                  </a:cubicBezTo>
                  <a:cubicBezTo>
                    <a:pt x="9" y="29"/>
                    <a:pt x="20" y="51"/>
                    <a:pt x="23" y="75"/>
                  </a:cubicBezTo>
                  <a:cubicBezTo>
                    <a:pt x="23" y="78"/>
                    <a:pt x="23" y="81"/>
                    <a:pt x="23" y="84"/>
                  </a:cubicBezTo>
                  <a:cubicBezTo>
                    <a:pt x="23" y="84"/>
                    <a:pt x="23" y="84"/>
                    <a:pt x="23" y="83"/>
                  </a:cubicBezTo>
                  <a:cubicBezTo>
                    <a:pt x="23" y="85"/>
                    <a:pt x="23" y="87"/>
                    <a:pt x="23" y="89"/>
                  </a:cubicBezTo>
                  <a:cubicBezTo>
                    <a:pt x="23" y="89"/>
                    <a:pt x="24" y="88"/>
                    <a:pt x="25" y="88"/>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9" name="Freeform 10457">
              <a:extLst>
                <a:ext uri="{FF2B5EF4-FFF2-40B4-BE49-F238E27FC236}">
                  <a16:creationId xmlns:a16="http://schemas.microsoft.com/office/drawing/2014/main" id="{CCDBAD28-6944-4D00-9F39-EE0AC51756A8}"/>
                </a:ext>
              </a:extLst>
            </p:cNvPr>
            <p:cNvSpPr>
              <a:spLocks/>
            </p:cNvSpPr>
            <p:nvPr/>
          </p:nvSpPr>
          <p:spPr bwMode="auto">
            <a:xfrm>
              <a:off x="6946" y="518"/>
              <a:ext cx="255" cy="73"/>
            </a:xfrm>
            <a:custGeom>
              <a:avLst/>
              <a:gdLst>
                <a:gd name="T0" fmla="*/ 1 w 87"/>
                <a:gd name="T1" fmla="*/ 24 h 25"/>
                <a:gd name="T2" fmla="*/ 17 w 87"/>
                <a:gd name="T3" fmla="*/ 15 h 25"/>
                <a:gd name="T4" fmla="*/ 87 w 87"/>
                <a:gd name="T5" fmla="*/ 1 h 25"/>
                <a:gd name="T6" fmla="*/ 86 w 87"/>
                <a:gd name="T7" fmla="*/ 2 h 25"/>
                <a:gd name="T8" fmla="*/ 44 w 87"/>
                <a:gd name="T9" fmla="*/ 9 h 25"/>
                <a:gd name="T10" fmla="*/ 85 w 87"/>
                <a:gd name="T11" fmla="*/ 8 h 25"/>
                <a:gd name="T12" fmla="*/ 85 w 87"/>
                <a:gd name="T13" fmla="*/ 10 h 25"/>
                <a:gd name="T14" fmla="*/ 12 w 87"/>
                <a:gd name="T15" fmla="*/ 20 h 25"/>
                <a:gd name="T16" fmla="*/ 5 w 87"/>
                <a:gd name="T17" fmla="*/ 24 h 25"/>
                <a:gd name="T18" fmla="*/ 5 w 87"/>
                <a:gd name="T19" fmla="*/ 23 h 25"/>
                <a:gd name="T20" fmla="*/ 0 w 87"/>
                <a:gd name="T21" fmla="*/ 25 h 25"/>
                <a:gd name="T22" fmla="*/ 1 w 87"/>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7" h="25">
                  <a:moveTo>
                    <a:pt x="1" y="24"/>
                  </a:moveTo>
                  <a:cubicBezTo>
                    <a:pt x="6" y="20"/>
                    <a:pt x="11" y="17"/>
                    <a:pt x="17" y="15"/>
                  </a:cubicBezTo>
                  <a:cubicBezTo>
                    <a:pt x="38" y="4"/>
                    <a:pt x="62" y="0"/>
                    <a:pt x="87" y="1"/>
                  </a:cubicBezTo>
                  <a:cubicBezTo>
                    <a:pt x="87" y="1"/>
                    <a:pt x="87" y="2"/>
                    <a:pt x="86" y="2"/>
                  </a:cubicBezTo>
                  <a:cubicBezTo>
                    <a:pt x="72" y="3"/>
                    <a:pt x="57" y="5"/>
                    <a:pt x="44" y="9"/>
                  </a:cubicBezTo>
                  <a:cubicBezTo>
                    <a:pt x="58" y="7"/>
                    <a:pt x="72" y="7"/>
                    <a:pt x="85" y="8"/>
                  </a:cubicBezTo>
                  <a:cubicBezTo>
                    <a:pt x="86" y="8"/>
                    <a:pt x="85" y="10"/>
                    <a:pt x="85" y="10"/>
                  </a:cubicBezTo>
                  <a:cubicBezTo>
                    <a:pt x="60" y="12"/>
                    <a:pt x="36" y="11"/>
                    <a:pt x="12" y="20"/>
                  </a:cubicBezTo>
                  <a:cubicBezTo>
                    <a:pt x="10" y="21"/>
                    <a:pt x="7" y="23"/>
                    <a:pt x="5" y="24"/>
                  </a:cubicBezTo>
                  <a:cubicBezTo>
                    <a:pt x="5" y="24"/>
                    <a:pt x="5" y="24"/>
                    <a:pt x="5" y="23"/>
                  </a:cubicBezTo>
                  <a:cubicBezTo>
                    <a:pt x="3" y="24"/>
                    <a:pt x="2" y="25"/>
                    <a:pt x="0" y="25"/>
                  </a:cubicBezTo>
                  <a:cubicBezTo>
                    <a:pt x="0" y="25"/>
                    <a:pt x="0" y="24"/>
                    <a:pt x="1" y="24"/>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0" name="Freeform 10458">
              <a:extLst>
                <a:ext uri="{FF2B5EF4-FFF2-40B4-BE49-F238E27FC236}">
                  <a16:creationId xmlns:a16="http://schemas.microsoft.com/office/drawing/2014/main" id="{805B157E-6C84-4CC8-ACE0-95AA7BB222C4}"/>
                </a:ext>
              </a:extLst>
            </p:cNvPr>
            <p:cNvSpPr>
              <a:spLocks/>
            </p:cNvSpPr>
            <p:nvPr/>
          </p:nvSpPr>
          <p:spPr bwMode="auto">
            <a:xfrm>
              <a:off x="6984" y="585"/>
              <a:ext cx="76" cy="261"/>
            </a:xfrm>
            <a:custGeom>
              <a:avLst/>
              <a:gdLst>
                <a:gd name="T0" fmla="*/ 1 w 26"/>
                <a:gd name="T1" fmla="*/ 1 h 89"/>
                <a:gd name="T2" fmla="*/ 0 w 26"/>
                <a:gd name="T3" fmla="*/ 20 h 89"/>
                <a:gd name="T4" fmla="*/ 18 w 26"/>
                <a:gd name="T5" fmla="*/ 89 h 89"/>
                <a:gd name="T6" fmla="*/ 19 w 26"/>
                <a:gd name="T7" fmla="*/ 88 h 89"/>
                <a:gd name="T8" fmla="*/ 7 w 26"/>
                <a:gd name="T9" fmla="*/ 47 h 89"/>
                <a:gd name="T10" fmla="*/ 25 w 26"/>
                <a:gd name="T11" fmla="*/ 84 h 89"/>
                <a:gd name="T12" fmla="*/ 25 w 26"/>
                <a:gd name="T13" fmla="*/ 84 h 89"/>
                <a:gd name="T14" fmla="*/ 3 w 26"/>
                <a:gd name="T15" fmla="*/ 14 h 89"/>
                <a:gd name="T16" fmla="*/ 3 w 26"/>
                <a:gd name="T17" fmla="*/ 5 h 89"/>
                <a:gd name="T18" fmla="*/ 2 w 26"/>
                <a:gd name="T19" fmla="*/ 6 h 89"/>
                <a:gd name="T20" fmla="*/ 3 w 26"/>
                <a:gd name="T21" fmla="*/ 0 h 89"/>
                <a:gd name="T22" fmla="*/ 1 w 26"/>
                <a:gd name="T23" fmla="*/ 1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1" y="1"/>
                  </a:moveTo>
                  <a:cubicBezTo>
                    <a:pt x="0" y="7"/>
                    <a:pt x="0" y="14"/>
                    <a:pt x="0" y="20"/>
                  </a:cubicBezTo>
                  <a:cubicBezTo>
                    <a:pt x="0" y="44"/>
                    <a:pt x="7" y="67"/>
                    <a:pt x="18" y="89"/>
                  </a:cubicBezTo>
                  <a:cubicBezTo>
                    <a:pt x="18" y="89"/>
                    <a:pt x="19" y="89"/>
                    <a:pt x="19" y="88"/>
                  </a:cubicBezTo>
                  <a:cubicBezTo>
                    <a:pt x="14" y="74"/>
                    <a:pt x="9" y="61"/>
                    <a:pt x="7" y="47"/>
                  </a:cubicBezTo>
                  <a:cubicBezTo>
                    <a:pt x="11" y="60"/>
                    <a:pt x="18" y="73"/>
                    <a:pt x="25" y="84"/>
                  </a:cubicBezTo>
                  <a:cubicBezTo>
                    <a:pt x="25" y="85"/>
                    <a:pt x="26" y="84"/>
                    <a:pt x="25" y="84"/>
                  </a:cubicBezTo>
                  <a:cubicBezTo>
                    <a:pt x="17" y="60"/>
                    <a:pt x="5" y="38"/>
                    <a:pt x="3" y="14"/>
                  </a:cubicBezTo>
                  <a:cubicBezTo>
                    <a:pt x="3" y="11"/>
                    <a:pt x="3" y="8"/>
                    <a:pt x="3" y="5"/>
                  </a:cubicBezTo>
                  <a:cubicBezTo>
                    <a:pt x="3" y="5"/>
                    <a:pt x="3" y="5"/>
                    <a:pt x="2" y="6"/>
                  </a:cubicBezTo>
                  <a:cubicBezTo>
                    <a:pt x="2" y="4"/>
                    <a:pt x="2" y="2"/>
                    <a:pt x="3" y="0"/>
                  </a:cubicBezTo>
                  <a:cubicBezTo>
                    <a:pt x="3" y="0"/>
                    <a:pt x="1" y="1"/>
                    <a:pt x="1" y="1"/>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1" name="Freeform 10459">
              <a:extLst>
                <a:ext uri="{FF2B5EF4-FFF2-40B4-BE49-F238E27FC236}">
                  <a16:creationId xmlns:a16="http://schemas.microsoft.com/office/drawing/2014/main" id="{45E4FE9B-354A-4766-8AF9-694A995073A7}"/>
                </a:ext>
              </a:extLst>
            </p:cNvPr>
            <p:cNvSpPr>
              <a:spLocks/>
            </p:cNvSpPr>
            <p:nvPr/>
          </p:nvSpPr>
          <p:spPr bwMode="auto">
            <a:xfrm>
              <a:off x="6637" y="524"/>
              <a:ext cx="265" cy="73"/>
            </a:xfrm>
            <a:custGeom>
              <a:avLst/>
              <a:gdLst>
                <a:gd name="T0" fmla="*/ 89 w 90"/>
                <a:gd name="T1" fmla="*/ 22 h 25"/>
                <a:gd name="T2" fmla="*/ 70 w 90"/>
                <a:gd name="T3" fmla="*/ 24 h 25"/>
                <a:gd name="T4" fmla="*/ 1 w 90"/>
                <a:gd name="T5" fmla="*/ 7 h 25"/>
                <a:gd name="T6" fmla="*/ 1 w 90"/>
                <a:gd name="T7" fmla="*/ 7 h 25"/>
                <a:gd name="T8" fmla="*/ 43 w 90"/>
                <a:gd name="T9" fmla="*/ 18 h 25"/>
                <a:gd name="T10" fmla="*/ 5 w 90"/>
                <a:gd name="T11" fmla="*/ 1 h 25"/>
                <a:gd name="T12" fmla="*/ 6 w 90"/>
                <a:gd name="T13" fmla="*/ 0 h 25"/>
                <a:gd name="T14" fmla="*/ 76 w 90"/>
                <a:gd name="T15" fmla="*/ 21 h 25"/>
                <a:gd name="T16" fmla="*/ 85 w 90"/>
                <a:gd name="T17" fmla="*/ 20 h 25"/>
                <a:gd name="T18" fmla="*/ 84 w 90"/>
                <a:gd name="T19" fmla="*/ 21 h 25"/>
                <a:gd name="T20" fmla="*/ 90 w 90"/>
                <a:gd name="T21" fmla="*/ 21 h 25"/>
                <a:gd name="T22" fmla="*/ 89 w 90"/>
                <a:gd name="T23"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0" h="25">
                  <a:moveTo>
                    <a:pt x="89" y="22"/>
                  </a:moveTo>
                  <a:cubicBezTo>
                    <a:pt x="82" y="24"/>
                    <a:pt x="76" y="24"/>
                    <a:pt x="70" y="24"/>
                  </a:cubicBezTo>
                  <a:cubicBezTo>
                    <a:pt x="46" y="25"/>
                    <a:pt x="22" y="18"/>
                    <a:pt x="1" y="7"/>
                  </a:cubicBezTo>
                  <a:cubicBezTo>
                    <a:pt x="0" y="7"/>
                    <a:pt x="1" y="7"/>
                    <a:pt x="1" y="7"/>
                  </a:cubicBezTo>
                  <a:cubicBezTo>
                    <a:pt x="16" y="11"/>
                    <a:pt x="29" y="15"/>
                    <a:pt x="43" y="18"/>
                  </a:cubicBezTo>
                  <a:cubicBezTo>
                    <a:pt x="29" y="14"/>
                    <a:pt x="17" y="7"/>
                    <a:pt x="5" y="1"/>
                  </a:cubicBezTo>
                  <a:cubicBezTo>
                    <a:pt x="5" y="1"/>
                    <a:pt x="6" y="0"/>
                    <a:pt x="6" y="0"/>
                  </a:cubicBezTo>
                  <a:cubicBezTo>
                    <a:pt x="30" y="8"/>
                    <a:pt x="51" y="19"/>
                    <a:pt x="76" y="21"/>
                  </a:cubicBezTo>
                  <a:cubicBezTo>
                    <a:pt x="79" y="21"/>
                    <a:pt x="82" y="21"/>
                    <a:pt x="85" y="20"/>
                  </a:cubicBezTo>
                  <a:cubicBezTo>
                    <a:pt x="85" y="20"/>
                    <a:pt x="85" y="21"/>
                    <a:pt x="84" y="21"/>
                  </a:cubicBezTo>
                  <a:cubicBezTo>
                    <a:pt x="86" y="21"/>
                    <a:pt x="88" y="21"/>
                    <a:pt x="90" y="21"/>
                  </a:cubicBezTo>
                  <a:cubicBezTo>
                    <a:pt x="90" y="21"/>
                    <a:pt x="89" y="22"/>
                    <a:pt x="89" y="22"/>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2" name="Freeform 10460">
              <a:extLst>
                <a:ext uri="{FF2B5EF4-FFF2-40B4-BE49-F238E27FC236}">
                  <a16:creationId xmlns:a16="http://schemas.microsoft.com/office/drawing/2014/main" id="{5FE20632-6589-4F9B-A9AD-B19C08ED84A9}"/>
                </a:ext>
              </a:extLst>
            </p:cNvPr>
            <p:cNvSpPr>
              <a:spLocks/>
            </p:cNvSpPr>
            <p:nvPr/>
          </p:nvSpPr>
          <p:spPr bwMode="auto">
            <a:xfrm>
              <a:off x="6749" y="597"/>
              <a:ext cx="156" cy="226"/>
            </a:xfrm>
            <a:custGeom>
              <a:avLst/>
              <a:gdLst>
                <a:gd name="T0" fmla="*/ 53 w 53"/>
                <a:gd name="T1" fmla="*/ 2 h 77"/>
                <a:gd name="T2" fmla="*/ 47 w 53"/>
                <a:gd name="T3" fmla="*/ 19 h 77"/>
                <a:gd name="T4" fmla="*/ 5 w 53"/>
                <a:gd name="T5" fmla="*/ 77 h 77"/>
                <a:gd name="T6" fmla="*/ 5 w 53"/>
                <a:gd name="T7" fmla="*/ 76 h 77"/>
                <a:gd name="T8" fmla="*/ 31 w 53"/>
                <a:gd name="T9" fmla="*/ 42 h 77"/>
                <a:gd name="T10" fmla="*/ 1 w 53"/>
                <a:gd name="T11" fmla="*/ 71 h 77"/>
                <a:gd name="T12" fmla="*/ 0 w 53"/>
                <a:gd name="T13" fmla="*/ 69 h 77"/>
                <a:gd name="T14" fmla="*/ 47 w 53"/>
                <a:gd name="T15" fmla="*/ 13 h 77"/>
                <a:gd name="T16" fmla="*/ 50 w 53"/>
                <a:gd name="T17" fmla="*/ 4 h 77"/>
                <a:gd name="T18" fmla="*/ 50 w 53"/>
                <a:gd name="T19" fmla="*/ 5 h 77"/>
                <a:gd name="T20" fmla="*/ 52 w 53"/>
                <a:gd name="T21" fmla="*/ 0 h 77"/>
                <a:gd name="T22" fmla="*/ 53 w 53"/>
                <a:gd name="T23" fmla="*/ 2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77">
                  <a:moveTo>
                    <a:pt x="53" y="2"/>
                  </a:moveTo>
                  <a:cubicBezTo>
                    <a:pt x="52" y="8"/>
                    <a:pt x="50" y="14"/>
                    <a:pt x="47" y="19"/>
                  </a:cubicBezTo>
                  <a:cubicBezTo>
                    <a:pt x="39" y="42"/>
                    <a:pt x="24" y="61"/>
                    <a:pt x="5" y="77"/>
                  </a:cubicBezTo>
                  <a:cubicBezTo>
                    <a:pt x="5" y="77"/>
                    <a:pt x="5" y="76"/>
                    <a:pt x="5" y="76"/>
                  </a:cubicBezTo>
                  <a:cubicBezTo>
                    <a:pt x="15" y="65"/>
                    <a:pt x="24" y="54"/>
                    <a:pt x="31" y="42"/>
                  </a:cubicBezTo>
                  <a:cubicBezTo>
                    <a:pt x="22" y="53"/>
                    <a:pt x="11" y="62"/>
                    <a:pt x="1" y="71"/>
                  </a:cubicBezTo>
                  <a:cubicBezTo>
                    <a:pt x="1" y="71"/>
                    <a:pt x="0" y="70"/>
                    <a:pt x="0" y="69"/>
                  </a:cubicBezTo>
                  <a:cubicBezTo>
                    <a:pt x="17" y="51"/>
                    <a:pt x="35" y="35"/>
                    <a:pt x="47" y="13"/>
                  </a:cubicBezTo>
                  <a:cubicBezTo>
                    <a:pt x="48" y="10"/>
                    <a:pt x="49" y="7"/>
                    <a:pt x="50" y="4"/>
                  </a:cubicBezTo>
                  <a:cubicBezTo>
                    <a:pt x="50" y="4"/>
                    <a:pt x="50" y="5"/>
                    <a:pt x="50" y="5"/>
                  </a:cubicBezTo>
                  <a:cubicBezTo>
                    <a:pt x="51" y="4"/>
                    <a:pt x="51" y="2"/>
                    <a:pt x="52" y="0"/>
                  </a:cubicBezTo>
                  <a:cubicBezTo>
                    <a:pt x="52" y="0"/>
                    <a:pt x="53" y="1"/>
                    <a:pt x="53" y="2"/>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3" name="Freeform 10461">
              <a:extLst>
                <a:ext uri="{FF2B5EF4-FFF2-40B4-BE49-F238E27FC236}">
                  <a16:creationId xmlns:a16="http://schemas.microsoft.com/office/drawing/2014/main" id="{264ED9E7-C1D6-4569-8643-497AA4F231D0}"/>
                </a:ext>
              </a:extLst>
            </p:cNvPr>
            <p:cNvSpPr>
              <a:spLocks/>
            </p:cNvSpPr>
            <p:nvPr/>
          </p:nvSpPr>
          <p:spPr bwMode="auto">
            <a:xfrm>
              <a:off x="6643" y="330"/>
              <a:ext cx="541" cy="534"/>
            </a:xfrm>
            <a:custGeom>
              <a:avLst/>
              <a:gdLst>
                <a:gd name="T0" fmla="*/ 124 w 184"/>
                <a:gd name="T1" fmla="*/ 70 h 182"/>
                <a:gd name="T2" fmla="*/ 146 w 184"/>
                <a:gd name="T3" fmla="*/ 71 h 182"/>
                <a:gd name="T4" fmla="*/ 167 w 184"/>
                <a:gd name="T5" fmla="*/ 76 h 182"/>
                <a:gd name="T6" fmla="*/ 178 w 184"/>
                <a:gd name="T7" fmla="*/ 95 h 182"/>
                <a:gd name="T8" fmla="*/ 181 w 184"/>
                <a:gd name="T9" fmla="*/ 121 h 182"/>
                <a:gd name="T10" fmla="*/ 161 w 184"/>
                <a:gd name="T11" fmla="*/ 137 h 182"/>
                <a:gd name="T12" fmla="*/ 136 w 184"/>
                <a:gd name="T13" fmla="*/ 145 h 182"/>
                <a:gd name="T14" fmla="*/ 132 w 184"/>
                <a:gd name="T15" fmla="*/ 140 h 182"/>
                <a:gd name="T16" fmla="*/ 125 w 184"/>
                <a:gd name="T17" fmla="*/ 141 h 182"/>
                <a:gd name="T18" fmla="*/ 120 w 184"/>
                <a:gd name="T19" fmla="*/ 136 h 182"/>
                <a:gd name="T20" fmla="*/ 125 w 184"/>
                <a:gd name="T21" fmla="*/ 145 h 182"/>
                <a:gd name="T22" fmla="*/ 119 w 184"/>
                <a:gd name="T23" fmla="*/ 152 h 182"/>
                <a:gd name="T24" fmla="*/ 118 w 184"/>
                <a:gd name="T25" fmla="*/ 161 h 182"/>
                <a:gd name="T26" fmla="*/ 110 w 184"/>
                <a:gd name="T27" fmla="*/ 169 h 182"/>
                <a:gd name="T28" fmla="*/ 105 w 184"/>
                <a:gd name="T29" fmla="*/ 180 h 182"/>
                <a:gd name="T30" fmla="*/ 93 w 184"/>
                <a:gd name="T31" fmla="*/ 181 h 182"/>
                <a:gd name="T32" fmla="*/ 72 w 184"/>
                <a:gd name="T33" fmla="*/ 177 h 182"/>
                <a:gd name="T34" fmla="*/ 64 w 184"/>
                <a:gd name="T35" fmla="*/ 155 h 182"/>
                <a:gd name="T36" fmla="*/ 61 w 184"/>
                <a:gd name="T37" fmla="*/ 135 h 182"/>
                <a:gd name="T38" fmla="*/ 42 w 184"/>
                <a:gd name="T39" fmla="*/ 144 h 182"/>
                <a:gd name="T40" fmla="*/ 20 w 184"/>
                <a:gd name="T41" fmla="*/ 144 h 182"/>
                <a:gd name="T42" fmla="*/ 6 w 184"/>
                <a:gd name="T43" fmla="*/ 126 h 182"/>
                <a:gd name="T44" fmla="*/ 0 w 184"/>
                <a:gd name="T45" fmla="*/ 116 h 182"/>
                <a:gd name="T46" fmla="*/ 7 w 184"/>
                <a:gd name="T47" fmla="*/ 105 h 182"/>
                <a:gd name="T48" fmla="*/ 10 w 184"/>
                <a:gd name="T49" fmla="*/ 93 h 182"/>
                <a:gd name="T50" fmla="*/ 21 w 184"/>
                <a:gd name="T51" fmla="*/ 89 h 182"/>
                <a:gd name="T52" fmla="*/ 30 w 184"/>
                <a:gd name="T53" fmla="*/ 83 h 182"/>
                <a:gd name="T54" fmla="*/ 42 w 184"/>
                <a:gd name="T55" fmla="*/ 81 h 182"/>
                <a:gd name="T56" fmla="*/ 24 w 184"/>
                <a:gd name="T57" fmla="*/ 72 h 182"/>
                <a:gd name="T58" fmla="*/ 18 w 184"/>
                <a:gd name="T59" fmla="*/ 53 h 182"/>
                <a:gd name="T60" fmla="*/ 19 w 184"/>
                <a:gd name="T61" fmla="*/ 34 h 182"/>
                <a:gd name="T62" fmla="*/ 37 w 184"/>
                <a:gd name="T63" fmla="*/ 22 h 182"/>
                <a:gd name="T64" fmla="*/ 59 w 184"/>
                <a:gd name="T65" fmla="*/ 18 h 182"/>
                <a:gd name="T66" fmla="*/ 76 w 184"/>
                <a:gd name="T67" fmla="*/ 34 h 182"/>
                <a:gd name="T68" fmla="*/ 79 w 184"/>
                <a:gd name="T69" fmla="*/ 23 h 182"/>
                <a:gd name="T70" fmla="*/ 86 w 184"/>
                <a:gd name="T71" fmla="*/ 15 h 182"/>
                <a:gd name="T72" fmla="*/ 91 w 184"/>
                <a:gd name="T73" fmla="*/ 6 h 182"/>
                <a:gd name="T74" fmla="*/ 103 w 184"/>
                <a:gd name="T75" fmla="*/ 5 h 182"/>
                <a:gd name="T76" fmla="*/ 114 w 184"/>
                <a:gd name="T77" fmla="*/ 0 h 182"/>
                <a:gd name="T78" fmla="*/ 125 w 184"/>
                <a:gd name="T79" fmla="*/ 5 h 182"/>
                <a:gd name="T80" fmla="*/ 145 w 184"/>
                <a:gd name="T81" fmla="*/ 13 h 182"/>
                <a:gd name="T82" fmla="*/ 150 w 184"/>
                <a:gd name="T83" fmla="*/ 33 h 182"/>
                <a:gd name="T84" fmla="*/ 146 w 184"/>
                <a:gd name="T85" fmla="*/ 54 h 182"/>
                <a:gd name="T86" fmla="*/ 137 w 184"/>
                <a:gd name="T87" fmla="*/ 59 h 182"/>
                <a:gd name="T88" fmla="*/ 133 w 184"/>
                <a:gd name="T89" fmla="*/ 68 h 182"/>
                <a:gd name="T90" fmla="*/ 123 w 184"/>
                <a:gd name="T91" fmla="*/ 7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84" h="182">
                  <a:moveTo>
                    <a:pt x="124" y="70"/>
                  </a:moveTo>
                  <a:cubicBezTo>
                    <a:pt x="130" y="66"/>
                    <a:pt x="138" y="69"/>
                    <a:pt x="146" y="71"/>
                  </a:cubicBezTo>
                  <a:cubicBezTo>
                    <a:pt x="152" y="72"/>
                    <a:pt x="161" y="72"/>
                    <a:pt x="167" y="76"/>
                  </a:cubicBezTo>
                  <a:cubicBezTo>
                    <a:pt x="173" y="81"/>
                    <a:pt x="176" y="89"/>
                    <a:pt x="178" y="95"/>
                  </a:cubicBezTo>
                  <a:cubicBezTo>
                    <a:pt x="181" y="104"/>
                    <a:pt x="184" y="113"/>
                    <a:pt x="181" y="121"/>
                  </a:cubicBezTo>
                  <a:cubicBezTo>
                    <a:pt x="178" y="129"/>
                    <a:pt x="169" y="133"/>
                    <a:pt x="161" y="137"/>
                  </a:cubicBezTo>
                  <a:cubicBezTo>
                    <a:pt x="154" y="141"/>
                    <a:pt x="146" y="146"/>
                    <a:pt x="136" y="145"/>
                  </a:cubicBezTo>
                  <a:cubicBezTo>
                    <a:pt x="135" y="144"/>
                    <a:pt x="134" y="140"/>
                    <a:pt x="132" y="140"/>
                  </a:cubicBezTo>
                  <a:cubicBezTo>
                    <a:pt x="130" y="139"/>
                    <a:pt x="127" y="141"/>
                    <a:pt x="125" y="141"/>
                  </a:cubicBezTo>
                  <a:cubicBezTo>
                    <a:pt x="124" y="140"/>
                    <a:pt x="121" y="137"/>
                    <a:pt x="120" y="136"/>
                  </a:cubicBezTo>
                  <a:cubicBezTo>
                    <a:pt x="121" y="138"/>
                    <a:pt x="125" y="142"/>
                    <a:pt x="125" y="145"/>
                  </a:cubicBezTo>
                  <a:cubicBezTo>
                    <a:pt x="124" y="147"/>
                    <a:pt x="120" y="149"/>
                    <a:pt x="119" y="152"/>
                  </a:cubicBezTo>
                  <a:cubicBezTo>
                    <a:pt x="118" y="155"/>
                    <a:pt x="119" y="159"/>
                    <a:pt x="118" y="161"/>
                  </a:cubicBezTo>
                  <a:cubicBezTo>
                    <a:pt x="117" y="165"/>
                    <a:pt x="112" y="166"/>
                    <a:pt x="110" y="169"/>
                  </a:cubicBezTo>
                  <a:cubicBezTo>
                    <a:pt x="108" y="172"/>
                    <a:pt x="108" y="178"/>
                    <a:pt x="105" y="180"/>
                  </a:cubicBezTo>
                  <a:cubicBezTo>
                    <a:pt x="102" y="182"/>
                    <a:pt x="97" y="180"/>
                    <a:pt x="93" y="181"/>
                  </a:cubicBezTo>
                  <a:cubicBezTo>
                    <a:pt x="84" y="182"/>
                    <a:pt x="77" y="182"/>
                    <a:pt x="72" y="177"/>
                  </a:cubicBezTo>
                  <a:cubicBezTo>
                    <a:pt x="67" y="171"/>
                    <a:pt x="66" y="163"/>
                    <a:pt x="64" y="155"/>
                  </a:cubicBezTo>
                  <a:cubicBezTo>
                    <a:pt x="62" y="147"/>
                    <a:pt x="60" y="141"/>
                    <a:pt x="61" y="135"/>
                  </a:cubicBezTo>
                  <a:cubicBezTo>
                    <a:pt x="57" y="142"/>
                    <a:pt x="50" y="142"/>
                    <a:pt x="42" y="144"/>
                  </a:cubicBezTo>
                  <a:cubicBezTo>
                    <a:pt x="35" y="145"/>
                    <a:pt x="27" y="147"/>
                    <a:pt x="20" y="144"/>
                  </a:cubicBezTo>
                  <a:cubicBezTo>
                    <a:pt x="13" y="141"/>
                    <a:pt x="9" y="133"/>
                    <a:pt x="6" y="126"/>
                  </a:cubicBezTo>
                  <a:cubicBezTo>
                    <a:pt x="4" y="123"/>
                    <a:pt x="0" y="120"/>
                    <a:pt x="0" y="116"/>
                  </a:cubicBezTo>
                  <a:cubicBezTo>
                    <a:pt x="1" y="112"/>
                    <a:pt x="5" y="108"/>
                    <a:pt x="7" y="105"/>
                  </a:cubicBezTo>
                  <a:cubicBezTo>
                    <a:pt x="8" y="101"/>
                    <a:pt x="7" y="96"/>
                    <a:pt x="10" y="93"/>
                  </a:cubicBezTo>
                  <a:cubicBezTo>
                    <a:pt x="13" y="90"/>
                    <a:pt x="18" y="91"/>
                    <a:pt x="21" y="89"/>
                  </a:cubicBezTo>
                  <a:cubicBezTo>
                    <a:pt x="24" y="88"/>
                    <a:pt x="26" y="84"/>
                    <a:pt x="30" y="83"/>
                  </a:cubicBezTo>
                  <a:cubicBezTo>
                    <a:pt x="33" y="82"/>
                    <a:pt x="39" y="82"/>
                    <a:pt x="42" y="81"/>
                  </a:cubicBezTo>
                  <a:cubicBezTo>
                    <a:pt x="37" y="78"/>
                    <a:pt x="28" y="77"/>
                    <a:pt x="24" y="72"/>
                  </a:cubicBezTo>
                  <a:cubicBezTo>
                    <a:pt x="19" y="67"/>
                    <a:pt x="19" y="60"/>
                    <a:pt x="18" y="53"/>
                  </a:cubicBezTo>
                  <a:cubicBezTo>
                    <a:pt x="17" y="47"/>
                    <a:pt x="15" y="40"/>
                    <a:pt x="19" y="34"/>
                  </a:cubicBezTo>
                  <a:cubicBezTo>
                    <a:pt x="23" y="27"/>
                    <a:pt x="31" y="25"/>
                    <a:pt x="37" y="22"/>
                  </a:cubicBezTo>
                  <a:cubicBezTo>
                    <a:pt x="44" y="19"/>
                    <a:pt x="52" y="16"/>
                    <a:pt x="59" y="18"/>
                  </a:cubicBezTo>
                  <a:cubicBezTo>
                    <a:pt x="65" y="21"/>
                    <a:pt x="70" y="28"/>
                    <a:pt x="76" y="34"/>
                  </a:cubicBezTo>
                  <a:cubicBezTo>
                    <a:pt x="77" y="31"/>
                    <a:pt x="77" y="26"/>
                    <a:pt x="79" y="23"/>
                  </a:cubicBezTo>
                  <a:cubicBezTo>
                    <a:pt x="80" y="19"/>
                    <a:pt x="84" y="18"/>
                    <a:pt x="86" y="15"/>
                  </a:cubicBezTo>
                  <a:cubicBezTo>
                    <a:pt x="88" y="13"/>
                    <a:pt x="88" y="8"/>
                    <a:pt x="91" y="6"/>
                  </a:cubicBezTo>
                  <a:cubicBezTo>
                    <a:pt x="95" y="4"/>
                    <a:pt x="100" y="6"/>
                    <a:pt x="103" y="5"/>
                  </a:cubicBezTo>
                  <a:cubicBezTo>
                    <a:pt x="107" y="4"/>
                    <a:pt x="111" y="0"/>
                    <a:pt x="114" y="0"/>
                  </a:cubicBezTo>
                  <a:cubicBezTo>
                    <a:pt x="118" y="0"/>
                    <a:pt x="122" y="4"/>
                    <a:pt x="125" y="5"/>
                  </a:cubicBezTo>
                  <a:cubicBezTo>
                    <a:pt x="133" y="7"/>
                    <a:pt x="141" y="8"/>
                    <a:pt x="145" y="13"/>
                  </a:cubicBezTo>
                  <a:cubicBezTo>
                    <a:pt x="150" y="18"/>
                    <a:pt x="150" y="26"/>
                    <a:pt x="150" y="33"/>
                  </a:cubicBezTo>
                  <a:cubicBezTo>
                    <a:pt x="150" y="40"/>
                    <a:pt x="151" y="48"/>
                    <a:pt x="146" y="54"/>
                  </a:cubicBezTo>
                  <a:cubicBezTo>
                    <a:pt x="144" y="57"/>
                    <a:pt x="139" y="57"/>
                    <a:pt x="137" y="59"/>
                  </a:cubicBezTo>
                  <a:cubicBezTo>
                    <a:pt x="135" y="61"/>
                    <a:pt x="135" y="66"/>
                    <a:pt x="133" y="68"/>
                  </a:cubicBezTo>
                  <a:cubicBezTo>
                    <a:pt x="130" y="70"/>
                    <a:pt x="126" y="69"/>
                    <a:pt x="123" y="71"/>
                  </a:cubicBezTo>
                </a:path>
              </a:pathLst>
            </a:custGeom>
            <a:solidFill>
              <a:srgbClr val="D67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4" name="Freeform 10462">
              <a:extLst>
                <a:ext uri="{FF2B5EF4-FFF2-40B4-BE49-F238E27FC236}">
                  <a16:creationId xmlns:a16="http://schemas.microsoft.com/office/drawing/2014/main" id="{0BC17195-F089-46F6-BE62-6ECBC355CFFC}"/>
                </a:ext>
              </a:extLst>
            </p:cNvPr>
            <p:cNvSpPr>
              <a:spLocks/>
            </p:cNvSpPr>
            <p:nvPr/>
          </p:nvSpPr>
          <p:spPr bwMode="auto">
            <a:xfrm>
              <a:off x="6731" y="412"/>
              <a:ext cx="362" cy="373"/>
            </a:xfrm>
            <a:custGeom>
              <a:avLst/>
              <a:gdLst>
                <a:gd name="T0" fmla="*/ 50 w 123"/>
                <a:gd name="T1" fmla="*/ 34 h 127"/>
                <a:gd name="T2" fmla="*/ 54 w 123"/>
                <a:gd name="T3" fmla="*/ 20 h 127"/>
                <a:gd name="T4" fmla="*/ 61 w 123"/>
                <a:gd name="T5" fmla="*/ 6 h 127"/>
                <a:gd name="T6" fmla="*/ 75 w 123"/>
                <a:gd name="T7" fmla="*/ 1 h 127"/>
                <a:gd name="T8" fmla="*/ 93 w 123"/>
                <a:gd name="T9" fmla="*/ 3 h 127"/>
                <a:gd name="T10" fmla="*/ 102 w 123"/>
                <a:gd name="T11" fmla="*/ 19 h 127"/>
                <a:gd name="T12" fmla="*/ 103 w 123"/>
                <a:gd name="T13" fmla="*/ 37 h 127"/>
                <a:gd name="T14" fmla="*/ 99 w 123"/>
                <a:gd name="T15" fmla="*/ 40 h 127"/>
                <a:gd name="T16" fmla="*/ 98 w 123"/>
                <a:gd name="T17" fmla="*/ 44 h 127"/>
                <a:gd name="T18" fmla="*/ 94 w 123"/>
                <a:gd name="T19" fmla="*/ 48 h 127"/>
                <a:gd name="T20" fmla="*/ 101 w 123"/>
                <a:gd name="T21" fmla="*/ 45 h 127"/>
                <a:gd name="T22" fmla="*/ 105 w 123"/>
                <a:gd name="T23" fmla="*/ 51 h 127"/>
                <a:gd name="T24" fmla="*/ 112 w 123"/>
                <a:gd name="T25" fmla="*/ 52 h 127"/>
                <a:gd name="T26" fmla="*/ 116 w 123"/>
                <a:gd name="T27" fmla="*/ 59 h 127"/>
                <a:gd name="T28" fmla="*/ 122 w 123"/>
                <a:gd name="T29" fmla="*/ 65 h 127"/>
                <a:gd name="T30" fmla="*/ 121 w 123"/>
                <a:gd name="T31" fmla="*/ 73 h 127"/>
                <a:gd name="T32" fmla="*/ 115 w 123"/>
                <a:gd name="T33" fmla="*/ 87 h 127"/>
                <a:gd name="T34" fmla="*/ 99 w 123"/>
                <a:gd name="T35" fmla="*/ 88 h 127"/>
                <a:gd name="T36" fmla="*/ 84 w 123"/>
                <a:gd name="T37" fmla="*/ 87 h 127"/>
                <a:gd name="T38" fmla="*/ 88 w 123"/>
                <a:gd name="T39" fmla="*/ 102 h 127"/>
                <a:gd name="T40" fmla="*/ 84 w 123"/>
                <a:gd name="T41" fmla="*/ 117 h 127"/>
                <a:gd name="T42" fmla="*/ 70 w 123"/>
                <a:gd name="T43" fmla="*/ 124 h 127"/>
                <a:gd name="T44" fmla="*/ 62 w 123"/>
                <a:gd name="T45" fmla="*/ 126 h 127"/>
                <a:gd name="T46" fmla="*/ 55 w 123"/>
                <a:gd name="T47" fmla="*/ 120 h 127"/>
                <a:gd name="T48" fmla="*/ 48 w 123"/>
                <a:gd name="T49" fmla="*/ 116 h 127"/>
                <a:gd name="T50" fmla="*/ 47 w 123"/>
                <a:gd name="T51" fmla="*/ 108 h 127"/>
                <a:gd name="T52" fmla="*/ 44 w 123"/>
                <a:gd name="T53" fmla="*/ 101 h 127"/>
                <a:gd name="T54" fmla="*/ 45 w 123"/>
                <a:gd name="T55" fmla="*/ 92 h 127"/>
                <a:gd name="T56" fmla="*/ 36 w 123"/>
                <a:gd name="T57" fmla="*/ 103 h 127"/>
                <a:gd name="T58" fmla="*/ 22 w 123"/>
                <a:gd name="T59" fmla="*/ 104 h 127"/>
                <a:gd name="T60" fmla="*/ 9 w 123"/>
                <a:gd name="T61" fmla="*/ 101 h 127"/>
                <a:gd name="T62" fmla="*/ 4 w 123"/>
                <a:gd name="T63" fmla="*/ 86 h 127"/>
                <a:gd name="T64" fmla="*/ 4 w 123"/>
                <a:gd name="T65" fmla="*/ 71 h 127"/>
                <a:gd name="T66" fmla="*/ 18 w 123"/>
                <a:gd name="T67" fmla="*/ 62 h 127"/>
                <a:gd name="T68" fmla="*/ 10 w 123"/>
                <a:gd name="T69" fmla="*/ 58 h 127"/>
                <a:gd name="T70" fmla="*/ 6 w 123"/>
                <a:gd name="T71" fmla="*/ 52 h 127"/>
                <a:gd name="T72" fmla="*/ 1 w 123"/>
                <a:gd name="T73" fmla="*/ 47 h 127"/>
                <a:gd name="T74" fmla="*/ 2 w 123"/>
                <a:gd name="T75" fmla="*/ 38 h 127"/>
                <a:gd name="T76" fmla="*/ 0 w 123"/>
                <a:gd name="T77" fmla="*/ 30 h 127"/>
                <a:gd name="T78" fmla="*/ 6 w 123"/>
                <a:gd name="T79" fmla="*/ 23 h 127"/>
                <a:gd name="T80" fmla="*/ 14 w 123"/>
                <a:gd name="T81" fmla="*/ 11 h 127"/>
                <a:gd name="T82" fmla="*/ 29 w 123"/>
                <a:gd name="T83" fmla="*/ 11 h 127"/>
                <a:gd name="T84" fmla="*/ 42 w 123"/>
                <a:gd name="T85" fmla="*/ 17 h 127"/>
                <a:gd name="T86" fmla="*/ 44 w 123"/>
                <a:gd name="T87" fmla="*/ 24 h 127"/>
                <a:gd name="T88" fmla="*/ 50 w 123"/>
                <a:gd name="T89" fmla="*/ 28 h 127"/>
                <a:gd name="T90" fmla="*/ 50 w 123"/>
                <a:gd name="T91" fmla="*/ 35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3" h="127">
                  <a:moveTo>
                    <a:pt x="50" y="34"/>
                  </a:moveTo>
                  <a:cubicBezTo>
                    <a:pt x="48" y="30"/>
                    <a:pt x="51" y="25"/>
                    <a:pt x="54" y="20"/>
                  </a:cubicBezTo>
                  <a:cubicBezTo>
                    <a:pt x="56" y="15"/>
                    <a:pt x="57" y="9"/>
                    <a:pt x="61" y="6"/>
                  </a:cubicBezTo>
                  <a:cubicBezTo>
                    <a:pt x="65" y="2"/>
                    <a:pt x="71" y="2"/>
                    <a:pt x="75" y="1"/>
                  </a:cubicBezTo>
                  <a:cubicBezTo>
                    <a:pt x="82" y="0"/>
                    <a:pt x="89" y="0"/>
                    <a:pt x="93" y="3"/>
                  </a:cubicBezTo>
                  <a:cubicBezTo>
                    <a:pt x="98" y="7"/>
                    <a:pt x="100" y="13"/>
                    <a:pt x="102" y="19"/>
                  </a:cubicBezTo>
                  <a:cubicBezTo>
                    <a:pt x="103" y="25"/>
                    <a:pt x="106" y="31"/>
                    <a:pt x="103" y="37"/>
                  </a:cubicBezTo>
                  <a:cubicBezTo>
                    <a:pt x="102" y="39"/>
                    <a:pt x="100" y="39"/>
                    <a:pt x="99" y="40"/>
                  </a:cubicBezTo>
                  <a:cubicBezTo>
                    <a:pt x="98" y="41"/>
                    <a:pt x="99" y="43"/>
                    <a:pt x="98" y="44"/>
                  </a:cubicBezTo>
                  <a:cubicBezTo>
                    <a:pt x="97" y="45"/>
                    <a:pt x="95" y="47"/>
                    <a:pt x="94" y="48"/>
                  </a:cubicBezTo>
                  <a:cubicBezTo>
                    <a:pt x="96" y="47"/>
                    <a:pt x="99" y="45"/>
                    <a:pt x="101" y="45"/>
                  </a:cubicBezTo>
                  <a:cubicBezTo>
                    <a:pt x="103" y="46"/>
                    <a:pt x="104" y="49"/>
                    <a:pt x="105" y="51"/>
                  </a:cubicBezTo>
                  <a:cubicBezTo>
                    <a:pt x="107" y="52"/>
                    <a:pt x="110" y="51"/>
                    <a:pt x="112" y="52"/>
                  </a:cubicBezTo>
                  <a:cubicBezTo>
                    <a:pt x="114" y="54"/>
                    <a:pt x="114" y="57"/>
                    <a:pt x="116" y="59"/>
                  </a:cubicBezTo>
                  <a:cubicBezTo>
                    <a:pt x="117" y="61"/>
                    <a:pt x="121" y="62"/>
                    <a:pt x="122" y="65"/>
                  </a:cubicBezTo>
                  <a:cubicBezTo>
                    <a:pt x="123" y="67"/>
                    <a:pt x="121" y="70"/>
                    <a:pt x="121" y="73"/>
                  </a:cubicBezTo>
                  <a:cubicBezTo>
                    <a:pt x="120" y="79"/>
                    <a:pt x="119" y="84"/>
                    <a:pt x="115" y="87"/>
                  </a:cubicBezTo>
                  <a:cubicBezTo>
                    <a:pt x="110" y="89"/>
                    <a:pt x="104" y="88"/>
                    <a:pt x="99" y="88"/>
                  </a:cubicBezTo>
                  <a:cubicBezTo>
                    <a:pt x="93" y="89"/>
                    <a:pt x="89" y="89"/>
                    <a:pt x="84" y="87"/>
                  </a:cubicBezTo>
                  <a:cubicBezTo>
                    <a:pt x="89" y="91"/>
                    <a:pt x="88" y="96"/>
                    <a:pt x="88" y="102"/>
                  </a:cubicBezTo>
                  <a:cubicBezTo>
                    <a:pt x="88" y="107"/>
                    <a:pt x="88" y="113"/>
                    <a:pt x="84" y="117"/>
                  </a:cubicBezTo>
                  <a:cubicBezTo>
                    <a:pt x="81" y="121"/>
                    <a:pt x="75" y="123"/>
                    <a:pt x="70" y="124"/>
                  </a:cubicBezTo>
                  <a:cubicBezTo>
                    <a:pt x="67" y="124"/>
                    <a:pt x="65" y="127"/>
                    <a:pt x="62" y="126"/>
                  </a:cubicBezTo>
                  <a:cubicBezTo>
                    <a:pt x="59" y="125"/>
                    <a:pt x="58" y="122"/>
                    <a:pt x="55" y="120"/>
                  </a:cubicBezTo>
                  <a:cubicBezTo>
                    <a:pt x="53" y="118"/>
                    <a:pt x="49" y="118"/>
                    <a:pt x="48" y="116"/>
                  </a:cubicBezTo>
                  <a:cubicBezTo>
                    <a:pt x="46" y="114"/>
                    <a:pt x="48" y="110"/>
                    <a:pt x="47" y="108"/>
                  </a:cubicBezTo>
                  <a:cubicBezTo>
                    <a:pt x="47" y="105"/>
                    <a:pt x="44" y="103"/>
                    <a:pt x="44" y="101"/>
                  </a:cubicBezTo>
                  <a:cubicBezTo>
                    <a:pt x="44" y="98"/>
                    <a:pt x="45" y="94"/>
                    <a:pt x="45" y="92"/>
                  </a:cubicBezTo>
                  <a:cubicBezTo>
                    <a:pt x="42" y="95"/>
                    <a:pt x="40" y="101"/>
                    <a:pt x="36" y="103"/>
                  </a:cubicBezTo>
                  <a:cubicBezTo>
                    <a:pt x="31" y="106"/>
                    <a:pt x="26" y="105"/>
                    <a:pt x="22" y="104"/>
                  </a:cubicBezTo>
                  <a:cubicBezTo>
                    <a:pt x="18" y="104"/>
                    <a:pt x="12" y="105"/>
                    <a:pt x="9" y="101"/>
                  </a:cubicBezTo>
                  <a:cubicBezTo>
                    <a:pt x="5" y="97"/>
                    <a:pt x="4" y="91"/>
                    <a:pt x="4" y="86"/>
                  </a:cubicBezTo>
                  <a:cubicBezTo>
                    <a:pt x="3" y="81"/>
                    <a:pt x="2" y="76"/>
                    <a:pt x="4" y="71"/>
                  </a:cubicBezTo>
                  <a:cubicBezTo>
                    <a:pt x="7" y="67"/>
                    <a:pt x="13" y="65"/>
                    <a:pt x="18" y="62"/>
                  </a:cubicBezTo>
                  <a:cubicBezTo>
                    <a:pt x="16" y="60"/>
                    <a:pt x="12" y="59"/>
                    <a:pt x="10" y="58"/>
                  </a:cubicBezTo>
                  <a:cubicBezTo>
                    <a:pt x="8" y="57"/>
                    <a:pt x="8" y="53"/>
                    <a:pt x="6" y="52"/>
                  </a:cubicBezTo>
                  <a:cubicBezTo>
                    <a:pt x="5" y="50"/>
                    <a:pt x="2" y="49"/>
                    <a:pt x="1" y="47"/>
                  </a:cubicBezTo>
                  <a:cubicBezTo>
                    <a:pt x="0" y="44"/>
                    <a:pt x="2" y="41"/>
                    <a:pt x="2" y="38"/>
                  </a:cubicBezTo>
                  <a:cubicBezTo>
                    <a:pt x="2" y="36"/>
                    <a:pt x="0" y="33"/>
                    <a:pt x="0" y="30"/>
                  </a:cubicBezTo>
                  <a:cubicBezTo>
                    <a:pt x="1" y="27"/>
                    <a:pt x="4" y="26"/>
                    <a:pt x="6" y="23"/>
                  </a:cubicBezTo>
                  <a:cubicBezTo>
                    <a:pt x="8" y="18"/>
                    <a:pt x="10" y="13"/>
                    <a:pt x="14" y="11"/>
                  </a:cubicBezTo>
                  <a:cubicBezTo>
                    <a:pt x="18" y="8"/>
                    <a:pt x="24" y="10"/>
                    <a:pt x="29" y="11"/>
                  </a:cubicBezTo>
                  <a:cubicBezTo>
                    <a:pt x="33" y="12"/>
                    <a:pt x="39" y="13"/>
                    <a:pt x="42" y="17"/>
                  </a:cubicBezTo>
                  <a:cubicBezTo>
                    <a:pt x="44" y="18"/>
                    <a:pt x="43" y="22"/>
                    <a:pt x="44" y="24"/>
                  </a:cubicBezTo>
                  <a:cubicBezTo>
                    <a:pt x="46" y="25"/>
                    <a:pt x="49" y="26"/>
                    <a:pt x="50" y="28"/>
                  </a:cubicBezTo>
                  <a:cubicBezTo>
                    <a:pt x="51" y="30"/>
                    <a:pt x="50" y="33"/>
                    <a:pt x="50" y="35"/>
                  </a:cubicBezTo>
                </a:path>
              </a:pathLst>
            </a:custGeom>
            <a:solidFill>
              <a:srgbClr val="EEC0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5" name="Freeform 10463">
              <a:extLst>
                <a:ext uri="{FF2B5EF4-FFF2-40B4-BE49-F238E27FC236}">
                  <a16:creationId xmlns:a16="http://schemas.microsoft.com/office/drawing/2014/main" id="{499491CC-B9FD-4B91-86E2-188A0831ED12}"/>
                </a:ext>
              </a:extLst>
            </p:cNvPr>
            <p:cNvSpPr>
              <a:spLocks/>
            </p:cNvSpPr>
            <p:nvPr/>
          </p:nvSpPr>
          <p:spPr bwMode="auto">
            <a:xfrm>
              <a:off x="6731" y="483"/>
              <a:ext cx="306" cy="264"/>
            </a:xfrm>
            <a:custGeom>
              <a:avLst/>
              <a:gdLst>
                <a:gd name="T0" fmla="*/ 67 w 104"/>
                <a:gd name="T1" fmla="*/ 7 h 90"/>
                <a:gd name="T2" fmla="*/ 45 w 104"/>
                <a:gd name="T3" fmla="*/ 68 h 90"/>
                <a:gd name="T4" fmla="*/ 67 w 104"/>
                <a:gd name="T5" fmla="*/ 7 h 90"/>
              </a:gdLst>
              <a:ahLst/>
              <a:cxnLst>
                <a:cxn ang="0">
                  <a:pos x="T0" y="T1"/>
                </a:cxn>
                <a:cxn ang="0">
                  <a:pos x="T2" y="T3"/>
                </a:cxn>
                <a:cxn ang="0">
                  <a:pos x="T4" y="T5"/>
                </a:cxn>
              </a:cxnLst>
              <a:rect l="0" t="0" r="r" b="b"/>
              <a:pathLst>
                <a:path w="104" h="90">
                  <a:moveTo>
                    <a:pt x="67" y="7"/>
                  </a:moveTo>
                  <a:cubicBezTo>
                    <a:pt x="30" y="0"/>
                    <a:pt x="0" y="51"/>
                    <a:pt x="45" y="68"/>
                  </a:cubicBezTo>
                  <a:cubicBezTo>
                    <a:pt x="104" y="90"/>
                    <a:pt x="103" y="13"/>
                    <a:pt x="67" y="7"/>
                  </a:cubicBezTo>
                  <a:close/>
                </a:path>
              </a:pathLst>
            </a:custGeom>
            <a:solidFill>
              <a:srgbClr val="F4D8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6" name="Freeform 10464">
              <a:extLst>
                <a:ext uri="{FF2B5EF4-FFF2-40B4-BE49-F238E27FC236}">
                  <a16:creationId xmlns:a16="http://schemas.microsoft.com/office/drawing/2014/main" id="{861D2C5E-1747-47D1-89EE-B790CF71D892}"/>
                </a:ext>
              </a:extLst>
            </p:cNvPr>
            <p:cNvSpPr>
              <a:spLocks/>
            </p:cNvSpPr>
            <p:nvPr/>
          </p:nvSpPr>
          <p:spPr bwMode="auto">
            <a:xfrm>
              <a:off x="6752" y="494"/>
              <a:ext cx="267" cy="235"/>
            </a:xfrm>
            <a:custGeom>
              <a:avLst/>
              <a:gdLst>
                <a:gd name="T0" fmla="*/ 59 w 91"/>
                <a:gd name="T1" fmla="*/ 7 h 80"/>
                <a:gd name="T2" fmla="*/ 40 w 91"/>
                <a:gd name="T3" fmla="*/ 61 h 80"/>
                <a:gd name="T4" fmla="*/ 59 w 91"/>
                <a:gd name="T5" fmla="*/ 7 h 80"/>
              </a:gdLst>
              <a:ahLst/>
              <a:cxnLst>
                <a:cxn ang="0">
                  <a:pos x="T0" y="T1"/>
                </a:cxn>
                <a:cxn ang="0">
                  <a:pos x="T2" y="T3"/>
                </a:cxn>
                <a:cxn ang="0">
                  <a:pos x="T4" y="T5"/>
                </a:cxn>
              </a:cxnLst>
              <a:rect l="0" t="0" r="r" b="b"/>
              <a:pathLst>
                <a:path w="91" h="80">
                  <a:moveTo>
                    <a:pt x="59" y="7"/>
                  </a:moveTo>
                  <a:cubicBezTo>
                    <a:pt x="27" y="0"/>
                    <a:pt x="0" y="46"/>
                    <a:pt x="40" y="61"/>
                  </a:cubicBezTo>
                  <a:cubicBezTo>
                    <a:pt x="91" y="80"/>
                    <a:pt x="91" y="12"/>
                    <a:pt x="59" y="7"/>
                  </a:cubicBezTo>
                  <a:close/>
                </a:path>
              </a:pathLst>
            </a:custGeom>
            <a:solidFill>
              <a:srgbClr val="823C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7" name="Freeform 10465">
              <a:extLst>
                <a:ext uri="{FF2B5EF4-FFF2-40B4-BE49-F238E27FC236}">
                  <a16:creationId xmlns:a16="http://schemas.microsoft.com/office/drawing/2014/main" id="{91368845-01F4-4A99-A167-251DAE3F673E}"/>
                </a:ext>
              </a:extLst>
            </p:cNvPr>
            <p:cNvSpPr>
              <a:spLocks/>
            </p:cNvSpPr>
            <p:nvPr/>
          </p:nvSpPr>
          <p:spPr bwMode="auto">
            <a:xfrm>
              <a:off x="6849" y="532"/>
              <a:ext cx="14" cy="18"/>
            </a:xfrm>
            <a:custGeom>
              <a:avLst/>
              <a:gdLst>
                <a:gd name="T0" fmla="*/ 4 w 5"/>
                <a:gd name="T1" fmla="*/ 5 h 6"/>
                <a:gd name="T2" fmla="*/ 5 w 5"/>
                <a:gd name="T3" fmla="*/ 3 h 6"/>
                <a:gd name="T4" fmla="*/ 3 w 5"/>
                <a:gd name="T5" fmla="*/ 1 h 6"/>
                <a:gd name="T6" fmla="*/ 2 w 5"/>
                <a:gd name="T7" fmla="*/ 1 h 6"/>
                <a:gd name="T8" fmla="*/ 0 w 5"/>
                <a:gd name="T9" fmla="*/ 2 h 6"/>
                <a:gd name="T10" fmla="*/ 0 w 5"/>
                <a:gd name="T11" fmla="*/ 2 h 6"/>
                <a:gd name="T12" fmla="*/ 1 w 5"/>
                <a:gd name="T13" fmla="*/ 5 h 6"/>
                <a:gd name="T14" fmla="*/ 3 w 5"/>
                <a:gd name="T15" fmla="*/ 5 h 6"/>
                <a:gd name="T16" fmla="*/ 3 w 5"/>
                <a:gd name="T17" fmla="*/ 5 h 6"/>
                <a:gd name="T18" fmla="*/ 4 w 5"/>
                <a:gd name="T19" fmla="*/ 5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6">
                  <a:moveTo>
                    <a:pt x="4" y="5"/>
                  </a:moveTo>
                  <a:cubicBezTo>
                    <a:pt x="4" y="5"/>
                    <a:pt x="5" y="4"/>
                    <a:pt x="5" y="3"/>
                  </a:cubicBezTo>
                  <a:cubicBezTo>
                    <a:pt x="5" y="2"/>
                    <a:pt x="4" y="1"/>
                    <a:pt x="3" y="1"/>
                  </a:cubicBezTo>
                  <a:cubicBezTo>
                    <a:pt x="2" y="1"/>
                    <a:pt x="2" y="1"/>
                    <a:pt x="2" y="1"/>
                  </a:cubicBezTo>
                  <a:cubicBezTo>
                    <a:pt x="2" y="0"/>
                    <a:pt x="1" y="1"/>
                    <a:pt x="0" y="2"/>
                  </a:cubicBezTo>
                  <a:cubicBezTo>
                    <a:pt x="0" y="2"/>
                    <a:pt x="0" y="2"/>
                    <a:pt x="0" y="2"/>
                  </a:cubicBezTo>
                  <a:cubicBezTo>
                    <a:pt x="0" y="3"/>
                    <a:pt x="0" y="4"/>
                    <a:pt x="1" y="5"/>
                  </a:cubicBezTo>
                  <a:cubicBezTo>
                    <a:pt x="1" y="5"/>
                    <a:pt x="2" y="6"/>
                    <a:pt x="3" y="5"/>
                  </a:cubicBezTo>
                  <a:cubicBezTo>
                    <a:pt x="3" y="5"/>
                    <a:pt x="3" y="5"/>
                    <a:pt x="3" y="5"/>
                  </a:cubicBezTo>
                  <a:cubicBezTo>
                    <a:pt x="3" y="5"/>
                    <a:pt x="4" y="5"/>
                    <a:pt x="4"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8" name="Freeform 10466">
              <a:extLst>
                <a:ext uri="{FF2B5EF4-FFF2-40B4-BE49-F238E27FC236}">
                  <a16:creationId xmlns:a16="http://schemas.microsoft.com/office/drawing/2014/main" id="{06A80DD2-A06F-4FA6-9032-B41F7F69B8C5}"/>
                </a:ext>
              </a:extLst>
            </p:cNvPr>
            <p:cNvSpPr>
              <a:spLocks/>
            </p:cNvSpPr>
            <p:nvPr/>
          </p:nvSpPr>
          <p:spPr bwMode="auto">
            <a:xfrm>
              <a:off x="6875" y="524"/>
              <a:ext cx="21" cy="17"/>
            </a:xfrm>
            <a:custGeom>
              <a:avLst/>
              <a:gdLst>
                <a:gd name="T0" fmla="*/ 4 w 7"/>
                <a:gd name="T1" fmla="*/ 1 h 6"/>
                <a:gd name="T2" fmla="*/ 3 w 7"/>
                <a:gd name="T3" fmla="*/ 5 h 6"/>
                <a:gd name="T4" fmla="*/ 4 w 7"/>
                <a:gd name="T5" fmla="*/ 1 h 6"/>
              </a:gdLst>
              <a:ahLst/>
              <a:cxnLst>
                <a:cxn ang="0">
                  <a:pos x="T0" y="T1"/>
                </a:cxn>
                <a:cxn ang="0">
                  <a:pos x="T2" y="T3"/>
                </a:cxn>
                <a:cxn ang="0">
                  <a:pos x="T4" y="T5"/>
                </a:cxn>
              </a:cxnLst>
              <a:rect l="0" t="0" r="r" b="b"/>
              <a:pathLst>
                <a:path w="7" h="6">
                  <a:moveTo>
                    <a:pt x="4" y="1"/>
                  </a:moveTo>
                  <a:cubicBezTo>
                    <a:pt x="2" y="0"/>
                    <a:pt x="0" y="4"/>
                    <a:pt x="3" y="5"/>
                  </a:cubicBezTo>
                  <a:cubicBezTo>
                    <a:pt x="6"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9" name="Freeform 10467">
              <a:extLst>
                <a:ext uri="{FF2B5EF4-FFF2-40B4-BE49-F238E27FC236}">
                  <a16:creationId xmlns:a16="http://schemas.microsoft.com/office/drawing/2014/main" id="{9B72D181-D4AD-4E0C-A213-1A3E3B01E599}"/>
                </a:ext>
              </a:extLst>
            </p:cNvPr>
            <p:cNvSpPr>
              <a:spLocks/>
            </p:cNvSpPr>
            <p:nvPr/>
          </p:nvSpPr>
          <p:spPr bwMode="auto">
            <a:xfrm>
              <a:off x="6863" y="544"/>
              <a:ext cx="24" cy="18"/>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0" name="Freeform 10468">
              <a:extLst>
                <a:ext uri="{FF2B5EF4-FFF2-40B4-BE49-F238E27FC236}">
                  <a16:creationId xmlns:a16="http://schemas.microsoft.com/office/drawing/2014/main" id="{2AE1DADB-D2D7-4AE3-AF9C-A279A05661E6}"/>
                </a:ext>
              </a:extLst>
            </p:cNvPr>
            <p:cNvSpPr>
              <a:spLocks/>
            </p:cNvSpPr>
            <p:nvPr/>
          </p:nvSpPr>
          <p:spPr bwMode="auto">
            <a:xfrm>
              <a:off x="6881" y="559"/>
              <a:ext cx="18" cy="23"/>
            </a:xfrm>
            <a:custGeom>
              <a:avLst/>
              <a:gdLst>
                <a:gd name="T0" fmla="*/ 1 w 6"/>
                <a:gd name="T1" fmla="*/ 3 h 8"/>
                <a:gd name="T2" fmla="*/ 1 w 6"/>
                <a:gd name="T3" fmla="*/ 3 h 8"/>
                <a:gd name="T4" fmla="*/ 5 w 6"/>
                <a:gd name="T5" fmla="*/ 5 h 8"/>
                <a:gd name="T6" fmla="*/ 5 w 6"/>
                <a:gd name="T7" fmla="*/ 4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1" y="3"/>
                    <a:pt x="1" y="3"/>
                    <a:pt x="1" y="3"/>
                  </a:cubicBezTo>
                  <a:cubicBezTo>
                    <a:pt x="0" y="6"/>
                    <a:pt x="4" y="8"/>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1" name="Freeform 10469">
              <a:extLst>
                <a:ext uri="{FF2B5EF4-FFF2-40B4-BE49-F238E27FC236}">
                  <a16:creationId xmlns:a16="http://schemas.microsoft.com/office/drawing/2014/main" id="{7E25D54D-D2B8-4CB4-ACB8-5332DDC1FE09}"/>
                </a:ext>
              </a:extLst>
            </p:cNvPr>
            <p:cNvSpPr>
              <a:spLocks/>
            </p:cNvSpPr>
            <p:nvPr/>
          </p:nvSpPr>
          <p:spPr bwMode="auto">
            <a:xfrm>
              <a:off x="6846" y="553"/>
              <a:ext cx="17" cy="21"/>
            </a:xfrm>
            <a:custGeom>
              <a:avLst/>
              <a:gdLst>
                <a:gd name="T0" fmla="*/ 1 w 6"/>
                <a:gd name="T1" fmla="*/ 3 h 7"/>
                <a:gd name="T2" fmla="*/ 1 w 6"/>
                <a:gd name="T3" fmla="*/ 3 h 7"/>
                <a:gd name="T4" fmla="*/ 5 w 6"/>
                <a:gd name="T5" fmla="*/ 4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2" name="Freeform 10470">
              <a:extLst>
                <a:ext uri="{FF2B5EF4-FFF2-40B4-BE49-F238E27FC236}">
                  <a16:creationId xmlns:a16="http://schemas.microsoft.com/office/drawing/2014/main" id="{8824A644-2D78-4FF3-8CA7-301267F0B3ED}"/>
                </a:ext>
              </a:extLst>
            </p:cNvPr>
            <p:cNvSpPr>
              <a:spLocks/>
            </p:cNvSpPr>
            <p:nvPr/>
          </p:nvSpPr>
          <p:spPr bwMode="auto">
            <a:xfrm>
              <a:off x="6861" y="574"/>
              <a:ext cx="23" cy="17"/>
            </a:xfrm>
            <a:custGeom>
              <a:avLst/>
              <a:gdLst>
                <a:gd name="T0" fmla="*/ 5 w 8"/>
                <a:gd name="T1" fmla="*/ 0 h 6"/>
                <a:gd name="T2" fmla="*/ 3 w 8"/>
                <a:gd name="T3" fmla="*/ 5 h 6"/>
                <a:gd name="T4" fmla="*/ 5 w 8"/>
                <a:gd name="T5" fmla="*/ 0 h 6"/>
              </a:gdLst>
              <a:ahLst/>
              <a:cxnLst>
                <a:cxn ang="0">
                  <a:pos x="T0" y="T1"/>
                </a:cxn>
                <a:cxn ang="0">
                  <a:pos x="T2" y="T3"/>
                </a:cxn>
                <a:cxn ang="0">
                  <a:pos x="T4" y="T5"/>
                </a:cxn>
              </a:cxnLst>
              <a:rect l="0" t="0" r="r" b="b"/>
              <a:pathLst>
                <a:path w="8" h="6">
                  <a:moveTo>
                    <a:pt x="5" y="0"/>
                  </a:moveTo>
                  <a:cubicBezTo>
                    <a:pt x="2" y="0"/>
                    <a:pt x="0" y="4"/>
                    <a:pt x="3" y="5"/>
                  </a:cubicBezTo>
                  <a:cubicBezTo>
                    <a:pt x="6" y="6"/>
                    <a:pt x="8" y="1"/>
                    <a:pt x="5"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3" name="Freeform 10471">
              <a:extLst>
                <a:ext uri="{FF2B5EF4-FFF2-40B4-BE49-F238E27FC236}">
                  <a16:creationId xmlns:a16="http://schemas.microsoft.com/office/drawing/2014/main" id="{6B18E4DE-69D6-468D-B2DD-7C90369CDD6D}"/>
                </a:ext>
              </a:extLst>
            </p:cNvPr>
            <p:cNvSpPr>
              <a:spLocks/>
            </p:cNvSpPr>
            <p:nvPr/>
          </p:nvSpPr>
          <p:spPr bwMode="auto">
            <a:xfrm>
              <a:off x="6869" y="588"/>
              <a:ext cx="24" cy="21"/>
            </a:xfrm>
            <a:custGeom>
              <a:avLst/>
              <a:gdLst>
                <a:gd name="T0" fmla="*/ 5 w 8"/>
                <a:gd name="T1" fmla="*/ 1 h 7"/>
                <a:gd name="T2" fmla="*/ 5 w 8"/>
                <a:gd name="T3" fmla="*/ 1 h 7"/>
                <a:gd name="T4" fmla="*/ 3 w 8"/>
                <a:gd name="T5" fmla="*/ 6 h 7"/>
                <a:gd name="T6" fmla="*/ 4 w 8"/>
                <a:gd name="T7" fmla="*/ 6 h 7"/>
                <a:gd name="T8" fmla="*/ 5 w 8"/>
                <a:gd name="T9" fmla="*/ 1 h 7"/>
              </a:gdLst>
              <a:ahLst/>
              <a:cxnLst>
                <a:cxn ang="0">
                  <a:pos x="T0" y="T1"/>
                </a:cxn>
                <a:cxn ang="0">
                  <a:pos x="T2" y="T3"/>
                </a:cxn>
                <a:cxn ang="0">
                  <a:pos x="T4" y="T5"/>
                </a:cxn>
                <a:cxn ang="0">
                  <a:pos x="T6" y="T7"/>
                </a:cxn>
                <a:cxn ang="0">
                  <a:pos x="T8" y="T9"/>
                </a:cxn>
              </a:cxnLst>
              <a:rect l="0" t="0" r="r" b="b"/>
              <a:pathLst>
                <a:path w="8" h="7">
                  <a:moveTo>
                    <a:pt x="5" y="1"/>
                  </a:moveTo>
                  <a:cubicBezTo>
                    <a:pt x="5" y="1"/>
                    <a:pt x="5" y="1"/>
                    <a:pt x="5" y="1"/>
                  </a:cubicBezTo>
                  <a:cubicBezTo>
                    <a:pt x="2" y="0"/>
                    <a:pt x="0" y="5"/>
                    <a:pt x="3" y="6"/>
                  </a:cubicBezTo>
                  <a:cubicBezTo>
                    <a:pt x="4" y="6"/>
                    <a:pt x="4" y="6"/>
                    <a:pt x="4"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4" name="Freeform 10472">
              <a:extLst>
                <a:ext uri="{FF2B5EF4-FFF2-40B4-BE49-F238E27FC236}">
                  <a16:creationId xmlns:a16="http://schemas.microsoft.com/office/drawing/2014/main" id="{9F275180-88D6-41F4-A5F4-344AF838338F}"/>
                </a:ext>
              </a:extLst>
            </p:cNvPr>
            <p:cNvSpPr>
              <a:spLocks/>
            </p:cNvSpPr>
            <p:nvPr/>
          </p:nvSpPr>
          <p:spPr bwMode="auto">
            <a:xfrm>
              <a:off x="6887" y="582"/>
              <a:ext cx="21"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5" name="Freeform 10473">
              <a:extLst>
                <a:ext uri="{FF2B5EF4-FFF2-40B4-BE49-F238E27FC236}">
                  <a16:creationId xmlns:a16="http://schemas.microsoft.com/office/drawing/2014/main" id="{6C4635EA-E788-4CC1-8D10-134BEEEC903A}"/>
                </a:ext>
              </a:extLst>
            </p:cNvPr>
            <p:cNvSpPr>
              <a:spLocks/>
            </p:cNvSpPr>
            <p:nvPr/>
          </p:nvSpPr>
          <p:spPr bwMode="auto">
            <a:xfrm>
              <a:off x="6905" y="559"/>
              <a:ext cx="20" cy="20"/>
            </a:xfrm>
            <a:custGeom>
              <a:avLst/>
              <a:gdLst>
                <a:gd name="T0" fmla="*/ 5 w 7"/>
                <a:gd name="T1" fmla="*/ 2 h 7"/>
                <a:gd name="T2" fmla="*/ 1 w 7"/>
                <a:gd name="T3" fmla="*/ 4 h 7"/>
                <a:gd name="T4" fmla="*/ 2 w 7"/>
                <a:gd name="T5" fmla="*/ 5 h 7"/>
                <a:gd name="T6" fmla="*/ 5 w 7"/>
                <a:gd name="T7" fmla="*/ 2 h 7"/>
              </a:gdLst>
              <a:ahLst/>
              <a:cxnLst>
                <a:cxn ang="0">
                  <a:pos x="T0" y="T1"/>
                </a:cxn>
                <a:cxn ang="0">
                  <a:pos x="T2" y="T3"/>
                </a:cxn>
                <a:cxn ang="0">
                  <a:pos x="T4" y="T5"/>
                </a:cxn>
                <a:cxn ang="0">
                  <a:pos x="T6" y="T7"/>
                </a:cxn>
              </a:cxnLst>
              <a:rect l="0" t="0" r="r" b="b"/>
              <a:pathLst>
                <a:path w="7" h="7">
                  <a:moveTo>
                    <a:pt x="5" y="2"/>
                  </a:moveTo>
                  <a:cubicBezTo>
                    <a:pt x="4" y="0"/>
                    <a:pt x="0" y="1"/>
                    <a:pt x="1" y="4"/>
                  </a:cubicBezTo>
                  <a:cubicBezTo>
                    <a:pt x="1" y="4"/>
                    <a:pt x="1" y="5"/>
                    <a:pt x="2" y="5"/>
                  </a:cubicBezTo>
                  <a:cubicBezTo>
                    <a:pt x="4" y="7"/>
                    <a:pt x="7" y="4"/>
                    <a:pt x="5"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6" name="Freeform 10474">
              <a:extLst>
                <a:ext uri="{FF2B5EF4-FFF2-40B4-BE49-F238E27FC236}">
                  <a16:creationId xmlns:a16="http://schemas.microsoft.com/office/drawing/2014/main" id="{C74EB717-186D-4766-A052-66ED47662E08}"/>
                </a:ext>
              </a:extLst>
            </p:cNvPr>
            <p:cNvSpPr>
              <a:spLocks/>
            </p:cNvSpPr>
            <p:nvPr/>
          </p:nvSpPr>
          <p:spPr bwMode="auto">
            <a:xfrm>
              <a:off x="6899" y="532"/>
              <a:ext cx="17" cy="24"/>
            </a:xfrm>
            <a:custGeom>
              <a:avLst/>
              <a:gdLst>
                <a:gd name="T0" fmla="*/ 1 w 6"/>
                <a:gd name="T1" fmla="*/ 3 h 8"/>
                <a:gd name="T2" fmla="*/ 1 w 6"/>
                <a:gd name="T3" fmla="*/ 4 h 8"/>
                <a:gd name="T4" fmla="*/ 5 w 6"/>
                <a:gd name="T5" fmla="*/ 5 h 8"/>
                <a:gd name="T6" fmla="*/ 5 w 6"/>
                <a:gd name="T7" fmla="*/ 5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1" y="4"/>
                    <a:pt x="1" y="4"/>
                    <a:pt x="1" y="4"/>
                  </a:cubicBezTo>
                  <a:cubicBezTo>
                    <a:pt x="0" y="6"/>
                    <a:pt x="4" y="8"/>
                    <a:pt x="5" y="5"/>
                  </a:cubicBezTo>
                  <a:cubicBezTo>
                    <a:pt x="5" y="5"/>
                    <a:pt x="5" y="5"/>
                    <a:pt x="5" y="5"/>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7" name="Freeform 10475">
              <a:extLst>
                <a:ext uri="{FF2B5EF4-FFF2-40B4-BE49-F238E27FC236}">
                  <a16:creationId xmlns:a16="http://schemas.microsoft.com/office/drawing/2014/main" id="{54835279-B158-4075-AB53-B540471DDEF9}"/>
                </a:ext>
              </a:extLst>
            </p:cNvPr>
            <p:cNvSpPr>
              <a:spLocks/>
            </p:cNvSpPr>
            <p:nvPr/>
          </p:nvSpPr>
          <p:spPr bwMode="auto">
            <a:xfrm>
              <a:off x="6893" y="512"/>
              <a:ext cx="23" cy="18"/>
            </a:xfrm>
            <a:custGeom>
              <a:avLst/>
              <a:gdLst>
                <a:gd name="T0" fmla="*/ 5 w 8"/>
                <a:gd name="T1" fmla="*/ 1 h 6"/>
                <a:gd name="T2" fmla="*/ 4 w 8"/>
                <a:gd name="T3" fmla="*/ 1 h 6"/>
                <a:gd name="T4" fmla="*/ 3 w 8"/>
                <a:gd name="T5" fmla="*/ 5 h 6"/>
                <a:gd name="T6" fmla="*/ 3 w 8"/>
                <a:gd name="T7" fmla="*/ 5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4" y="1"/>
                    <a:pt x="4" y="1"/>
                    <a:pt x="4" y="1"/>
                  </a:cubicBezTo>
                  <a:cubicBezTo>
                    <a:pt x="2" y="0"/>
                    <a:pt x="0" y="4"/>
                    <a:pt x="3" y="5"/>
                  </a:cubicBezTo>
                  <a:cubicBezTo>
                    <a:pt x="3" y="5"/>
                    <a:pt x="3" y="5"/>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8" name="Freeform 10476">
              <a:extLst>
                <a:ext uri="{FF2B5EF4-FFF2-40B4-BE49-F238E27FC236}">
                  <a16:creationId xmlns:a16="http://schemas.microsoft.com/office/drawing/2014/main" id="{18CFC757-39BF-4BA7-A1E7-A717E9F478C6}"/>
                </a:ext>
              </a:extLst>
            </p:cNvPr>
            <p:cNvSpPr>
              <a:spLocks/>
            </p:cNvSpPr>
            <p:nvPr/>
          </p:nvSpPr>
          <p:spPr bwMode="auto">
            <a:xfrm>
              <a:off x="6866" y="506"/>
              <a:ext cx="21"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9" name="Freeform 10477">
              <a:extLst>
                <a:ext uri="{FF2B5EF4-FFF2-40B4-BE49-F238E27FC236}">
                  <a16:creationId xmlns:a16="http://schemas.microsoft.com/office/drawing/2014/main" id="{82FA0433-C236-4AE4-BB57-DA368F3D8ED5}"/>
                </a:ext>
              </a:extLst>
            </p:cNvPr>
            <p:cNvSpPr>
              <a:spLocks/>
            </p:cNvSpPr>
            <p:nvPr/>
          </p:nvSpPr>
          <p:spPr bwMode="auto">
            <a:xfrm>
              <a:off x="6849" y="474"/>
              <a:ext cx="23" cy="20"/>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0" name="Freeform 10478">
              <a:extLst>
                <a:ext uri="{FF2B5EF4-FFF2-40B4-BE49-F238E27FC236}">
                  <a16:creationId xmlns:a16="http://schemas.microsoft.com/office/drawing/2014/main" id="{818272E5-B7F6-46B4-87C7-3D9B208AED70}"/>
                </a:ext>
              </a:extLst>
            </p:cNvPr>
            <p:cNvSpPr>
              <a:spLocks/>
            </p:cNvSpPr>
            <p:nvPr/>
          </p:nvSpPr>
          <p:spPr bwMode="auto">
            <a:xfrm>
              <a:off x="6831" y="485"/>
              <a:ext cx="21" cy="21"/>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1" name="Freeform 10479">
              <a:extLst>
                <a:ext uri="{FF2B5EF4-FFF2-40B4-BE49-F238E27FC236}">
                  <a16:creationId xmlns:a16="http://schemas.microsoft.com/office/drawing/2014/main" id="{D8721BD2-EE76-4449-8E75-8B33E56D1324}"/>
                </a:ext>
              </a:extLst>
            </p:cNvPr>
            <p:cNvSpPr>
              <a:spLocks/>
            </p:cNvSpPr>
            <p:nvPr/>
          </p:nvSpPr>
          <p:spPr bwMode="auto">
            <a:xfrm>
              <a:off x="6814" y="503"/>
              <a:ext cx="17" cy="15"/>
            </a:xfrm>
            <a:custGeom>
              <a:avLst/>
              <a:gdLst>
                <a:gd name="T0" fmla="*/ 4 w 6"/>
                <a:gd name="T1" fmla="*/ 0 h 5"/>
                <a:gd name="T2" fmla="*/ 2 w 6"/>
                <a:gd name="T3" fmla="*/ 0 h 5"/>
                <a:gd name="T4" fmla="*/ 2 w 6"/>
                <a:gd name="T5" fmla="*/ 0 h 5"/>
                <a:gd name="T6" fmla="*/ 2 w 6"/>
                <a:gd name="T7" fmla="*/ 1 h 5"/>
                <a:gd name="T8" fmla="*/ 0 w 6"/>
                <a:gd name="T9" fmla="*/ 2 h 5"/>
                <a:gd name="T10" fmla="*/ 3 w 6"/>
                <a:gd name="T11" fmla="*/ 5 h 5"/>
                <a:gd name="T12" fmla="*/ 3 w 6"/>
                <a:gd name="T13" fmla="*/ 5 h 5"/>
                <a:gd name="T14" fmla="*/ 5 w 6"/>
                <a:gd name="T15" fmla="*/ 4 h 5"/>
                <a:gd name="T16" fmla="*/ 5 w 6"/>
                <a:gd name="T17" fmla="*/ 4 h 5"/>
                <a:gd name="T18" fmla="*/ 4 w 6"/>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5">
                  <a:moveTo>
                    <a:pt x="4" y="0"/>
                  </a:moveTo>
                  <a:cubicBezTo>
                    <a:pt x="4" y="0"/>
                    <a:pt x="3" y="0"/>
                    <a:pt x="2" y="0"/>
                  </a:cubicBezTo>
                  <a:cubicBezTo>
                    <a:pt x="2" y="0"/>
                    <a:pt x="2" y="0"/>
                    <a:pt x="2" y="0"/>
                  </a:cubicBezTo>
                  <a:cubicBezTo>
                    <a:pt x="2" y="0"/>
                    <a:pt x="2" y="0"/>
                    <a:pt x="2" y="1"/>
                  </a:cubicBezTo>
                  <a:cubicBezTo>
                    <a:pt x="1" y="1"/>
                    <a:pt x="0" y="2"/>
                    <a:pt x="0" y="2"/>
                  </a:cubicBezTo>
                  <a:cubicBezTo>
                    <a:pt x="0" y="4"/>
                    <a:pt x="1" y="5"/>
                    <a:pt x="3" y="5"/>
                  </a:cubicBezTo>
                  <a:cubicBezTo>
                    <a:pt x="3" y="5"/>
                    <a:pt x="3" y="5"/>
                    <a:pt x="3" y="5"/>
                  </a:cubicBezTo>
                  <a:cubicBezTo>
                    <a:pt x="4" y="5"/>
                    <a:pt x="5" y="5"/>
                    <a:pt x="5" y="4"/>
                  </a:cubicBezTo>
                  <a:cubicBezTo>
                    <a:pt x="5" y="4"/>
                    <a:pt x="5" y="4"/>
                    <a:pt x="5" y="4"/>
                  </a:cubicBezTo>
                  <a:cubicBezTo>
                    <a:pt x="6" y="3"/>
                    <a:pt x="6" y="1"/>
                    <a:pt x="4"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2" name="Freeform 10480">
              <a:extLst>
                <a:ext uri="{FF2B5EF4-FFF2-40B4-BE49-F238E27FC236}">
                  <a16:creationId xmlns:a16="http://schemas.microsoft.com/office/drawing/2014/main" id="{93A3060F-22DB-40A7-BE5A-EC6429BD7F3E}"/>
                </a:ext>
              </a:extLst>
            </p:cNvPr>
            <p:cNvSpPr>
              <a:spLocks/>
            </p:cNvSpPr>
            <p:nvPr/>
          </p:nvSpPr>
          <p:spPr bwMode="auto">
            <a:xfrm>
              <a:off x="6793" y="524"/>
              <a:ext cx="23" cy="20"/>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3" name="Freeform 10481">
              <a:extLst>
                <a:ext uri="{FF2B5EF4-FFF2-40B4-BE49-F238E27FC236}">
                  <a16:creationId xmlns:a16="http://schemas.microsoft.com/office/drawing/2014/main" id="{CB4E6C0E-A89A-4D35-BFCA-8A51E4437887}"/>
                </a:ext>
              </a:extLst>
            </p:cNvPr>
            <p:cNvSpPr>
              <a:spLocks/>
            </p:cNvSpPr>
            <p:nvPr/>
          </p:nvSpPr>
          <p:spPr bwMode="auto">
            <a:xfrm>
              <a:off x="6784" y="550"/>
              <a:ext cx="21" cy="21"/>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4" name="Freeform 10482">
              <a:extLst>
                <a:ext uri="{FF2B5EF4-FFF2-40B4-BE49-F238E27FC236}">
                  <a16:creationId xmlns:a16="http://schemas.microsoft.com/office/drawing/2014/main" id="{D561192A-C061-4961-B674-30C76CA9AF36}"/>
                </a:ext>
              </a:extLst>
            </p:cNvPr>
            <p:cNvSpPr>
              <a:spLocks/>
            </p:cNvSpPr>
            <p:nvPr/>
          </p:nvSpPr>
          <p:spPr bwMode="auto">
            <a:xfrm>
              <a:off x="6784" y="579"/>
              <a:ext cx="18" cy="21"/>
            </a:xfrm>
            <a:custGeom>
              <a:avLst/>
              <a:gdLst>
                <a:gd name="T0" fmla="*/ 5 w 6"/>
                <a:gd name="T1" fmla="*/ 3 h 7"/>
                <a:gd name="T2" fmla="*/ 4 w 6"/>
                <a:gd name="T3" fmla="*/ 1 h 7"/>
                <a:gd name="T4" fmla="*/ 1 w 6"/>
                <a:gd name="T5" fmla="*/ 5 h 7"/>
                <a:gd name="T6" fmla="*/ 5 w 6"/>
                <a:gd name="T7" fmla="*/ 3 h 7"/>
              </a:gdLst>
              <a:ahLst/>
              <a:cxnLst>
                <a:cxn ang="0">
                  <a:pos x="T0" y="T1"/>
                </a:cxn>
                <a:cxn ang="0">
                  <a:pos x="T2" y="T3"/>
                </a:cxn>
                <a:cxn ang="0">
                  <a:pos x="T4" y="T5"/>
                </a:cxn>
                <a:cxn ang="0">
                  <a:pos x="T6" y="T7"/>
                </a:cxn>
              </a:cxnLst>
              <a:rect l="0" t="0" r="r" b="b"/>
              <a:pathLst>
                <a:path w="6" h="7">
                  <a:moveTo>
                    <a:pt x="5" y="3"/>
                  </a:moveTo>
                  <a:cubicBezTo>
                    <a:pt x="5" y="2"/>
                    <a:pt x="5" y="2"/>
                    <a:pt x="4" y="1"/>
                  </a:cubicBezTo>
                  <a:cubicBezTo>
                    <a:pt x="2" y="0"/>
                    <a:pt x="0" y="3"/>
                    <a:pt x="1" y="5"/>
                  </a:cubicBezTo>
                  <a:cubicBezTo>
                    <a:pt x="2" y="7"/>
                    <a:pt x="6" y="6"/>
                    <a:pt x="5"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5" name="Freeform 10483">
              <a:extLst>
                <a:ext uri="{FF2B5EF4-FFF2-40B4-BE49-F238E27FC236}">
                  <a16:creationId xmlns:a16="http://schemas.microsoft.com/office/drawing/2014/main" id="{16414409-0C5C-4BBC-A819-6701560EB174}"/>
                </a:ext>
              </a:extLst>
            </p:cNvPr>
            <p:cNvSpPr>
              <a:spLocks/>
            </p:cNvSpPr>
            <p:nvPr/>
          </p:nvSpPr>
          <p:spPr bwMode="auto">
            <a:xfrm>
              <a:off x="6790" y="609"/>
              <a:ext cx="21" cy="20"/>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6" name="Freeform 10484">
              <a:extLst>
                <a:ext uri="{FF2B5EF4-FFF2-40B4-BE49-F238E27FC236}">
                  <a16:creationId xmlns:a16="http://schemas.microsoft.com/office/drawing/2014/main" id="{1466F74B-C757-4E43-B7CA-3C27B13A6E83}"/>
                </a:ext>
              </a:extLst>
            </p:cNvPr>
            <p:cNvSpPr>
              <a:spLocks/>
            </p:cNvSpPr>
            <p:nvPr/>
          </p:nvSpPr>
          <p:spPr bwMode="auto">
            <a:xfrm>
              <a:off x="6784" y="629"/>
              <a:ext cx="24" cy="21"/>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7" name="Freeform 10485">
              <a:extLst>
                <a:ext uri="{FF2B5EF4-FFF2-40B4-BE49-F238E27FC236}">
                  <a16:creationId xmlns:a16="http://schemas.microsoft.com/office/drawing/2014/main" id="{F6EFF4FC-F88E-4EDB-926C-271838087DA7}"/>
                </a:ext>
              </a:extLst>
            </p:cNvPr>
            <p:cNvSpPr>
              <a:spLocks/>
            </p:cNvSpPr>
            <p:nvPr/>
          </p:nvSpPr>
          <p:spPr bwMode="auto">
            <a:xfrm>
              <a:off x="6808" y="644"/>
              <a:ext cx="17" cy="21"/>
            </a:xfrm>
            <a:custGeom>
              <a:avLst/>
              <a:gdLst>
                <a:gd name="T0" fmla="*/ 1 w 6"/>
                <a:gd name="T1" fmla="*/ 2 h 7"/>
                <a:gd name="T2" fmla="*/ 1 w 6"/>
                <a:gd name="T3" fmla="*/ 3 h 7"/>
                <a:gd name="T4" fmla="*/ 5 w 6"/>
                <a:gd name="T5" fmla="*/ 4 h 7"/>
                <a:gd name="T6" fmla="*/ 5 w 6"/>
                <a:gd name="T7" fmla="*/ 4 h 7"/>
                <a:gd name="T8" fmla="*/ 1 w 6"/>
                <a:gd name="T9" fmla="*/ 2 h 7"/>
              </a:gdLst>
              <a:ahLst/>
              <a:cxnLst>
                <a:cxn ang="0">
                  <a:pos x="T0" y="T1"/>
                </a:cxn>
                <a:cxn ang="0">
                  <a:pos x="T2" y="T3"/>
                </a:cxn>
                <a:cxn ang="0">
                  <a:pos x="T4" y="T5"/>
                </a:cxn>
                <a:cxn ang="0">
                  <a:pos x="T6" y="T7"/>
                </a:cxn>
                <a:cxn ang="0">
                  <a:pos x="T8" y="T9"/>
                </a:cxn>
              </a:cxnLst>
              <a:rect l="0" t="0" r="r" b="b"/>
              <a:pathLst>
                <a:path w="6" h="7">
                  <a:moveTo>
                    <a:pt x="1" y="2"/>
                  </a:moveTo>
                  <a:cubicBezTo>
                    <a:pt x="1" y="3"/>
                    <a:pt x="1" y="3"/>
                    <a:pt x="1" y="3"/>
                  </a:cubicBezTo>
                  <a:cubicBezTo>
                    <a:pt x="0" y="5"/>
                    <a:pt x="4" y="7"/>
                    <a:pt x="5" y="4"/>
                  </a:cubicBezTo>
                  <a:cubicBezTo>
                    <a:pt x="5" y="4"/>
                    <a:pt x="5" y="4"/>
                    <a:pt x="5" y="4"/>
                  </a:cubicBezTo>
                  <a:cubicBezTo>
                    <a:pt x="6" y="1"/>
                    <a:pt x="2" y="0"/>
                    <a:pt x="1"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8" name="Freeform 10486">
              <a:extLst>
                <a:ext uri="{FF2B5EF4-FFF2-40B4-BE49-F238E27FC236}">
                  <a16:creationId xmlns:a16="http://schemas.microsoft.com/office/drawing/2014/main" id="{E9F49268-D7C0-4800-B0B7-A7DCB0A4FB62}"/>
                </a:ext>
              </a:extLst>
            </p:cNvPr>
            <p:cNvSpPr>
              <a:spLocks/>
            </p:cNvSpPr>
            <p:nvPr/>
          </p:nvSpPr>
          <p:spPr bwMode="auto">
            <a:xfrm>
              <a:off x="6814" y="667"/>
              <a:ext cx="17" cy="21"/>
            </a:xfrm>
            <a:custGeom>
              <a:avLst/>
              <a:gdLst>
                <a:gd name="T0" fmla="*/ 5 w 6"/>
                <a:gd name="T1" fmla="*/ 2 h 7"/>
                <a:gd name="T2" fmla="*/ 5 w 6"/>
                <a:gd name="T3" fmla="*/ 2 h 7"/>
                <a:gd name="T4" fmla="*/ 5 w 6"/>
                <a:gd name="T5" fmla="*/ 2 h 7"/>
                <a:gd name="T6" fmla="*/ 2 w 6"/>
                <a:gd name="T7" fmla="*/ 1 h 7"/>
                <a:gd name="T8" fmla="*/ 1 w 6"/>
                <a:gd name="T9" fmla="*/ 3 h 7"/>
                <a:gd name="T10" fmla="*/ 2 w 6"/>
                <a:gd name="T11" fmla="*/ 5 h 7"/>
                <a:gd name="T12" fmla="*/ 5 w 6"/>
                <a:gd name="T13" fmla="*/ 2 h 7"/>
              </a:gdLst>
              <a:ahLst/>
              <a:cxnLst>
                <a:cxn ang="0">
                  <a:pos x="T0" y="T1"/>
                </a:cxn>
                <a:cxn ang="0">
                  <a:pos x="T2" y="T3"/>
                </a:cxn>
                <a:cxn ang="0">
                  <a:pos x="T4" y="T5"/>
                </a:cxn>
                <a:cxn ang="0">
                  <a:pos x="T6" y="T7"/>
                </a:cxn>
                <a:cxn ang="0">
                  <a:pos x="T8" y="T9"/>
                </a:cxn>
                <a:cxn ang="0">
                  <a:pos x="T10" y="T11"/>
                </a:cxn>
                <a:cxn ang="0">
                  <a:pos x="T12" y="T13"/>
                </a:cxn>
              </a:cxnLst>
              <a:rect l="0" t="0" r="r" b="b"/>
              <a:pathLst>
                <a:path w="6" h="7">
                  <a:moveTo>
                    <a:pt x="5" y="2"/>
                  </a:moveTo>
                  <a:cubicBezTo>
                    <a:pt x="5" y="2"/>
                    <a:pt x="5" y="2"/>
                    <a:pt x="5" y="2"/>
                  </a:cubicBezTo>
                  <a:cubicBezTo>
                    <a:pt x="5" y="2"/>
                    <a:pt x="5" y="2"/>
                    <a:pt x="5" y="2"/>
                  </a:cubicBezTo>
                  <a:cubicBezTo>
                    <a:pt x="4" y="1"/>
                    <a:pt x="3" y="0"/>
                    <a:pt x="2" y="1"/>
                  </a:cubicBezTo>
                  <a:cubicBezTo>
                    <a:pt x="1" y="1"/>
                    <a:pt x="0" y="2"/>
                    <a:pt x="1" y="3"/>
                  </a:cubicBezTo>
                  <a:cubicBezTo>
                    <a:pt x="1" y="4"/>
                    <a:pt x="1" y="5"/>
                    <a:pt x="2" y="5"/>
                  </a:cubicBezTo>
                  <a:cubicBezTo>
                    <a:pt x="5" y="7"/>
                    <a:pt x="6" y="3"/>
                    <a:pt x="5"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9" name="Freeform 10487">
              <a:extLst>
                <a:ext uri="{FF2B5EF4-FFF2-40B4-BE49-F238E27FC236}">
                  <a16:creationId xmlns:a16="http://schemas.microsoft.com/office/drawing/2014/main" id="{C1CD786E-77E7-4823-BA10-DDBC1C23AFD2}"/>
                </a:ext>
              </a:extLst>
            </p:cNvPr>
            <p:cNvSpPr>
              <a:spLocks/>
            </p:cNvSpPr>
            <p:nvPr/>
          </p:nvSpPr>
          <p:spPr bwMode="auto">
            <a:xfrm>
              <a:off x="6831" y="688"/>
              <a:ext cx="21" cy="21"/>
            </a:xfrm>
            <a:custGeom>
              <a:avLst/>
              <a:gdLst>
                <a:gd name="T0" fmla="*/ 6 w 7"/>
                <a:gd name="T1" fmla="*/ 3 h 7"/>
                <a:gd name="T2" fmla="*/ 5 w 7"/>
                <a:gd name="T3" fmla="*/ 1 h 7"/>
                <a:gd name="T4" fmla="*/ 2 w 7"/>
                <a:gd name="T5" fmla="*/ 5 h 7"/>
                <a:gd name="T6" fmla="*/ 6 w 7"/>
                <a:gd name="T7" fmla="*/ 3 h 7"/>
              </a:gdLst>
              <a:ahLst/>
              <a:cxnLst>
                <a:cxn ang="0">
                  <a:pos x="T0" y="T1"/>
                </a:cxn>
                <a:cxn ang="0">
                  <a:pos x="T2" y="T3"/>
                </a:cxn>
                <a:cxn ang="0">
                  <a:pos x="T4" y="T5"/>
                </a:cxn>
                <a:cxn ang="0">
                  <a:pos x="T6" y="T7"/>
                </a:cxn>
              </a:cxnLst>
              <a:rect l="0" t="0" r="r" b="b"/>
              <a:pathLst>
                <a:path w="7" h="7">
                  <a:moveTo>
                    <a:pt x="6" y="3"/>
                  </a:moveTo>
                  <a:cubicBezTo>
                    <a:pt x="6" y="2"/>
                    <a:pt x="6" y="2"/>
                    <a:pt x="5" y="1"/>
                  </a:cubicBezTo>
                  <a:cubicBezTo>
                    <a:pt x="3" y="0"/>
                    <a:pt x="0" y="3"/>
                    <a:pt x="2" y="5"/>
                  </a:cubicBezTo>
                  <a:cubicBezTo>
                    <a:pt x="3" y="7"/>
                    <a:pt x="7" y="6"/>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0" name="Freeform 10488">
              <a:extLst>
                <a:ext uri="{FF2B5EF4-FFF2-40B4-BE49-F238E27FC236}">
                  <a16:creationId xmlns:a16="http://schemas.microsoft.com/office/drawing/2014/main" id="{614E00EF-4345-4320-8B52-F875748E5A8A}"/>
                </a:ext>
              </a:extLst>
            </p:cNvPr>
            <p:cNvSpPr>
              <a:spLocks/>
            </p:cNvSpPr>
            <p:nvPr/>
          </p:nvSpPr>
          <p:spPr bwMode="auto">
            <a:xfrm>
              <a:off x="6855" y="697"/>
              <a:ext cx="20" cy="20"/>
            </a:xfrm>
            <a:custGeom>
              <a:avLst/>
              <a:gdLst>
                <a:gd name="T0" fmla="*/ 4 w 7"/>
                <a:gd name="T1" fmla="*/ 1 h 7"/>
                <a:gd name="T2" fmla="*/ 2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2"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1" name="Freeform 10489">
              <a:extLst>
                <a:ext uri="{FF2B5EF4-FFF2-40B4-BE49-F238E27FC236}">
                  <a16:creationId xmlns:a16="http://schemas.microsoft.com/office/drawing/2014/main" id="{FD9E1D68-7CDD-487E-8B6B-21FFA0A1899A}"/>
                </a:ext>
              </a:extLst>
            </p:cNvPr>
            <p:cNvSpPr>
              <a:spLocks/>
            </p:cNvSpPr>
            <p:nvPr/>
          </p:nvSpPr>
          <p:spPr bwMode="auto">
            <a:xfrm>
              <a:off x="6878" y="703"/>
              <a:ext cx="21" cy="17"/>
            </a:xfrm>
            <a:custGeom>
              <a:avLst/>
              <a:gdLst>
                <a:gd name="T0" fmla="*/ 4 w 7"/>
                <a:gd name="T1" fmla="*/ 1 h 6"/>
                <a:gd name="T2" fmla="*/ 4 w 7"/>
                <a:gd name="T3" fmla="*/ 1 h 6"/>
                <a:gd name="T4" fmla="*/ 3 w 7"/>
                <a:gd name="T5" fmla="*/ 5 h 6"/>
                <a:gd name="T6" fmla="*/ 3 w 7"/>
                <a:gd name="T7" fmla="*/ 5 h 6"/>
                <a:gd name="T8" fmla="*/ 4 w 7"/>
                <a:gd name="T9" fmla="*/ 1 h 6"/>
              </a:gdLst>
              <a:ahLst/>
              <a:cxnLst>
                <a:cxn ang="0">
                  <a:pos x="T0" y="T1"/>
                </a:cxn>
                <a:cxn ang="0">
                  <a:pos x="T2" y="T3"/>
                </a:cxn>
                <a:cxn ang="0">
                  <a:pos x="T4" y="T5"/>
                </a:cxn>
                <a:cxn ang="0">
                  <a:pos x="T6" y="T7"/>
                </a:cxn>
                <a:cxn ang="0">
                  <a:pos x="T8" y="T9"/>
                </a:cxn>
              </a:cxnLst>
              <a:rect l="0" t="0" r="r" b="b"/>
              <a:pathLst>
                <a:path w="7" h="6">
                  <a:moveTo>
                    <a:pt x="4" y="1"/>
                  </a:moveTo>
                  <a:cubicBezTo>
                    <a:pt x="4" y="1"/>
                    <a:pt x="4" y="1"/>
                    <a:pt x="4" y="1"/>
                  </a:cubicBezTo>
                  <a:cubicBezTo>
                    <a:pt x="1" y="0"/>
                    <a:pt x="0" y="4"/>
                    <a:pt x="3" y="5"/>
                  </a:cubicBezTo>
                  <a:cubicBezTo>
                    <a:pt x="3" y="5"/>
                    <a:pt x="3" y="5"/>
                    <a:pt x="3" y="5"/>
                  </a:cubicBezTo>
                  <a:cubicBezTo>
                    <a:pt x="6"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2" name="Freeform 10490">
              <a:extLst>
                <a:ext uri="{FF2B5EF4-FFF2-40B4-BE49-F238E27FC236}">
                  <a16:creationId xmlns:a16="http://schemas.microsoft.com/office/drawing/2014/main" id="{555F23AC-4927-4CC3-B444-7E48A094CF5F}"/>
                </a:ext>
              </a:extLst>
            </p:cNvPr>
            <p:cNvSpPr>
              <a:spLocks/>
            </p:cNvSpPr>
            <p:nvPr/>
          </p:nvSpPr>
          <p:spPr bwMode="auto">
            <a:xfrm>
              <a:off x="6905" y="703"/>
              <a:ext cx="23" cy="17"/>
            </a:xfrm>
            <a:custGeom>
              <a:avLst/>
              <a:gdLst>
                <a:gd name="T0" fmla="*/ 5 w 8"/>
                <a:gd name="T1" fmla="*/ 1 h 6"/>
                <a:gd name="T2" fmla="*/ 5 w 8"/>
                <a:gd name="T3" fmla="*/ 1 h 6"/>
                <a:gd name="T4" fmla="*/ 3 w 8"/>
                <a:gd name="T5" fmla="*/ 5 h 6"/>
                <a:gd name="T6" fmla="*/ 3 w 8"/>
                <a:gd name="T7" fmla="*/ 5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3" y="5"/>
                    <a:pt x="3" y="5"/>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3" name="Freeform 10491">
              <a:extLst>
                <a:ext uri="{FF2B5EF4-FFF2-40B4-BE49-F238E27FC236}">
                  <a16:creationId xmlns:a16="http://schemas.microsoft.com/office/drawing/2014/main" id="{558F6089-712C-421B-900C-C5CC8A4AA3CF}"/>
                </a:ext>
              </a:extLst>
            </p:cNvPr>
            <p:cNvSpPr>
              <a:spLocks/>
            </p:cNvSpPr>
            <p:nvPr/>
          </p:nvSpPr>
          <p:spPr bwMode="auto">
            <a:xfrm>
              <a:off x="6928" y="700"/>
              <a:ext cx="21" cy="17"/>
            </a:xfrm>
            <a:custGeom>
              <a:avLst/>
              <a:gdLst>
                <a:gd name="T0" fmla="*/ 4 w 7"/>
                <a:gd name="T1" fmla="*/ 1 h 6"/>
                <a:gd name="T2" fmla="*/ 2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2"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4" name="Freeform 10492">
              <a:extLst>
                <a:ext uri="{FF2B5EF4-FFF2-40B4-BE49-F238E27FC236}">
                  <a16:creationId xmlns:a16="http://schemas.microsoft.com/office/drawing/2014/main" id="{55A4F4B9-6871-4A82-BDFA-F7127FBE82B2}"/>
                </a:ext>
              </a:extLst>
            </p:cNvPr>
            <p:cNvSpPr>
              <a:spLocks/>
            </p:cNvSpPr>
            <p:nvPr/>
          </p:nvSpPr>
          <p:spPr bwMode="auto">
            <a:xfrm>
              <a:off x="6949" y="694"/>
              <a:ext cx="20" cy="17"/>
            </a:xfrm>
            <a:custGeom>
              <a:avLst/>
              <a:gdLst>
                <a:gd name="T0" fmla="*/ 4 w 7"/>
                <a:gd name="T1" fmla="*/ 1 h 6"/>
                <a:gd name="T2" fmla="*/ 4 w 7"/>
                <a:gd name="T3" fmla="*/ 1 h 6"/>
                <a:gd name="T4" fmla="*/ 2 w 7"/>
                <a:gd name="T5" fmla="*/ 5 h 6"/>
                <a:gd name="T6" fmla="*/ 3 w 7"/>
                <a:gd name="T7" fmla="*/ 5 h 6"/>
                <a:gd name="T8" fmla="*/ 4 w 7"/>
                <a:gd name="T9" fmla="*/ 1 h 6"/>
              </a:gdLst>
              <a:ahLst/>
              <a:cxnLst>
                <a:cxn ang="0">
                  <a:pos x="T0" y="T1"/>
                </a:cxn>
                <a:cxn ang="0">
                  <a:pos x="T2" y="T3"/>
                </a:cxn>
                <a:cxn ang="0">
                  <a:pos x="T4" y="T5"/>
                </a:cxn>
                <a:cxn ang="0">
                  <a:pos x="T6" y="T7"/>
                </a:cxn>
                <a:cxn ang="0">
                  <a:pos x="T8" y="T9"/>
                </a:cxn>
              </a:cxnLst>
              <a:rect l="0" t="0" r="r" b="b"/>
              <a:pathLst>
                <a:path w="7" h="6">
                  <a:moveTo>
                    <a:pt x="4" y="1"/>
                  </a:moveTo>
                  <a:cubicBezTo>
                    <a:pt x="4" y="1"/>
                    <a:pt x="4" y="1"/>
                    <a:pt x="4" y="1"/>
                  </a:cubicBezTo>
                  <a:cubicBezTo>
                    <a:pt x="1" y="0"/>
                    <a:pt x="0" y="4"/>
                    <a:pt x="2" y="5"/>
                  </a:cubicBezTo>
                  <a:cubicBezTo>
                    <a:pt x="3" y="5"/>
                    <a:pt x="3" y="5"/>
                    <a:pt x="3"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5" name="Freeform 10493">
              <a:extLst>
                <a:ext uri="{FF2B5EF4-FFF2-40B4-BE49-F238E27FC236}">
                  <a16:creationId xmlns:a16="http://schemas.microsoft.com/office/drawing/2014/main" id="{D1EA36AF-E4CC-4704-8E58-975F33329877}"/>
                </a:ext>
              </a:extLst>
            </p:cNvPr>
            <p:cNvSpPr>
              <a:spLocks/>
            </p:cNvSpPr>
            <p:nvPr/>
          </p:nvSpPr>
          <p:spPr bwMode="auto">
            <a:xfrm>
              <a:off x="6966" y="682"/>
              <a:ext cx="21" cy="18"/>
            </a:xfrm>
            <a:custGeom>
              <a:avLst/>
              <a:gdLst>
                <a:gd name="T0" fmla="*/ 3 w 7"/>
                <a:gd name="T1" fmla="*/ 1 h 6"/>
                <a:gd name="T2" fmla="*/ 3 w 7"/>
                <a:gd name="T3" fmla="*/ 6 h 6"/>
                <a:gd name="T4" fmla="*/ 5 w 7"/>
                <a:gd name="T5" fmla="*/ 5 h 6"/>
                <a:gd name="T6" fmla="*/ 3 w 7"/>
                <a:gd name="T7" fmla="*/ 1 h 6"/>
              </a:gdLst>
              <a:ahLst/>
              <a:cxnLst>
                <a:cxn ang="0">
                  <a:pos x="T0" y="T1"/>
                </a:cxn>
                <a:cxn ang="0">
                  <a:pos x="T2" y="T3"/>
                </a:cxn>
                <a:cxn ang="0">
                  <a:pos x="T4" y="T5"/>
                </a:cxn>
                <a:cxn ang="0">
                  <a:pos x="T6" y="T7"/>
                </a:cxn>
              </a:cxnLst>
              <a:rect l="0" t="0" r="r" b="b"/>
              <a:pathLst>
                <a:path w="7" h="6">
                  <a:moveTo>
                    <a:pt x="3" y="1"/>
                  </a:moveTo>
                  <a:cubicBezTo>
                    <a:pt x="0" y="2"/>
                    <a:pt x="1" y="6"/>
                    <a:pt x="3" y="6"/>
                  </a:cubicBezTo>
                  <a:cubicBezTo>
                    <a:pt x="4" y="6"/>
                    <a:pt x="5" y="6"/>
                    <a:pt x="5" y="5"/>
                  </a:cubicBezTo>
                  <a:cubicBezTo>
                    <a:pt x="7" y="4"/>
                    <a:pt x="5" y="0"/>
                    <a:pt x="3"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6" name="Freeform 10494">
              <a:extLst>
                <a:ext uri="{FF2B5EF4-FFF2-40B4-BE49-F238E27FC236}">
                  <a16:creationId xmlns:a16="http://schemas.microsoft.com/office/drawing/2014/main" id="{4F93BCAE-8CCB-433E-B4DC-5326C9CB0416}"/>
                </a:ext>
              </a:extLst>
            </p:cNvPr>
            <p:cNvSpPr>
              <a:spLocks/>
            </p:cNvSpPr>
            <p:nvPr/>
          </p:nvSpPr>
          <p:spPr bwMode="auto">
            <a:xfrm>
              <a:off x="6990" y="659"/>
              <a:ext cx="23" cy="20"/>
            </a:xfrm>
            <a:custGeom>
              <a:avLst/>
              <a:gdLst>
                <a:gd name="T0" fmla="*/ 3 w 8"/>
                <a:gd name="T1" fmla="*/ 2 h 7"/>
                <a:gd name="T2" fmla="*/ 3 w 8"/>
                <a:gd name="T3" fmla="*/ 2 h 7"/>
                <a:gd name="T4" fmla="*/ 5 w 8"/>
                <a:gd name="T5" fmla="*/ 6 h 7"/>
                <a:gd name="T6" fmla="*/ 5 w 8"/>
                <a:gd name="T7" fmla="*/ 6 h 7"/>
                <a:gd name="T8" fmla="*/ 3 w 8"/>
                <a:gd name="T9" fmla="*/ 2 h 7"/>
              </a:gdLst>
              <a:ahLst/>
              <a:cxnLst>
                <a:cxn ang="0">
                  <a:pos x="T0" y="T1"/>
                </a:cxn>
                <a:cxn ang="0">
                  <a:pos x="T2" y="T3"/>
                </a:cxn>
                <a:cxn ang="0">
                  <a:pos x="T4" y="T5"/>
                </a:cxn>
                <a:cxn ang="0">
                  <a:pos x="T6" y="T7"/>
                </a:cxn>
                <a:cxn ang="0">
                  <a:pos x="T8" y="T9"/>
                </a:cxn>
              </a:cxnLst>
              <a:rect l="0" t="0" r="r" b="b"/>
              <a:pathLst>
                <a:path w="8" h="7">
                  <a:moveTo>
                    <a:pt x="3" y="2"/>
                  </a:moveTo>
                  <a:cubicBezTo>
                    <a:pt x="3" y="2"/>
                    <a:pt x="3" y="2"/>
                    <a:pt x="3" y="2"/>
                  </a:cubicBezTo>
                  <a:cubicBezTo>
                    <a:pt x="0" y="3"/>
                    <a:pt x="2" y="7"/>
                    <a:pt x="5" y="6"/>
                  </a:cubicBezTo>
                  <a:cubicBezTo>
                    <a:pt x="5" y="6"/>
                    <a:pt x="5" y="6"/>
                    <a:pt x="5" y="6"/>
                  </a:cubicBezTo>
                  <a:cubicBezTo>
                    <a:pt x="8" y="5"/>
                    <a:pt x="5" y="0"/>
                    <a:pt x="3"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7" name="Freeform 10495">
              <a:extLst>
                <a:ext uri="{FF2B5EF4-FFF2-40B4-BE49-F238E27FC236}">
                  <a16:creationId xmlns:a16="http://schemas.microsoft.com/office/drawing/2014/main" id="{C9B4A042-0668-4ECA-9C69-82E4D7790845}"/>
                </a:ext>
              </a:extLst>
            </p:cNvPr>
            <p:cNvSpPr>
              <a:spLocks/>
            </p:cNvSpPr>
            <p:nvPr/>
          </p:nvSpPr>
          <p:spPr bwMode="auto">
            <a:xfrm>
              <a:off x="7005" y="641"/>
              <a:ext cx="23" cy="21"/>
            </a:xfrm>
            <a:custGeom>
              <a:avLst/>
              <a:gdLst>
                <a:gd name="T0" fmla="*/ 5 w 8"/>
                <a:gd name="T1" fmla="*/ 1 h 7"/>
                <a:gd name="T2" fmla="*/ 5 w 8"/>
                <a:gd name="T3" fmla="*/ 1 h 7"/>
                <a:gd name="T4" fmla="*/ 3 w 8"/>
                <a:gd name="T5" fmla="*/ 6 h 7"/>
                <a:gd name="T6" fmla="*/ 3 w 8"/>
                <a:gd name="T7" fmla="*/ 6 h 7"/>
                <a:gd name="T8" fmla="*/ 5 w 8"/>
                <a:gd name="T9" fmla="*/ 1 h 7"/>
              </a:gdLst>
              <a:ahLst/>
              <a:cxnLst>
                <a:cxn ang="0">
                  <a:pos x="T0" y="T1"/>
                </a:cxn>
                <a:cxn ang="0">
                  <a:pos x="T2" y="T3"/>
                </a:cxn>
                <a:cxn ang="0">
                  <a:pos x="T4" y="T5"/>
                </a:cxn>
                <a:cxn ang="0">
                  <a:pos x="T6" y="T7"/>
                </a:cxn>
                <a:cxn ang="0">
                  <a:pos x="T8" y="T9"/>
                </a:cxn>
              </a:cxnLst>
              <a:rect l="0" t="0" r="r" b="b"/>
              <a:pathLst>
                <a:path w="8" h="7">
                  <a:moveTo>
                    <a:pt x="5" y="1"/>
                  </a:moveTo>
                  <a:cubicBezTo>
                    <a:pt x="5" y="1"/>
                    <a:pt x="5" y="1"/>
                    <a:pt x="5" y="1"/>
                  </a:cubicBezTo>
                  <a:cubicBezTo>
                    <a:pt x="2" y="0"/>
                    <a:pt x="0" y="5"/>
                    <a:pt x="3" y="6"/>
                  </a:cubicBezTo>
                  <a:cubicBezTo>
                    <a:pt x="3" y="6"/>
                    <a:pt x="3" y="6"/>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8" name="Freeform 10496">
              <a:extLst>
                <a:ext uri="{FF2B5EF4-FFF2-40B4-BE49-F238E27FC236}">
                  <a16:creationId xmlns:a16="http://schemas.microsoft.com/office/drawing/2014/main" id="{46703EC5-483D-4593-8E01-A3BFF5D9F223}"/>
                </a:ext>
              </a:extLst>
            </p:cNvPr>
            <p:cNvSpPr>
              <a:spLocks/>
            </p:cNvSpPr>
            <p:nvPr/>
          </p:nvSpPr>
          <p:spPr bwMode="auto">
            <a:xfrm>
              <a:off x="7016" y="620"/>
              <a:ext cx="18" cy="15"/>
            </a:xfrm>
            <a:custGeom>
              <a:avLst/>
              <a:gdLst>
                <a:gd name="T0" fmla="*/ 5 w 6"/>
                <a:gd name="T1" fmla="*/ 5 h 5"/>
                <a:gd name="T2" fmla="*/ 5 w 6"/>
                <a:gd name="T3" fmla="*/ 4 h 5"/>
                <a:gd name="T4" fmla="*/ 5 w 6"/>
                <a:gd name="T5" fmla="*/ 2 h 5"/>
                <a:gd name="T6" fmla="*/ 2 w 6"/>
                <a:gd name="T7" fmla="*/ 1 h 5"/>
                <a:gd name="T8" fmla="*/ 2 w 6"/>
                <a:gd name="T9" fmla="*/ 1 h 5"/>
                <a:gd name="T10" fmla="*/ 2 w 6"/>
                <a:gd name="T11" fmla="*/ 5 h 5"/>
                <a:gd name="T12" fmla="*/ 2 w 6"/>
                <a:gd name="T13" fmla="*/ 5 h 5"/>
                <a:gd name="T14" fmla="*/ 4 w 6"/>
                <a:gd name="T15" fmla="*/ 5 h 5"/>
                <a:gd name="T16" fmla="*/ 4 w 6"/>
                <a:gd name="T17" fmla="*/ 5 h 5"/>
                <a:gd name="T18" fmla="*/ 5 w 6"/>
                <a:gd name="T19" fmla="*/ 5 h 5"/>
                <a:gd name="T20" fmla="*/ 5 w 6"/>
                <a:gd name="T21" fmla="*/ 5 h 5"/>
                <a:gd name="T22" fmla="*/ 5 w 6"/>
                <a:gd name="T23"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 h="5">
                  <a:moveTo>
                    <a:pt x="5" y="5"/>
                  </a:moveTo>
                  <a:cubicBezTo>
                    <a:pt x="5" y="4"/>
                    <a:pt x="5" y="4"/>
                    <a:pt x="5" y="4"/>
                  </a:cubicBezTo>
                  <a:cubicBezTo>
                    <a:pt x="6" y="3"/>
                    <a:pt x="6" y="2"/>
                    <a:pt x="5" y="2"/>
                  </a:cubicBezTo>
                  <a:cubicBezTo>
                    <a:pt x="5" y="1"/>
                    <a:pt x="4" y="0"/>
                    <a:pt x="2" y="1"/>
                  </a:cubicBezTo>
                  <a:cubicBezTo>
                    <a:pt x="2" y="1"/>
                    <a:pt x="2" y="1"/>
                    <a:pt x="2" y="1"/>
                  </a:cubicBezTo>
                  <a:cubicBezTo>
                    <a:pt x="1" y="2"/>
                    <a:pt x="0" y="4"/>
                    <a:pt x="2" y="5"/>
                  </a:cubicBezTo>
                  <a:cubicBezTo>
                    <a:pt x="2" y="5"/>
                    <a:pt x="2" y="5"/>
                    <a:pt x="2" y="5"/>
                  </a:cubicBezTo>
                  <a:cubicBezTo>
                    <a:pt x="3" y="5"/>
                    <a:pt x="4" y="5"/>
                    <a:pt x="4" y="5"/>
                  </a:cubicBezTo>
                  <a:cubicBezTo>
                    <a:pt x="4" y="5"/>
                    <a:pt x="4" y="5"/>
                    <a:pt x="4" y="5"/>
                  </a:cubicBezTo>
                  <a:cubicBezTo>
                    <a:pt x="4" y="5"/>
                    <a:pt x="5" y="5"/>
                    <a:pt x="5" y="5"/>
                  </a:cubicBezTo>
                  <a:cubicBezTo>
                    <a:pt x="5" y="5"/>
                    <a:pt x="5" y="5"/>
                    <a:pt x="5" y="5"/>
                  </a:cubicBezTo>
                  <a:cubicBezTo>
                    <a:pt x="5" y="5"/>
                    <a:pt x="5" y="5"/>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9" name="Freeform 10497">
              <a:extLst>
                <a:ext uri="{FF2B5EF4-FFF2-40B4-BE49-F238E27FC236}">
                  <a16:creationId xmlns:a16="http://schemas.microsoft.com/office/drawing/2014/main" id="{C15C5F49-E3B2-459D-805E-AB0FA2E4F3B1}"/>
                </a:ext>
              </a:extLst>
            </p:cNvPr>
            <p:cNvSpPr>
              <a:spLocks/>
            </p:cNvSpPr>
            <p:nvPr/>
          </p:nvSpPr>
          <p:spPr bwMode="auto">
            <a:xfrm>
              <a:off x="7022" y="594"/>
              <a:ext cx="18" cy="21"/>
            </a:xfrm>
            <a:custGeom>
              <a:avLst/>
              <a:gdLst>
                <a:gd name="T0" fmla="*/ 1 w 6"/>
                <a:gd name="T1" fmla="*/ 3 h 7"/>
                <a:gd name="T2" fmla="*/ 1 w 6"/>
                <a:gd name="T3" fmla="*/ 3 h 7"/>
                <a:gd name="T4" fmla="*/ 5 w 6"/>
                <a:gd name="T5" fmla="*/ 4 h 7"/>
                <a:gd name="T6" fmla="*/ 6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6" y="4"/>
                    <a:pt x="6" y="4"/>
                    <a:pt x="6"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0" name="Freeform 10498">
              <a:extLst>
                <a:ext uri="{FF2B5EF4-FFF2-40B4-BE49-F238E27FC236}">
                  <a16:creationId xmlns:a16="http://schemas.microsoft.com/office/drawing/2014/main" id="{0C71A86D-5C58-4DF8-AB02-181AE21A15EA}"/>
                </a:ext>
              </a:extLst>
            </p:cNvPr>
            <p:cNvSpPr>
              <a:spLocks/>
            </p:cNvSpPr>
            <p:nvPr/>
          </p:nvSpPr>
          <p:spPr bwMode="auto">
            <a:xfrm>
              <a:off x="7022" y="565"/>
              <a:ext cx="21" cy="17"/>
            </a:xfrm>
            <a:custGeom>
              <a:avLst/>
              <a:gdLst>
                <a:gd name="T0" fmla="*/ 4 w 7"/>
                <a:gd name="T1" fmla="*/ 1 h 6"/>
                <a:gd name="T2" fmla="*/ 2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2"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1" name="Freeform 10499">
              <a:extLst>
                <a:ext uri="{FF2B5EF4-FFF2-40B4-BE49-F238E27FC236}">
                  <a16:creationId xmlns:a16="http://schemas.microsoft.com/office/drawing/2014/main" id="{87A36C9C-C2FE-49AA-823C-E1E936198522}"/>
                </a:ext>
              </a:extLst>
            </p:cNvPr>
            <p:cNvSpPr>
              <a:spLocks/>
            </p:cNvSpPr>
            <p:nvPr/>
          </p:nvSpPr>
          <p:spPr bwMode="auto">
            <a:xfrm>
              <a:off x="7013" y="538"/>
              <a:ext cx="24" cy="18"/>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2" name="Freeform 10500">
              <a:extLst>
                <a:ext uri="{FF2B5EF4-FFF2-40B4-BE49-F238E27FC236}">
                  <a16:creationId xmlns:a16="http://schemas.microsoft.com/office/drawing/2014/main" id="{EAFA1618-3DE1-4E54-9BD7-6933680C69C8}"/>
                </a:ext>
              </a:extLst>
            </p:cNvPr>
            <p:cNvSpPr>
              <a:spLocks/>
            </p:cNvSpPr>
            <p:nvPr/>
          </p:nvSpPr>
          <p:spPr bwMode="auto">
            <a:xfrm>
              <a:off x="7007" y="515"/>
              <a:ext cx="15" cy="17"/>
            </a:xfrm>
            <a:custGeom>
              <a:avLst/>
              <a:gdLst>
                <a:gd name="T0" fmla="*/ 5 w 5"/>
                <a:gd name="T1" fmla="*/ 3 h 6"/>
                <a:gd name="T2" fmla="*/ 5 w 5"/>
                <a:gd name="T3" fmla="*/ 3 h 6"/>
                <a:gd name="T4" fmla="*/ 4 w 5"/>
                <a:gd name="T5" fmla="*/ 1 h 6"/>
                <a:gd name="T6" fmla="*/ 4 w 5"/>
                <a:gd name="T7" fmla="*/ 1 h 6"/>
                <a:gd name="T8" fmla="*/ 1 w 5"/>
                <a:gd name="T9" fmla="*/ 2 h 6"/>
                <a:gd name="T10" fmla="*/ 0 w 5"/>
                <a:gd name="T11" fmla="*/ 4 h 6"/>
                <a:gd name="T12" fmla="*/ 1 w 5"/>
                <a:gd name="T13" fmla="*/ 4 h 6"/>
                <a:gd name="T14" fmla="*/ 1 w 5"/>
                <a:gd name="T15" fmla="*/ 4 h 6"/>
                <a:gd name="T16" fmla="*/ 3 w 5"/>
                <a:gd name="T17" fmla="*/ 6 h 6"/>
                <a:gd name="T18" fmla="*/ 5 w 5"/>
                <a:gd name="T19" fmla="*/ 3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6">
                  <a:moveTo>
                    <a:pt x="5" y="3"/>
                  </a:moveTo>
                  <a:cubicBezTo>
                    <a:pt x="5" y="3"/>
                    <a:pt x="5" y="3"/>
                    <a:pt x="5" y="3"/>
                  </a:cubicBezTo>
                  <a:cubicBezTo>
                    <a:pt x="5" y="2"/>
                    <a:pt x="5" y="1"/>
                    <a:pt x="4" y="1"/>
                  </a:cubicBezTo>
                  <a:cubicBezTo>
                    <a:pt x="4" y="1"/>
                    <a:pt x="4" y="1"/>
                    <a:pt x="4" y="1"/>
                  </a:cubicBezTo>
                  <a:cubicBezTo>
                    <a:pt x="3" y="0"/>
                    <a:pt x="1" y="0"/>
                    <a:pt x="1" y="2"/>
                  </a:cubicBezTo>
                  <a:cubicBezTo>
                    <a:pt x="0" y="2"/>
                    <a:pt x="0" y="3"/>
                    <a:pt x="0" y="4"/>
                  </a:cubicBezTo>
                  <a:cubicBezTo>
                    <a:pt x="0" y="4"/>
                    <a:pt x="0" y="4"/>
                    <a:pt x="1" y="4"/>
                  </a:cubicBezTo>
                  <a:cubicBezTo>
                    <a:pt x="1" y="4"/>
                    <a:pt x="1" y="4"/>
                    <a:pt x="1" y="4"/>
                  </a:cubicBezTo>
                  <a:cubicBezTo>
                    <a:pt x="1" y="5"/>
                    <a:pt x="2" y="5"/>
                    <a:pt x="3" y="6"/>
                  </a:cubicBezTo>
                  <a:cubicBezTo>
                    <a:pt x="4" y="6"/>
                    <a:pt x="5" y="5"/>
                    <a:pt x="5"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3" name="Freeform 10501">
              <a:extLst>
                <a:ext uri="{FF2B5EF4-FFF2-40B4-BE49-F238E27FC236}">
                  <a16:creationId xmlns:a16="http://schemas.microsoft.com/office/drawing/2014/main" id="{D58AED75-0921-45C0-8476-05CC2C02E927}"/>
                </a:ext>
              </a:extLst>
            </p:cNvPr>
            <p:cNvSpPr>
              <a:spLocks/>
            </p:cNvSpPr>
            <p:nvPr/>
          </p:nvSpPr>
          <p:spPr bwMode="auto">
            <a:xfrm>
              <a:off x="6990" y="494"/>
              <a:ext cx="20"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4" name="Freeform 10502">
              <a:extLst>
                <a:ext uri="{FF2B5EF4-FFF2-40B4-BE49-F238E27FC236}">
                  <a16:creationId xmlns:a16="http://schemas.microsoft.com/office/drawing/2014/main" id="{71846F10-CC27-4F6D-AE9E-E9A5FEEDA442}"/>
                </a:ext>
              </a:extLst>
            </p:cNvPr>
            <p:cNvSpPr>
              <a:spLocks/>
            </p:cNvSpPr>
            <p:nvPr/>
          </p:nvSpPr>
          <p:spPr bwMode="auto">
            <a:xfrm>
              <a:off x="6969" y="474"/>
              <a:ext cx="18" cy="20"/>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5" name="Freeform 10503">
              <a:extLst>
                <a:ext uri="{FF2B5EF4-FFF2-40B4-BE49-F238E27FC236}">
                  <a16:creationId xmlns:a16="http://schemas.microsoft.com/office/drawing/2014/main" id="{B6491F28-4123-4704-98B8-0F8D91BD70E0}"/>
                </a:ext>
              </a:extLst>
            </p:cNvPr>
            <p:cNvSpPr>
              <a:spLocks/>
            </p:cNvSpPr>
            <p:nvPr/>
          </p:nvSpPr>
          <p:spPr bwMode="auto">
            <a:xfrm>
              <a:off x="6940" y="462"/>
              <a:ext cx="20" cy="18"/>
            </a:xfrm>
            <a:custGeom>
              <a:avLst/>
              <a:gdLst>
                <a:gd name="T0" fmla="*/ 4 w 7"/>
                <a:gd name="T1" fmla="*/ 1 h 6"/>
                <a:gd name="T2" fmla="*/ 3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3" y="5"/>
                  </a:cubicBezTo>
                  <a:cubicBezTo>
                    <a:pt x="6" y="6"/>
                    <a:pt x="7" y="1"/>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6" name="Freeform 10504">
              <a:extLst>
                <a:ext uri="{FF2B5EF4-FFF2-40B4-BE49-F238E27FC236}">
                  <a16:creationId xmlns:a16="http://schemas.microsoft.com/office/drawing/2014/main" id="{A30BD465-650E-4226-8DB0-F7D533CA6F1D}"/>
                </a:ext>
              </a:extLst>
            </p:cNvPr>
            <p:cNvSpPr>
              <a:spLocks/>
            </p:cNvSpPr>
            <p:nvPr/>
          </p:nvSpPr>
          <p:spPr bwMode="auto">
            <a:xfrm>
              <a:off x="6911" y="456"/>
              <a:ext cx="23" cy="18"/>
            </a:xfrm>
            <a:custGeom>
              <a:avLst/>
              <a:gdLst>
                <a:gd name="T0" fmla="*/ 5 w 8"/>
                <a:gd name="T1" fmla="*/ 1 h 6"/>
                <a:gd name="T2" fmla="*/ 5 w 8"/>
                <a:gd name="T3" fmla="*/ 1 h 6"/>
                <a:gd name="T4" fmla="*/ 3 w 8"/>
                <a:gd name="T5" fmla="*/ 5 h 6"/>
                <a:gd name="T6" fmla="*/ 3 w 8"/>
                <a:gd name="T7" fmla="*/ 6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3" y="6"/>
                    <a:pt x="3" y="6"/>
                    <a:pt x="3" y="6"/>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7" name="Freeform 10505">
              <a:extLst>
                <a:ext uri="{FF2B5EF4-FFF2-40B4-BE49-F238E27FC236}">
                  <a16:creationId xmlns:a16="http://schemas.microsoft.com/office/drawing/2014/main" id="{CC291279-AD7F-4D78-A5A3-117B2CB7177B}"/>
                </a:ext>
              </a:extLst>
            </p:cNvPr>
            <p:cNvSpPr>
              <a:spLocks/>
            </p:cNvSpPr>
            <p:nvPr/>
          </p:nvSpPr>
          <p:spPr bwMode="auto">
            <a:xfrm>
              <a:off x="6887" y="459"/>
              <a:ext cx="21"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8" name="Freeform 10506">
              <a:extLst>
                <a:ext uri="{FF2B5EF4-FFF2-40B4-BE49-F238E27FC236}">
                  <a16:creationId xmlns:a16="http://schemas.microsoft.com/office/drawing/2014/main" id="{8E50A625-8D14-4D32-8E20-1F5602913F9A}"/>
                </a:ext>
              </a:extLst>
            </p:cNvPr>
            <p:cNvSpPr>
              <a:spLocks/>
            </p:cNvSpPr>
            <p:nvPr/>
          </p:nvSpPr>
          <p:spPr bwMode="auto">
            <a:xfrm>
              <a:off x="6869" y="462"/>
              <a:ext cx="18" cy="23"/>
            </a:xfrm>
            <a:custGeom>
              <a:avLst/>
              <a:gdLst>
                <a:gd name="T0" fmla="*/ 1 w 6"/>
                <a:gd name="T1" fmla="*/ 3 h 8"/>
                <a:gd name="T2" fmla="*/ 1 w 6"/>
                <a:gd name="T3" fmla="*/ 4 h 8"/>
                <a:gd name="T4" fmla="*/ 5 w 6"/>
                <a:gd name="T5" fmla="*/ 5 h 8"/>
                <a:gd name="T6" fmla="*/ 5 w 6"/>
                <a:gd name="T7" fmla="*/ 5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1" y="4"/>
                    <a:pt x="1" y="4"/>
                    <a:pt x="1" y="4"/>
                  </a:cubicBezTo>
                  <a:cubicBezTo>
                    <a:pt x="0" y="6"/>
                    <a:pt x="4" y="8"/>
                    <a:pt x="5" y="5"/>
                  </a:cubicBezTo>
                  <a:cubicBezTo>
                    <a:pt x="5" y="5"/>
                    <a:pt x="5" y="5"/>
                    <a:pt x="5" y="5"/>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9" name="Freeform 10507">
              <a:extLst>
                <a:ext uri="{FF2B5EF4-FFF2-40B4-BE49-F238E27FC236}">
                  <a16:creationId xmlns:a16="http://schemas.microsoft.com/office/drawing/2014/main" id="{7B8B184D-E33A-4BFE-9236-3C9C8020D0EF}"/>
                </a:ext>
              </a:extLst>
            </p:cNvPr>
            <p:cNvSpPr>
              <a:spLocks/>
            </p:cNvSpPr>
            <p:nvPr/>
          </p:nvSpPr>
          <p:spPr bwMode="auto">
            <a:xfrm>
              <a:off x="6919" y="477"/>
              <a:ext cx="24" cy="17"/>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0" name="Freeform 10508">
              <a:extLst>
                <a:ext uri="{FF2B5EF4-FFF2-40B4-BE49-F238E27FC236}">
                  <a16:creationId xmlns:a16="http://schemas.microsoft.com/office/drawing/2014/main" id="{F5C543CC-9731-41AA-BF8F-139681855355}"/>
                </a:ext>
              </a:extLst>
            </p:cNvPr>
            <p:cNvSpPr>
              <a:spLocks/>
            </p:cNvSpPr>
            <p:nvPr/>
          </p:nvSpPr>
          <p:spPr bwMode="auto">
            <a:xfrm>
              <a:off x="6949" y="485"/>
              <a:ext cx="14" cy="15"/>
            </a:xfrm>
            <a:custGeom>
              <a:avLst/>
              <a:gdLst>
                <a:gd name="T0" fmla="*/ 4 w 5"/>
                <a:gd name="T1" fmla="*/ 5 h 5"/>
                <a:gd name="T2" fmla="*/ 5 w 5"/>
                <a:gd name="T3" fmla="*/ 3 h 5"/>
                <a:gd name="T4" fmla="*/ 3 w 5"/>
                <a:gd name="T5" fmla="*/ 0 h 5"/>
                <a:gd name="T6" fmla="*/ 3 w 5"/>
                <a:gd name="T7" fmla="*/ 0 h 5"/>
                <a:gd name="T8" fmla="*/ 1 w 5"/>
                <a:gd name="T9" fmla="*/ 1 h 5"/>
                <a:gd name="T10" fmla="*/ 0 w 5"/>
                <a:gd name="T11" fmla="*/ 2 h 5"/>
                <a:gd name="T12" fmla="*/ 1 w 5"/>
                <a:gd name="T13" fmla="*/ 5 h 5"/>
                <a:gd name="T14" fmla="*/ 3 w 5"/>
                <a:gd name="T15" fmla="*/ 5 h 5"/>
                <a:gd name="T16" fmla="*/ 4 w 5"/>
                <a:gd name="T17" fmla="*/ 5 h 5"/>
                <a:gd name="T18" fmla="*/ 4 w 5"/>
                <a:gd name="T19"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4" y="5"/>
                  </a:moveTo>
                  <a:cubicBezTo>
                    <a:pt x="4" y="4"/>
                    <a:pt x="5" y="4"/>
                    <a:pt x="5" y="3"/>
                  </a:cubicBezTo>
                  <a:cubicBezTo>
                    <a:pt x="5" y="1"/>
                    <a:pt x="4" y="1"/>
                    <a:pt x="3" y="0"/>
                  </a:cubicBezTo>
                  <a:cubicBezTo>
                    <a:pt x="3" y="0"/>
                    <a:pt x="3" y="0"/>
                    <a:pt x="3" y="0"/>
                  </a:cubicBezTo>
                  <a:cubicBezTo>
                    <a:pt x="2" y="0"/>
                    <a:pt x="1" y="1"/>
                    <a:pt x="1" y="1"/>
                  </a:cubicBezTo>
                  <a:cubicBezTo>
                    <a:pt x="0" y="1"/>
                    <a:pt x="0" y="1"/>
                    <a:pt x="0" y="2"/>
                  </a:cubicBezTo>
                  <a:cubicBezTo>
                    <a:pt x="0" y="3"/>
                    <a:pt x="0" y="4"/>
                    <a:pt x="1" y="5"/>
                  </a:cubicBezTo>
                  <a:cubicBezTo>
                    <a:pt x="2" y="5"/>
                    <a:pt x="3" y="5"/>
                    <a:pt x="3" y="5"/>
                  </a:cubicBezTo>
                  <a:cubicBezTo>
                    <a:pt x="3" y="5"/>
                    <a:pt x="3" y="5"/>
                    <a:pt x="4" y="5"/>
                  </a:cubicBezTo>
                  <a:cubicBezTo>
                    <a:pt x="4" y="5"/>
                    <a:pt x="4" y="5"/>
                    <a:pt x="4"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1" name="Freeform 10509">
              <a:extLst>
                <a:ext uri="{FF2B5EF4-FFF2-40B4-BE49-F238E27FC236}">
                  <a16:creationId xmlns:a16="http://schemas.microsoft.com/office/drawing/2014/main" id="{E7BA039F-BD7E-42FE-B7BA-3A9B1BE2AEAC}"/>
                </a:ext>
              </a:extLst>
            </p:cNvPr>
            <p:cNvSpPr>
              <a:spLocks/>
            </p:cNvSpPr>
            <p:nvPr/>
          </p:nvSpPr>
          <p:spPr bwMode="auto">
            <a:xfrm>
              <a:off x="6966" y="500"/>
              <a:ext cx="21" cy="21"/>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2" name="Freeform 10510">
              <a:extLst>
                <a:ext uri="{FF2B5EF4-FFF2-40B4-BE49-F238E27FC236}">
                  <a16:creationId xmlns:a16="http://schemas.microsoft.com/office/drawing/2014/main" id="{210FA64F-706C-4C5A-8E55-17EBB2B994B5}"/>
                </a:ext>
              </a:extLst>
            </p:cNvPr>
            <p:cNvSpPr>
              <a:spLocks/>
            </p:cNvSpPr>
            <p:nvPr/>
          </p:nvSpPr>
          <p:spPr bwMode="auto">
            <a:xfrm>
              <a:off x="6984" y="518"/>
              <a:ext cx="18" cy="20"/>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3" name="Freeform 10511">
              <a:extLst>
                <a:ext uri="{FF2B5EF4-FFF2-40B4-BE49-F238E27FC236}">
                  <a16:creationId xmlns:a16="http://schemas.microsoft.com/office/drawing/2014/main" id="{3AE55238-4E61-4795-87F0-FF8A018F0838}"/>
                </a:ext>
              </a:extLst>
            </p:cNvPr>
            <p:cNvSpPr>
              <a:spLocks/>
            </p:cNvSpPr>
            <p:nvPr/>
          </p:nvSpPr>
          <p:spPr bwMode="auto">
            <a:xfrm>
              <a:off x="6993" y="541"/>
              <a:ext cx="20" cy="21"/>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4" name="Freeform 10512">
              <a:extLst>
                <a:ext uri="{FF2B5EF4-FFF2-40B4-BE49-F238E27FC236}">
                  <a16:creationId xmlns:a16="http://schemas.microsoft.com/office/drawing/2014/main" id="{50E21F7C-D3A1-4A9A-8093-F83037C4EF57}"/>
                </a:ext>
              </a:extLst>
            </p:cNvPr>
            <p:cNvSpPr>
              <a:spLocks/>
            </p:cNvSpPr>
            <p:nvPr/>
          </p:nvSpPr>
          <p:spPr bwMode="auto">
            <a:xfrm>
              <a:off x="6999" y="565"/>
              <a:ext cx="20" cy="20"/>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5" name="Freeform 10513">
              <a:extLst>
                <a:ext uri="{FF2B5EF4-FFF2-40B4-BE49-F238E27FC236}">
                  <a16:creationId xmlns:a16="http://schemas.microsoft.com/office/drawing/2014/main" id="{1CF6D976-2064-4CDB-A62F-566DBB7D05EB}"/>
                </a:ext>
              </a:extLst>
            </p:cNvPr>
            <p:cNvSpPr>
              <a:spLocks/>
            </p:cNvSpPr>
            <p:nvPr/>
          </p:nvSpPr>
          <p:spPr bwMode="auto">
            <a:xfrm>
              <a:off x="6999" y="591"/>
              <a:ext cx="20" cy="24"/>
            </a:xfrm>
            <a:custGeom>
              <a:avLst/>
              <a:gdLst>
                <a:gd name="T0" fmla="*/ 6 w 7"/>
                <a:gd name="T1" fmla="*/ 3 h 8"/>
                <a:gd name="T2" fmla="*/ 6 w 7"/>
                <a:gd name="T3" fmla="*/ 3 h 8"/>
                <a:gd name="T4" fmla="*/ 2 w 7"/>
                <a:gd name="T5" fmla="*/ 5 h 8"/>
                <a:gd name="T6" fmla="*/ 2 w 7"/>
                <a:gd name="T7" fmla="*/ 5 h 8"/>
                <a:gd name="T8" fmla="*/ 6 w 7"/>
                <a:gd name="T9" fmla="*/ 3 h 8"/>
              </a:gdLst>
              <a:ahLst/>
              <a:cxnLst>
                <a:cxn ang="0">
                  <a:pos x="T0" y="T1"/>
                </a:cxn>
                <a:cxn ang="0">
                  <a:pos x="T2" y="T3"/>
                </a:cxn>
                <a:cxn ang="0">
                  <a:pos x="T4" y="T5"/>
                </a:cxn>
                <a:cxn ang="0">
                  <a:pos x="T6" y="T7"/>
                </a:cxn>
                <a:cxn ang="0">
                  <a:pos x="T8" y="T9"/>
                </a:cxn>
              </a:cxnLst>
              <a:rect l="0" t="0" r="r" b="b"/>
              <a:pathLst>
                <a:path w="7" h="8">
                  <a:moveTo>
                    <a:pt x="6" y="3"/>
                  </a:moveTo>
                  <a:cubicBezTo>
                    <a:pt x="6" y="3"/>
                    <a:pt x="6" y="3"/>
                    <a:pt x="6" y="3"/>
                  </a:cubicBezTo>
                  <a:cubicBezTo>
                    <a:pt x="4" y="0"/>
                    <a:pt x="0" y="2"/>
                    <a:pt x="2" y="5"/>
                  </a:cubicBezTo>
                  <a:cubicBezTo>
                    <a:pt x="2" y="5"/>
                    <a:pt x="2" y="5"/>
                    <a:pt x="2" y="5"/>
                  </a:cubicBezTo>
                  <a:cubicBezTo>
                    <a:pt x="3" y="8"/>
                    <a:pt x="7" y="6"/>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6" name="Freeform 10514">
              <a:extLst>
                <a:ext uri="{FF2B5EF4-FFF2-40B4-BE49-F238E27FC236}">
                  <a16:creationId xmlns:a16="http://schemas.microsoft.com/office/drawing/2014/main" id="{D229422D-5D82-4BBB-9A1A-39B2446111EE}"/>
                </a:ext>
              </a:extLst>
            </p:cNvPr>
            <p:cNvSpPr>
              <a:spLocks/>
            </p:cNvSpPr>
            <p:nvPr/>
          </p:nvSpPr>
          <p:spPr bwMode="auto">
            <a:xfrm>
              <a:off x="6990" y="626"/>
              <a:ext cx="17" cy="21"/>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7" name="Freeform 10515">
              <a:extLst>
                <a:ext uri="{FF2B5EF4-FFF2-40B4-BE49-F238E27FC236}">
                  <a16:creationId xmlns:a16="http://schemas.microsoft.com/office/drawing/2014/main" id="{335F1474-3ED8-4E78-BE31-76C85E2344AB}"/>
                </a:ext>
              </a:extLst>
            </p:cNvPr>
            <p:cNvSpPr>
              <a:spLocks/>
            </p:cNvSpPr>
            <p:nvPr/>
          </p:nvSpPr>
          <p:spPr bwMode="auto">
            <a:xfrm>
              <a:off x="6972" y="653"/>
              <a:ext cx="18" cy="14"/>
            </a:xfrm>
            <a:custGeom>
              <a:avLst/>
              <a:gdLst>
                <a:gd name="T0" fmla="*/ 4 w 6"/>
                <a:gd name="T1" fmla="*/ 4 h 5"/>
                <a:gd name="T2" fmla="*/ 6 w 6"/>
                <a:gd name="T3" fmla="*/ 2 h 5"/>
                <a:gd name="T4" fmla="*/ 3 w 6"/>
                <a:gd name="T5" fmla="*/ 0 h 5"/>
                <a:gd name="T6" fmla="*/ 3 w 6"/>
                <a:gd name="T7" fmla="*/ 0 h 5"/>
                <a:gd name="T8" fmla="*/ 1 w 6"/>
                <a:gd name="T9" fmla="*/ 1 h 5"/>
                <a:gd name="T10" fmla="*/ 1 w 6"/>
                <a:gd name="T11" fmla="*/ 1 h 5"/>
                <a:gd name="T12" fmla="*/ 2 w 6"/>
                <a:gd name="T13" fmla="*/ 4 h 5"/>
                <a:gd name="T14" fmla="*/ 4 w 6"/>
                <a:gd name="T15" fmla="*/ 4 h 5"/>
                <a:gd name="T16" fmla="*/ 4 w 6"/>
                <a:gd name="T17" fmla="*/ 4 h 5"/>
                <a:gd name="T18" fmla="*/ 4 w 6"/>
                <a:gd name="T19"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5">
                  <a:moveTo>
                    <a:pt x="4" y="4"/>
                  </a:moveTo>
                  <a:cubicBezTo>
                    <a:pt x="5" y="4"/>
                    <a:pt x="6" y="3"/>
                    <a:pt x="6" y="2"/>
                  </a:cubicBezTo>
                  <a:cubicBezTo>
                    <a:pt x="6" y="1"/>
                    <a:pt x="5" y="0"/>
                    <a:pt x="3" y="0"/>
                  </a:cubicBezTo>
                  <a:cubicBezTo>
                    <a:pt x="3" y="0"/>
                    <a:pt x="3" y="0"/>
                    <a:pt x="3" y="0"/>
                  </a:cubicBezTo>
                  <a:cubicBezTo>
                    <a:pt x="2" y="0"/>
                    <a:pt x="1" y="0"/>
                    <a:pt x="1" y="1"/>
                  </a:cubicBezTo>
                  <a:cubicBezTo>
                    <a:pt x="1" y="1"/>
                    <a:pt x="1" y="1"/>
                    <a:pt x="1" y="1"/>
                  </a:cubicBezTo>
                  <a:cubicBezTo>
                    <a:pt x="0" y="2"/>
                    <a:pt x="0" y="3"/>
                    <a:pt x="2" y="4"/>
                  </a:cubicBezTo>
                  <a:cubicBezTo>
                    <a:pt x="2" y="5"/>
                    <a:pt x="3" y="5"/>
                    <a:pt x="4" y="4"/>
                  </a:cubicBezTo>
                  <a:cubicBezTo>
                    <a:pt x="4" y="4"/>
                    <a:pt x="4" y="4"/>
                    <a:pt x="4" y="4"/>
                  </a:cubicBezTo>
                  <a:cubicBezTo>
                    <a:pt x="4" y="4"/>
                    <a:pt x="4" y="4"/>
                    <a:pt x="4"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8" name="Freeform 10516">
              <a:extLst>
                <a:ext uri="{FF2B5EF4-FFF2-40B4-BE49-F238E27FC236}">
                  <a16:creationId xmlns:a16="http://schemas.microsoft.com/office/drawing/2014/main" id="{62131B6D-B53A-47EB-A908-293104144D14}"/>
                </a:ext>
              </a:extLst>
            </p:cNvPr>
            <p:cNvSpPr>
              <a:spLocks/>
            </p:cNvSpPr>
            <p:nvPr/>
          </p:nvSpPr>
          <p:spPr bwMode="auto">
            <a:xfrm>
              <a:off x="6943" y="670"/>
              <a:ext cx="23" cy="18"/>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9" name="Freeform 10517">
              <a:extLst>
                <a:ext uri="{FF2B5EF4-FFF2-40B4-BE49-F238E27FC236}">
                  <a16:creationId xmlns:a16="http://schemas.microsoft.com/office/drawing/2014/main" id="{F770F9C6-02C1-4C54-BE8F-4047C37623E8}"/>
                </a:ext>
              </a:extLst>
            </p:cNvPr>
            <p:cNvSpPr>
              <a:spLocks/>
            </p:cNvSpPr>
            <p:nvPr/>
          </p:nvSpPr>
          <p:spPr bwMode="auto">
            <a:xfrm>
              <a:off x="6925" y="673"/>
              <a:ext cx="21" cy="21"/>
            </a:xfrm>
            <a:custGeom>
              <a:avLst/>
              <a:gdLst>
                <a:gd name="T0" fmla="*/ 5 w 7"/>
                <a:gd name="T1" fmla="*/ 1 h 7"/>
                <a:gd name="T2" fmla="*/ 3 w 7"/>
                <a:gd name="T3" fmla="*/ 6 h 7"/>
                <a:gd name="T4" fmla="*/ 5 w 7"/>
                <a:gd name="T5" fmla="*/ 1 h 7"/>
              </a:gdLst>
              <a:ahLst/>
              <a:cxnLst>
                <a:cxn ang="0">
                  <a:pos x="T0" y="T1"/>
                </a:cxn>
                <a:cxn ang="0">
                  <a:pos x="T2" y="T3"/>
                </a:cxn>
                <a:cxn ang="0">
                  <a:pos x="T4" y="T5"/>
                </a:cxn>
              </a:cxnLst>
              <a:rect l="0" t="0" r="r" b="b"/>
              <a:pathLst>
                <a:path w="7" h="7">
                  <a:moveTo>
                    <a:pt x="5" y="1"/>
                  </a:moveTo>
                  <a:cubicBezTo>
                    <a:pt x="2" y="0"/>
                    <a:pt x="0" y="5"/>
                    <a:pt x="3" y="6"/>
                  </a:cubicBezTo>
                  <a:cubicBezTo>
                    <a:pt x="6" y="7"/>
                    <a:pt x="7"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0" name="Freeform 10518">
              <a:extLst>
                <a:ext uri="{FF2B5EF4-FFF2-40B4-BE49-F238E27FC236}">
                  <a16:creationId xmlns:a16="http://schemas.microsoft.com/office/drawing/2014/main" id="{145B8242-A759-4E99-8693-7340DAB992F5}"/>
                </a:ext>
              </a:extLst>
            </p:cNvPr>
            <p:cNvSpPr>
              <a:spLocks/>
            </p:cNvSpPr>
            <p:nvPr/>
          </p:nvSpPr>
          <p:spPr bwMode="auto">
            <a:xfrm>
              <a:off x="6902" y="676"/>
              <a:ext cx="20"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1" name="Freeform 10519">
              <a:extLst>
                <a:ext uri="{FF2B5EF4-FFF2-40B4-BE49-F238E27FC236}">
                  <a16:creationId xmlns:a16="http://schemas.microsoft.com/office/drawing/2014/main" id="{CD637464-F387-4E5C-A89A-D3E1368D2734}"/>
                </a:ext>
              </a:extLst>
            </p:cNvPr>
            <p:cNvSpPr>
              <a:spLocks/>
            </p:cNvSpPr>
            <p:nvPr/>
          </p:nvSpPr>
          <p:spPr bwMode="auto">
            <a:xfrm>
              <a:off x="6872" y="676"/>
              <a:ext cx="21" cy="18"/>
            </a:xfrm>
            <a:custGeom>
              <a:avLst/>
              <a:gdLst>
                <a:gd name="T0" fmla="*/ 4 w 7"/>
                <a:gd name="T1" fmla="*/ 1 h 6"/>
                <a:gd name="T2" fmla="*/ 4 w 7"/>
                <a:gd name="T3" fmla="*/ 1 h 6"/>
                <a:gd name="T4" fmla="*/ 3 w 7"/>
                <a:gd name="T5" fmla="*/ 5 h 6"/>
                <a:gd name="T6" fmla="*/ 3 w 7"/>
                <a:gd name="T7" fmla="*/ 5 h 6"/>
                <a:gd name="T8" fmla="*/ 4 w 7"/>
                <a:gd name="T9" fmla="*/ 1 h 6"/>
              </a:gdLst>
              <a:ahLst/>
              <a:cxnLst>
                <a:cxn ang="0">
                  <a:pos x="T0" y="T1"/>
                </a:cxn>
                <a:cxn ang="0">
                  <a:pos x="T2" y="T3"/>
                </a:cxn>
                <a:cxn ang="0">
                  <a:pos x="T4" y="T5"/>
                </a:cxn>
                <a:cxn ang="0">
                  <a:pos x="T6" y="T7"/>
                </a:cxn>
                <a:cxn ang="0">
                  <a:pos x="T8" y="T9"/>
                </a:cxn>
              </a:cxnLst>
              <a:rect l="0" t="0" r="r" b="b"/>
              <a:pathLst>
                <a:path w="7" h="6">
                  <a:moveTo>
                    <a:pt x="4" y="1"/>
                  </a:moveTo>
                  <a:cubicBezTo>
                    <a:pt x="4" y="1"/>
                    <a:pt x="4" y="1"/>
                    <a:pt x="4" y="1"/>
                  </a:cubicBezTo>
                  <a:cubicBezTo>
                    <a:pt x="1" y="0"/>
                    <a:pt x="0" y="4"/>
                    <a:pt x="3" y="5"/>
                  </a:cubicBezTo>
                  <a:cubicBezTo>
                    <a:pt x="3" y="5"/>
                    <a:pt x="3" y="5"/>
                    <a:pt x="3" y="5"/>
                  </a:cubicBezTo>
                  <a:cubicBezTo>
                    <a:pt x="6"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2" name="Freeform 10520">
              <a:extLst>
                <a:ext uri="{FF2B5EF4-FFF2-40B4-BE49-F238E27FC236}">
                  <a16:creationId xmlns:a16="http://schemas.microsoft.com/office/drawing/2014/main" id="{45C26E21-A71C-493B-A14F-1D4BD0631CCB}"/>
                </a:ext>
              </a:extLst>
            </p:cNvPr>
            <p:cNvSpPr>
              <a:spLocks/>
            </p:cNvSpPr>
            <p:nvPr/>
          </p:nvSpPr>
          <p:spPr bwMode="auto">
            <a:xfrm>
              <a:off x="6855" y="670"/>
              <a:ext cx="17" cy="18"/>
            </a:xfrm>
            <a:custGeom>
              <a:avLst/>
              <a:gdLst>
                <a:gd name="T0" fmla="*/ 5 w 6"/>
                <a:gd name="T1" fmla="*/ 2 h 6"/>
                <a:gd name="T2" fmla="*/ 1 w 6"/>
                <a:gd name="T3" fmla="*/ 4 h 6"/>
                <a:gd name="T4" fmla="*/ 3 w 6"/>
                <a:gd name="T5" fmla="*/ 6 h 6"/>
                <a:gd name="T6" fmla="*/ 6 w 6"/>
                <a:gd name="T7" fmla="*/ 4 h 6"/>
                <a:gd name="T8" fmla="*/ 5 w 6"/>
                <a:gd name="T9" fmla="*/ 2 h 6"/>
              </a:gdLst>
              <a:ahLst/>
              <a:cxnLst>
                <a:cxn ang="0">
                  <a:pos x="T0" y="T1"/>
                </a:cxn>
                <a:cxn ang="0">
                  <a:pos x="T2" y="T3"/>
                </a:cxn>
                <a:cxn ang="0">
                  <a:pos x="T4" y="T5"/>
                </a:cxn>
                <a:cxn ang="0">
                  <a:pos x="T6" y="T7"/>
                </a:cxn>
                <a:cxn ang="0">
                  <a:pos x="T8" y="T9"/>
                </a:cxn>
              </a:cxnLst>
              <a:rect l="0" t="0" r="r" b="b"/>
              <a:pathLst>
                <a:path w="6" h="6">
                  <a:moveTo>
                    <a:pt x="5" y="2"/>
                  </a:moveTo>
                  <a:cubicBezTo>
                    <a:pt x="3" y="0"/>
                    <a:pt x="0" y="2"/>
                    <a:pt x="1" y="4"/>
                  </a:cubicBezTo>
                  <a:cubicBezTo>
                    <a:pt x="2" y="5"/>
                    <a:pt x="2" y="5"/>
                    <a:pt x="3" y="6"/>
                  </a:cubicBezTo>
                  <a:cubicBezTo>
                    <a:pt x="4" y="6"/>
                    <a:pt x="6" y="5"/>
                    <a:pt x="6" y="4"/>
                  </a:cubicBezTo>
                  <a:cubicBezTo>
                    <a:pt x="6" y="3"/>
                    <a:pt x="6" y="2"/>
                    <a:pt x="5"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3" name="Freeform 10521">
              <a:extLst>
                <a:ext uri="{FF2B5EF4-FFF2-40B4-BE49-F238E27FC236}">
                  <a16:creationId xmlns:a16="http://schemas.microsoft.com/office/drawing/2014/main" id="{29C0AC49-44DB-4619-8240-D4DB5B86CB2C}"/>
                </a:ext>
              </a:extLst>
            </p:cNvPr>
            <p:cNvSpPr>
              <a:spLocks/>
            </p:cNvSpPr>
            <p:nvPr/>
          </p:nvSpPr>
          <p:spPr bwMode="auto">
            <a:xfrm>
              <a:off x="6834" y="653"/>
              <a:ext cx="21" cy="23"/>
            </a:xfrm>
            <a:custGeom>
              <a:avLst/>
              <a:gdLst>
                <a:gd name="T0" fmla="*/ 6 w 7"/>
                <a:gd name="T1" fmla="*/ 3 h 8"/>
                <a:gd name="T2" fmla="*/ 6 w 7"/>
                <a:gd name="T3" fmla="*/ 3 h 8"/>
                <a:gd name="T4" fmla="*/ 2 w 7"/>
                <a:gd name="T5" fmla="*/ 5 h 8"/>
                <a:gd name="T6" fmla="*/ 2 w 7"/>
                <a:gd name="T7" fmla="*/ 6 h 8"/>
                <a:gd name="T8" fmla="*/ 6 w 7"/>
                <a:gd name="T9" fmla="*/ 3 h 8"/>
              </a:gdLst>
              <a:ahLst/>
              <a:cxnLst>
                <a:cxn ang="0">
                  <a:pos x="T0" y="T1"/>
                </a:cxn>
                <a:cxn ang="0">
                  <a:pos x="T2" y="T3"/>
                </a:cxn>
                <a:cxn ang="0">
                  <a:pos x="T4" y="T5"/>
                </a:cxn>
                <a:cxn ang="0">
                  <a:pos x="T6" y="T7"/>
                </a:cxn>
                <a:cxn ang="0">
                  <a:pos x="T8" y="T9"/>
                </a:cxn>
              </a:cxnLst>
              <a:rect l="0" t="0" r="r" b="b"/>
              <a:pathLst>
                <a:path w="7" h="8">
                  <a:moveTo>
                    <a:pt x="6" y="3"/>
                  </a:moveTo>
                  <a:cubicBezTo>
                    <a:pt x="6" y="3"/>
                    <a:pt x="6" y="3"/>
                    <a:pt x="6" y="3"/>
                  </a:cubicBezTo>
                  <a:cubicBezTo>
                    <a:pt x="5" y="0"/>
                    <a:pt x="0" y="3"/>
                    <a:pt x="2" y="5"/>
                  </a:cubicBezTo>
                  <a:cubicBezTo>
                    <a:pt x="2" y="5"/>
                    <a:pt x="2" y="5"/>
                    <a:pt x="2" y="6"/>
                  </a:cubicBezTo>
                  <a:cubicBezTo>
                    <a:pt x="3" y="8"/>
                    <a:pt x="7" y="6"/>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4" name="Freeform 10522">
              <a:extLst>
                <a:ext uri="{FF2B5EF4-FFF2-40B4-BE49-F238E27FC236}">
                  <a16:creationId xmlns:a16="http://schemas.microsoft.com/office/drawing/2014/main" id="{F15D8C16-AF48-443A-BB5F-18D0C7FFFFB6}"/>
                </a:ext>
              </a:extLst>
            </p:cNvPr>
            <p:cNvSpPr>
              <a:spLocks/>
            </p:cNvSpPr>
            <p:nvPr/>
          </p:nvSpPr>
          <p:spPr bwMode="auto">
            <a:xfrm>
              <a:off x="6825" y="641"/>
              <a:ext cx="21" cy="18"/>
            </a:xfrm>
            <a:custGeom>
              <a:avLst/>
              <a:gdLst>
                <a:gd name="T0" fmla="*/ 4 w 7"/>
                <a:gd name="T1" fmla="*/ 1 h 6"/>
                <a:gd name="T2" fmla="*/ 2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2"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5" name="Freeform 10523">
              <a:extLst>
                <a:ext uri="{FF2B5EF4-FFF2-40B4-BE49-F238E27FC236}">
                  <a16:creationId xmlns:a16="http://schemas.microsoft.com/office/drawing/2014/main" id="{7D27C3DD-707C-4AE2-BB3F-5E0458CD2378}"/>
                </a:ext>
              </a:extLst>
            </p:cNvPr>
            <p:cNvSpPr>
              <a:spLocks/>
            </p:cNvSpPr>
            <p:nvPr/>
          </p:nvSpPr>
          <p:spPr bwMode="auto">
            <a:xfrm>
              <a:off x="6811" y="615"/>
              <a:ext cx="17" cy="23"/>
            </a:xfrm>
            <a:custGeom>
              <a:avLst/>
              <a:gdLst>
                <a:gd name="T0" fmla="*/ 1 w 6"/>
                <a:gd name="T1" fmla="*/ 3 h 8"/>
                <a:gd name="T2" fmla="*/ 0 w 6"/>
                <a:gd name="T3" fmla="*/ 3 h 8"/>
                <a:gd name="T4" fmla="*/ 5 w 6"/>
                <a:gd name="T5" fmla="*/ 5 h 8"/>
                <a:gd name="T6" fmla="*/ 5 w 6"/>
                <a:gd name="T7" fmla="*/ 4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0" y="3"/>
                    <a:pt x="0" y="3"/>
                    <a:pt x="0" y="3"/>
                  </a:cubicBezTo>
                  <a:cubicBezTo>
                    <a:pt x="0" y="6"/>
                    <a:pt x="4" y="8"/>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6" name="Freeform 10524">
              <a:extLst>
                <a:ext uri="{FF2B5EF4-FFF2-40B4-BE49-F238E27FC236}">
                  <a16:creationId xmlns:a16="http://schemas.microsoft.com/office/drawing/2014/main" id="{923F973E-7ABE-4001-B521-184B05A2B051}"/>
                </a:ext>
              </a:extLst>
            </p:cNvPr>
            <p:cNvSpPr>
              <a:spLocks/>
            </p:cNvSpPr>
            <p:nvPr/>
          </p:nvSpPr>
          <p:spPr bwMode="auto">
            <a:xfrm>
              <a:off x="6808" y="594"/>
              <a:ext cx="14" cy="15"/>
            </a:xfrm>
            <a:custGeom>
              <a:avLst/>
              <a:gdLst>
                <a:gd name="T0" fmla="*/ 5 w 5"/>
                <a:gd name="T1" fmla="*/ 3 h 5"/>
                <a:gd name="T2" fmla="*/ 5 w 5"/>
                <a:gd name="T3" fmla="*/ 2 h 5"/>
                <a:gd name="T4" fmla="*/ 4 w 5"/>
                <a:gd name="T5" fmla="*/ 0 h 5"/>
                <a:gd name="T6" fmla="*/ 3 w 5"/>
                <a:gd name="T7" fmla="*/ 0 h 5"/>
                <a:gd name="T8" fmla="*/ 0 w 5"/>
                <a:gd name="T9" fmla="*/ 1 h 5"/>
                <a:gd name="T10" fmla="*/ 0 w 5"/>
                <a:gd name="T11" fmla="*/ 3 h 5"/>
                <a:gd name="T12" fmla="*/ 0 w 5"/>
                <a:gd name="T13" fmla="*/ 3 h 5"/>
                <a:gd name="T14" fmla="*/ 0 w 5"/>
                <a:gd name="T15" fmla="*/ 4 h 5"/>
                <a:gd name="T16" fmla="*/ 2 w 5"/>
                <a:gd name="T17" fmla="*/ 5 h 5"/>
                <a:gd name="T18" fmla="*/ 5 w 5"/>
                <a:gd name="T19"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5" y="3"/>
                  </a:moveTo>
                  <a:cubicBezTo>
                    <a:pt x="5" y="3"/>
                    <a:pt x="5" y="3"/>
                    <a:pt x="5" y="2"/>
                  </a:cubicBezTo>
                  <a:cubicBezTo>
                    <a:pt x="5" y="2"/>
                    <a:pt x="4" y="1"/>
                    <a:pt x="4" y="0"/>
                  </a:cubicBezTo>
                  <a:cubicBezTo>
                    <a:pt x="4" y="0"/>
                    <a:pt x="3" y="0"/>
                    <a:pt x="3" y="0"/>
                  </a:cubicBezTo>
                  <a:cubicBezTo>
                    <a:pt x="2" y="0"/>
                    <a:pt x="1" y="0"/>
                    <a:pt x="0" y="1"/>
                  </a:cubicBezTo>
                  <a:cubicBezTo>
                    <a:pt x="0" y="2"/>
                    <a:pt x="0" y="2"/>
                    <a:pt x="0" y="3"/>
                  </a:cubicBezTo>
                  <a:cubicBezTo>
                    <a:pt x="0" y="3"/>
                    <a:pt x="0" y="3"/>
                    <a:pt x="0" y="3"/>
                  </a:cubicBezTo>
                  <a:cubicBezTo>
                    <a:pt x="0" y="4"/>
                    <a:pt x="0" y="4"/>
                    <a:pt x="0" y="4"/>
                  </a:cubicBezTo>
                  <a:cubicBezTo>
                    <a:pt x="1" y="4"/>
                    <a:pt x="1" y="5"/>
                    <a:pt x="2" y="5"/>
                  </a:cubicBezTo>
                  <a:cubicBezTo>
                    <a:pt x="3" y="5"/>
                    <a:pt x="4" y="4"/>
                    <a:pt x="5"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7" name="Freeform 10525">
              <a:extLst>
                <a:ext uri="{FF2B5EF4-FFF2-40B4-BE49-F238E27FC236}">
                  <a16:creationId xmlns:a16="http://schemas.microsoft.com/office/drawing/2014/main" id="{AC2338DC-9DE3-4384-9FD9-9118BB434C3A}"/>
                </a:ext>
              </a:extLst>
            </p:cNvPr>
            <p:cNvSpPr>
              <a:spLocks/>
            </p:cNvSpPr>
            <p:nvPr/>
          </p:nvSpPr>
          <p:spPr bwMode="auto">
            <a:xfrm>
              <a:off x="6802" y="562"/>
              <a:ext cx="20" cy="17"/>
            </a:xfrm>
            <a:custGeom>
              <a:avLst/>
              <a:gdLst>
                <a:gd name="T0" fmla="*/ 5 w 7"/>
                <a:gd name="T1" fmla="*/ 1 h 6"/>
                <a:gd name="T2" fmla="*/ 3 w 7"/>
                <a:gd name="T3" fmla="*/ 5 h 6"/>
                <a:gd name="T4" fmla="*/ 5 w 7"/>
                <a:gd name="T5" fmla="*/ 1 h 6"/>
              </a:gdLst>
              <a:ahLst/>
              <a:cxnLst>
                <a:cxn ang="0">
                  <a:pos x="T0" y="T1"/>
                </a:cxn>
                <a:cxn ang="0">
                  <a:pos x="T2" y="T3"/>
                </a:cxn>
                <a:cxn ang="0">
                  <a:pos x="T4" y="T5"/>
                </a:cxn>
              </a:cxnLst>
              <a:rect l="0" t="0" r="r" b="b"/>
              <a:pathLst>
                <a:path w="7" h="6">
                  <a:moveTo>
                    <a:pt x="5" y="1"/>
                  </a:moveTo>
                  <a:cubicBezTo>
                    <a:pt x="2" y="0"/>
                    <a:pt x="0" y="4"/>
                    <a:pt x="3" y="5"/>
                  </a:cubicBezTo>
                  <a:cubicBezTo>
                    <a:pt x="6" y="6"/>
                    <a:pt x="7"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8" name="Freeform 10526">
              <a:extLst>
                <a:ext uri="{FF2B5EF4-FFF2-40B4-BE49-F238E27FC236}">
                  <a16:creationId xmlns:a16="http://schemas.microsoft.com/office/drawing/2014/main" id="{2A199EF9-0CED-4720-AB23-8EAA4D2028C1}"/>
                </a:ext>
              </a:extLst>
            </p:cNvPr>
            <p:cNvSpPr>
              <a:spLocks/>
            </p:cNvSpPr>
            <p:nvPr/>
          </p:nvSpPr>
          <p:spPr bwMode="auto">
            <a:xfrm>
              <a:off x="6814" y="535"/>
              <a:ext cx="17" cy="21"/>
            </a:xfrm>
            <a:custGeom>
              <a:avLst/>
              <a:gdLst>
                <a:gd name="T0" fmla="*/ 1 w 6"/>
                <a:gd name="T1" fmla="*/ 3 h 7"/>
                <a:gd name="T2" fmla="*/ 1 w 6"/>
                <a:gd name="T3" fmla="*/ 3 h 7"/>
                <a:gd name="T4" fmla="*/ 5 w 6"/>
                <a:gd name="T5" fmla="*/ 4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29" name="Freeform 10527">
              <a:extLst>
                <a:ext uri="{FF2B5EF4-FFF2-40B4-BE49-F238E27FC236}">
                  <a16:creationId xmlns:a16="http://schemas.microsoft.com/office/drawing/2014/main" id="{E0756CDD-8168-49C0-8BC8-13FB6AB291B2}"/>
                </a:ext>
              </a:extLst>
            </p:cNvPr>
            <p:cNvSpPr>
              <a:spLocks/>
            </p:cNvSpPr>
            <p:nvPr/>
          </p:nvSpPr>
          <p:spPr bwMode="auto">
            <a:xfrm>
              <a:off x="6840" y="512"/>
              <a:ext cx="18" cy="15"/>
            </a:xfrm>
            <a:custGeom>
              <a:avLst/>
              <a:gdLst>
                <a:gd name="T0" fmla="*/ 2 w 6"/>
                <a:gd name="T1" fmla="*/ 1 h 5"/>
                <a:gd name="T2" fmla="*/ 2 w 6"/>
                <a:gd name="T3" fmla="*/ 5 h 5"/>
                <a:gd name="T4" fmla="*/ 4 w 6"/>
                <a:gd name="T5" fmla="*/ 5 h 5"/>
                <a:gd name="T6" fmla="*/ 2 w 6"/>
                <a:gd name="T7" fmla="*/ 1 h 5"/>
              </a:gdLst>
              <a:ahLst/>
              <a:cxnLst>
                <a:cxn ang="0">
                  <a:pos x="T0" y="T1"/>
                </a:cxn>
                <a:cxn ang="0">
                  <a:pos x="T2" y="T3"/>
                </a:cxn>
                <a:cxn ang="0">
                  <a:pos x="T4" y="T5"/>
                </a:cxn>
                <a:cxn ang="0">
                  <a:pos x="T6" y="T7"/>
                </a:cxn>
              </a:cxnLst>
              <a:rect l="0" t="0" r="r" b="b"/>
              <a:pathLst>
                <a:path w="6" h="5">
                  <a:moveTo>
                    <a:pt x="2" y="1"/>
                  </a:moveTo>
                  <a:cubicBezTo>
                    <a:pt x="0" y="1"/>
                    <a:pt x="0" y="5"/>
                    <a:pt x="2" y="5"/>
                  </a:cubicBezTo>
                  <a:cubicBezTo>
                    <a:pt x="3" y="5"/>
                    <a:pt x="4" y="5"/>
                    <a:pt x="4" y="5"/>
                  </a:cubicBezTo>
                  <a:cubicBezTo>
                    <a:pt x="6" y="3"/>
                    <a:pt x="4" y="0"/>
                    <a:pt x="2"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0" name="Freeform 10528">
              <a:extLst>
                <a:ext uri="{FF2B5EF4-FFF2-40B4-BE49-F238E27FC236}">
                  <a16:creationId xmlns:a16="http://schemas.microsoft.com/office/drawing/2014/main" id="{C41E1929-4762-41AF-B79B-2D529C2B484F}"/>
                </a:ext>
              </a:extLst>
            </p:cNvPr>
            <p:cNvSpPr>
              <a:spLocks/>
            </p:cNvSpPr>
            <p:nvPr/>
          </p:nvSpPr>
          <p:spPr bwMode="auto">
            <a:xfrm>
              <a:off x="6872" y="488"/>
              <a:ext cx="21" cy="21"/>
            </a:xfrm>
            <a:custGeom>
              <a:avLst/>
              <a:gdLst>
                <a:gd name="T0" fmla="*/ 3 w 7"/>
                <a:gd name="T1" fmla="*/ 2 h 7"/>
                <a:gd name="T2" fmla="*/ 2 w 7"/>
                <a:gd name="T3" fmla="*/ 2 h 7"/>
                <a:gd name="T4" fmla="*/ 4 w 7"/>
                <a:gd name="T5" fmla="*/ 6 h 7"/>
                <a:gd name="T6" fmla="*/ 5 w 7"/>
                <a:gd name="T7" fmla="*/ 6 h 7"/>
                <a:gd name="T8" fmla="*/ 3 w 7"/>
                <a:gd name="T9" fmla="*/ 2 h 7"/>
              </a:gdLst>
              <a:ahLst/>
              <a:cxnLst>
                <a:cxn ang="0">
                  <a:pos x="T0" y="T1"/>
                </a:cxn>
                <a:cxn ang="0">
                  <a:pos x="T2" y="T3"/>
                </a:cxn>
                <a:cxn ang="0">
                  <a:pos x="T4" y="T5"/>
                </a:cxn>
                <a:cxn ang="0">
                  <a:pos x="T6" y="T7"/>
                </a:cxn>
                <a:cxn ang="0">
                  <a:pos x="T8" y="T9"/>
                </a:cxn>
              </a:cxnLst>
              <a:rect l="0" t="0" r="r" b="b"/>
              <a:pathLst>
                <a:path w="7" h="7">
                  <a:moveTo>
                    <a:pt x="3" y="2"/>
                  </a:moveTo>
                  <a:cubicBezTo>
                    <a:pt x="2" y="2"/>
                    <a:pt x="2" y="2"/>
                    <a:pt x="2" y="2"/>
                  </a:cubicBezTo>
                  <a:cubicBezTo>
                    <a:pt x="0" y="3"/>
                    <a:pt x="2" y="7"/>
                    <a:pt x="4" y="6"/>
                  </a:cubicBezTo>
                  <a:cubicBezTo>
                    <a:pt x="5" y="6"/>
                    <a:pt x="5" y="6"/>
                    <a:pt x="5" y="6"/>
                  </a:cubicBezTo>
                  <a:cubicBezTo>
                    <a:pt x="7" y="4"/>
                    <a:pt x="5" y="0"/>
                    <a:pt x="3"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1" name="Freeform 10529">
              <a:extLst>
                <a:ext uri="{FF2B5EF4-FFF2-40B4-BE49-F238E27FC236}">
                  <a16:creationId xmlns:a16="http://schemas.microsoft.com/office/drawing/2014/main" id="{64FC3BE1-60F8-459B-A697-4D332ACF1BC3}"/>
                </a:ext>
              </a:extLst>
            </p:cNvPr>
            <p:cNvSpPr>
              <a:spLocks/>
            </p:cNvSpPr>
            <p:nvPr/>
          </p:nvSpPr>
          <p:spPr bwMode="auto">
            <a:xfrm>
              <a:off x="6899" y="485"/>
              <a:ext cx="23" cy="18"/>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2" name="Freeform 10530">
              <a:extLst>
                <a:ext uri="{FF2B5EF4-FFF2-40B4-BE49-F238E27FC236}">
                  <a16:creationId xmlns:a16="http://schemas.microsoft.com/office/drawing/2014/main" id="{44D0B03D-0215-49CC-8EBE-F31B7954202C}"/>
                </a:ext>
              </a:extLst>
            </p:cNvPr>
            <p:cNvSpPr>
              <a:spLocks/>
            </p:cNvSpPr>
            <p:nvPr/>
          </p:nvSpPr>
          <p:spPr bwMode="auto">
            <a:xfrm>
              <a:off x="6928" y="500"/>
              <a:ext cx="21" cy="21"/>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3" name="Freeform 10531">
              <a:extLst>
                <a:ext uri="{FF2B5EF4-FFF2-40B4-BE49-F238E27FC236}">
                  <a16:creationId xmlns:a16="http://schemas.microsoft.com/office/drawing/2014/main" id="{8661D047-FCCF-4406-ABF5-366F1E65A820}"/>
                </a:ext>
              </a:extLst>
            </p:cNvPr>
            <p:cNvSpPr>
              <a:spLocks/>
            </p:cNvSpPr>
            <p:nvPr/>
          </p:nvSpPr>
          <p:spPr bwMode="auto">
            <a:xfrm>
              <a:off x="6955" y="506"/>
              <a:ext cx="17" cy="21"/>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4" name="Freeform 10532">
              <a:extLst>
                <a:ext uri="{FF2B5EF4-FFF2-40B4-BE49-F238E27FC236}">
                  <a16:creationId xmlns:a16="http://schemas.microsoft.com/office/drawing/2014/main" id="{547F3024-3664-4433-AE74-0CB7F818550F}"/>
                </a:ext>
              </a:extLst>
            </p:cNvPr>
            <p:cNvSpPr>
              <a:spLocks/>
            </p:cNvSpPr>
            <p:nvPr/>
          </p:nvSpPr>
          <p:spPr bwMode="auto">
            <a:xfrm>
              <a:off x="6925" y="524"/>
              <a:ext cx="24" cy="20"/>
            </a:xfrm>
            <a:custGeom>
              <a:avLst/>
              <a:gdLst>
                <a:gd name="T0" fmla="*/ 5 w 8"/>
                <a:gd name="T1" fmla="*/ 1 h 7"/>
                <a:gd name="T2" fmla="*/ 4 w 8"/>
                <a:gd name="T3" fmla="*/ 1 h 7"/>
                <a:gd name="T4" fmla="*/ 3 w 8"/>
                <a:gd name="T5" fmla="*/ 6 h 7"/>
                <a:gd name="T6" fmla="*/ 3 w 8"/>
                <a:gd name="T7" fmla="*/ 6 h 7"/>
                <a:gd name="T8" fmla="*/ 5 w 8"/>
                <a:gd name="T9" fmla="*/ 1 h 7"/>
              </a:gdLst>
              <a:ahLst/>
              <a:cxnLst>
                <a:cxn ang="0">
                  <a:pos x="T0" y="T1"/>
                </a:cxn>
                <a:cxn ang="0">
                  <a:pos x="T2" y="T3"/>
                </a:cxn>
                <a:cxn ang="0">
                  <a:pos x="T4" y="T5"/>
                </a:cxn>
                <a:cxn ang="0">
                  <a:pos x="T6" y="T7"/>
                </a:cxn>
                <a:cxn ang="0">
                  <a:pos x="T8" y="T9"/>
                </a:cxn>
              </a:cxnLst>
              <a:rect l="0" t="0" r="r" b="b"/>
              <a:pathLst>
                <a:path w="8" h="7">
                  <a:moveTo>
                    <a:pt x="5" y="1"/>
                  </a:moveTo>
                  <a:cubicBezTo>
                    <a:pt x="4" y="1"/>
                    <a:pt x="4" y="1"/>
                    <a:pt x="4" y="1"/>
                  </a:cubicBezTo>
                  <a:cubicBezTo>
                    <a:pt x="2" y="0"/>
                    <a:pt x="0" y="5"/>
                    <a:pt x="3" y="6"/>
                  </a:cubicBezTo>
                  <a:cubicBezTo>
                    <a:pt x="3" y="6"/>
                    <a:pt x="3" y="6"/>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5" name="Freeform 10533">
              <a:extLst>
                <a:ext uri="{FF2B5EF4-FFF2-40B4-BE49-F238E27FC236}">
                  <a16:creationId xmlns:a16="http://schemas.microsoft.com/office/drawing/2014/main" id="{FB2D01F3-1980-486B-BF77-2F87F4C8BEBA}"/>
                </a:ext>
              </a:extLst>
            </p:cNvPr>
            <p:cNvSpPr>
              <a:spLocks/>
            </p:cNvSpPr>
            <p:nvPr/>
          </p:nvSpPr>
          <p:spPr bwMode="auto">
            <a:xfrm>
              <a:off x="6937" y="550"/>
              <a:ext cx="23" cy="18"/>
            </a:xfrm>
            <a:custGeom>
              <a:avLst/>
              <a:gdLst>
                <a:gd name="T0" fmla="*/ 5 w 8"/>
                <a:gd name="T1" fmla="*/ 1 h 6"/>
                <a:gd name="T2" fmla="*/ 5 w 8"/>
                <a:gd name="T3" fmla="*/ 1 h 6"/>
                <a:gd name="T4" fmla="*/ 3 w 8"/>
                <a:gd name="T5" fmla="*/ 5 h 6"/>
                <a:gd name="T6" fmla="*/ 3 w 8"/>
                <a:gd name="T7" fmla="*/ 6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3" y="6"/>
                    <a:pt x="3" y="6"/>
                    <a:pt x="3" y="6"/>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6" name="Freeform 10534">
              <a:extLst>
                <a:ext uri="{FF2B5EF4-FFF2-40B4-BE49-F238E27FC236}">
                  <a16:creationId xmlns:a16="http://schemas.microsoft.com/office/drawing/2014/main" id="{6DE92FC4-975D-459E-A83E-17B3696AA95D}"/>
                </a:ext>
              </a:extLst>
            </p:cNvPr>
            <p:cNvSpPr>
              <a:spLocks/>
            </p:cNvSpPr>
            <p:nvPr/>
          </p:nvSpPr>
          <p:spPr bwMode="auto">
            <a:xfrm>
              <a:off x="6963" y="532"/>
              <a:ext cx="21" cy="21"/>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7" name="Freeform 10535">
              <a:extLst>
                <a:ext uri="{FF2B5EF4-FFF2-40B4-BE49-F238E27FC236}">
                  <a16:creationId xmlns:a16="http://schemas.microsoft.com/office/drawing/2014/main" id="{8CED523F-E27E-4E65-87F8-D3A02A483261}"/>
                </a:ext>
              </a:extLst>
            </p:cNvPr>
            <p:cNvSpPr>
              <a:spLocks/>
            </p:cNvSpPr>
            <p:nvPr/>
          </p:nvSpPr>
          <p:spPr bwMode="auto">
            <a:xfrm>
              <a:off x="6975" y="562"/>
              <a:ext cx="21" cy="17"/>
            </a:xfrm>
            <a:custGeom>
              <a:avLst/>
              <a:gdLst>
                <a:gd name="T0" fmla="*/ 5 w 7"/>
                <a:gd name="T1" fmla="*/ 1 h 6"/>
                <a:gd name="T2" fmla="*/ 3 w 7"/>
                <a:gd name="T3" fmla="*/ 5 h 6"/>
                <a:gd name="T4" fmla="*/ 5 w 7"/>
                <a:gd name="T5" fmla="*/ 1 h 6"/>
              </a:gdLst>
              <a:ahLst/>
              <a:cxnLst>
                <a:cxn ang="0">
                  <a:pos x="T0" y="T1"/>
                </a:cxn>
                <a:cxn ang="0">
                  <a:pos x="T2" y="T3"/>
                </a:cxn>
                <a:cxn ang="0">
                  <a:pos x="T4" y="T5"/>
                </a:cxn>
              </a:cxnLst>
              <a:rect l="0" t="0" r="r" b="b"/>
              <a:pathLst>
                <a:path w="7" h="6">
                  <a:moveTo>
                    <a:pt x="5" y="1"/>
                  </a:moveTo>
                  <a:cubicBezTo>
                    <a:pt x="2" y="0"/>
                    <a:pt x="0" y="4"/>
                    <a:pt x="3" y="5"/>
                  </a:cubicBezTo>
                  <a:cubicBezTo>
                    <a:pt x="6" y="6"/>
                    <a:pt x="7"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8" name="Freeform 10536">
              <a:extLst>
                <a:ext uri="{FF2B5EF4-FFF2-40B4-BE49-F238E27FC236}">
                  <a16:creationId xmlns:a16="http://schemas.microsoft.com/office/drawing/2014/main" id="{4007A306-9704-4080-91EF-9FFEB48BAB0F}"/>
                </a:ext>
              </a:extLst>
            </p:cNvPr>
            <p:cNvSpPr>
              <a:spLocks/>
            </p:cNvSpPr>
            <p:nvPr/>
          </p:nvSpPr>
          <p:spPr bwMode="auto">
            <a:xfrm>
              <a:off x="6981" y="588"/>
              <a:ext cx="18" cy="24"/>
            </a:xfrm>
            <a:custGeom>
              <a:avLst/>
              <a:gdLst>
                <a:gd name="T0" fmla="*/ 1 w 6"/>
                <a:gd name="T1" fmla="*/ 3 h 8"/>
                <a:gd name="T2" fmla="*/ 1 w 6"/>
                <a:gd name="T3" fmla="*/ 4 h 8"/>
                <a:gd name="T4" fmla="*/ 5 w 6"/>
                <a:gd name="T5" fmla="*/ 5 h 8"/>
                <a:gd name="T6" fmla="*/ 5 w 6"/>
                <a:gd name="T7" fmla="*/ 5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1" y="4"/>
                    <a:pt x="1" y="4"/>
                    <a:pt x="1" y="4"/>
                  </a:cubicBezTo>
                  <a:cubicBezTo>
                    <a:pt x="0" y="7"/>
                    <a:pt x="4" y="8"/>
                    <a:pt x="5" y="5"/>
                  </a:cubicBezTo>
                  <a:cubicBezTo>
                    <a:pt x="5" y="5"/>
                    <a:pt x="5" y="5"/>
                    <a:pt x="5" y="5"/>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9" name="Freeform 10537">
              <a:extLst>
                <a:ext uri="{FF2B5EF4-FFF2-40B4-BE49-F238E27FC236}">
                  <a16:creationId xmlns:a16="http://schemas.microsoft.com/office/drawing/2014/main" id="{5DE58D98-27E0-40CA-B08A-2074B5D45964}"/>
                </a:ext>
              </a:extLst>
            </p:cNvPr>
            <p:cNvSpPr>
              <a:spLocks/>
            </p:cNvSpPr>
            <p:nvPr/>
          </p:nvSpPr>
          <p:spPr bwMode="auto">
            <a:xfrm>
              <a:off x="6978" y="612"/>
              <a:ext cx="21" cy="20"/>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0" name="Freeform 10538">
              <a:extLst>
                <a:ext uri="{FF2B5EF4-FFF2-40B4-BE49-F238E27FC236}">
                  <a16:creationId xmlns:a16="http://schemas.microsoft.com/office/drawing/2014/main" id="{7AC59AB4-2612-49EE-8898-2229B746BEF2}"/>
                </a:ext>
              </a:extLst>
            </p:cNvPr>
            <p:cNvSpPr>
              <a:spLocks/>
            </p:cNvSpPr>
            <p:nvPr/>
          </p:nvSpPr>
          <p:spPr bwMode="auto">
            <a:xfrm>
              <a:off x="6960" y="635"/>
              <a:ext cx="18" cy="21"/>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1" name="Freeform 10539">
              <a:extLst>
                <a:ext uri="{FF2B5EF4-FFF2-40B4-BE49-F238E27FC236}">
                  <a16:creationId xmlns:a16="http://schemas.microsoft.com/office/drawing/2014/main" id="{50F5BBC9-EA56-4774-B416-EA529BECF797}"/>
                </a:ext>
              </a:extLst>
            </p:cNvPr>
            <p:cNvSpPr>
              <a:spLocks/>
            </p:cNvSpPr>
            <p:nvPr/>
          </p:nvSpPr>
          <p:spPr bwMode="auto">
            <a:xfrm>
              <a:off x="6931" y="650"/>
              <a:ext cx="21" cy="23"/>
            </a:xfrm>
            <a:custGeom>
              <a:avLst/>
              <a:gdLst>
                <a:gd name="T0" fmla="*/ 2 w 7"/>
                <a:gd name="T1" fmla="*/ 3 h 8"/>
                <a:gd name="T2" fmla="*/ 1 w 7"/>
                <a:gd name="T3" fmla="*/ 3 h 8"/>
                <a:gd name="T4" fmla="*/ 6 w 7"/>
                <a:gd name="T5" fmla="*/ 5 h 8"/>
                <a:gd name="T6" fmla="*/ 6 w 7"/>
                <a:gd name="T7" fmla="*/ 4 h 8"/>
                <a:gd name="T8" fmla="*/ 2 w 7"/>
                <a:gd name="T9" fmla="*/ 3 h 8"/>
              </a:gdLst>
              <a:ahLst/>
              <a:cxnLst>
                <a:cxn ang="0">
                  <a:pos x="T0" y="T1"/>
                </a:cxn>
                <a:cxn ang="0">
                  <a:pos x="T2" y="T3"/>
                </a:cxn>
                <a:cxn ang="0">
                  <a:pos x="T4" y="T5"/>
                </a:cxn>
                <a:cxn ang="0">
                  <a:pos x="T6" y="T7"/>
                </a:cxn>
                <a:cxn ang="0">
                  <a:pos x="T8" y="T9"/>
                </a:cxn>
              </a:cxnLst>
              <a:rect l="0" t="0" r="r" b="b"/>
              <a:pathLst>
                <a:path w="7" h="8">
                  <a:moveTo>
                    <a:pt x="2" y="3"/>
                  </a:moveTo>
                  <a:cubicBezTo>
                    <a:pt x="1" y="3"/>
                    <a:pt x="1" y="3"/>
                    <a:pt x="1" y="3"/>
                  </a:cubicBezTo>
                  <a:cubicBezTo>
                    <a:pt x="0" y="6"/>
                    <a:pt x="5" y="8"/>
                    <a:pt x="6" y="5"/>
                  </a:cubicBezTo>
                  <a:cubicBezTo>
                    <a:pt x="6" y="4"/>
                    <a:pt x="6" y="4"/>
                    <a:pt x="6" y="4"/>
                  </a:cubicBezTo>
                  <a:cubicBezTo>
                    <a:pt x="7" y="2"/>
                    <a:pt x="3" y="0"/>
                    <a:pt x="2"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2" name="Freeform 10540">
              <a:extLst>
                <a:ext uri="{FF2B5EF4-FFF2-40B4-BE49-F238E27FC236}">
                  <a16:creationId xmlns:a16="http://schemas.microsoft.com/office/drawing/2014/main" id="{EA9222F1-F067-4D0E-BD6F-B1EA7FF54C32}"/>
                </a:ext>
              </a:extLst>
            </p:cNvPr>
            <p:cNvSpPr>
              <a:spLocks/>
            </p:cNvSpPr>
            <p:nvPr/>
          </p:nvSpPr>
          <p:spPr bwMode="auto">
            <a:xfrm>
              <a:off x="6899" y="656"/>
              <a:ext cx="20" cy="20"/>
            </a:xfrm>
            <a:custGeom>
              <a:avLst/>
              <a:gdLst>
                <a:gd name="T0" fmla="*/ 4 w 7"/>
                <a:gd name="T1" fmla="*/ 1 h 7"/>
                <a:gd name="T2" fmla="*/ 2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2"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3" name="Freeform 10541">
              <a:extLst>
                <a:ext uri="{FF2B5EF4-FFF2-40B4-BE49-F238E27FC236}">
                  <a16:creationId xmlns:a16="http://schemas.microsoft.com/office/drawing/2014/main" id="{8EFC1EA8-EF09-4919-9D8E-D4CF81ED2E1D}"/>
                </a:ext>
              </a:extLst>
            </p:cNvPr>
            <p:cNvSpPr>
              <a:spLocks/>
            </p:cNvSpPr>
            <p:nvPr/>
          </p:nvSpPr>
          <p:spPr bwMode="auto">
            <a:xfrm>
              <a:off x="6863" y="650"/>
              <a:ext cx="24" cy="17"/>
            </a:xfrm>
            <a:custGeom>
              <a:avLst/>
              <a:gdLst>
                <a:gd name="T0" fmla="*/ 5 w 8"/>
                <a:gd name="T1" fmla="*/ 1 h 6"/>
                <a:gd name="T2" fmla="*/ 5 w 8"/>
                <a:gd name="T3" fmla="*/ 1 h 6"/>
                <a:gd name="T4" fmla="*/ 3 w 8"/>
                <a:gd name="T5" fmla="*/ 5 h 6"/>
                <a:gd name="T6" fmla="*/ 3 w 8"/>
                <a:gd name="T7" fmla="*/ 5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3" y="5"/>
                    <a:pt x="3" y="5"/>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4" name="Freeform 10542">
              <a:extLst>
                <a:ext uri="{FF2B5EF4-FFF2-40B4-BE49-F238E27FC236}">
                  <a16:creationId xmlns:a16="http://schemas.microsoft.com/office/drawing/2014/main" id="{EDB01083-24DF-4663-8A57-238D3ECD669A}"/>
                </a:ext>
              </a:extLst>
            </p:cNvPr>
            <p:cNvSpPr>
              <a:spLocks/>
            </p:cNvSpPr>
            <p:nvPr/>
          </p:nvSpPr>
          <p:spPr bwMode="auto">
            <a:xfrm>
              <a:off x="6852" y="638"/>
              <a:ext cx="20"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5" name="Freeform 10543">
              <a:extLst>
                <a:ext uri="{FF2B5EF4-FFF2-40B4-BE49-F238E27FC236}">
                  <a16:creationId xmlns:a16="http://schemas.microsoft.com/office/drawing/2014/main" id="{0593000D-CC27-45A2-BB45-BB5D4407C8B8}"/>
                </a:ext>
              </a:extLst>
            </p:cNvPr>
            <p:cNvSpPr>
              <a:spLocks/>
            </p:cNvSpPr>
            <p:nvPr/>
          </p:nvSpPr>
          <p:spPr bwMode="auto">
            <a:xfrm>
              <a:off x="6834" y="618"/>
              <a:ext cx="24" cy="17"/>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6" name="Freeform 10544">
              <a:extLst>
                <a:ext uri="{FF2B5EF4-FFF2-40B4-BE49-F238E27FC236}">
                  <a16:creationId xmlns:a16="http://schemas.microsoft.com/office/drawing/2014/main" id="{ED2A5D63-0812-40F0-9735-9D6AACB4168A}"/>
                </a:ext>
              </a:extLst>
            </p:cNvPr>
            <p:cNvSpPr>
              <a:spLocks/>
            </p:cNvSpPr>
            <p:nvPr/>
          </p:nvSpPr>
          <p:spPr bwMode="auto">
            <a:xfrm>
              <a:off x="6825" y="591"/>
              <a:ext cx="21" cy="24"/>
            </a:xfrm>
            <a:custGeom>
              <a:avLst/>
              <a:gdLst>
                <a:gd name="T0" fmla="*/ 1 w 7"/>
                <a:gd name="T1" fmla="*/ 3 h 8"/>
                <a:gd name="T2" fmla="*/ 1 w 7"/>
                <a:gd name="T3" fmla="*/ 3 h 8"/>
                <a:gd name="T4" fmla="*/ 6 w 7"/>
                <a:gd name="T5" fmla="*/ 5 h 8"/>
                <a:gd name="T6" fmla="*/ 6 w 7"/>
                <a:gd name="T7" fmla="*/ 5 h 8"/>
                <a:gd name="T8" fmla="*/ 1 w 7"/>
                <a:gd name="T9" fmla="*/ 3 h 8"/>
              </a:gdLst>
              <a:ahLst/>
              <a:cxnLst>
                <a:cxn ang="0">
                  <a:pos x="T0" y="T1"/>
                </a:cxn>
                <a:cxn ang="0">
                  <a:pos x="T2" y="T3"/>
                </a:cxn>
                <a:cxn ang="0">
                  <a:pos x="T4" y="T5"/>
                </a:cxn>
                <a:cxn ang="0">
                  <a:pos x="T6" y="T7"/>
                </a:cxn>
                <a:cxn ang="0">
                  <a:pos x="T8" y="T9"/>
                </a:cxn>
              </a:cxnLst>
              <a:rect l="0" t="0" r="r" b="b"/>
              <a:pathLst>
                <a:path w="7" h="8">
                  <a:moveTo>
                    <a:pt x="1" y="3"/>
                  </a:moveTo>
                  <a:cubicBezTo>
                    <a:pt x="1" y="3"/>
                    <a:pt x="1" y="3"/>
                    <a:pt x="1" y="3"/>
                  </a:cubicBezTo>
                  <a:cubicBezTo>
                    <a:pt x="0" y="6"/>
                    <a:pt x="5" y="8"/>
                    <a:pt x="6" y="5"/>
                  </a:cubicBezTo>
                  <a:cubicBezTo>
                    <a:pt x="6" y="5"/>
                    <a:pt x="6" y="5"/>
                    <a:pt x="6" y="5"/>
                  </a:cubicBezTo>
                  <a:cubicBezTo>
                    <a:pt x="7"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7" name="Freeform 10545">
              <a:extLst>
                <a:ext uri="{FF2B5EF4-FFF2-40B4-BE49-F238E27FC236}">
                  <a16:creationId xmlns:a16="http://schemas.microsoft.com/office/drawing/2014/main" id="{D29FDFCA-3C19-482B-AFD3-0E20CDE35113}"/>
                </a:ext>
              </a:extLst>
            </p:cNvPr>
            <p:cNvSpPr>
              <a:spLocks/>
            </p:cNvSpPr>
            <p:nvPr/>
          </p:nvSpPr>
          <p:spPr bwMode="auto">
            <a:xfrm>
              <a:off x="6822" y="568"/>
              <a:ext cx="21" cy="20"/>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8" name="Freeform 10546">
              <a:extLst>
                <a:ext uri="{FF2B5EF4-FFF2-40B4-BE49-F238E27FC236}">
                  <a16:creationId xmlns:a16="http://schemas.microsoft.com/office/drawing/2014/main" id="{B9258ED0-1BA5-4ECD-92E6-A3F514C6214F}"/>
                </a:ext>
              </a:extLst>
            </p:cNvPr>
            <p:cNvSpPr>
              <a:spLocks/>
            </p:cNvSpPr>
            <p:nvPr/>
          </p:nvSpPr>
          <p:spPr bwMode="auto">
            <a:xfrm>
              <a:off x="6843" y="579"/>
              <a:ext cx="20" cy="18"/>
            </a:xfrm>
            <a:custGeom>
              <a:avLst/>
              <a:gdLst>
                <a:gd name="T0" fmla="*/ 6 w 7"/>
                <a:gd name="T1" fmla="*/ 2 h 6"/>
                <a:gd name="T2" fmla="*/ 5 w 7"/>
                <a:gd name="T3" fmla="*/ 1 h 6"/>
                <a:gd name="T4" fmla="*/ 1 w 7"/>
                <a:gd name="T5" fmla="*/ 2 h 6"/>
                <a:gd name="T6" fmla="*/ 1 w 7"/>
                <a:gd name="T7" fmla="*/ 2 h 6"/>
                <a:gd name="T8" fmla="*/ 3 w 7"/>
                <a:gd name="T9" fmla="*/ 5 h 6"/>
                <a:gd name="T10" fmla="*/ 6 w 7"/>
                <a:gd name="T11" fmla="*/ 2 h 6"/>
              </a:gdLst>
              <a:ahLst/>
              <a:cxnLst>
                <a:cxn ang="0">
                  <a:pos x="T0" y="T1"/>
                </a:cxn>
                <a:cxn ang="0">
                  <a:pos x="T2" y="T3"/>
                </a:cxn>
                <a:cxn ang="0">
                  <a:pos x="T4" y="T5"/>
                </a:cxn>
                <a:cxn ang="0">
                  <a:pos x="T6" y="T7"/>
                </a:cxn>
                <a:cxn ang="0">
                  <a:pos x="T8" y="T9"/>
                </a:cxn>
                <a:cxn ang="0">
                  <a:pos x="T10" y="T11"/>
                </a:cxn>
              </a:cxnLst>
              <a:rect l="0" t="0" r="r" b="b"/>
              <a:pathLst>
                <a:path w="7" h="6">
                  <a:moveTo>
                    <a:pt x="6" y="2"/>
                  </a:moveTo>
                  <a:cubicBezTo>
                    <a:pt x="5" y="2"/>
                    <a:pt x="5" y="1"/>
                    <a:pt x="5" y="1"/>
                  </a:cubicBezTo>
                  <a:cubicBezTo>
                    <a:pt x="4" y="0"/>
                    <a:pt x="2" y="0"/>
                    <a:pt x="1" y="2"/>
                  </a:cubicBezTo>
                  <a:cubicBezTo>
                    <a:pt x="1" y="2"/>
                    <a:pt x="1" y="2"/>
                    <a:pt x="1" y="2"/>
                  </a:cubicBezTo>
                  <a:cubicBezTo>
                    <a:pt x="0" y="3"/>
                    <a:pt x="1" y="5"/>
                    <a:pt x="3" y="5"/>
                  </a:cubicBezTo>
                  <a:cubicBezTo>
                    <a:pt x="5" y="6"/>
                    <a:pt x="7" y="4"/>
                    <a:pt x="6"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9" name="Freeform 10547">
              <a:extLst>
                <a:ext uri="{FF2B5EF4-FFF2-40B4-BE49-F238E27FC236}">
                  <a16:creationId xmlns:a16="http://schemas.microsoft.com/office/drawing/2014/main" id="{D9106DD4-E030-438B-9E29-109378391F49}"/>
                </a:ext>
              </a:extLst>
            </p:cNvPr>
            <p:cNvSpPr>
              <a:spLocks/>
            </p:cNvSpPr>
            <p:nvPr/>
          </p:nvSpPr>
          <p:spPr bwMode="auto">
            <a:xfrm>
              <a:off x="6849" y="606"/>
              <a:ext cx="23" cy="20"/>
            </a:xfrm>
            <a:custGeom>
              <a:avLst/>
              <a:gdLst>
                <a:gd name="T0" fmla="*/ 5 w 8"/>
                <a:gd name="T1" fmla="*/ 1 h 7"/>
                <a:gd name="T2" fmla="*/ 5 w 8"/>
                <a:gd name="T3" fmla="*/ 1 h 7"/>
                <a:gd name="T4" fmla="*/ 3 w 8"/>
                <a:gd name="T5" fmla="*/ 5 h 7"/>
                <a:gd name="T6" fmla="*/ 3 w 8"/>
                <a:gd name="T7" fmla="*/ 6 h 7"/>
                <a:gd name="T8" fmla="*/ 5 w 8"/>
                <a:gd name="T9" fmla="*/ 1 h 7"/>
              </a:gdLst>
              <a:ahLst/>
              <a:cxnLst>
                <a:cxn ang="0">
                  <a:pos x="T0" y="T1"/>
                </a:cxn>
                <a:cxn ang="0">
                  <a:pos x="T2" y="T3"/>
                </a:cxn>
                <a:cxn ang="0">
                  <a:pos x="T4" y="T5"/>
                </a:cxn>
                <a:cxn ang="0">
                  <a:pos x="T6" y="T7"/>
                </a:cxn>
                <a:cxn ang="0">
                  <a:pos x="T8" y="T9"/>
                </a:cxn>
              </a:cxnLst>
              <a:rect l="0" t="0" r="r" b="b"/>
              <a:pathLst>
                <a:path w="8" h="7">
                  <a:moveTo>
                    <a:pt x="5" y="1"/>
                  </a:moveTo>
                  <a:cubicBezTo>
                    <a:pt x="5" y="1"/>
                    <a:pt x="5" y="1"/>
                    <a:pt x="5" y="1"/>
                  </a:cubicBezTo>
                  <a:cubicBezTo>
                    <a:pt x="2" y="0"/>
                    <a:pt x="0" y="5"/>
                    <a:pt x="3" y="5"/>
                  </a:cubicBezTo>
                  <a:cubicBezTo>
                    <a:pt x="3" y="6"/>
                    <a:pt x="3" y="6"/>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0" name="Freeform 10548">
              <a:extLst>
                <a:ext uri="{FF2B5EF4-FFF2-40B4-BE49-F238E27FC236}">
                  <a16:creationId xmlns:a16="http://schemas.microsoft.com/office/drawing/2014/main" id="{457AE736-AC00-4665-A527-75D48D1F44C9}"/>
                </a:ext>
              </a:extLst>
            </p:cNvPr>
            <p:cNvSpPr>
              <a:spLocks/>
            </p:cNvSpPr>
            <p:nvPr/>
          </p:nvSpPr>
          <p:spPr bwMode="auto">
            <a:xfrm>
              <a:off x="6872" y="623"/>
              <a:ext cx="21" cy="18"/>
            </a:xfrm>
            <a:custGeom>
              <a:avLst/>
              <a:gdLst>
                <a:gd name="T0" fmla="*/ 6 w 7"/>
                <a:gd name="T1" fmla="*/ 3 h 6"/>
                <a:gd name="T2" fmla="*/ 4 w 7"/>
                <a:gd name="T3" fmla="*/ 1 h 6"/>
                <a:gd name="T4" fmla="*/ 2 w 7"/>
                <a:gd name="T5" fmla="*/ 5 h 6"/>
                <a:gd name="T6" fmla="*/ 3 w 7"/>
                <a:gd name="T7" fmla="*/ 6 h 6"/>
                <a:gd name="T8" fmla="*/ 3 w 7"/>
                <a:gd name="T9" fmla="*/ 6 h 6"/>
                <a:gd name="T10" fmla="*/ 3 w 7"/>
                <a:gd name="T11" fmla="*/ 6 h 6"/>
                <a:gd name="T12" fmla="*/ 6 w 7"/>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6" y="3"/>
                  </a:moveTo>
                  <a:cubicBezTo>
                    <a:pt x="6" y="2"/>
                    <a:pt x="5" y="1"/>
                    <a:pt x="4" y="1"/>
                  </a:cubicBezTo>
                  <a:cubicBezTo>
                    <a:pt x="2" y="0"/>
                    <a:pt x="0" y="3"/>
                    <a:pt x="2" y="5"/>
                  </a:cubicBezTo>
                  <a:cubicBezTo>
                    <a:pt x="2" y="5"/>
                    <a:pt x="3" y="5"/>
                    <a:pt x="3" y="6"/>
                  </a:cubicBezTo>
                  <a:cubicBezTo>
                    <a:pt x="3" y="6"/>
                    <a:pt x="3" y="6"/>
                    <a:pt x="3" y="6"/>
                  </a:cubicBezTo>
                  <a:cubicBezTo>
                    <a:pt x="3" y="6"/>
                    <a:pt x="3" y="6"/>
                    <a:pt x="3" y="6"/>
                  </a:cubicBezTo>
                  <a:cubicBezTo>
                    <a:pt x="5" y="6"/>
                    <a:pt x="7" y="5"/>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1" name="Freeform 10549">
              <a:extLst>
                <a:ext uri="{FF2B5EF4-FFF2-40B4-BE49-F238E27FC236}">
                  <a16:creationId xmlns:a16="http://schemas.microsoft.com/office/drawing/2014/main" id="{8B755ABF-B7C9-4F2E-AD9D-DAF5F95863DB}"/>
                </a:ext>
              </a:extLst>
            </p:cNvPr>
            <p:cNvSpPr>
              <a:spLocks/>
            </p:cNvSpPr>
            <p:nvPr/>
          </p:nvSpPr>
          <p:spPr bwMode="auto">
            <a:xfrm>
              <a:off x="6890" y="641"/>
              <a:ext cx="23" cy="18"/>
            </a:xfrm>
            <a:custGeom>
              <a:avLst/>
              <a:gdLst>
                <a:gd name="T0" fmla="*/ 5 w 8"/>
                <a:gd name="T1" fmla="*/ 1 h 6"/>
                <a:gd name="T2" fmla="*/ 5 w 8"/>
                <a:gd name="T3" fmla="*/ 1 h 6"/>
                <a:gd name="T4" fmla="*/ 3 w 8"/>
                <a:gd name="T5" fmla="*/ 5 h 6"/>
                <a:gd name="T6" fmla="*/ 4 w 8"/>
                <a:gd name="T7" fmla="*/ 5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4" y="5"/>
                    <a:pt x="4" y="5"/>
                    <a:pt x="4"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2" name="Freeform 10550">
              <a:extLst>
                <a:ext uri="{FF2B5EF4-FFF2-40B4-BE49-F238E27FC236}">
                  <a16:creationId xmlns:a16="http://schemas.microsoft.com/office/drawing/2014/main" id="{A408E0A2-4C70-4F0E-8DBF-2D4F645E5954}"/>
                </a:ext>
              </a:extLst>
            </p:cNvPr>
            <p:cNvSpPr>
              <a:spLocks/>
            </p:cNvSpPr>
            <p:nvPr/>
          </p:nvSpPr>
          <p:spPr bwMode="auto">
            <a:xfrm>
              <a:off x="6919" y="635"/>
              <a:ext cx="24" cy="24"/>
            </a:xfrm>
            <a:custGeom>
              <a:avLst/>
              <a:gdLst>
                <a:gd name="T0" fmla="*/ 3 w 8"/>
                <a:gd name="T1" fmla="*/ 2 h 8"/>
                <a:gd name="T2" fmla="*/ 3 w 8"/>
                <a:gd name="T3" fmla="*/ 2 h 8"/>
                <a:gd name="T4" fmla="*/ 5 w 8"/>
                <a:gd name="T5" fmla="*/ 6 h 8"/>
                <a:gd name="T6" fmla="*/ 5 w 8"/>
                <a:gd name="T7" fmla="*/ 6 h 8"/>
                <a:gd name="T8" fmla="*/ 3 w 8"/>
                <a:gd name="T9" fmla="*/ 2 h 8"/>
              </a:gdLst>
              <a:ahLst/>
              <a:cxnLst>
                <a:cxn ang="0">
                  <a:pos x="T0" y="T1"/>
                </a:cxn>
                <a:cxn ang="0">
                  <a:pos x="T2" y="T3"/>
                </a:cxn>
                <a:cxn ang="0">
                  <a:pos x="T4" y="T5"/>
                </a:cxn>
                <a:cxn ang="0">
                  <a:pos x="T6" y="T7"/>
                </a:cxn>
                <a:cxn ang="0">
                  <a:pos x="T8" y="T9"/>
                </a:cxn>
              </a:cxnLst>
              <a:rect l="0" t="0" r="r" b="b"/>
              <a:pathLst>
                <a:path w="8" h="8">
                  <a:moveTo>
                    <a:pt x="3" y="2"/>
                  </a:moveTo>
                  <a:cubicBezTo>
                    <a:pt x="3" y="2"/>
                    <a:pt x="3" y="2"/>
                    <a:pt x="3" y="2"/>
                  </a:cubicBezTo>
                  <a:cubicBezTo>
                    <a:pt x="0" y="3"/>
                    <a:pt x="2" y="8"/>
                    <a:pt x="5" y="6"/>
                  </a:cubicBezTo>
                  <a:cubicBezTo>
                    <a:pt x="5" y="6"/>
                    <a:pt x="5" y="6"/>
                    <a:pt x="5" y="6"/>
                  </a:cubicBezTo>
                  <a:cubicBezTo>
                    <a:pt x="8" y="5"/>
                    <a:pt x="6" y="0"/>
                    <a:pt x="3"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3" name="Freeform 10551">
              <a:extLst>
                <a:ext uri="{FF2B5EF4-FFF2-40B4-BE49-F238E27FC236}">
                  <a16:creationId xmlns:a16="http://schemas.microsoft.com/office/drawing/2014/main" id="{646C41A3-2AB9-48F0-9A3E-D4515885A661}"/>
                </a:ext>
              </a:extLst>
            </p:cNvPr>
            <p:cNvSpPr>
              <a:spLocks/>
            </p:cNvSpPr>
            <p:nvPr/>
          </p:nvSpPr>
          <p:spPr bwMode="auto">
            <a:xfrm>
              <a:off x="6943" y="626"/>
              <a:ext cx="17" cy="18"/>
            </a:xfrm>
            <a:custGeom>
              <a:avLst/>
              <a:gdLst>
                <a:gd name="T0" fmla="*/ 2 w 6"/>
                <a:gd name="T1" fmla="*/ 1 h 6"/>
                <a:gd name="T2" fmla="*/ 1 w 6"/>
                <a:gd name="T3" fmla="*/ 3 h 6"/>
                <a:gd name="T4" fmla="*/ 2 w 6"/>
                <a:gd name="T5" fmla="*/ 6 h 6"/>
                <a:gd name="T6" fmla="*/ 5 w 6"/>
                <a:gd name="T7" fmla="*/ 5 h 6"/>
                <a:gd name="T8" fmla="*/ 2 w 6"/>
                <a:gd name="T9" fmla="*/ 1 h 6"/>
              </a:gdLst>
              <a:ahLst/>
              <a:cxnLst>
                <a:cxn ang="0">
                  <a:pos x="T0" y="T1"/>
                </a:cxn>
                <a:cxn ang="0">
                  <a:pos x="T2" y="T3"/>
                </a:cxn>
                <a:cxn ang="0">
                  <a:pos x="T4" y="T5"/>
                </a:cxn>
                <a:cxn ang="0">
                  <a:pos x="T6" y="T7"/>
                </a:cxn>
                <a:cxn ang="0">
                  <a:pos x="T8" y="T9"/>
                </a:cxn>
              </a:cxnLst>
              <a:rect l="0" t="0" r="r" b="b"/>
              <a:pathLst>
                <a:path w="6" h="6">
                  <a:moveTo>
                    <a:pt x="2" y="1"/>
                  </a:moveTo>
                  <a:cubicBezTo>
                    <a:pt x="1" y="1"/>
                    <a:pt x="1" y="2"/>
                    <a:pt x="1" y="3"/>
                  </a:cubicBezTo>
                  <a:cubicBezTo>
                    <a:pt x="0" y="4"/>
                    <a:pt x="1" y="5"/>
                    <a:pt x="2" y="6"/>
                  </a:cubicBezTo>
                  <a:cubicBezTo>
                    <a:pt x="3" y="6"/>
                    <a:pt x="4" y="6"/>
                    <a:pt x="5" y="5"/>
                  </a:cubicBezTo>
                  <a:cubicBezTo>
                    <a:pt x="6" y="3"/>
                    <a:pt x="4" y="0"/>
                    <a:pt x="2"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4" name="Freeform 10552">
              <a:extLst>
                <a:ext uri="{FF2B5EF4-FFF2-40B4-BE49-F238E27FC236}">
                  <a16:creationId xmlns:a16="http://schemas.microsoft.com/office/drawing/2014/main" id="{A75AD498-6974-48F5-BA2B-FE9281CFE4E8}"/>
                </a:ext>
              </a:extLst>
            </p:cNvPr>
            <p:cNvSpPr>
              <a:spLocks/>
            </p:cNvSpPr>
            <p:nvPr/>
          </p:nvSpPr>
          <p:spPr bwMode="auto">
            <a:xfrm>
              <a:off x="6955" y="609"/>
              <a:ext cx="17" cy="20"/>
            </a:xfrm>
            <a:custGeom>
              <a:avLst/>
              <a:gdLst>
                <a:gd name="T0" fmla="*/ 1 w 6"/>
                <a:gd name="T1" fmla="*/ 3 h 7"/>
                <a:gd name="T2" fmla="*/ 1 w 6"/>
                <a:gd name="T3" fmla="*/ 3 h 7"/>
                <a:gd name="T4" fmla="*/ 5 w 6"/>
                <a:gd name="T5" fmla="*/ 4 h 7"/>
                <a:gd name="T6" fmla="*/ 6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6" y="4"/>
                    <a:pt x="6" y="4"/>
                    <a:pt x="6"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5" name="Freeform 10553">
              <a:extLst>
                <a:ext uri="{FF2B5EF4-FFF2-40B4-BE49-F238E27FC236}">
                  <a16:creationId xmlns:a16="http://schemas.microsoft.com/office/drawing/2014/main" id="{6DC185E2-AC09-4857-A622-065A7BBD8D5E}"/>
                </a:ext>
              </a:extLst>
            </p:cNvPr>
            <p:cNvSpPr>
              <a:spLocks/>
            </p:cNvSpPr>
            <p:nvPr/>
          </p:nvSpPr>
          <p:spPr bwMode="auto">
            <a:xfrm>
              <a:off x="6955" y="579"/>
              <a:ext cx="20" cy="18"/>
            </a:xfrm>
            <a:custGeom>
              <a:avLst/>
              <a:gdLst>
                <a:gd name="T0" fmla="*/ 4 w 7"/>
                <a:gd name="T1" fmla="*/ 1 h 6"/>
                <a:gd name="T2" fmla="*/ 4 w 7"/>
                <a:gd name="T3" fmla="*/ 1 h 6"/>
                <a:gd name="T4" fmla="*/ 3 w 7"/>
                <a:gd name="T5" fmla="*/ 5 h 6"/>
                <a:gd name="T6" fmla="*/ 3 w 7"/>
                <a:gd name="T7" fmla="*/ 5 h 6"/>
                <a:gd name="T8" fmla="*/ 4 w 7"/>
                <a:gd name="T9" fmla="*/ 1 h 6"/>
              </a:gdLst>
              <a:ahLst/>
              <a:cxnLst>
                <a:cxn ang="0">
                  <a:pos x="T0" y="T1"/>
                </a:cxn>
                <a:cxn ang="0">
                  <a:pos x="T2" y="T3"/>
                </a:cxn>
                <a:cxn ang="0">
                  <a:pos x="T4" y="T5"/>
                </a:cxn>
                <a:cxn ang="0">
                  <a:pos x="T6" y="T7"/>
                </a:cxn>
                <a:cxn ang="0">
                  <a:pos x="T8" y="T9"/>
                </a:cxn>
              </a:cxnLst>
              <a:rect l="0" t="0" r="r" b="b"/>
              <a:pathLst>
                <a:path w="7" h="6">
                  <a:moveTo>
                    <a:pt x="4" y="1"/>
                  </a:moveTo>
                  <a:cubicBezTo>
                    <a:pt x="4" y="1"/>
                    <a:pt x="4" y="1"/>
                    <a:pt x="4" y="1"/>
                  </a:cubicBezTo>
                  <a:cubicBezTo>
                    <a:pt x="1" y="0"/>
                    <a:pt x="0" y="4"/>
                    <a:pt x="3" y="5"/>
                  </a:cubicBezTo>
                  <a:cubicBezTo>
                    <a:pt x="3" y="5"/>
                    <a:pt x="3" y="5"/>
                    <a:pt x="3" y="5"/>
                  </a:cubicBezTo>
                  <a:cubicBezTo>
                    <a:pt x="6"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6" name="Freeform 10554">
              <a:extLst>
                <a:ext uri="{FF2B5EF4-FFF2-40B4-BE49-F238E27FC236}">
                  <a16:creationId xmlns:a16="http://schemas.microsoft.com/office/drawing/2014/main" id="{C3E561F2-4527-4AE0-9F3A-6924CC7C7861}"/>
                </a:ext>
              </a:extLst>
            </p:cNvPr>
            <p:cNvSpPr>
              <a:spLocks/>
            </p:cNvSpPr>
            <p:nvPr/>
          </p:nvSpPr>
          <p:spPr bwMode="auto">
            <a:xfrm>
              <a:off x="6931" y="574"/>
              <a:ext cx="18" cy="20"/>
            </a:xfrm>
            <a:custGeom>
              <a:avLst/>
              <a:gdLst>
                <a:gd name="T0" fmla="*/ 6 w 6"/>
                <a:gd name="T1" fmla="*/ 4 h 7"/>
                <a:gd name="T2" fmla="*/ 6 w 6"/>
                <a:gd name="T3" fmla="*/ 4 h 7"/>
                <a:gd name="T4" fmla="*/ 6 w 6"/>
                <a:gd name="T5" fmla="*/ 4 h 7"/>
                <a:gd name="T6" fmla="*/ 3 w 6"/>
                <a:gd name="T7" fmla="*/ 1 h 7"/>
                <a:gd name="T8" fmla="*/ 1 w 6"/>
                <a:gd name="T9" fmla="*/ 3 h 7"/>
                <a:gd name="T10" fmla="*/ 5 w 6"/>
                <a:gd name="T11" fmla="*/ 5 h 7"/>
                <a:gd name="T12" fmla="*/ 6 w 6"/>
                <a:gd name="T13" fmla="*/ 4 h 7"/>
              </a:gdLst>
              <a:ahLst/>
              <a:cxnLst>
                <a:cxn ang="0">
                  <a:pos x="T0" y="T1"/>
                </a:cxn>
                <a:cxn ang="0">
                  <a:pos x="T2" y="T3"/>
                </a:cxn>
                <a:cxn ang="0">
                  <a:pos x="T4" y="T5"/>
                </a:cxn>
                <a:cxn ang="0">
                  <a:pos x="T6" y="T7"/>
                </a:cxn>
                <a:cxn ang="0">
                  <a:pos x="T8" y="T9"/>
                </a:cxn>
                <a:cxn ang="0">
                  <a:pos x="T10" y="T11"/>
                </a:cxn>
                <a:cxn ang="0">
                  <a:pos x="T12" y="T13"/>
                </a:cxn>
              </a:cxnLst>
              <a:rect l="0" t="0" r="r" b="b"/>
              <a:pathLst>
                <a:path w="6" h="7">
                  <a:moveTo>
                    <a:pt x="6" y="4"/>
                  </a:moveTo>
                  <a:cubicBezTo>
                    <a:pt x="6" y="4"/>
                    <a:pt x="6" y="4"/>
                    <a:pt x="6" y="4"/>
                  </a:cubicBezTo>
                  <a:cubicBezTo>
                    <a:pt x="6" y="4"/>
                    <a:pt x="6" y="4"/>
                    <a:pt x="6" y="4"/>
                  </a:cubicBezTo>
                  <a:cubicBezTo>
                    <a:pt x="6" y="2"/>
                    <a:pt x="5" y="0"/>
                    <a:pt x="3" y="1"/>
                  </a:cubicBezTo>
                  <a:cubicBezTo>
                    <a:pt x="2" y="1"/>
                    <a:pt x="2" y="2"/>
                    <a:pt x="1" y="3"/>
                  </a:cubicBezTo>
                  <a:cubicBezTo>
                    <a:pt x="0" y="5"/>
                    <a:pt x="4" y="7"/>
                    <a:pt x="5" y="5"/>
                  </a:cubicBezTo>
                  <a:cubicBezTo>
                    <a:pt x="5" y="5"/>
                    <a:pt x="6" y="4"/>
                    <a:pt x="6"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7" name="Freeform 10555">
              <a:extLst>
                <a:ext uri="{FF2B5EF4-FFF2-40B4-BE49-F238E27FC236}">
                  <a16:creationId xmlns:a16="http://schemas.microsoft.com/office/drawing/2014/main" id="{6D89F0F1-C75E-4E4E-9B72-E76D4D89A42E}"/>
                </a:ext>
              </a:extLst>
            </p:cNvPr>
            <p:cNvSpPr>
              <a:spLocks/>
            </p:cNvSpPr>
            <p:nvPr/>
          </p:nvSpPr>
          <p:spPr bwMode="auto">
            <a:xfrm>
              <a:off x="6911" y="588"/>
              <a:ext cx="14" cy="18"/>
            </a:xfrm>
            <a:custGeom>
              <a:avLst/>
              <a:gdLst>
                <a:gd name="T0" fmla="*/ 4 w 5"/>
                <a:gd name="T1" fmla="*/ 3 h 6"/>
                <a:gd name="T2" fmla="*/ 2 w 5"/>
                <a:gd name="T3" fmla="*/ 0 h 6"/>
                <a:gd name="T4" fmla="*/ 2 w 5"/>
                <a:gd name="T5" fmla="*/ 0 h 6"/>
                <a:gd name="T6" fmla="*/ 0 w 5"/>
                <a:gd name="T7" fmla="*/ 2 h 6"/>
                <a:gd name="T8" fmla="*/ 0 w 5"/>
                <a:gd name="T9" fmla="*/ 4 h 6"/>
                <a:gd name="T10" fmla="*/ 4 w 5"/>
                <a:gd name="T11" fmla="*/ 3 h 6"/>
              </a:gdLst>
              <a:ahLst/>
              <a:cxnLst>
                <a:cxn ang="0">
                  <a:pos x="T0" y="T1"/>
                </a:cxn>
                <a:cxn ang="0">
                  <a:pos x="T2" y="T3"/>
                </a:cxn>
                <a:cxn ang="0">
                  <a:pos x="T4" y="T5"/>
                </a:cxn>
                <a:cxn ang="0">
                  <a:pos x="T6" y="T7"/>
                </a:cxn>
                <a:cxn ang="0">
                  <a:pos x="T8" y="T9"/>
                </a:cxn>
                <a:cxn ang="0">
                  <a:pos x="T10" y="T11"/>
                </a:cxn>
              </a:cxnLst>
              <a:rect l="0" t="0" r="r" b="b"/>
              <a:pathLst>
                <a:path w="5" h="6">
                  <a:moveTo>
                    <a:pt x="4" y="3"/>
                  </a:moveTo>
                  <a:cubicBezTo>
                    <a:pt x="5" y="2"/>
                    <a:pt x="4" y="0"/>
                    <a:pt x="2" y="0"/>
                  </a:cubicBezTo>
                  <a:cubicBezTo>
                    <a:pt x="2" y="0"/>
                    <a:pt x="2" y="0"/>
                    <a:pt x="2" y="0"/>
                  </a:cubicBezTo>
                  <a:cubicBezTo>
                    <a:pt x="1" y="0"/>
                    <a:pt x="0" y="1"/>
                    <a:pt x="0" y="2"/>
                  </a:cubicBezTo>
                  <a:cubicBezTo>
                    <a:pt x="0" y="3"/>
                    <a:pt x="0" y="3"/>
                    <a:pt x="0" y="4"/>
                  </a:cubicBezTo>
                  <a:cubicBezTo>
                    <a:pt x="1" y="6"/>
                    <a:pt x="4" y="5"/>
                    <a:pt x="4"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8" name="Freeform 10556">
              <a:extLst>
                <a:ext uri="{FF2B5EF4-FFF2-40B4-BE49-F238E27FC236}">
                  <a16:creationId xmlns:a16="http://schemas.microsoft.com/office/drawing/2014/main" id="{DD1DDB36-B9F1-4DB0-BEE7-E78547AF97E6}"/>
                </a:ext>
              </a:extLst>
            </p:cNvPr>
            <p:cNvSpPr>
              <a:spLocks/>
            </p:cNvSpPr>
            <p:nvPr/>
          </p:nvSpPr>
          <p:spPr bwMode="auto">
            <a:xfrm>
              <a:off x="6913" y="606"/>
              <a:ext cx="18" cy="17"/>
            </a:xfrm>
            <a:custGeom>
              <a:avLst/>
              <a:gdLst>
                <a:gd name="T0" fmla="*/ 6 w 6"/>
                <a:gd name="T1" fmla="*/ 3 h 6"/>
                <a:gd name="T2" fmla="*/ 6 w 6"/>
                <a:gd name="T3" fmla="*/ 3 h 6"/>
                <a:gd name="T4" fmla="*/ 5 w 6"/>
                <a:gd name="T5" fmla="*/ 2 h 6"/>
                <a:gd name="T6" fmla="*/ 1 w 6"/>
                <a:gd name="T7" fmla="*/ 2 h 6"/>
                <a:gd name="T8" fmla="*/ 1 w 6"/>
                <a:gd name="T9" fmla="*/ 2 h 6"/>
                <a:gd name="T10" fmla="*/ 2 w 6"/>
                <a:gd name="T11" fmla="*/ 6 h 6"/>
                <a:gd name="T12" fmla="*/ 3 w 6"/>
                <a:gd name="T13" fmla="*/ 6 h 6"/>
                <a:gd name="T14" fmla="*/ 6 w 6"/>
                <a:gd name="T15" fmla="*/ 4 h 6"/>
                <a:gd name="T16" fmla="*/ 6 w 6"/>
                <a:gd name="T17" fmla="*/ 3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6">
                  <a:moveTo>
                    <a:pt x="6" y="3"/>
                  </a:moveTo>
                  <a:cubicBezTo>
                    <a:pt x="6" y="3"/>
                    <a:pt x="6" y="3"/>
                    <a:pt x="6" y="3"/>
                  </a:cubicBezTo>
                  <a:cubicBezTo>
                    <a:pt x="6" y="2"/>
                    <a:pt x="6" y="2"/>
                    <a:pt x="5" y="2"/>
                  </a:cubicBezTo>
                  <a:cubicBezTo>
                    <a:pt x="5" y="1"/>
                    <a:pt x="3" y="0"/>
                    <a:pt x="1" y="2"/>
                  </a:cubicBezTo>
                  <a:cubicBezTo>
                    <a:pt x="1" y="2"/>
                    <a:pt x="1" y="2"/>
                    <a:pt x="1" y="2"/>
                  </a:cubicBezTo>
                  <a:cubicBezTo>
                    <a:pt x="0" y="3"/>
                    <a:pt x="1" y="5"/>
                    <a:pt x="2" y="6"/>
                  </a:cubicBezTo>
                  <a:cubicBezTo>
                    <a:pt x="3" y="6"/>
                    <a:pt x="3" y="6"/>
                    <a:pt x="3" y="6"/>
                  </a:cubicBezTo>
                  <a:cubicBezTo>
                    <a:pt x="4" y="6"/>
                    <a:pt x="5" y="5"/>
                    <a:pt x="6" y="4"/>
                  </a:cubicBezTo>
                  <a:cubicBezTo>
                    <a:pt x="6" y="4"/>
                    <a:pt x="6" y="3"/>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59" name="Freeform 10557">
              <a:extLst>
                <a:ext uri="{FF2B5EF4-FFF2-40B4-BE49-F238E27FC236}">
                  <a16:creationId xmlns:a16="http://schemas.microsoft.com/office/drawing/2014/main" id="{47D1C571-9356-4ED6-B5CA-D0664F071293}"/>
                </a:ext>
              </a:extLst>
            </p:cNvPr>
            <p:cNvSpPr>
              <a:spLocks/>
            </p:cNvSpPr>
            <p:nvPr/>
          </p:nvSpPr>
          <p:spPr bwMode="auto">
            <a:xfrm>
              <a:off x="6934" y="594"/>
              <a:ext cx="24" cy="21"/>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0" name="Freeform 10558">
              <a:extLst>
                <a:ext uri="{FF2B5EF4-FFF2-40B4-BE49-F238E27FC236}">
                  <a16:creationId xmlns:a16="http://schemas.microsoft.com/office/drawing/2014/main" id="{99F15DA2-37B6-4EA3-9BE4-79401946A319}"/>
                </a:ext>
              </a:extLst>
            </p:cNvPr>
            <p:cNvSpPr>
              <a:spLocks/>
            </p:cNvSpPr>
            <p:nvPr/>
          </p:nvSpPr>
          <p:spPr bwMode="auto">
            <a:xfrm>
              <a:off x="6884" y="609"/>
              <a:ext cx="21" cy="14"/>
            </a:xfrm>
            <a:custGeom>
              <a:avLst/>
              <a:gdLst>
                <a:gd name="T0" fmla="*/ 4 w 7"/>
                <a:gd name="T1" fmla="*/ 0 h 5"/>
                <a:gd name="T2" fmla="*/ 2 w 7"/>
                <a:gd name="T3" fmla="*/ 1 h 5"/>
                <a:gd name="T4" fmla="*/ 1 w 7"/>
                <a:gd name="T5" fmla="*/ 4 h 5"/>
                <a:gd name="T6" fmla="*/ 3 w 7"/>
                <a:gd name="T7" fmla="*/ 5 h 5"/>
                <a:gd name="T8" fmla="*/ 4 w 7"/>
                <a:gd name="T9" fmla="*/ 0 h 5"/>
              </a:gdLst>
              <a:ahLst/>
              <a:cxnLst>
                <a:cxn ang="0">
                  <a:pos x="T0" y="T1"/>
                </a:cxn>
                <a:cxn ang="0">
                  <a:pos x="T2" y="T3"/>
                </a:cxn>
                <a:cxn ang="0">
                  <a:pos x="T4" y="T5"/>
                </a:cxn>
                <a:cxn ang="0">
                  <a:pos x="T6" y="T7"/>
                </a:cxn>
                <a:cxn ang="0">
                  <a:pos x="T8" y="T9"/>
                </a:cxn>
              </a:cxnLst>
              <a:rect l="0" t="0" r="r" b="b"/>
              <a:pathLst>
                <a:path w="7" h="5">
                  <a:moveTo>
                    <a:pt x="4" y="0"/>
                  </a:moveTo>
                  <a:cubicBezTo>
                    <a:pt x="3" y="0"/>
                    <a:pt x="3" y="0"/>
                    <a:pt x="2" y="1"/>
                  </a:cubicBezTo>
                  <a:cubicBezTo>
                    <a:pt x="1" y="1"/>
                    <a:pt x="0" y="3"/>
                    <a:pt x="1" y="4"/>
                  </a:cubicBezTo>
                  <a:cubicBezTo>
                    <a:pt x="1" y="5"/>
                    <a:pt x="2" y="5"/>
                    <a:pt x="3" y="5"/>
                  </a:cubicBezTo>
                  <a:cubicBezTo>
                    <a:pt x="6" y="5"/>
                    <a:pt x="7" y="1"/>
                    <a:pt x="4"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1" name="Freeform 10559">
              <a:extLst>
                <a:ext uri="{FF2B5EF4-FFF2-40B4-BE49-F238E27FC236}">
                  <a16:creationId xmlns:a16="http://schemas.microsoft.com/office/drawing/2014/main" id="{B7B0F557-9315-410C-BFC9-7B8DF1527DFE}"/>
                </a:ext>
              </a:extLst>
            </p:cNvPr>
            <p:cNvSpPr>
              <a:spLocks/>
            </p:cNvSpPr>
            <p:nvPr/>
          </p:nvSpPr>
          <p:spPr bwMode="auto">
            <a:xfrm>
              <a:off x="6928" y="615"/>
              <a:ext cx="24" cy="20"/>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2" name="Freeform 10560">
              <a:extLst>
                <a:ext uri="{FF2B5EF4-FFF2-40B4-BE49-F238E27FC236}">
                  <a16:creationId xmlns:a16="http://schemas.microsoft.com/office/drawing/2014/main" id="{272F9D36-110D-4F40-B453-DCF142B42E05}"/>
                </a:ext>
              </a:extLst>
            </p:cNvPr>
            <p:cNvSpPr>
              <a:spLocks/>
            </p:cNvSpPr>
            <p:nvPr/>
          </p:nvSpPr>
          <p:spPr bwMode="auto">
            <a:xfrm>
              <a:off x="6943" y="524"/>
              <a:ext cx="20" cy="20"/>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3" name="Freeform 10561">
              <a:extLst>
                <a:ext uri="{FF2B5EF4-FFF2-40B4-BE49-F238E27FC236}">
                  <a16:creationId xmlns:a16="http://schemas.microsoft.com/office/drawing/2014/main" id="{68D4483B-22D7-4CCC-BB0C-93029FDF5E87}"/>
                </a:ext>
              </a:extLst>
            </p:cNvPr>
            <p:cNvSpPr>
              <a:spLocks/>
            </p:cNvSpPr>
            <p:nvPr/>
          </p:nvSpPr>
          <p:spPr bwMode="auto">
            <a:xfrm>
              <a:off x="6958" y="553"/>
              <a:ext cx="20" cy="18"/>
            </a:xfrm>
            <a:custGeom>
              <a:avLst/>
              <a:gdLst>
                <a:gd name="T0" fmla="*/ 5 w 7"/>
                <a:gd name="T1" fmla="*/ 1 h 6"/>
                <a:gd name="T2" fmla="*/ 3 w 7"/>
                <a:gd name="T3" fmla="*/ 5 h 6"/>
                <a:gd name="T4" fmla="*/ 5 w 7"/>
                <a:gd name="T5" fmla="*/ 1 h 6"/>
              </a:gdLst>
              <a:ahLst/>
              <a:cxnLst>
                <a:cxn ang="0">
                  <a:pos x="T0" y="T1"/>
                </a:cxn>
                <a:cxn ang="0">
                  <a:pos x="T2" y="T3"/>
                </a:cxn>
                <a:cxn ang="0">
                  <a:pos x="T4" y="T5"/>
                </a:cxn>
              </a:cxnLst>
              <a:rect l="0" t="0" r="r" b="b"/>
              <a:pathLst>
                <a:path w="7" h="6">
                  <a:moveTo>
                    <a:pt x="5" y="1"/>
                  </a:moveTo>
                  <a:cubicBezTo>
                    <a:pt x="2" y="0"/>
                    <a:pt x="0" y="4"/>
                    <a:pt x="3" y="5"/>
                  </a:cubicBezTo>
                  <a:cubicBezTo>
                    <a:pt x="6" y="6"/>
                    <a:pt x="7"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4" name="Freeform 10562">
              <a:extLst>
                <a:ext uri="{FF2B5EF4-FFF2-40B4-BE49-F238E27FC236}">
                  <a16:creationId xmlns:a16="http://schemas.microsoft.com/office/drawing/2014/main" id="{5D27E380-2AF0-43BC-8C2F-E7B39BDC9143}"/>
                </a:ext>
              </a:extLst>
            </p:cNvPr>
            <p:cNvSpPr>
              <a:spLocks/>
            </p:cNvSpPr>
            <p:nvPr/>
          </p:nvSpPr>
          <p:spPr bwMode="auto">
            <a:xfrm>
              <a:off x="6825" y="547"/>
              <a:ext cx="18" cy="21"/>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5" name="Freeform 10563">
              <a:extLst>
                <a:ext uri="{FF2B5EF4-FFF2-40B4-BE49-F238E27FC236}">
                  <a16:creationId xmlns:a16="http://schemas.microsoft.com/office/drawing/2014/main" id="{2BB8AD83-A5B7-4EA6-86B0-EB505C34445C}"/>
                </a:ext>
              </a:extLst>
            </p:cNvPr>
            <p:cNvSpPr>
              <a:spLocks/>
            </p:cNvSpPr>
            <p:nvPr/>
          </p:nvSpPr>
          <p:spPr bwMode="auto">
            <a:xfrm>
              <a:off x="6966" y="667"/>
              <a:ext cx="18" cy="21"/>
            </a:xfrm>
            <a:custGeom>
              <a:avLst/>
              <a:gdLst>
                <a:gd name="T0" fmla="*/ 1 w 6"/>
                <a:gd name="T1" fmla="*/ 3 h 7"/>
                <a:gd name="T2" fmla="*/ 1 w 6"/>
                <a:gd name="T3" fmla="*/ 3 h 7"/>
                <a:gd name="T4" fmla="*/ 5 w 6"/>
                <a:gd name="T5" fmla="*/ 4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6" name="Freeform 10564">
              <a:extLst>
                <a:ext uri="{FF2B5EF4-FFF2-40B4-BE49-F238E27FC236}">
                  <a16:creationId xmlns:a16="http://schemas.microsoft.com/office/drawing/2014/main" id="{3D33F831-7974-4385-8CC7-C18D6A184A58}"/>
                </a:ext>
              </a:extLst>
            </p:cNvPr>
            <p:cNvSpPr>
              <a:spLocks/>
            </p:cNvSpPr>
            <p:nvPr/>
          </p:nvSpPr>
          <p:spPr bwMode="auto">
            <a:xfrm>
              <a:off x="7002" y="612"/>
              <a:ext cx="20" cy="17"/>
            </a:xfrm>
            <a:custGeom>
              <a:avLst/>
              <a:gdLst>
                <a:gd name="T0" fmla="*/ 4 w 7"/>
                <a:gd name="T1" fmla="*/ 1 h 6"/>
                <a:gd name="T2" fmla="*/ 3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3"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7" name="Freeform 10565">
              <a:extLst>
                <a:ext uri="{FF2B5EF4-FFF2-40B4-BE49-F238E27FC236}">
                  <a16:creationId xmlns:a16="http://schemas.microsoft.com/office/drawing/2014/main" id="{09E708CB-03FE-42EA-8621-0665CD3A602F}"/>
                </a:ext>
              </a:extLst>
            </p:cNvPr>
            <p:cNvSpPr>
              <a:spLocks/>
            </p:cNvSpPr>
            <p:nvPr/>
          </p:nvSpPr>
          <p:spPr bwMode="auto">
            <a:xfrm>
              <a:off x="6902" y="620"/>
              <a:ext cx="23" cy="21"/>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8" name="Freeform 10566">
              <a:extLst>
                <a:ext uri="{FF2B5EF4-FFF2-40B4-BE49-F238E27FC236}">
                  <a16:creationId xmlns:a16="http://schemas.microsoft.com/office/drawing/2014/main" id="{EAE8295D-37FE-46CB-97CF-67EB7DAD29A4}"/>
                </a:ext>
              </a:extLst>
            </p:cNvPr>
            <p:cNvSpPr>
              <a:spLocks/>
            </p:cNvSpPr>
            <p:nvPr/>
          </p:nvSpPr>
          <p:spPr bwMode="auto">
            <a:xfrm>
              <a:off x="6916" y="541"/>
              <a:ext cx="24" cy="21"/>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ED163A-1BBF-4146-BC92-68C82B66CE0F}"/>
              </a:ext>
            </a:extLst>
          </p:cNvPr>
          <p:cNvSpPr/>
          <p:nvPr/>
        </p:nvSpPr>
        <p:spPr>
          <a:xfrm>
            <a:off x="0" y="0"/>
            <a:ext cx="12192000" cy="6858000"/>
          </a:xfrm>
          <a:prstGeom prst="rect">
            <a:avLst/>
          </a:prstGeom>
          <a:solidFill>
            <a:srgbClr val="86CF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7">
            <a:extLst>
              <a:ext uri="{FF2B5EF4-FFF2-40B4-BE49-F238E27FC236}">
                <a16:creationId xmlns:a16="http://schemas.microsoft.com/office/drawing/2014/main" id="{0663146E-AC24-4B8E-903F-29CCB3CEBC74}"/>
              </a:ext>
            </a:extLst>
          </p:cNvPr>
          <p:cNvSpPr>
            <a:spLocks noGrp="1"/>
          </p:cNvSpPr>
          <p:nvPr>
            <p:ph type="pic" sz="quarter" idx="10"/>
          </p:nvPr>
        </p:nvSpPr>
        <p:spPr/>
        <p:txBody>
          <a:bodyPr/>
          <a:lstStyle/>
          <a:p>
            <a:endParaRPr lang="es-CO"/>
          </a:p>
        </p:txBody>
      </p:sp>
      <p:grpSp>
        <p:nvGrpSpPr>
          <p:cNvPr id="853" name="Group 5">
            <a:extLst>
              <a:ext uri="{FF2B5EF4-FFF2-40B4-BE49-F238E27FC236}">
                <a16:creationId xmlns:a16="http://schemas.microsoft.com/office/drawing/2014/main" id="{D53B8E27-0071-4A6F-B9EB-2C4FE10E83A4}"/>
              </a:ext>
            </a:extLst>
          </p:cNvPr>
          <p:cNvGrpSpPr>
            <a:grpSpLocks noChangeAspect="1"/>
          </p:cNvGrpSpPr>
          <p:nvPr/>
        </p:nvGrpSpPr>
        <p:grpSpPr bwMode="auto">
          <a:xfrm>
            <a:off x="307975" y="719138"/>
            <a:ext cx="5786438" cy="5397500"/>
            <a:chOff x="194" y="453"/>
            <a:chExt cx="3645" cy="3400"/>
          </a:xfrm>
        </p:grpSpPr>
        <p:grpSp>
          <p:nvGrpSpPr>
            <p:cNvPr id="854" name="Group 206">
              <a:extLst>
                <a:ext uri="{FF2B5EF4-FFF2-40B4-BE49-F238E27FC236}">
                  <a16:creationId xmlns:a16="http://schemas.microsoft.com/office/drawing/2014/main" id="{63B70C8C-9C40-44B7-9717-4EABF73887FD}"/>
                </a:ext>
              </a:extLst>
            </p:cNvPr>
            <p:cNvGrpSpPr>
              <a:grpSpLocks/>
            </p:cNvGrpSpPr>
            <p:nvPr/>
          </p:nvGrpSpPr>
          <p:grpSpPr bwMode="auto">
            <a:xfrm>
              <a:off x="395" y="494"/>
              <a:ext cx="3257" cy="3291"/>
              <a:chOff x="395" y="494"/>
              <a:chExt cx="3257" cy="3291"/>
            </a:xfrm>
          </p:grpSpPr>
          <p:sp>
            <p:nvSpPr>
              <p:cNvPr id="1489" name="Freeform 6">
                <a:extLst>
                  <a:ext uri="{FF2B5EF4-FFF2-40B4-BE49-F238E27FC236}">
                    <a16:creationId xmlns:a16="http://schemas.microsoft.com/office/drawing/2014/main" id="{AAFBD5E5-2884-4C18-B319-FABB102BE740}"/>
                  </a:ext>
                </a:extLst>
              </p:cNvPr>
              <p:cNvSpPr>
                <a:spLocks/>
              </p:cNvSpPr>
              <p:nvPr/>
            </p:nvSpPr>
            <p:spPr bwMode="auto">
              <a:xfrm>
                <a:off x="1431" y="3022"/>
                <a:ext cx="189" cy="196"/>
              </a:xfrm>
              <a:custGeom>
                <a:avLst/>
                <a:gdLst>
                  <a:gd name="T0" fmla="*/ 110 w 147"/>
                  <a:gd name="T1" fmla="*/ 9 h 152"/>
                  <a:gd name="T2" fmla="*/ 34 w 147"/>
                  <a:gd name="T3" fmla="*/ 51 h 152"/>
                  <a:gd name="T4" fmla="*/ 0 w 147"/>
                  <a:gd name="T5" fmla="*/ 150 h 152"/>
                  <a:gd name="T6" fmla="*/ 45 w 147"/>
                  <a:gd name="T7" fmla="*/ 137 h 152"/>
                  <a:gd name="T8" fmla="*/ 110 w 147"/>
                  <a:gd name="T9" fmla="*/ 9 h 152"/>
                </a:gdLst>
                <a:ahLst/>
                <a:cxnLst>
                  <a:cxn ang="0">
                    <a:pos x="T0" y="T1"/>
                  </a:cxn>
                  <a:cxn ang="0">
                    <a:pos x="T2" y="T3"/>
                  </a:cxn>
                  <a:cxn ang="0">
                    <a:pos x="T4" y="T5"/>
                  </a:cxn>
                  <a:cxn ang="0">
                    <a:pos x="T6" y="T7"/>
                  </a:cxn>
                  <a:cxn ang="0">
                    <a:pos x="T8" y="T9"/>
                  </a:cxn>
                </a:cxnLst>
                <a:rect l="0" t="0" r="r" b="b"/>
                <a:pathLst>
                  <a:path w="147" h="152">
                    <a:moveTo>
                      <a:pt x="110" y="9"/>
                    </a:moveTo>
                    <a:cubicBezTo>
                      <a:pt x="110" y="9"/>
                      <a:pt x="63" y="9"/>
                      <a:pt x="34" y="51"/>
                    </a:cubicBezTo>
                    <a:cubicBezTo>
                      <a:pt x="4" y="94"/>
                      <a:pt x="0" y="150"/>
                      <a:pt x="0" y="150"/>
                    </a:cubicBezTo>
                    <a:cubicBezTo>
                      <a:pt x="0" y="150"/>
                      <a:pt x="21" y="152"/>
                      <a:pt x="45" y="137"/>
                    </a:cubicBezTo>
                    <a:cubicBezTo>
                      <a:pt x="70" y="121"/>
                      <a:pt x="147" y="0"/>
                      <a:pt x="110" y="9"/>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0" name="Freeform 7">
                <a:extLst>
                  <a:ext uri="{FF2B5EF4-FFF2-40B4-BE49-F238E27FC236}">
                    <a16:creationId xmlns:a16="http://schemas.microsoft.com/office/drawing/2014/main" id="{43F12D4A-6AC8-406D-854A-A6919686074B}"/>
                  </a:ext>
                </a:extLst>
              </p:cNvPr>
              <p:cNvSpPr>
                <a:spLocks/>
              </p:cNvSpPr>
              <p:nvPr/>
            </p:nvSpPr>
            <p:spPr bwMode="auto">
              <a:xfrm>
                <a:off x="1340" y="3147"/>
                <a:ext cx="372" cy="360"/>
              </a:xfrm>
              <a:custGeom>
                <a:avLst/>
                <a:gdLst>
                  <a:gd name="T0" fmla="*/ 287 w 289"/>
                  <a:gd name="T1" fmla="*/ 280 h 280"/>
                  <a:gd name="T2" fmla="*/ 285 w 289"/>
                  <a:gd name="T3" fmla="*/ 279 h 280"/>
                  <a:gd name="T4" fmla="*/ 1 w 289"/>
                  <a:gd name="T5" fmla="*/ 4 h 280"/>
                  <a:gd name="T6" fmla="*/ 1 w 289"/>
                  <a:gd name="T7" fmla="*/ 1 h 280"/>
                  <a:gd name="T8" fmla="*/ 3 w 289"/>
                  <a:gd name="T9" fmla="*/ 1 h 280"/>
                  <a:gd name="T10" fmla="*/ 288 w 289"/>
                  <a:gd name="T11" fmla="*/ 277 h 280"/>
                  <a:gd name="T12" fmla="*/ 288 w 289"/>
                  <a:gd name="T13" fmla="*/ 279 h 280"/>
                  <a:gd name="T14" fmla="*/ 287 w 289"/>
                  <a:gd name="T15" fmla="*/ 280 h 2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 h="280">
                    <a:moveTo>
                      <a:pt x="287" y="280"/>
                    </a:moveTo>
                    <a:cubicBezTo>
                      <a:pt x="287" y="280"/>
                      <a:pt x="286" y="280"/>
                      <a:pt x="285" y="279"/>
                    </a:cubicBezTo>
                    <a:cubicBezTo>
                      <a:pt x="148" y="98"/>
                      <a:pt x="3" y="5"/>
                      <a:pt x="1" y="4"/>
                    </a:cubicBezTo>
                    <a:cubicBezTo>
                      <a:pt x="1" y="3"/>
                      <a:pt x="0" y="2"/>
                      <a:pt x="1" y="1"/>
                    </a:cubicBezTo>
                    <a:cubicBezTo>
                      <a:pt x="1" y="0"/>
                      <a:pt x="3" y="0"/>
                      <a:pt x="3" y="1"/>
                    </a:cubicBezTo>
                    <a:cubicBezTo>
                      <a:pt x="5" y="1"/>
                      <a:pt x="150" y="95"/>
                      <a:pt x="288" y="277"/>
                    </a:cubicBezTo>
                    <a:cubicBezTo>
                      <a:pt x="289" y="278"/>
                      <a:pt x="289" y="279"/>
                      <a:pt x="288" y="279"/>
                    </a:cubicBezTo>
                    <a:cubicBezTo>
                      <a:pt x="288" y="280"/>
                      <a:pt x="287" y="280"/>
                      <a:pt x="287" y="280"/>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1" name="Freeform 8">
                <a:extLst>
                  <a:ext uri="{FF2B5EF4-FFF2-40B4-BE49-F238E27FC236}">
                    <a16:creationId xmlns:a16="http://schemas.microsoft.com/office/drawing/2014/main" id="{4E4A2113-712B-4122-9AE7-CE229BBCD54E}"/>
                  </a:ext>
                </a:extLst>
              </p:cNvPr>
              <p:cNvSpPr>
                <a:spLocks/>
              </p:cNvSpPr>
              <p:nvPr/>
            </p:nvSpPr>
            <p:spPr bwMode="auto">
              <a:xfrm>
                <a:off x="1505" y="3047"/>
                <a:ext cx="249" cy="235"/>
              </a:xfrm>
              <a:custGeom>
                <a:avLst/>
                <a:gdLst>
                  <a:gd name="T0" fmla="*/ 129 w 194"/>
                  <a:gd name="T1" fmla="*/ 38 h 183"/>
                  <a:gd name="T2" fmla="*/ 31 w 194"/>
                  <a:gd name="T3" fmla="*/ 108 h 183"/>
                  <a:gd name="T4" fmla="*/ 0 w 194"/>
                  <a:gd name="T5" fmla="*/ 181 h 183"/>
                  <a:gd name="T6" fmla="*/ 81 w 194"/>
                  <a:gd name="T7" fmla="*/ 165 h 183"/>
                  <a:gd name="T8" fmla="*/ 129 w 194"/>
                  <a:gd name="T9" fmla="*/ 38 h 183"/>
                </a:gdLst>
                <a:ahLst/>
                <a:cxnLst>
                  <a:cxn ang="0">
                    <a:pos x="T0" y="T1"/>
                  </a:cxn>
                  <a:cxn ang="0">
                    <a:pos x="T2" y="T3"/>
                  </a:cxn>
                  <a:cxn ang="0">
                    <a:pos x="T4" y="T5"/>
                  </a:cxn>
                  <a:cxn ang="0">
                    <a:pos x="T6" y="T7"/>
                  </a:cxn>
                  <a:cxn ang="0">
                    <a:pos x="T8" y="T9"/>
                  </a:cxn>
                </a:cxnLst>
                <a:rect l="0" t="0" r="r" b="b"/>
                <a:pathLst>
                  <a:path w="194" h="183">
                    <a:moveTo>
                      <a:pt x="129" y="38"/>
                    </a:moveTo>
                    <a:cubicBezTo>
                      <a:pt x="129" y="38"/>
                      <a:pt x="42" y="81"/>
                      <a:pt x="31" y="108"/>
                    </a:cubicBezTo>
                    <a:cubicBezTo>
                      <a:pt x="21" y="134"/>
                      <a:pt x="0" y="181"/>
                      <a:pt x="0" y="181"/>
                    </a:cubicBezTo>
                    <a:cubicBezTo>
                      <a:pt x="0" y="181"/>
                      <a:pt x="59" y="183"/>
                      <a:pt x="81" y="165"/>
                    </a:cubicBezTo>
                    <a:cubicBezTo>
                      <a:pt x="103" y="146"/>
                      <a:pt x="194" y="0"/>
                      <a:pt x="129" y="38"/>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2" name="Freeform 9">
                <a:extLst>
                  <a:ext uri="{FF2B5EF4-FFF2-40B4-BE49-F238E27FC236}">
                    <a16:creationId xmlns:a16="http://schemas.microsoft.com/office/drawing/2014/main" id="{E17FB581-431B-41CC-9682-54402075EFDE}"/>
                  </a:ext>
                </a:extLst>
              </p:cNvPr>
              <p:cNvSpPr>
                <a:spLocks/>
              </p:cNvSpPr>
              <p:nvPr/>
            </p:nvSpPr>
            <p:spPr bwMode="auto">
              <a:xfrm>
                <a:off x="1539" y="3170"/>
                <a:ext cx="305" cy="173"/>
              </a:xfrm>
              <a:custGeom>
                <a:avLst/>
                <a:gdLst>
                  <a:gd name="T0" fmla="*/ 185 w 237"/>
                  <a:gd name="T1" fmla="*/ 10 h 134"/>
                  <a:gd name="T2" fmla="*/ 206 w 237"/>
                  <a:gd name="T3" fmla="*/ 34 h 134"/>
                  <a:gd name="T4" fmla="*/ 140 w 237"/>
                  <a:gd name="T5" fmla="*/ 104 h 134"/>
                  <a:gd name="T6" fmla="*/ 45 w 237"/>
                  <a:gd name="T7" fmla="*/ 132 h 134"/>
                  <a:gd name="T8" fmla="*/ 25 w 237"/>
                  <a:gd name="T9" fmla="*/ 132 h 134"/>
                  <a:gd name="T10" fmla="*/ 69 w 237"/>
                  <a:gd name="T11" fmla="*/ 80 h 134"/>
                  <a:gd name="T12" fmla="*/ 185 w 237"/>
                  <a:gd name="T13" fmla="*/ 10 h 134"/>
                </a:gdLst>
                <a:ahLst/>
                <a:cxnLst>
                  <a:cxn ang="0">
                    <a:pos x="T0" y="T1"/>
                  </a:cxn>
                  <a:cxn ang="0">
                    <a:pos x="T2" y="T3"/>
                  </a:cxn>
                  <a:cxn ang="0">
                    <a:pos x="T4" y="T5"/>
                  </a:cxn>
                  <a:cxn ang="0">
                    <a:pos x="T6" y="T7"/>
                  </a:cxn>
                  <a:cxn ang="0">
                    <a:pos x="T8" y="T9"/>
                  </a:cxn>
                  <a:cxn ang="0">
                    <a:pos x="T10" y="T11"/>
                  </a:cxn>
                  <a:cxn ang="0">
                    <a:pos x="T12" y="T13"/>
                  </a:cxn>
                </a:cxnLst>
                <a:rect l="0" t="0" r="r" b="b"/>
                <a:pathLst>
                  <a:path w="237" h="134">
                    <a:moveTo>
                      <a:pt x="185" y="10"/>
                    </a:moveTo>
                    <a:cubicBezTo>
                      <a:pt x="185" y="10"/>
                      <a:pt x="237" y="0"/>
                      <a:pt x="206" y="34"/>
                    </a:cubicBezTo>
                    <a:cubicBezTo>
                      <a:pt x="176" y="67"/>
                      <a:pt x="166" y="87"/>
                      <a:pt x="140" y="104"/>
                    </a:cubicBezTo>
                    <a:cubicBezTo>
                      <a:pt x="114" y="122"/>
                      <a:pt x="90" y="134"/>
                      <a:pt x="45" y="132"/>
                    </a:cubicBezTo>
                    <a:cubicBezTo>
                      <a:pt x="0" y="130"/>
                      <a:pt x="25" y="132"/>
                      <a:pt x="25" y="132"/>
                    </a:cubicBezTo>
                    <a:cubicBezTo>
                      <a:pt x="25" y="132"/>
                      <a:pt x="55" y="96"/>
                      <a:pt x="69" y="80"/>
                    </a:cubicBezTo>
                    <a:cubicBezTo>
                      <a:pt x="82" y="65"/>
                      <a:pt x="107" y="33"/>
                      <a:pt x="185" y="10"/>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3" name="Freeform 10">
                <a:extLst>
                  <a:ext uri="{FF2B5EF4-FFF2-40B4-BE49-F238E27FC236}">
                    <a16:creationId xmlns:a16="http://schemas.microsoft.com/office/drawing/2014/main" id="{5CB22307-A880-4990-9EF3-96AF8112001A}"/>
                  </a:ext>
                </a:extLst>
              </p:cNvPr>
              <p:cNvSpPr>
                <a:spLocks/>
              </p:cNvSpPr>
              <p:nvPr/>
            </p:nvSpPr>
            <p:spPr bwMode="auto">
              <a:xfrm>
                <a:off x="1641" y="3259"/>
                <a:ext cx="284" cy="174"/>
              </a:xfrm>
              <a:custGeom>
                <a:avLst/>
                <a:gdLst>
                  <a:gd name="T0" fmla="*/ 0 w 221"/>
                  <a:gd name="T1" fmla="*/ 126 h 135"/>
                  <a:gd name="T2" fmla="*/ 196 w 221"/>
                  <a:gd name="T3" fmla="*/ 76 h 135"/>
                  <a:gd name="T4" fmla="*/ 182 w 221"/>
                  <a:gd name="T5" fmla="*/ 101 h 135"/>
                  <a:gd name="T6" fmla="*/ 109 w 221"/>
                  <a:gd name="T7" fmla="*/ 132 h 135"/>
                  <a:gd name="T8" fmla="*/ 0 w 221"/>
                  <a:gd name="T9" fmla="*/ 126 h 135"/>
                </a:gdLst>
                <a:ahLst/>
                <a:cxnLst>
                  <a:cxn ang="0">
                    <a:pos x="T0" y="T1"/>
                  </a:cxn>
                  <a:cxn ang="0">
                    <a:pos x="T2" y="T3"/>
                  </a:cxn>
                  <a:cxn ang="0">
                    <a:pos x="T4" y="T5"/>
                  </a:cxn>
                  <a:cxn ang="0">
                    <a:pos x="T6" y="T7"/>
                  </a:cxn>
                  <a:cxn ang="0">
                    <a:pos x="T8" y="T9"/>
                  </a:cxn>
                </a:cxnLst>
                <a:rect l="0" t="0" r="r" b="b"/>
                <a:pathLst>
                  <a:path w="221" h="135">
                    <a:moveTo>
                      <a:pt x="0" y="126"/>
                    </a:moveTo>
                    <a:cubicBezTo>
                      <a:pt x="0" y="126"/>
                      <a:pt x="85" y="0"/>
                      <a:pt x="196" y="76"/>
                    </a:cubicBezTo>
                    <a:cubicBezTo>
                      <a:pt x="196" y="76"/>
                      <a:pt x="221" y="97"/>
                      <a:pt x="182" y="101"/>
                    </a:cubicBezTo>
                    <a:cubicBezTo>
                      <a:pt x="143" y="106"/>
                      <a:pt x="132" y="130"/>
                      <a:pt x="109" y="132"/>
                    </a:cubicBezTo>
                    <a:cubicBezTo>
                      <a:pt x="87" y="135"/>
                      <a:pt x="42" y="132"/>
                      <a:pt x="0" y="126"/>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4" name="Freeform 11">
                <a:extLst>
                  <a:ext uri="{FF2B5EF4-FFF2-40B4-BE49-F238E27FC236}">
                    <a16:creationId xmlns:a16="http://schemas.microsoft.com/office/drawing/2014/main" id="{BE952CC4-5A25-42A4-8306-EA0D7A5F38BC}"/>
                  </a:ext>
                </a:extLst>
              </p:cNvPr>
              <p:cNvSpPr>
                <a:spLocks/>
              </p:cNvSpPr>
              <p:nvPr/>
            </p:nvSpPr>
            <p:spPr bwMode="auto">
              <a:xfrm>
                <a:off x="1709" y="3484"/>
                <a:ext cx="370" cy="174"/>
              </a:xfrm>
              <a:custGeom>
                <a:avLst/>
                <a:gdLst>
                  <a:gd name="T0" fmla="*/ 231 w 288"/>
                  <a:gd name="T1" fmla="*/ 84 h 135"/>
                  <a:gd name="T2" fmla="*/ 124 w 288"/>
                  <a:gd name="T3" fmla="*/ 15 h 135"/>
                  <a:gd name="T4" fmla="*/ 0 w 288"/>
                  <a:gd name="T5" fmla="*/ 16 h 135"/>
                  <a:gd name="T6" fmla="*/ 70 w 288"/>
                  <a:gd name="T7" fmla="*/ 63 h 135"/>
                  <a:gd name="T8" fmla="*/ 231 w 288"/>
                  <a:gd name="T9" fmla="*/ 84 h 135"/>
                </a:gdLst>
                <a:ahLst/>
                <a:cxnLst>
                  <a:cxn ang="0">
                    <a:pos x="T0" y="T1"/>
                  </a:cxn>
                  <a:cxn ang="0">
                    <a:pos x="T2" y="T3"/>
                  </a:cxn>
                  <a:cxn ang="0">
                    <a:pos x="T4" y="T5"/>
                  </a:cxn>
                  <a:cxn ang="0">
                    <a:pos x="T6" y="T7"/>
                  </a:cxn>
                  <a:cxn ang="0">
                    <a:pos x="T8" y="T9"/>
                  </a:cxn>
                </a:cxnLst>
                <a:rect l="0" t="0" r="r" b="b"/>
                <a:pathLst>
                  <a:path w="288" h="135">
                    <a:moveTo>
                      <a:pt x="231" y="84"/>
                    </a:moveTo>
                    <a:cubicBezTo>
                      <a:pt x="231" y="84"/>
                      <a:pt x="153" y="24"/>
                      <a:pt x="124" y="15"/>
                    </a:cubicBezTo>
                    <a:cubicBezTo>
                      <a:pt x="124" y="15"/>
                      <a:pt x="56" y="0"/>
                      <a:pt x="0" y="16"/>
                    </a:cubicBezTo>
                    <a:cubicBezTo>
                      <a:pt x="0" y="16"/>
                      <a:pt x="50" y="52"/>
                      <a:pt x="70" y="63"/>
                    </a:cubicBezTo>
                    <a:cubicBezTo>
                      <a:pt x="89" y="75"/>
                      <a:pt x="288" y="135"/>
                      <a:pt x="231" y="84"/>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5" name="Freeform 12">
                <a:extLst>
                  <a:ext uri="{FF2B5EF4-FFF2-40B4-BE49-F238E27FC236}">
                    <a16:creationId xmlns:a16="http://schemas.microsoft.com/office/drawing/2014/main" id="{EAE08241-F945-4B5F-AFF4-298606747A72}"/>
                  </a:ext>
                </a:extLst>
              </p:cNvPr>
              <p:cNvSpPr>
                <a:spLocks/>
              </p:cNvSpPr>
              <p:nvPr/>
            </p:nvSpPr>
            <p:spPr bwMode="auto">
              <a:xfrm>
                <a:off x="1629" y="3505"/>
                <a:ext cx="81" cy="278"/>
              </a:xfrm>
              <a:custGeom>
                <a:avLst/>
                <a:gdLst>
                  <a:gd name="T0" fmla="*/ 62 w 63"/>
                  <a:gd name="T1" fmla="*/ 0 h 216"/>
                  <a:gd name="T2" fmla="*/ 11 w 63"/>
                  <a:gd name="T3" fmla="*/ 83 h 216"/>
                  <a:gd name="T4" fmla="*/ 27 w 63"/>
                  <a:gd name="T5" fmla="*/ 213 h 216"/>
                  <a:gd name="T6" fmla="*/ 59 w 63"/>
                  <a:gd name="T7" fmla="*/ 53 h 216"/>
                  <a:gd name="T8" fmla="*/ 62 w 63"/>
                  <a:gd name="T9" fmla="*/ 0 h 216"/>
                </a:gdLst>
                <a:ahLst/>
                <a:cxnLst>
                  <a:cxn ang="0">
                    <a:pos x="T0" y="T1"/>
                  </a:cxn>
                  <a:cxn ang="0">
                    <a:pos x="T2" y="T3"/>
                  </a:cxn>
                  <a:cxn ang="0">
                    <a:pos x="T4" y="T5"/>
                  </a:cxn>
                  <a:cxn ang="0">
                    <a:pos x="T6" y="T7"/>
                  </a:cxn>
                  <a:cxn ang="0">
                    <a:pos x="T8" y="T9"/>
                  </a:cxn>
                </a:cxnLst>
                <a:rect l="0" t="0" r="r" b="b"/>
                <a:pathLst>
                  <a:path w="63" h="216">
                    <a:moveTo>
                      <a:pt x="62" y="0"/>
                    </a:moveTo>
                    <a:cubicBezTo>
                      <a:pt x="62" y="0"/>
                      <a:pt x="21" y="34"/>
                      <a:pt x="11" y="83"/>
                    </a:cubicBezTo>
                    <a:cubicBezTo>
                      <a:pt x="0" y="133"/>
                      <a:pt x="4" y="216"/>
                      <a:pt x="27" y="213"/>
                    </a:cubicBezTo>
                    <a:cubicBezTo>
                      <a:pt x="51" y="210"/>
                      <a:pt x="56" y="75"/>
                      <a:pt x="59" y="53"/>
                    </a:cubicBezTo>
                    <a:cubicBezTo>
                      <a:pt x="63" y="31"/>
                      <a:pt x="62" y="0"/>
                      <a:pt x="62" y="0"/>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6" name="Freeform 13">
                <a:extLst>
                  <a:ext uri="{FF2B5EF4-FFF2-40B4-BE49-F238E27FC236}">
                    <a16:creationId xmlns:a16="http://schemas.microsoft.com/office/drawing/2014/main" id="{D48B07D7-3638-4072-B1E7-2317DD1C7BC2}"/>
                  </a:ext>
                </a:extLst>
              </p:cNvPr>
              <p:cNvSpPr>
                <a:spLocks/>
              </p:cNvSpPr>
              <p:nvPr/>
            </p:nvSpPr>
            <p:spPr bwMode="auto">
              <a:xfrm>
                <a:off x="1523" y="3433"/>
                <a:ext cx="128" cy="351"/>
              </a:xfrm>
              <a:custGeom>
                <a:avLst/>
                <a:gdLst>
                  <a:gd name="T0" fmla="*/ 100 w 100"/>
                  <a:gd name="T1" fmla="*/ 0 h 273"/>
                  <a:gd name="T2" fmla="*/ 17 w 100"/>
                  <a:gd name="T3" fmla="*/ 82 h 273"/>
                  <a:gd name="T4" fmla="*/ 20 w 100"/>
                  <a:gd name="T5" fmla="*/ 248 h 273"/>
                  <a:gd name="T6" fmla="*/ 47 w 100"/>
                  <a:gd name="T7" fmla="*/ 240 h 273"/>
                  <a:gd name="T8" fmla="*/ 82 w 100"/>
                  <a:gd name="T9" fmla="*/ 86 h 273"/>
                  <a:gd name="T10" fmla="*/ 100 w 100"/>
                  <a:gd name="T11" fmla="*/ 0 h 273"/>
                </a:gdLst>
                <a:ahLst/>
                <a:cxnLst>
                  <a:cxn ang="0">
                    <a:pos x="T0" y="T1"/>
                  </a:cxn>
                  <a:cxn ang="0">
                    <a:pos x="T2" y="T3"/>
                  </a:cxn>
                  <a:cxn ang="0">
                    <a:pos x="T4" y="T5"/>
                  </a:cxn>
                  <a:cxn ang="0">
                    <a:pos x="T6" y="T7"/>
                  </a:cxn>
                  <a:cxn ang="0">
                    <a:pos x="T8" y="T9"/>
                  </a:cxn>
                  <a:cxn ang="0">
                    <a:pos x="T10" y="T11"/>
                  </a:cxn>
                </a:cxnLst>
                <a:rect l="0" t="0" r="r" b="b"/>
                <a:pathLst>
                  <a:path w="100" h="273">
                    <a:moveTo>
                      <a:pt x="100" y="0"/>
                    </a:moveTo>
                    <a:cubicBezTo>
                      <a:pt x="100" y="0"/>
                      <a:pt x="31" y="48"/>
                      <a:pt x="17" y="82"/>
                    </a:cubicBezTo>
                    <a:cubicBezTo>
                      <a:pt x="3" y="117"/>
                      <a:pt x="0" y="224"/>
                      <a:pt x="20" y="248"/>
                    </a:cubicBezTo>
                    <a:cubicBezTo>
                      <a:pt x="40" y="273"/>
                      <a:pt x="44" y="258"/>
                      <a:pt x="47" y="240"/>
                    </a:cubicBezTo>
                    <a:cubicBezTo>
                      <a:pt x="51" y="223"/>
                      <a:pt x="69" y="113"/>
                      <a:pt x="82" y="86"/>
                    </a:cubicBezTo>
                    <a:cubicBezTo>
                      <a:pt x="94" y="58"/>
                      <a:pt x="98" y="20"/>
                      <a:pt x="100" y="0"/>
                    </a:cubicBezTo>
                    <a:close/>
                  </a:path>
                </a:pathLst>
              </a:custGeom>
              <a:solidFill>
                <a:srgbClr val="00C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7" name="Freeform 14">
                <a:extLst>
                  <a:ext uri="{FF2B5EF4-FFF2-40B4-BE49-F238E27FC236}">
                    <a16:creationId xmlns:a16="http://schemas.microsoft.com/office/drawing/2014/main" id="{A7DF2BB1-B8E0-4B72-9E3F-E56C6EEB122B}"/>
                  </a:ext>
                </a:extLst>
              </p:cNvPr>
              <p:cNvSpPr>
                <a:spLocks/>
              </p:cNvSpPr>
              <p:nvPr/>
            </p:nvSpPr>
            <p:spPr bwMode="auto">
              <a:xfrm>
                <a:off x="1394" y="3357"/>
                <a:ext cx="189" cy="312"/>
              </a:xfrm>
              <a:custGeom>
                <a:avLst/>
                <a:gdLst>
                  <a:gd name="T0" fmla="*/ 147 w 147"/>
                  <a:gd name="T1" fmla="*/ 0 h 243"/>
                  <a:gd name="T2" fmla="*/ 45 w 147"/>
                  <a:gd name="T3" fmla="*/ 93 h 243"/>
                  <a:gd name="T4" fmla="*/ 13 w 147"/>
                  <a:gd name="T5" fmla="*/ 240 h 243"/>
                  <a:gd name="T6" fmla="*/ 56 w 147"/>
                  <a:gd name="T7" fmla="*/ 198 h 243"/>
                  <a:gd name="T8" fmla="*/ 133 w 147"/>
                  <a:gd name="T9" fmla="*/ 83 h 243"/>
                  <a:gd name="T10" fmla="*/ 147 w 147"/>
                  <a:gd name="T11" fmla="*/ 0 h 243"/>
                </a:gdLst>
                <a:ahLst/>
                <a:cxnLst>
                  <a:cxn ang="0">
                    <a:pos x="T0" y="T1"/>
                  </a:cxn>
                  <a:cxn ang="0">
                    <a:pos x="T2" y="T3"/>
                  </a:cxn>
                  <a:cxn ang="0">
                    <a:pos x="T4" y="T5"/>
                  </a:cxn>
                  <a:cxn ang="0">
                    <a:pos x="T6" y="T7"/>
                  </a:cxn>
                  <a:cxn ang="0">
                    <a:pos x="T8" y="T9"/>
                  </a:cxn>
                  <a:cxn ang="0">
                    <a:pos x="T10" y="T11"/>
                  </a:cxn>
                </a:cxnLst>
                <a:rect l="0" t="0" r="r" b="b"/>
                <a:pathLst>
                  <a:path w="147" h="243">
                    <a:moveTo>
                      <a:pt x="147" y="0"/>
                    </a:moveTo>
                    <a:cubicBezTo>
                      <a:pt x="147" y="0"/>
                      <a:pt x="89" y="26"/>
                      <a:pt x="45" y="93"/>
                    </a:cubicBezTo>
                    <a:cubicBezTo>
                      <a:pt x="2" y="161"/>
                      <a:pt x="0" y="238"/>
                      <a:pt x="13" y="240"/>
                    </a:cubicBezTo>
                    <a:cubicBezTo>
                      <a:pt x="25" y="243"/>
                      <a:pt x="45" y="211"/>
                      <a:pt x="56" y="198"/>
                    </a:cubicBezTo>
                    <a:cubicBezTo>
                      <a:pt x="66" y="185"/>
                      <a:pt x="127" y="106"/>
                      <a:pt x="133" y="83"/>
                    </a:cubicBezTo>
                    <a:cubicBezTo>
                      <a:pt x="139" y="59"/>
                      <a:pt x="140" y="13"/>
                      <a:pt x="147" y="0"/>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8" name="Line 15">
                <a:extLst>
                  <a:ext uri="{FF2B5EF4-FFF2-40B4-BE49-F238E27FC236}">
                    <a16:creationId xmlns:a16="http://schemas.microsoft.com/office/drawing/2014/main" id="{93F85E38-29F1-4EAD-A281-FA19D4BD9B64}"/>
                  </a:ext>
                </a:extLst>
              </p:cNvPr>
              <p:cNvSpPr>
                <a:spLocks noChangeShapeType="1"/>
              </p:cNvSpPr>
              <p:nvPr/>
            </p:nvSpPr>
            <p:spPr bwMode="auto">
              <a:xfrm>
                <a:off x="1580" y="3785"/>
                <a:ext cx="0" cy="0"/>
              </a:xfrm>
              <a:prstGeom prst="line">
                <a:avLst/>
              </a:prstGeom>
              <a:noFill/>
              <a:ln w="7938" cap="rnd">
                <a:solidFill>
                  <a:srgbClr val="44424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9" name="Freeform 16">
                <a:extLst>
                  <a:ext uri="{FF2B5EF4-FFF2-40B4-BE49-F238E27FC236}">
                    <a16:creationId xmlns:a16="http://schemas.microsoft.com/office/drawing/2014/main" id="{66E36BD2-BF65-42F5-A4E1-A4A950E066B4}"/>
                  </a:ext>
                </a:extLst>
              </p:cNvPr>
              <p:cNvSpPr>
                <a:spLocks/>
              </p:cNvSpPr>
              <p:nvPr/>
            </p:nvSpPr>
            <p:spPr bwMode="auto">
              <a:xfrm>
                <a:off x="1319" y="3290"/>
                <a:ext cx="191" cy="316"/>
              </a:xfrm>
              <a:custGeom>
                <a:avLst/>
                <a:gdLst>
                  <a:gd name="T0" fmla="*/ 148 w 148"/>
                  <a:gd name="T1" fmla="*/ 0 h 246"/>
                  <a:gd name="T2" fmla="*/ 69 w 148"/>
                  <a:gd name="T3" fmla="*/ 56 h 246"/>
                  <a:gd name="T4" fmla="*/ 4 w 148"/>
                  <a:gd name="T5" fmla="*/ 223 h 246"/>
                  <a:gd name="T6" fmla="*/ 20 w 148"/>
                  <a:gd name="T7" fmla="*/ 236 h 246"/>
                  <a:gd name="T8" fmla="*/ 65 w 148"/>
                  <a:gd name="T9" fmla="*/ 171 h 246"/>
                  <a:gd name="T10" fmla="*/ 121 w 148"/>
                  <a:gd name="T11" fmla="*/ 103 h 246"/>
                  <a:gd name="T12" fmla="*/ 142 w 148"/>
                  <a:gd name="T13" fmla="*/ 59 h 246"/>
                  <a:gd name="T14" fmla="*/ 148 w 148"/>
                  <a:gd name="T15" fmla="*/ 0 h 2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8" h="246">
                    <a:moveTo>
                      <a:pt x="148" y="0"/>
                    </a:moveTo>
                    <a:cubicBezTo>
                      <a:pt x="148" y="0"/>
                      <a:pt x="84" y="37"/>
                      <a:pt x="69" y="56"/>
                    </a:cubicBezTo>
                    <a:cubicBezTo>
                      <a:pt x="55" y="74"/>
                      <a:pt x="0" y="206"/>
                      <a:pt x="4" y="223"/>
                    </a:cubicBezTo>
                    <a:cubicBezTo>
                      <a:pt x="7" y="240"/>
                      <a:pt x="11" y="246"/>
                      <a:pt x="20" y="236"/>
                    </a:cubicBezTo>
                    <a:cubicBezTo>
                      <a:pt x="30" y="226"/>
                      <a:pt x="56" y="182"/>
                      <a:pt x="65" y="171"/>
                    </a:cubicBezTo>
                    <a:cubicBezTo>
                      <a:pt x="74" y="161"/>
                      <a:pt x="110" y="111"/>
                      <a:pt x="121" y="103"/>
                    </a:cubicBezTo>
                    <a:cubicBezTo>
                      <a:pt x="131" y="96"/>
                      <a:pt x="144" y="80"/>
                      <a:pt x="142" y="59"/>
                    </a:cubicBezTo>
                    <a:cubicBezTo>
                      <a:pt x="140" y="38"/>
                      <a:pt x="148" y="0"/>
                      <a:pt x="148" y="0"/>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0" name="Freeform 17">
                <a:extLst>
                  <a:ext uri="{FF2B5EF4-FFF2-40B4-BE49-F238E27FC236}">
                    <a16:creationId xmlns:a16="http://schemas.microsoft.com/office/drawing/2014/main" id="{2FAAD2F1-D1D3-4DC3-87CE-68F09A09CADB}"/>
                  </a:ext>
                </a:extLst>
              </p:cNvPr>
              <p:cNvSpPr>
                <a:spLocks/>
              </p:cNvSpPr>
              <p:nvPr/>
            </p:nvSpPr>
            <p:spPr bwMode="auto">
              <a:xfrm>
                <a:off x="1192" y="3223"/>
                <a:ext cx="248" cy="268"/>
              </a:xfrm>
              <a:custGeom>
                <a:avLst/>
                <a:gdLst>
                  <a:gd name="T0" fmla="*/ 193 w 193"/>
                  <a:gd name="T1" fmla="*/ 0 h 208"/>
                  <a:gd name="T2" fmla="*/ 135 w 193"/>
                  <a:gd name="T3" fmla="*/ 40 h 208"/>
                  <a:gd name="T4" fmla="*/ 1 w 193"/>
                  <a:gd name="T5" fmla="*/ 158 h 208"/>
                  <a:gd name="T6" fmla="*/ 44 w 193"/>
                  <a:gd name="T7" fmla="*/ 163 h 208"/>
                  <a:gd name="T8" fmla="*/ 125 w 193"/>
                  <a:gd name="T9" fmla="*/ 112 h 208"/>
                  <a:gd name="T10" fmla="*/ 183 w 193"/>
                  <a:gd name="T11" fmla="*/ 40 h 208"/>
                  <a:gd name="T12" fmla="*/ 193 w 193"/>
                  <a:gd name="T13" fmla="*/ 0 h 208"/>
                </a:gdLst>
                <a:ahLst/>
                <a:cxnLst>
                  <a:cxn ang="0">
                    <a:pos x="T0" y="T1"/>
                  </a:cxn>
                  <a:cxn ang="0">
                    <a:pos x="T2" y="T3"/>
                  </a:cxn>
                  <a:cxn ang="0">
                    <a:pos x="T4" y="T5"/>
                  </a:cxn>
                  <a:cxn ang="0">
                    <a:pos x="T6" y="T7"/>
                  </a:cxn>
                  <a:cxn ang="0">
                    <a:pos x="T8" y="T9"/>
                  </a:cxn>
                  <a:cxn ang="0">
                    <a:pos x="T10" y="T11"/>
                  </a:cxn>
                  <a:cxn ang="0">
                    <a:pos x="T12" y="T13"/>
                  </a:cxn>
                </a:cxnLst>
                <a:rect l="0" t="0" r="r" b="b"/>
                <a:pathLst>
                  <a:path w="193" h="208">
                    <a:moveTo>
                      <a:pt x="193" y="0"/>
                    </a:moveTo>
                    <a:cubicBezTo>
                      <a:pt x="193" y="0"/>
                      <a:pt x="157" y="32"/>
                      <a:pt x="135" y="40"/>
                    </a:cubicBezTo>
                    <a:cubicBezTo>
                      <a:pt x="112" y="48"/>
                      <a:pt x="1" y="107"/>
                      <a:pt x="1" y="158"/>
                    </a:cubicBezTo>
                    <a:cubicBezTo>
                      <a:pt x="0" y="208"/>
                      <a:pt x="40" y="166"/>
                      <a:pt x="44" y="163"/>
                    </a:cubicBezTo>
                    <a:cubicBezTo>
                      <a:pt x="49" y="159"/>
                      <a:pt x="109" y="118"/>
                      <a:pt x="125" y="112"/>
                    </a:cubicBezTo>
                    <a:cubicBezTo>
                      <a:pt x="140" y="106"/>
                      <a:pt x="184" y="81"/>
                      <a:pt x="183" y="40"/>
                    </a:cubicBezTo>
                    <a:cubicBezTo>
                      <a:pt x="183" y="40"/>
                      <a:pt x="183" y="19"/>
                      <a:pt x="193" y="0"/>
                    </a:cubicBezTo>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1" name="Freeform 18">
                <a:extLst>
                  <a:ext uri="{FF2B5EF4-FFF2-40B4-BE49-F238E27FC236}">
                    <a16:creationId xmlns:a16="http://schemas.microsoft.com/office/drawing/2014/main" id="{28511CA5-B3D7-4531-9089-D6184C627C07}"/>
                  </a:ext>
                </a:extLst>
              </p:cNvPr>
              <p:cNvSpPr>
                <a:spLocks/>
              </p:cNvSpPr>
              <p:nvPr/>
            </p:nvSpPr>
            <p:spPr bwMode="auto">
              <a:xfrm>
                <a:off x="1426" y="3033"/>
                <a:ext cx="160" cy="184"/>
              </a:xfrm>
              <a:custGeom>
                <a:avLst/>
                <a:gdLst>
                  <a:gd name="T0" fmla="*/ 3 w 124"/>
                  <a:gd name="T1" fmla="*/ 143 h 143"/>
                  <a:gd name="T2" fmla="*/ 1 w 124"/>
                  <a:gd name="T3" fmla="*/ 142 h 143"/>
                  <a:gd name="T4" fmla="*/ 2 w 124"/>
                  <a:gd name="T5" fmla="*/ 140 h 143"/>
                  <a:gd name="T6" fmla="*/ 120 w 124"/>
                  <a:gd name="T7" fmla="*/ 1 h 143"/>
                  <a:gd name="T8" fmla="*/ 123 w 124"/>
                  <a:gd name="T9" fmla="*/ 1 h 143"/>
                  <a:gd name="T10" fmla="*/ 123 w 124"/>
                  <a:gd name="T11" fmla="*/ 4 h 143"/>
                  <a:gd name="T12" fmla="*/ 4 w 124"/>
                  <a:gd name="T13" fmla="*/ 143 h 143"/>
                  <a:gd name="T14" fmla="*/ 3 w 124"/>
                  <a:gd name="T15" fmla="*/ 143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4" h="143">
                    <a:moveTo>
                      <a:pt x="3" y="143"/>
                    </a:moveTo>
                    <a:cubicBezTo>
                      <a:pt x="2" y="143"/>
                      <a:pt x="1" y="143"/>
                      <a:pt x="1" y="142"/>
                    </a:cubicBezTo>
                    <a:cubicBezTo>
                      <a:pt x="0" y="141"/>
                      <a:pt x="1" y="140"/>
                      <a:pt x="2" y="140"/>
                    </a:cubicBezTo>
                    <a:cubicBezTo>
                      <a:pt x="32" y="120"/>
                      <a:pt x="119" y="3"/>
                      <a:pt x="120" y="1"/>
                    </a:cubicBezTo>
                    <a:cubicBezTo>
                      <a:pt x="121" y="1"/>
                      <a:pt x="122" y="0"/>
                      <a:pt x="123" y="1"/>
                    </a:cubicBezTo>
                    <a:cubicBezTo>
                      <a:pt x="123" y="2"/>
                      <a:pt x="124" y="3"/>
                      <a:pt x="123" y="4"/>
                    </a:cubicBezTo>
                    <a:cubicBezTo>
                      <a:pt x="119" y="8"/>
                      <a:pt x="35" y="123"/>
                      <a:pt x="4" y="143"/>
                    </a:cubicBezTo>
                    <a:cubicBezTo>
                      <a:pt x="3" y="143"/>
                      <a:pt x="3" y="143"/>
                      <a:pt x="3" y="143"/>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2" name="Freeform 19">
                <a:extLst>
                  <a:ext uri="{FF2B5EF4-FFF2-40B4-BE49-F238E27FC236}">
                    <a16:creationId xmlns:a16="http://schemas.microsoft.com/office/drawing/2014/main" id="{3ADA3A25-ADEC-44EB-B1D7-C8D6E9B1433B}"/>
                  </a:ext>
                </a:extLst>
              </p:cNvPr>
              <p:cNvSpPr>
                <a:spLocks/>
              </p:cNvSpPr>
              <p:nvPr/>
            </p:nvSpPr>
            <p:spPr bwMode="auto">
              <a:xfrm>
                <a:off x="1502" y="3088"/>
                <a:ext cx="199" cy="194"/>
              </a:xfrm>
              <a:custGeom>
                <a:avLst/>
                <a:gdLst>
                  <a:gd name="T0" fmla="*/ 3 w 155"/>
                  <a:gd name="T1" fmla="*/ 151 h 151"/>
                  <a:gd name="T2" fmla="*/ 1 w 155"/>
                  <a:gd name="T3" fmla="*/ 150 h 151"/>
                  <a:gd name="T4" fmla="*/ 1 w 155"/>
                  <a:gd name="T5" fmla="*/ 148 h 151"/>
                  <a:gd name="T6" fmla="*/ 83 w 155"/>
                  <a:gd name="T7" fmla="*/ 76 h 151"/>
                  <a:gd name="T8" fmla="*/ 152 w 155"/>
                  <a:gd name="T9" fmla="*/ 1 h 151"/>
                  <a:gd name="T10" fmla="*/ 154 w 155"/>
                  <a:gd name="T11" fmla="*/ 1 h 151"/>
                  <a:gd name="T12" fmla="*/ 154 w 155"/>
                  <a:gd name="T13" fmla="*/ 4 h 151"/>
                  <a:gd name="T14" fmla="*/ 86 w 155"/>
                  <a:gd name="T15" fmla="*/ 78 h 151"/>
                  <a:gd name="T16" fmla="*/ 3 w 155"/>
                  <a:gd name="T17" fmla="*/ 151 h 151"/>
                  <a:gd name="T18" fmla="*/ 3 w 155"/>
                  <a:gd name="T19"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 h="151">
                    <a:moveTo>
                      <a:pt x="3" y="151"/>
                    </a:moveTo>
                    <a:cubicBezTo>
                      <a:pt x="2" y="151"/>
                      <a:pt x="1" y="151"/>
                      <a:pt x="1" y="150"/>
                    </a:cubicBezTo>
                    <a:cubicBezTo>
                      <a:pt x="0" y="149"/>
                      <a:pt x="0" y="148"/>
                      <a:pt x="1" y="148"/>
                    </a:cubicBezTo>
                    <a:cubicBezTo>
                      <a:pt x="2" y="147"/>
                      <a:pt x="66" y="108"/>
                      <a:pt x="83" y="76"/>
                    </a:cubicBezTo>
                    <a:cubicBezTo>
                      <a:pt x="100" y="42"/>
                      <a:pt x="145" y="4"/>
                      <a:pt x="152" y="1"/>
                    </a:cubicBezTo>
                    <a:cubicBezTo>
                      <a:pt x="153" y="0"/>
                      <a:pt x="154" y="0"/>
                      <a:pt x="154" y="1"/>
                    </a:cubicBezTo>
                    <a:cubicBezTo>
                      <a:pt x="155" y="2"/>
                      <a:pt x="155" y="3"/>
                      <a:pt x="154" y="4"/>
                    </a:cubicBezTo>
                    <a:cubicBezTo>
                      <a:pt x="147" y="7"/>
                      <a:pt x="103" y="45"/>
                      <a:pt x="86" y="78"/>
                    </a:cubicBezTo>
                    <a:cubicBezTo>
                      <a:pt x="69" y="111"/>
                      <a:pt x="6" y="149"/>
                      <a:pt x="3" y="151"/>
                    </a:cubicBezTo>
                    <a:cubicBezTo>
                      <a:pt x="3" y="151"/>
                      <a:pt x="3" y="151"/>
                      <a:pt x="3" y="151"/>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3" name="Freeform 20">
                <a:extLst>
                  <a:ext uri="{FF2B5EF4-FFF2-40B4-BE49-F238E27FC236}">
                    <a16:creationId xmlns:a16="http://schemas.microsoft.com/office/drawing/2014/main" id="{69659C8F-7742-415C-A1B7-9A1CD6B90A51}"/>
                  </a:ext>
                </a:extLst>
              </p:cNvPr>
              <p:cNvSpPr>
                <a:spLocks/>
              </p:cNvSpPr>
              <p:nvPr/>
            </p:nvSpPr>
            <p:spPr bwMode="auto">
              <a:xfrm>
                <a:off x="1569" y="3186"/>
                <a:ext cx="251" cy="157"/>
              </a:xfrm>
              <a:custGeom>
                <a:avLst/>
                <a:gdLst>
                  <a:gd name="T0" fmla="*/ 3 w 195"/>
                  <a:gd name="T1" fmla="*/ 121 h 122"/>
                  <a:gd name="T2" fmla="*/ 0 w 195"/>
                  <a:gd name="T3" fmla="*/ 120 h 122"/>
                  <a:gd name="T4" fmla="*/ 1 w 195"/>
                  <a:gd name="T5" fmla="*/ 118 h 122"/>
                  <a:gd name="T6" fmla="*/ 89 w 195"/>
                  <a:gd name="T7" fmla="*/ 81 h 122"/>
                  <a:gd name="T8" fmla="*/ 191 w 195"/>
                  <a:gd name="T9" fmla="*/ 1 h 122"/>
                  <a:gd name="T10" fmla="*/ 194 w 195"/>
                  <a:gd name="T11" fmla="*/ 1 h 122"/>
                  <a:gd name="T12" fmla="*/ 194 w 195"/>
                  <a:gd name="T13" fmla="*/ 4 h 122"/>
                  <a:gd name="T14" fmla="*/ 90 w 195"/>
                  <a:gd name="T15" fmla="*/ 84 h 122"/>
                  <a:gd name="T16" fmla="*/ 3 w 195"/>
                  <a:gd name="T17" fmla="*/ 121 h 122"/>
                  <a:gd name="T18" fmla="*/ 3 w 195"/>
                  <a:gd name="T19" fmla="*/ 121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5" h="122">
                    <a:moveTo>
                      <a:pt x="3" y="121"/>
                    </a:moveTo>
                    <a:cubicBezTo>
                      <a:pt x="2" y="122"/>
                      <a:pt x="1" y="121"/>
                      <a:pt x="0" y="120"/>
                    </a:cubicBezTo>
                    <a:cubicBezTo>
                      <a:pt x="0" y="119"/>
                      <a:pt x="0" y="118"/>
                      <a:pt x="1" y="118"/>
                    </a:cubicBezTo>
                    <a:cubicBezTo>
                      <a:pt x="2" y="118"/>
                      <a:pt x="57" y="96"/>
                      <a:pt x="89" y="81"/>
                    </a:cubicBezTo>
                    <a:cubicBezTo>
                      <a:pt x="121" y="66"/>
                      <a:pt x="191" y="2"/>
                      <a:pt x="191" y="1"/>
                    </a:cubicBezTo>
                    <a:cubicBezTo>
                      <a:pt x="192" y="0"/>
                      <a:pt x="193" y="0"/>
                      <a:pt x="194" y="1"/>
                    </a:cubicBezTo>
                    <a:cubicBezTo>
                      <a:pt x="195" y="2"/>
                      <a:pt x="195" y="3"/>
                      <a:pt x="194" y="4"/>
                    </a:cubicBezTo>
                    <a:cubicBezTo>
                      <a:pt x="191" y="7"/>
                      <a:pt x="123" y="69"/>
                      <a:pt x="90" y="84"/>
                    </a:cubicBezTo>
                    <a:cubicBezTo>
                      <a:pt x="58" y="99"/>
                      <a:pt x="3" y="121"/>
                      <a:pt x="3" y="121"/>
                    </a:cubicBezTo>
                    <a:cubicBezTo>
                      <a:pt x="3" y="121"/>
                      <a:pt x="3" y="121"/>
                      <a:pt x="3" y="121"/>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4" name="Freeform 21">
                <a:extLst>
                  <a:ext uri="{FF2B5EF4-FFF2-40B4-BE49-F238E27FC236}">
                    <a16:creationId xmlns:a16="http://schemas.microsoft.com/office/drawing/2014/main" id="{AC30AC83-4DD2-47F3-80A5-C7BA8A704E5A}"/>
                  </a:ext>
                </a:extLst>
              </p:cNvPr>
              <p:cNvSpPr>
                <a:spLocks/>
              </p:cNvSpPr>
              <p:nvPr/>
            </p:nvSpPr>
            <p:spPr bwMode="auto">
              <a:xfrm>
                <a:off x="1638" y="3352"/>
                <a:ext cx="266" cy="72"/>
              </a:xfrm>
              <a:custGeom>
                <a:avLst/>
                <a:gdLst>
                  <a:gd name="T0" fmla="*/ 206 w 207"/>
                  <a:gd name="T1" fmla="*/ 16 h 56"/>
                  <a:gd name="T2" fmla="*/ 205 w 207"/>
                  <a:gd name="T3" fmla="*/ 16 h 56"/>
                  <a:gd name="T4" fmla="*/ 118 w 207"/>
                  <a:gd name="T5" fmla="*/ 13 h 56"/>
                  <a:gd name="T6" fmla="*/ 117 w 207"/>
                  <a:gd name="T7" fmla="*/ 14 h 56"/>
                  <a:gd name="T8" fmla="*/ 3 w 207"/>
                  <a:gd name="T9" fmla="*/ 56 h 56"/>
                  <a:gd name="T10" fmla="*/ 1 w 207"/>
                  <a:gd name="T11" fmla="*/ 55 h 56"/>
                  <a:gd name="T12" fmla="*/ 2 w 207"/>
                  <a:gd name="T13" fmla="*/ 53 h 56"/>
                  <a:gd name="T14" fmla="*/ 116 w 207"/>
                  <a:gd name="T15" fmla="*/ 10 h 56"/>
                  <a:gd name="T16" fmla="*/ 117 w 207"/>
                  <a:gd name="T17" fmla="*/ 10 h 56"/>
                  <a:gd name="T18" fmla="*/ 206 w 207"/>
                  <a:gd name="T19" fmla="*/ 12 h 56"/>
                  <a:gd name="T20" fmla="*/ 207 w 207"/>
                  <a:gd name="T21" fmla="*/ 14 h 56"/>
                  <a:gd name="T22" fmla="*/ 206 w 207"/>
                  <a:gd name="T23" fmla="*/ 1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7" h="56">
                    <a:moveTo>
                      <a:pt x="206" y="16"/>
                    </a:moveTo>
                    <a:cubicBezTo>
                      <a:pt x="206" y="16"/>
                      <a:pt x="205" y="16"/>
                      <a:pt x="205" y="16"/>
                    </a:cubicBezTo>
                    <a:cubicBezTo>
                      <a:pt x="204" y="15"/>
                      <a:pt x="152" y="4"/>
                      <a:pt x="118" y="13"/>
                    </a:cubicBezTo>
                    <a:cubicBezTo>
                      <a:pt x="117" y="13"/>
                      <a:pt x="117" y="14"/>
                      <a:pt x="117" y="14"/>
                    </a:cubicBezTo>
                    <a:cubicBezTo>
                      <a:pt x="82" y="24"/>
                      <a:pt x="4" y="56"/>
                      <a:pt x="3" y="56"/>
                    </a:cubicBezTo>
                    <a:cubicBezTo>
                      <a:pt x="2" y="56"/>
                      <a:pt x="1" y="56"/>
                      <a:pt x="1" y="55"/>
                    </a:cubicBezTo>
                    <a:cubicBezTo>
                      <a:pt x="0" y="54"/>
                      <a:pt x="1" y="53"/>
                      <a:pt x="2" y="53"/>
                    </a:cubicBezTo>
                    <a:cubicBezTo>
                      <a:pt x="2" y="52"/>
                      <a:pt x="80" y="20"/>
                      <a:pt x="116" y="10"/>
                    </a:cubicBezTo>
                    <a:cubicBezTo>
                      <a:pt x="116" y="10"/>
                      <a:pt x="116" y="10"/>
                      <a:pt x="117" y="10"/>
                    </a:cubicBezTo>
                    <a:cubicBezTo>
                      <a:pt x="152" y="0"/>
                      <a:pt x="204" y="11"/>
                      <a:pt x="206" y="12"/>
                    </a:cubicBezTo>
                    <a:cubicBezTo>
                      <a:pt x="207" y="12"/>
                      <a:pt x="207" y="13"/>
                      <a:pt x="207" y="14"/>
                    </a:cubicBezTo>
                    <a:cubicBezTo>
                      <a:pt x="207" y="15"/>
                      <a:pt x="206" y="15"/>
                      <a:pt x="206" y="16"/>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5" name="Freeform 22">
                <a:extLst>
                  <a:ext uri="{FF2B5EF4-FFF2-40B4-BE49-F238E27FC236}">
                    <a16:creationId xmlns:a16="http://schemas.microsoft.com/office/drawing/2014/main" id="{34728A99-1E55-420C-B825-1249780957F2}"/>
                  </a:ext>
                </a:extLst>
              </p:cNvPr>
              <p:cNvSpPr>
                <a:spLocks/>
              </p:cNvSpPr>
              <p:nvPr/>
            </p:nvSpPr>
            <p:spPr bwMode="auto">
              <a:xfrm>
                <a:off x="1660" y="3502"/>
                <a:ext cx="362" cy="279"/>
              </a:xfrm>
              <a:custGeom>
                <a:avLst/>
                <a:gdLst>
                  <a:gd name="T0" fmla="*/ 4 w 281"/>
                  <a:gd name="T1" fmla="*/ 217 h 217"/>
                  <a:gd name="T2" fmla="*/ 3 w 281"/>
                  <a:gd name="T3" fmla="*/ 217 h 217"/>
                  <a:gd name="T4" fmla="*/ 1 w 281"/>
                  <a:gd name="T5" fmla="*/ 215 h 217"/>
                  <a:gd name="T6" fmla="*/ 36 w 281"/>
                  <a:gd name="T7" fmla="*/ 2 h 217"/>
                  <a:gd name="T8" fmla="*/ 36 w 281"/>
                  <a:gd name="T9" fmla="*/ 0 h 217"/>
                  <a:gd name="T10" fmla="*/ 38 w 281"/>
                  <a:gd name="T11" fmla="*/ 0 h 217"/>
                  <a:gd name="T12" fmla="*/ 280 w 281"/>
                  <a:gd name="T13" fmla="*/ 81 h 217"/>
                  <a:gd name="T14" fmla="*/ 281 w 281"/>
                  <a:gd name="T15" fmla="*/ 84 h 217"/>
                  <a:gd name="T16" fmla="*/ 278 w 281"/>
                  <a:gd name="T17" fmla="*/ 84 h 217"/>
                  <a:gd name="T18" fmla="*/ 39 w 281"/>
                  <a:gd name="T19" fmla="*/ 4 h 217"/>
                  <a:gd name="T20" fmla="*/ 5 w 281"/>
                  <a:gd name="T21" fmla="*/ 215 h 217"/>
                  <a:gd name="T22" fmla="*/ 4 w 281"/>
                  <a:gd name="T23" fmla="*/ 217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1" h="217">
                    <a:moveTo>
                      <a:pt x="4" y="217"/>
                    </a:moveTo>
                    <a:cubicBezTo>
                      <a:pt x="4" y="217"/>
                      <a:pt x="3" y="217"/>
                      <a:pt x="3" y="217"/>
                    </a:cubicBezTo>
                    <a:cubicBezTo>
                      <a:pt x="2" y="217"/>
                      <a:pt x="1" y="216"/>
                      <a:pt x="1" y="215"/>
                    </a:cubicBezTo>
                    <a:cubicBezTo>
                      <a:pt x="0" y="149"/>
                      <a:pt x="36" y="3"/>
                      <a:pt x="36" y="2"/>
                    </a:cubicBezTo>
                    <a:cubicBezTo>
                      <a:pt x="36" y="0"/>
                      <a:pt x="36" y="0"/>
                      <a:pt x="36" y="0"/>
                    </a:cubicBezTo>
                    <a:cubicBezTo>
                      <a:pt x="38" y="0"/>
                      <a:pt x="38" y="0"/>
                      <a:pt x="38" y="0"/>
                    </a:cubicBezTo>
                    <a:cubicBezTo>
                      <a:pt x="136" y="11"/>
                      <a:pt x="278" y="80"/>
                      <a:pt x="280" y="81"/>
                    </a:cubicBezTo>
                    <a:cubicBezTo>
                      <a:pt x="281" y="82"/>
                      <a:pt x="281" y="83"/>
                      <a:pt x="281" y="84"/>
                    </a:cubicBezTo>
                    <a:cubicBezTo>
                      <a:pt x="280" y="85"/>
                      <a:pt x="279" y="85"/>
                      <a:pt x="278" y="84"/>
                    </a:cubicBezTo>
                    <a:cubicBezTo>
                      <a:pt x="277" y="84"/>
                      <a:pt x="137" y="15"/>
                      <a:pt x="39" y="4"/>
                    </a:cubicBezTo>
                    <a:cubicBezTo>
                      <a:pt x="35" y="20"/>
                      <a:pt x="4" y="153"/>
                      <a:pt x="5" y="215"/>
                    </a:cubicBezTo>
                    <a:cubicBezTo>
                      <a:pt x="5" y="216"/>
                      <a:pt x="5" y="217"/>
                      <a:pt x="4" y="217"/>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6" name="Freeform 23">
                <a:extLst>
                  <a:ext uri="{FF2B5EF4-FFF2-40B4-BE49-F238E27FC236}">
                    <a16:creationId xmlns:a16="http://schemas.microsoft.com/office/drawing/2014/main" id="{1A49053A-F0E4-499B-A339-B0755917D258}"/>
                  </a:ext>
                </a:extLst>
              </p:cNvPr>
              <p:cNvSpPr>
                <a:spLocks/>
              </p:cNvSpPr>
              <p:nvPr/>
            </p:nvSpPr>
            <p:spPr bwMode="auto">
              <a:xfrm>
                <a:off x="1568" y="3434"/>
                <a:ext cx="83" cy="337"/>
              </a:xfrm>
              <a:custGeom>
                <a:avLst/>
                <a:gdLst>
                  <a:gd name="T0" fmla="*/ 2 w 65"/>
                  <a:gd name="T1" fmla="*/ 262 h 262"/>
                  <a:gd name="T2" fmla="*/ 2 w 65"/>
                  <a:gd name="T3" fmla="*/ 262 h 262"/>
                  <a:gd name="T4" fmla="*/ 0 w 65"/>
                  <a:gd name="T5" fmla="*/ 260 h 262"/>
                  <a:gd name="T6" fmla="*/ 31 w 65"/>
                  <a:gd name="T7" fmla="*/ 66 h 262"/>
                  <a:gd name="T8" fmla="*/ 59 w 65"/>
                  <a:gd name="T9" fmla="*/ 2 h 262"/>
                  <a:gd name="T10" fmla="*/ 60 w 65"/>
                  <a:gd name="T11" fmla="*/ 0 h 262"/>
                  <a:gd name="T12" fmla="*/ 63 w 65"/>
                  <a:gd name="T13" fmla="*/ 1 h 262"/>
                  <a:gd name="T14" fmla="*/ 35 w 65"/>
                  <a:gd name="T15" fmla="*/ 68 h 262"/>
                  <a:gd name="T16" fmla="*/ 3 w 65"/>
                  <a:gd name="T17" fmla="*/ 260 h 262"/>
                  <a:gd name="T18" fmla="*/ 2 w 65"/>
                  <a:gd name="T19" fmla="*/ 262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262">
                    <a:moveTo>
                      <a:pt x="2" y="262"/>
                    </a:moveTo>
                    <a:cubicBezTo>
                      <a:pt x="2" y="262"/>
                      <a:pt x="2" y="262"/>
                      <a:pt x="2" y="262"/>
                    </a:cubicBezTo>
                    <a:cubicBezTo>
                      <a:pt x="1" y="262"/>
                      <a:pt x="0" y="261"/>
                      <a:pt x="0" y="260"/>
                    </a:cubicBezTo>
                    <a:cubicBezTo>
                      <a:pt x="0" y="254"/>
                      <a:pt x="1" y="118"/>
                      <a:pt x="31" y="66"/>
                    </a:cubicBezTo>
                    <a:cubicBezTo>
                      <a:pt x="60" y="16"/>
                      <a:pt x="59" y="2"/>
                      <a:pt x="59" y="2"/>
                    </a:cubicBezTo>
                    <a:cubicBezTo>
                      <a:pt x="59" y="1"/>
                      <a:pt x="59" y="0"/>
                      <a:pt x="60" y="0"/>
                    </a:cubicBezTo>
                    <a:cubicBezTo>
                      <a:pt x="61" y="0"/>
                      <a:pt x="62" y="0"/>
                      <a:pt x="63" y="1"/>
                    </a:cubicBezTo>
                    <a:cubicBezTo>
                      <a:pt x="63" y="2"/>
                      <a:pt x="65" y="15"/>
                      <a:pt x="35" y="68"/>
                    </a:cubicBezTo>
                    <a:cubicBezTo>
                      <a:pt x="5" y="119"/>
                      <a:pt x="3" y="259"/>
                      <a:pt x="3" y="260"/>
                    </a:cubicBezTo>
                    <a:cubicBezTo>
                      <a:pt x="3" y="261"/>
                      <a:pt x="3" y="262"/>
                      <a:pt x="2" y="262"/>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7" name="Freeform 24">
                <a:extLst>
                  <a:ext uri="{FF2B5EF4-FFF2-40B4-BE49-F238E27FC236}">
                    <a16:creationId xmlns:a16="http://schemas.microsoft.com/office/drawing/2014/main" id="{E4AA7156-B591-4765-A513-B143438A98DD}"/>
                  </a:ext>
                </a:extLst>
              </p:cNvPr>
              <p:cNvSpPr>
                <a:spLocks/>
              </p:cNvSpPr>
              <p:nvPr/>
            </p:nvSpPr>
            <p:spPr bwMode="auto">
              <a:xfrm>
                <a:off x="1407" y="3354"/>
                <a:ext cx="179" cy="314"/>
              </a:xfrm>
              <a:custGeom>
                <a:avLst/>
                <a:gdLst>
                  <a:gd name="T0" fmla="*/ 3 w 139"/>
                  <a:gd name="T1" fmla="*/ 244 h 244"/>
                  <a:gd name="T2" fmla="*/ 2 w 139"/>
                  <a:gd name="T3" fmla="*/ 244 h 244"/>
                  <a:gd name="T4" fmla="*/ 1 w 139"/>
                  <a:gd name="T5" fmla="*/ 241 h 244"/>
                  <a:gd name="T6" fmla="*/ 135 w 139"/>
                  <a:gd name="T7" fmla="*/ 1 h 244"/>
                  <a:gd name="T8" fmla="*/ 137 w 139"/>
                  <a:gd name="T9" fmla="*/ 0 h 244"/>
                  <a:gd name="T10" fmla="*/ 139 w 139"/>
                  <a:gd name="T11" fmla="*/ 3 h 244"/>
                  <a:gd name="T12" fmla="*/ 4 w 139"/>
                  <a:gd name="T13" fmla="*/ 243 h 244"/>
                  <a:gd name="T14" fmla="*/ 3 w 139"/>
                  <a:gd name="T15" fmla="*/ 244 h 2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9" h="244">
                    <a:moveTo>
                      <a:pt x="3" y="244"/>
                    </a:moveTo>
                    <a:cubicBezTo>
                      <a:pt x="3" y="244"/>
                      <a:pt x="2" y="244"/>
                      <a:pt x="2" y="244"/>
                    </a:cubicBezTo>
                    <a:cubicBezTo>
                      <a:pt x="1" y="243"/>
                      <a:pt x="0" y="242"/>
                      <a:pt x="1" y="241"/>
                    </a:cubicBezTo>
                    <a:cubicBezTo>
                      <a:pt x="2" y="239"/>
                      <a:pt x="128" y="25"/>
                      <a:pt x="135" y="1"/>
                    </a:cubicBezTo>
                    <a:cubicBezTo>
                      <a:pt x="135" y="0"/>
                      <a:pt x="136" y="0"/>
                      <a:pt x="137" y="0"/>
                    </a:cubicBezTo>
                    <a:cubicBezTo>
                      <a:pt x="138" y="1"/>
                      <a:pt x="139" y="2"/>
                      <a:pt x="139" y="3"/>
                    </a:cubicBezTo>
                    <a:cubicBezTo>
                      <a:pt x="131" y="27"/>
                      <a:pt x="9" y="234"/>
                      <a:pt x="4" y="243"/>
                    </a:cubicBezTo>
                    <a:cubicBezTo>
                      <a:pt x="4" y="244"/>
                      <a:pt x="4" y="244"/>
                      <a:pt x="3" y="244"/>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8" name="Freeform 25">
                <a:extLst>
                  <a:ext uri="{FF2B5EF4-FFF2-40B4-BE49-F238E27FC236}">
                    <a16:creationId xmlns:a16="http://schemas.microsoft.com/office/drawing/2014/main" id="{B5DCAE07-588E-4F06-94B2-013A8D4E2989}"/>
                  </a:ext>
                </a:extLst>
              </p:cNvPr>
              <p:cNvSpPr>
                <a:spLocks/>
              </p:cNvSpPr>
              <p:nvPr/>
            </p:nvSpPr>
            <p:spPr bwMode="auto">
              <a:xfrm>
                <a:off x="1330" y="3287"/>
                <a:ext cx="182" cy="314"/>
              </a:xfrm>
              <a:custGeom>
                <a:avLst/>
                <a:gdLst>
                  <a:gd name="T0" fmla="*/ 3 w 142"/>
                  <a:gd name="T1" fmla="*/ 244 h 244"/>
                  <a:gd name="T2" fmla="*/ 1 w 142"/>
                  <a:gd name="T3" fmla="*/ 244 h 244"/>
                  <a:gd name="T4" fmla="*/ 1 w 142"/>
                  <a:gd name="T5" fmla="*/ 241 h 244"/>
                  <a:gd name="T6" fmla="*/ 102 w 142"/>
                  <a:gd name="T7" fmla="*/ 73 h 244"/>
                  <a:gd name="T8" fmla="*/ 138 w 142"/>
                  <a:gd name="T9" fmla="*/ 1 h 244"/>
                  <a:gd name="T10" fmla="*/ 140 w 142"/>
                  <a:gd name="T11" fmla="*/ 0 h 244"/>
                  <a:gd name="T12" fmla="*/ 142 w 142"/>
                  <a:gd name="T13" fmla="*/ 2 h 244"/>
                  <a:gd name="T14" fmla="*/ 105 w 142"/>
                  <a:gd name="T15" fmla="*/ 75 h 244"/>
                  <a:gd name="T16" fmla="*/ 4 w 142"/>
                  <a:gd name="T17" fmla="*/ 243 h 244"/>
                  <a:gd name="T18" fmla="*/ 3 w 142"/>
                  <a:gd name="T19" fmla="*/ 244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 h="244">
                    <a:moveTo>
                      <a:pt x="3" y="244"/>
                    </a:moveTo>
                    <a:cubicBezTo>
                      <a:pt x="2" y="244"/>
                      <a:pt x="2" y="244"/>
                      <a:pt x="1" y="244"/>
                    </a:cubicBezTo>
                    <a:cubicBezTo>
                      <a:pt x="1" y="243"/>
                      <a:pt x="0" y="242"/>
                      <a:pt x="1" y="241"/>
                    </a:cubicBezTo>
                    <a:cubicBezTo>
                      <a:pt x="2" y="240"/>
                      <a:pt x="78" y="116"/>
                      <a:pt x="102" y="73"/>
                    </a:cubicBezTo>
                    <a:cubicBezTo>
                      <a:pt x="126" y="31"/>
                      <a:pt x="138" y="1"/>
                      <a:pt x="138" y="1"/>
                    </a:cubicBezTo>
                    <a:cubicBezTo>
                      <a:pt x="138" y="0"/>
                      <a:pt x="140" y="0"/>
                      <a:pt x="140" y="0"/>
                    </a:cubicBezTo>
                    <a:cubicBezTo>
                      <a:pt x="141" y="0"/>
                      <a:pt x="142" y="1"/>
                      <a:pt x="142" y="2"/>
                    </a:cubicBezTo>
                    <a:cubicBezTo>
                      <a:pt x="141" y="3"/>
                      <a:pt x="129" y="32"/>
                      <a:pt x="105" y="75"/>
                    </a:cubicBezTo>
                    <a:cubicBezTo>
                      <a:pt x="81" y="118"/>
                      <a:pt x="5" y="242"/>
                      <a:pt x="4" y="243"/>
                    </a:cubicBezTo>
                    <a:cubicBezTo>
                      <a:pt x="4" y="243"/>
                      <a:pt x="3" y="244"/>
                      <a:pt x="3" y="244"/>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9" name="Freeform 26">
                <a:extLst>
                  <a:ext uri="{FF2B5EF4-FFF2-40B4-BE49-F238E27FC236}">
                    <a16:creationId xmlns:a16="http://schemas.microsoft.com/office/drawing/2014/main" id="{E3B28D6E-0DAA-4646-B088-8D2A8B118570}"/>
                  </a:ext>
                </a:extLst>
              </p:cNvPr>
              <p:cNvSpPr>
                <a:spLocks/>
              </p:cNvSpPr>
              <p:nvPr/>
            </p:nvSpPr>
            <p:spPr bwMode="auto">
              <a:xfrm>
                <a:off x="1192" y="3229"/>
                <a:ext cx="246" cy="223"/>
              </a:xfrm>
              <a:custGeom>
                <a:avLst/>
                <a:gdLst>
                  <a:gd name="T0" fmla="*/ 3 w 191"/>
                  <a:gd name="T1" fmla="*/ 173 h 173"/>
                  <a:gd name="T2" fmla="*/ 1 w 191"/>
                  <a:gd name="T3" fmla="*/ 172 h 173"/>
                  <a:gd name="T4" fmla="*/ 1 w 191"/>
                  <a:gd name="T5" fmla="*/ 170 h 173"/>
                  <a:gd name="T6" fmla="*/ 135 w 191"/>
                  <a:gd name="T7" fmla="*/ 74 h 173"/>
                  <a:gd name="T8" fmla="*/ 135 w 191"/>
                  <a:gd name="T9" fmla="*/ 74 h 173"/>
                  <a:gd name="T10" fmla="*/ 165 w 191"/>
                  <a:gd name="T11" fmla="*/ 41 h 173"/>
                  <a:gd name="T12" fmla="*/ 187 w 191"/>
                  <a:gd name="T13" fmla="*/ 1 h 173"/>
                  <a:gd name="T14" fmla="*/ 190 w 191"/>
                  <a:gd name="T15" fmla="*/ 0 h 173"/>
                  <a:gd name="T16" fmla="*/ 190 w 191"/>
                  <a:gd name="T17" fmla="*/ 3 h 173"/>
                  <a:gd name="T18" fmla="*/ 168 w 191"/>
                  <a:gd name="T19" fmla="*/ 43 h 173"/>
                  <a:gd name="T20" fmla="*/ 136 w 191"/>
                  <a:gd name="T21" fmla="*/ 78 h 173"/>
                  <a:gd name="T22" fmla="*/ 136 w 191"/>
                  <a:gd name="T23" fmla="*/ 78 h 173"/>
                  <a:gd name="T24" fmla="*/ 3 w 191"/>
                  <a:gd name="T25" fmla="*/ 172 h 173"/>
                  <a:gd name="T26" fmla="*/ 3 w 191"/>
                  <a:gd name="T27" fmla="*/ 173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1" h="173">
                    <a:moveTo>
                      <a:pt x="3" y="173"/>
                    </a:moveTo>
                    <a:cubicBezTo>
                      <a:pt x="2" y="173"/>
                      <a:pt x="1" y="173"/>
                      <a:pt x="1" y="172"/>
                    </a:cubicBezTo>
                    <a:cubicBezTo>
                      <a:pt x="0" y="172"/>
                      <a:pt x="0" y="170"/>
                      <a:pt x="1" y="170"/>
                    </a:cubicBezTo>
                    <a:cubicBezTo>
                      <a:pt x="4" y="166"/>
                      <a:pt x="87" y="88"/>
                      <a:pt x="135" y="74"/>
                    </a:cubicBezTo>
                    <a:cubicBezTo>
                      <a:pt x="135" y="74"/>
                      <a:pt x="135" y="74"/>
                      <a:pt x="135" y="74"/>
                    </a:cubicBezTo>
                    <a:cubicBezTo>
                      <a:pt x="135" y="74"/>
                      <a:pt x="157" y="67"/>
                      <a:pt x="165" y="41"/>
                    </a:cubicBezTo>
                    <a:cubicBezTo>
                      <a:pt x="187" y="1"/>
                      <a:pt x="187" y="1"/>
                      <a:pt x="187" y="1"/>
                    </a:cubicBezTo>
                    <a:cubicBezTo>
                      <a:pt x="187" y="0"/>
                      <a:pt x="189" y="0"/>
                      <a:pt x="190" y="0"/>
                    </a:cubicBezTo>
                    <a:cubicBezTo>
                      <a:pt x="190" y="1"/>
                      <a:pt x="191" y="2"/>
                      <a:pt x="190" y="3"/>
                    </a:cubicBezTo>
                    <a:cubicBezTo>
                      <a:pt x="168" y="43"/>
                      <a:pt x="168" y="43"/>
                      <a:pt x="168" y="43"/>
                    </a:cubicBezTo>
                    <a:cubicBezTo>
                      <a:pt x="160" y="70"/>
                      <a:pt x="137" y="77"/>
                      <a:pt x="136" y="78"/>
                    </a:cubicBezTo>
                    <a:cubicBezTo>
                      <a:pt x="136" y="78"/>
                      <a:pt x="136" y="78"/>
                      <a:pt x="136" y="78"/>
                    </a:cubicBezTo>
                    <a:cubicBezTo>
                      <a:pt x="89" y="91"/>
                      <a:pt x="4" y="172"/>
                      <a:pt x="3" y="172"/>
                    </a:cubicBezTo>
                    <a:cubicBezTo>
                      <a:pt x="3" y="173"/>
                      <a:pt x="3" y="173"/>
                      <a:pt x="3" y="173"/>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0" name="Freeform 27">
                <a:extLst>
                  <a:ext uri="{FF2B5EF4-FFF2-40B4-BE49-F238E27FC236}">
                    <a16:creationId xmlns:a16="http://schemas.microsoft.com/office/drawing/2014/main" id="{8CF678D5-4AA2-4E46-95C1-42558138EB93}"/>
                  </a:ext>
                </a:extLst>
              </p:cNvPr>
              <p:cNvSpPr>
                <a:spLocks/>
              </p:cNvSpPr>
              <p:nvPr/>
            </p:nvSpPr>
            <p:spPr bwMode="auto">
              <a:xfrm>
                <a:off x="1121" y="3361"/>
                <a:ext cx="192" cy="128"/>
              </a:xfrm>
              <a:custGeom>
                <a:avLst/>
                <a:gdLst>
                  <a:gd name="T0" fmla="*/ 149 w 149"/>
                  <a:gd name="T1" fmla="*/ 88 h 100"/>
                  <a:gd name="T2" fmla="*/ 75 w 149"/>
                  <a:gd name="T3" fmla="*/ 3 h 100"/>
                  <a:gd name="T4" fmla="*/ 149 w 149"/>
                  <a:gd name="T5" fmla="*/ 88 h 100"/>
                </a:gdLst>
                <a:ahLst/>
                <a:cxnLst>
                  <a:cxn ang="0">
                    <a:pos x="T0" y="T1"/>
                  </a:cxn>
                  <a:cxn ang="0">
                    <a:pos x="T2" y="T3"/>
                  </a:cxn>
                  <a:cxn ang="0">
                    <a:pos x="T4" y="T5"/>
                  </a:cxn>
                </a:cxnLst>
                <a:rect l="0" t="0" r="r" b="b"/>
                <a:pathLst>
                  <a:path w="149" h="100">
                    <a:moveTo>
                      <a:pt x="149" y="88"/>
                    </a:moveTo>
                    <a:cubicBezTo>
                      <a:pt x="149" y="88"/>
                      <a:pt x="149" y="6"/>
                      <a:pt x="75" y="3"/>
                    </a:cubicBezTo>
                    <a:cubicBezTo>
                      <a:pt x="0" y="0"/>
                      <a:pt x="93" y="100"/>
                      <a:pt x="149" y="88"/>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1" name="Freeform 28">
                <a:extLst>
                  <a:ext uri="{FF2B5EF4-FFF2-40B4-BE49-F238E27FC236}">
                    <a16:creationId xmlns:a16="http://schemas.microsoft.com/office/drawing/2014/main" id="{ABAAB044-9D9B-448C-860F-32EDB91FAFDD}"/>
                  </a:ext>
                </a:extLst>
              </p:cNvPr>
              <p:cNvSpPr>
                <a:spLocks/>
              </p:cNvSpPr>
              <p:nvPr/>
            </p:nvSpPr>
            <p:spPr bwMode="auto">
              <a:xfrm>
                <a:off x="1051" y="3213"/>
                <a:ext cx="212" cy="230"/>
              </a:xfrm>
              <a:custGeom>
                <a:avLst/>
                <a:gdLst>
                  <a:gd name="T0" fmla="*/ 59 w 165"/>
                  <a:gd name="T1" fmla="*/ 179 h 179"/>
                  <a:gd name="T2" fmla="*/ 16 w 165"/>
                  <a:gd name="T3" fmla="*/ 43 h 179"/>
                  <a:gd name="T4" fmla="*/ 64 w 165"/>
                  <a:gd name="T5" fmla="*/ 7 h 179"/>
                  <a:gd name="T6" fmla="*/ 125 w 165"/>
                  <a:gd name="T7" fmla="*/ 12 h 179"/>
                  <a:gd name="T8" fmla="*/ 160 w 165"/>
                  <a:gd name="T9" fmla="*/ 64 h 179"/>
                  <a:gd name="T10" fmla="*/ 59 w 165"/>
                  <a:gd name="T11" fmla="*/ 179 h 179"/>
                </a:gdLst>
                <a:ahLst/>
                <a:cxnLst>
                  <a:cxn ang="0">
                    <a:pos x="T0" y="T1"/>
                  </a:cxn>
                  <a:cxn ang="0">
                    <a:pos x="T2" y="T3"/>
                  </a:cxn>
                  <a:cxn ang="0">
                    <a:pos x="T4" y="T5"/>
                  </a:cxn>
                  <a:cxn ang="0">
                    <a:pos x="T6" y="T7"/>
                  </a:cxn>
                  <a:cxn ang="0">
                    <a:pos x="T8" y="T9"/>
                  </a:cxn>
                  <a:cxn ang="0">
                    <a:pos x="T10" y="T11"/>
                  </a:cxn>
                </a:cxnLst>
                <a:rect l="0" t="0" r="r" b="b"/>
                <a:pathLst>
                  <a:path w="165" h="179">
                    <a:moveTo>
                      <a:pt x="59" y="179"/>
                    </a:moveTo>
                    <a:cubicBezTo>
                      <a:pt x="59" y="179"/>
                      <a:pt x="0" y="87"/>
                      <a:pt x="16" y="43"/>
                    </a:cubicBezTo>
                    <a:cubicBezTo>
                      <a:pt x="31" y="0"/>
                      <a:pt x="49" y="5"/>
                      <a:pt x="64" y="7"/>
                    </a:cubicBezTo>
                    <a:cubicBezTo>
                      <a:pt x="79" y="9"/>
                      <a:pt x="105" y="14"/>
                      <a:pt x="125" y="12"/>
                    </a:cubicBezTo>
                    <a:cubicBezTo>
                      <a:pt x="146" y="10"/>
                      <a:pt x="165" y="26"/>
                      <a:pt x="160" y="64"/>
                    </a:cubicBezTo>
                    <a:cubicBezTo>
                      <a:pt x="156" y="101"/>
                      <a:pt x="138" y="172"/>
                      <a:pt x="59" y="179"/>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2" name="Freeform 29">
                <a:extLst>
                  <a:ext uri="{FF2B5EF4-FFF2-40B4-BE49-F238E27FC236}">
                    <a16:creationId xmlns:a16="http://schemas.microsoft.com/office/drawing/2014/main" id="{88E97D28-430D-43C7-B8A8-B4FA83D3840D}"/>
                  </a:ext>
                </a:extLst>
              </p:cNvPr>
              <p:cNvSpPr>
                <a:spLocks/>
              </p:cNvSpPr>
              <p:nvPr/>
            </p:nvSpPr>
            <p:spPr bwMode="auto">
              <a:xfrm>
                <a:off x="1129" y="3240"/>
                <a:ext cx="42" cy="194"/>
              </a:xfrm>
              <a:custGeom>
                <a:avLst/>
                <a:gdLst>
                  <a:gd name="T0" fmla="*/ 30 w 33"/>
                  <a:gd name="T1" fmla="*/ 0 h 151"/>
                  <a:gd name="T2" fmla="*/ 31 w 33"/>
                  <a:gd name="T3" fmla="*/ 0 h 151"/>
                  <a:gd name="T4" fmla="*/ 32 w 33"/>
                  <a:gd name="T5" fmla="*/ 2 h 151"/>
                  <a:gd name="T6" fmla="*/ 3 w 33"/>
                  <a:gd name="T7" fmla="*/ 149 h 151"/>
                  <a:gd name="T8" fmla="*/ 1 w 33"/>
                  <a:gd name="T9" fmla="*/ 150 h 151"/>
                  <a:gd name="T10" fmla="*/ 0 w 33"/>
                  <a:gd name="T11" fmla="*/ 148 h 151"/>
                  <a:gd name="T12" fmla="*/ 29 w 33"/>
                  <a:gd name="T13" fmla="*/ 1 h 151"/>
                  <a:gd name="T14" fmla="*/ 30 w 33"/>
                  <a:gd name="T15" fmla="*/ 0 h 1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151">
                    <a:moveTo>
                      <a:pt x="30" y="0"/>
                    </a:moveTo>
                    <a:cubicBezTo>
                      <a:pt x="30" y="0"/>
                      <a:pt x="31" y="0"/>
                      <a:pt x="31" y="0"/>
                    </a:cubicBezTo>
                    <a:cubicBezTo>
                      <a:pt x="32" y="0"/>
                      <a:pt x="33" y="1"/>
                      <a:pt x="32" y="2"/>
                    </a:cubicBezTo>
                    <a:cubicBezTo>
                      <a:pt x="32" y="3"/>
                      <a:pt x="6" y="134"/>
                      <a:pt x="3" y="149"/>
                    </a:cubicBezTo>
                    <a:cubicBezTo>
                      <a:pt x="3" y="150"/>
                      <a:pt x="2" y="151"/>
                      <a:pt x="1" y="150"/>
                    </a:cubicBezTo>
                    <a:cubicBezTo>
                      <a:pt x="0" y="150"/>
                      <a:pt x="0" y="149"/>
                      <a:pt x="0" y="148"/>
                    </a:cubicBezTo>
                    <a:cubicBezTo>
                      <a:pt x="3" y="133"/>
                      <a:pt x="28" y="3"/>
                      <a:pt x="29" y="1"/>
                    </a:cubicBezTo>
                    <a:cubicBezTo>
                      <a:pt x="29" y="1"/>
                      <a:pt x="29" y="0"/>
                      <a:pt x="30"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3" name="Freeform 30">
                <a:extLst>
                  <a:ext uri="{FF2B5EF4-FFF2-40B4-BE49-F238E27FC236}">
                    <a16:creationId xmlns:a16="http://schemas.microsoft.com/office/drawing/2014/main" id="{20018547-BB06-4783-9AE0-918323196623}"/>
                  </a:ext>
                </a:extLst>
              </p:cNvPr>
              <p:cNvSpPr>
                <a:spLocks/>
              </p:cNvSpPr>
              <p:nvPr/>
            </p:nvSpPr>
            <p:spPr bwMode="auto">
              <a:xfrm>
                <a:off x="1107" y="3353"/>
                <a:ext cx="70" cy="58"/>
              </a:xfrm>
              <a:custGeom>
                <a:avLst/>
                <a:gdLst>
                  <a:gd name="T0" fmla="*/ 30 w 54"/>
                  <a:gd name="T1" fmla="*/ 0 h 45"/>
                  <a:gd name="T2" fmla="*/ 53 w 54"/>
                  <a:gd name="T3" fmla="*/ 42 h 45"/>
                  <a:gd name="T4" fmla="*/ 52 w 54"/>
                  <a:gd name="T5" fmla="*/ 45 h 45"/>
                  <a:gd name="T6" fmla="*/ 50 w 54"/>
                  <a:gd name="T7" fmla="*/ 44 h 45"/>
                  <a:gd name="T8" fmla="*/ 29 w 54"/>
                  <a:gd name="T9" fmla="*/ 6 h 45"/>
                  <a:gd name="T10" fmla="*/ 3 w 54"/>
                  <a:gd name="T11" fmla="*/ 28 h 45"/>
                  <a:gd name="T12" fmla="*/ 1 w 54"/>
                  <a:gd name="T13" fmla="*/ 28 h 45"/>
                  <a:gd name="T14" fmla="*/ 1 w 54"/>
                  <a:gd name="T15" fmla="*/ 25 h 45"/>
                  <a:gd name="T16" fmla="*/ 30 w 54"/>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45">
                    <a:moveTo>
                      <a:pt x="30" y="0"/>
                    </a:moveTo>
                    <a:cubicBezTo>
                      <a:pt x="53" y="42"/>
                      <a:pt x="53" y="42"/>
                      <a:pt x="53" y="42"/>
                    </a:cubicBezTo>
                    <a:cubicBezTo>
                      <a:pt x="54" y="43"/>
                      <a:pt x="53" y="44"/>
                      <a:pt x="52" y="45"/>
                    </a:cubicBezTo>
                    <a:cubicBezTo>
                      <a:pt x="51" y="45"/>
                      <a:pt x="50" y="45"/>
                      <a:pt x="50" y="44"/>
                    </a:cubicBezTo>
                    <a:cubicBezTo>
                      <a:pt x="29" y="6"/>
                      <a:pt x="29" y="6"/>
                      <a:pt x="29" y="6"/>
                    </a:cubicBezTo>
                    <a:cubicBezTo>
                      <a:pt x="3" y="28"/>
                      <a:pt x="3" y="28"/>
                      <a:pt x="3" y="28"/>
                    </a:cubicBezTo>
                    <a:cubicBezTo>
                      <a:pt x="3" y="29"/>
                      <a:pt x="1" y="29"/>
                      <a:pt x="1" y="28"/>
                    </a:cubicBezTo>
                    <a:cubicBezTo>
                      <a:pt x="0" y="27"/>
                      <a:pt x="0" y="26"/>
                      <a:pt x="1" y="25"/>
                    </a:cubicBezTo>
                    <a:lnTo>
                      <a:pt x="30"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4" name="Freeform 31">
                <a:extLst>
                  <a:ext uri="{FF2B5EF4-FFF2-40B4-BE49-F238E27FC236}">
                    <a16:creationId xmlns:a16="http://schemas.microsoft.com/office/drawing/2014/main" id="{015ACCED-6713-4D72-889E-F0A408507F37}"/>
                  </a:ext>
                </a:extLst>
              </p:cNvPr>
              <p:cNvSpPr>
                <a:spLocks/>
              </p:cNvSpPr>
              <p:nvPr/>
            </p:nvSpPr>
            <p:spPr bwMode="auto">
              <a:xfrm>
                <a:off x="1117" y="3385"/>
                <a:ext cx="43" cy="39"/>
              </a:xfrm>
              <a:custGeom>
                <a:avLst/>
                <a:gdLst>
                  <a:gd name="T0" fmla="*/ 17 w 33"/>
                  <a:gd name="T1" fmla="*/ 0 h 30"/>
                  <a:gd name="T2" fmla="*/ 33 w 33"/>
                  <a:gd name="T3" fmla="*/ 27 h 30"/>
                  <a:gd name="T4" fmla="*/ 32 w 33"/>
                  <a:gd name="T5" fmla="*/ 29 h 30"/>
                  <a:gd name="T6" fmla="*/ 29 w 33"/>
                  <a:gd name="T7" fmla="*/ 28 h 30"/>
                  <a:gd name="T8" fmla="*/ 17 w 33"/>
                  <a:gd name="T9" fmla="*/ 6 h 30"/>
                  <a:gd name="T10" fmla="*/ 3 w 33"/>
                  <a:gd name="T11" fmla="*/ 18 h 30"/>
                  <a:gd name="T12" fmla="*/ 1 w 33"/>
                  <a:gd name="T13" fmla="*/ 18 h 30"/>
                  <a:gd name="T14" fmla="*/ 1 w 33"/>
                  <a:gd name="T15" fmla="*/ 16 h 30"/>
                  <a:gd name="T16" fmla="*/ 17 w 33"/>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30">
                    <a:moveTo>
                      <a:pt x="17" y="0"/>
                    </a:moveTo>
                    <a:cubicBezTo>
                      <a:pt x="33" y="27"/>
                      <a:pt x="33" y="27"/>
                      <a:pt x="33" y="27"/>
                    </a:cubicBezTo>
                    <a:cubicBezTo>
                      <a:pt x="33" y="27"/>
                      <a:pt x="33" y="29"/>
                      <a:pt x="32" y="29"/>
                    </a:cubicBezTo>
                    <a:cubicBezTo>
                      <a:pt x="31" y="30"/>
                      <a:pt x="30" y="29"/>
                      <a:pt x="29" y="28"/>
                    </a:cubicBezTo>
                    <a:cubicBezTo>
                      <a:pt x="17" y="6"/>
                      <a:pt x="17" y="6"/>
                      <a:pt x="17" y="6"/>
                    </a:cubicBezTo>
                    <a:cubicBezTo>
                      <a:pt x="3" y="18"/>
                      <a:pt x="3" y="18"/>
                      <a:pt x="3" y="18"/>
                    </a:cubicBezTo>
                    <a:cubicBezTo>
                      <a:pt x="3" y="19"/>
                      <a:pt x="1" y="19"/>
                      <a:pt x="1" y="18"/>
                    </a:cubicBezTo>
                    <a:cubicBezTo>
                      <a:pt x="0" y="18"/>
                      <a:pt x="0" y="16"/>
                      <a:pt x="1" y="16"/>
                    </a:cubicBezTo>
                    <a:lnTo>
                      <a:pt x="17"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5" name="Freeform 32">
                <a:extLst>
                  <a:ext uri="{FF2B5EF4-FFF2-40B4-BE49-F238E27FC236}">
                    <a16:creationId xmlns:a16="http://schemas.microsoft.com/office/drawing/2014/main" id="{43B3200E-FB82-4D8A-9B05-67EF20A4C535}"/>
                  </a:ext>
                </a:extLst>
              </p:cNvPr>
              <p:cNvSpPr>
                <a:spLocks/>
              </p:cNvSpPr>
              <p:nvPr/>
            </p:nvSpPr>
            <p:spPr bwMode="auto">
              <a:xfrm>
                <a:off x="1092" y="3300"/>
                <a:ext cx="117" cy="85"/>
              </a:xfrm>
              <a:custGeom>
                <a:avLst/>
                <a:gdLst>
                  <a:gd name="T0" fmla="*/ 51 w 91"/>
                  <a:gd name="T1" fmla="*/ 0 h 66"/>
                  <a:gd name="T2" fmla="*/ 90 w 91"/>
                  <a:gd name="T3" fmla="*/ 63 h 66"/>
                  <a:gd name="T4" fmla="*/ 90 w 91"/>
                  <a:gd name="T5" fmla="*/ 66 h 66"/>
                  <a:gd name="T6" fmla="*/ 87 w 91"/>
                  <a:gd name="T7" fmla="*/ 65 h 66"/>
                  <a:gd name="T8" fmla="*/ 49 w 91"/>
                  <a:gd name="T9" fmla="*/ 5 h 66"/>
                  <a:gd name="T10" fmla="*/ 3 w 91"/>
                  <a:gd name="T11" fmla="*/ 34 h 66"/>
                  <a:gd name="T12" fmla="*/ 0 w 91"/>
                  <a:gd name="T13" fmla="*/ 33 h 66"/>
                  <a:gd name="T14" fmla="*/ 1 w 91"/>
                  <a:gd name="T15" fmla="*/ 30 h 66"/>
                  <a:gd name="T16" fmla="*/ 51 w 91"/>
                  <a:gd name="T1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 h="66">
                    <a:moveTo>
                      <a:pt x="51" y="0"/>
                    </a:moveTo>
                    <a:cubicBezTo>
                      <a:pt x="90" y="63"/>
                      <a:pt x="90" y="63"/>
                      <a:pt x="90" y="63"/>
                    </a:cubicBezTo>
                    <a:cubicBezTo>
                      <a:pt x="91" y="64"/>
                      <a:pt x="91" y="65"/>
                      <a:pt x="90" y="66"/>
                    </a:cubicBezTo>
                    <a:cubicBezTo>
                      <a:pt x="89" y="66"/>
                      <a:pt x="88" y="66"/>
                      <a:pt x="87" y="65"/>
                    </a:cubicBezTo>
                    <a:cubicBezTo>
                      <a:pt x="49" y="5"/>
                      <a:pt x="49" y="5"/>
                      <a:pt x="49" y="5"/>
                    </a:cubicBezTo>
                    <a:cubicBezTo>
                      <a:pt x="3" y="34"/>
                      <a:pt x="3" y="34"/>
                      <a:pt x="3" y="34"/>
                    </a:cubicBezTo>
                    <a:cubicBezTo>
                      <a:pt x="2" y="34"/>
                      <a:pt x="1" y="34"/>
                      <a:pt x="0" y="33"/>
                    </a:cubicBezTo>
                    <a:cubicBezTo>
                      <a:pt x="0" y="32"/>
                      <a:pt x="0" y="31"/>
                      <a:pt x="1" y="30"/>
                    </a:cubicBezTo>
                    <a:lnTo>
                      <a:pt x="51"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6" name="Freeform 33">
                <a:extLst>
                  <a:ext uri="{FF2B5EF4-FFF2-40B4-BE49-F238E27FC236}">
                    <a16:creationId xmlns:a16="http://schemas.microsoft.com/office/drawing/2014/main" id="{45796BC7-0674-4975-9A39-4064E7FCD423}"/>
                  </a:ext>
                </a:extLst>
              </p:cNvPr>
              <p:cNvSpPr>
                <a:spLocks/>
              </p:cNvSpPr>
              <p:nvPr/>
            </p:nvSpPr>
            <p:spPr bwMode="auto">
              <a:xfrm>
                <a:off x="1076" y="3253"/>
                <a:ext cx="160" cy="96"/>
              </a:xfrm>
              <a:custGeom>
                <a:avLst/>
                <a:gdLst>
                  <a:gd name="T0" fmla="*/ 70 w 124"/>
                  <a:gd name="T1" fmla="*/ 0 h 75"/>
                  <a:gd name="T2" fmla="*/ 123 w 124"/>
                  <a:gd name="T3" fmla="*/ 71 h 75"/>
                  <a:gd name="T4" fmla="*/ 123 w 124"/>
                  <a:gd name="T5" fmla="*/ 74 h 75"/>
                  <a:gd name="T6" fmla="*/ 120 w 124"/>
                  <a:gd name="T7" fmla="*/ 74 h 75"/>
                  <a:gd name="T8" fmla="*/ 69 w 124"/>
                  <a:gd name="T9" fmla="*/ 4 h 75"/>
                  <a:gd name="T10" fmla="*/ 4 w 124"/>
                  <a:gd name="T11" fmla="*/ 38 h 75"/>
                  <a:gd name="T12" fmla="*/ 1 w 124"/>
                  <a:gd name="T13" fmla="*/ 37 h 75"/>
                  <a:gd name="T14" fmla="*/ 2 w 124"/>
                  <a:gd name="T15" fmla="*/ 34 h 75"/>
                  <a:gd name="T16" fmla="*/ 70 w 124"/>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4" h="75">
                    <a:moveTo>
                      <a:pt x="70" y="0"/>
                    </a:moveTo>
                    <a:cubicBezTo>
                      <a:pt x="123" y="71"/>
                      <a:pt x="123" y="71"/>
                      <a:pt x="123" y="71"/>
                    </a:cubicBezTo>
                    <a:cubicBezTo>
                      <a:pt x="124" y="72"/>
                      <a:pt x="123" y="73"/>
                      <a:pt x="123" y="74"/>
                    </a:cubicBezTo>
                    <a:cubicBezTo>
                      <a:pt x="122" y="75"/>
                      <a:pt x="121" y="75"/>
                      <a:pt x="120" y="74"/>
                    </a:cubicBezTo>
                    <a:cubicBezTo>
                      <a:pt x="69" y="4"/>
                      <a:pt x="69" y="4"/>
                      <a:pt x="69" y="4"/>
                    </a:cubicBezTo>
                    <a:cubicBezTo>
                      <a:pt x="4" y="38"/>
                      <a:pt x="4" y="38"/>
                      <a:pt x="4" y="38"/>
                    </a:cubicBezTo>
                    <a:cubicBezTo>
                      <a:pt x="3" y="38"/>
                      <a:pt x="1" y="38"/>
                      <a:pt x="1" y="37"/>
                    </a:cubicBezTo>
                    <a:cubicBezTo>
                      <a:pt x="0" y="36"/>
                      <a:pt x="1" y="35"/>
                      <a:pt x="2" y="34"/>
                    </a:cubicBezTo>
                    <a:lnTo>
                      <a:pt x="70"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7" name="Freeform 34">
                <a:extLst>
                  <a:ext uri="{FF2B5EF4-FFF2-40B4-BE49-F238E27FC236}">
                    <a16:creationId xmlns:a16="http://schemas.microsoft.com/office/drawing/2014/main" id="{DC41CD59-6DF5-4E52-966D-9A4CAE22A245}"/>
                  </a:ext>
                </a:extLst>
              </p:cNvPr>
              <p:cNvSpPr>
                <a:spLocks/>
              </p:cNvSpPr>
              <p:nvPr/>
            </p:nvSpPr>
            <p:spPr bwMode="auto">
              <a:xfrm>
                <a:off x="1009" y="3025"/>
                <a:ext cx="150" cy="143"/>
              </a:xfrm>
              <a:custGeom>
                <a:avLst/>
                <a:gdLst>
                  <a:gd name="T0" fmla="*/ 111 w 116"/>
                  <a:gd name="T1" fmla="*/ 1 h 111"/>
                  <a:gd name="T2" fmla="*/ 114 w 116"/>
                  <a:gd name="T3" fmla="*/ 1 h 111"/>
                  <a:gd name="T4" fmla="*/ 115 w 116"/>
                  <a:gd name="T5" fmla="*/ 7 h 111"/>
                  <a:gd name="T6" fmla="*/ 5 w 116"/>
                  <a:gd name="T7" fmla="*/ 110 h 111"/>
                  <a:gd name="T8" fmla="*/ 1 w 116"/>
                  <a:gd name="T9" fmla="*/ 107 h 111"/>
                  <a:gd name="T10" fmla="*/ 3 w 116"/>
                  <a:gd name="T11" fmla="*/ 103 h 111"/>
                  <a:gd name="T12" fmla="*/ 4 w 116"/>
                  <a:gd name="T13" fmla="*/ 103 h 111"/>
                  <a:gd name="T14" fmla="*/ 109 w 116"/>
                  <a:gd name="T15" fmla="*/ 2 h 111"/>
                  <a:gd name="T16" fmla="*/ 111 w 116"/>
                  <a:gd name="T17" fmla="*/ 1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11">
                    <a:moveTo>
                      <a:pt x="111" y="1"/>
                    </a:moveTo>
                    <a:cubicBezTo>
                      <a:pt x="112" y="0"/>
                      <a:pt x="113" y="1"/>
                      <a:pt x="114" y="1"/>
                    </a:cubicBezTo>
                    <a:cubicBezTo>
                      <a:pt x="116" y="3"/>
                      <a:pt x="116" y="5"/>
                      <a:pt x="115" y="7"/>
                    </a:cubicBezTo>
                    <a:cubicBezTo>
                      <a:pt x="112" y="10"/>
                      <a:pt x="47" y="99"/>
                      <a:pt x="5" y="110"/>
                    </a:cubicBezTo>
                    <a:cubicBezTo>
                      <a:pt x="3" y="111"/>
                      <a:pt x="1" y="109"/>
                      <a:pt x="1" y="107"/>
                    </a:cubicBezTo>
                    <a:cubicBezTo>
                      <a:pt x="0" y="105"/>
                      <a:pt x="1" y="103"/>
                      <a:pt x="3" y="103"/>
                    </a:cubicBezTo>
                    <a:cubicBezTo>
                      <a:pt x="4" y="103"/>
                      <a:pt x="4" y="103"/>
                      <a:pt x="4" y="103"/>
                    </a:cubicBezTo>
                    <a:cubicBezTo>
                      <a:pt x="43" y="91"/>
                      <a:pt x="108" y="3"/>
                      <a:pt x="109" y="2"/>
                    </a:cubicBezTo>
                    <a:cubicBezTo>
                      <a:pt x="109" y="2"/>
                      <a:pt x="110" y="1"/>
                      <a:pt x="111"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8" name="Freeform 35">
                <a:extLst>
                  <a:ext uri="{FF2B5EF4-FFF2-40B4-BE49-F238E27FC236}">
                    <a16:creationId xmlns:a16="http://schemas.microsoft.com/office/drawing/2014/main" id="{C907B5AC-6A18-49EF-99D7-2F770812F273}"/>
                  </a:ext>
                </a:extLst>
              </p:cNvPr>
              <p:cNvSpPr>
                <a:spLocks/>
              </p:cNvSpPr>
              <p:nvPr/>
            </p:nvSpPr>
            <p:spPr bwMode="auto">
              <a:xfrm>
                <a:off x="1143" y="2867"/>
                <a:ext cx="57" cy="500"/>
              </a:xfrm>
              <a:custGeom>
                <a:avLst/>
                <a:gdLst>
                  <a:gd name="T0" fmla="*/ 39 w 44"/>
                  <a:gd name="T1" fmla="*/ 0 h 389"/>
                  <a:gd name="T2" fmla="*/ 41 w 44"/>
                  <a:gd name="T3" fmla="*/ 0 h 389"/>
                  <a:gd name="T4" fmla="*/ 43 w 44"/>
                  <a:gd name="T5" fmla="*/ 5 h 389"/>
                  <a:gd name="T6" fmla="*/ 12 w 44"/>
                  <a:gd name="T7" fmla="*/ 121 h 389"/>
                  <a:gd name="T8" fmla="*/ 28 w 44"/>
                  <a:gd name="T9" fmla="*/ 315 h 389"/>
                  <a:gd name="T10" fmla="*/ 36 w 44"/>
                  <a:gd name="T11" fmla="*/ 384 h 389"/>
                  <a:gd name="T12" fmla="*/ 33 w 44"/>
                  <a:gd name="T13" fmla="*/ 388 h 389"/>
                  <a:gd name="T14" fmla="*/ 28 w 44"/>
                  <a:gd name="T15" fmla="*/ 385 h 389"/>
                  <a:gd name="T16" fmla="*/ 21 w 44"/>
                  <a:gd name="T17" fmla="*/ 315 h 389"/>
                  <a:gd name="T18" fmla="*/ 5 w 44"/>
                  <a:gd name="T19" fmla="*/ 120 h 389"/>
                  <a:gd name="T20" fmla="*/ 36 w 44"/>
                  <a:gd name="T21" fmla="*/ 3 h 389"/>
                  <a:gd name="T22" fmla="*/ 39 w 44"/>
                  <a:gd name="T23" fmla="*/ 0 h 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 h="389">
                    <a:moveTo>
                      <a:pt x="39" y="0"/>
                    </a:moveTo>
                    <a:cubicBezTo>
                      <a:pt x="39" y="0"/>
                      <a:pt x="40" y="0"/>
                      <a:pt x="41" y="0"/>
                    </a:cubicBezTo>
                    <a:cubicBezTo>
                      <a:pt x="43" y="0"/>
                      <a:pt x="44" y="3"/>
                      <a:pt x="43" y="5"/>
                    </a:cubicBezTo>
                    <a:cubicBezTo>
                      <a:pt x="43" y="5"/>
                      <a:pt x="19" y="95"/>
                      <a:pt x="12" y="121"/>
                    </a:cubicBezTo>
                    <a:cubicBezTo>
                      <a:pt x="8" y="140"/>
                      <a:pt x="20" y="241"/>
                      <a:pt x="28" y="315"/>
                    </a:cubicBezTo>
                    <a:cubicBezTo>
                      <a:pt x="32" y="344"/>
                      <a:pt x="35" y="369"/>
                      <a:pt x="36" y="384"/>
                    </a:cubicBezTo>
                    <a:cubicBezTo>
                      <a:pt x="36" y="386"/>
                      <a:pt x="35" y="388"/>
                      <a:pt x="33" y="388"/>
                    </a:cubicBezTo>
                    <a:cubicBezTo>
                      <a:pt x="30" y="389"/>
                      <a:pt x="29" y="387"/>
                      <a:pt x="28" y="385"/>
                    </a:cubicBezTo>
                    <a:cubicBezTo>
                      <a:pt x="27" y="370"/>
                      <a:pt x="24" y="345"/>
                      <a:pt x="21" y="315"/>
                    </a:cubicBezTo>
                    <a:cubicBezTo>
                      <a:pt x="12" y="237"/>
                      <a:pt x="0" y="140"/>
                      <a:pt x="5" y="120"/>
                    </a:cubicBezTo>
                    <a:cubicBezTo>
                      <a:pt x="11" y="93"/>
                      <a:pt x="36" y="3"/>
                      <a:pt x="36" y="3"/>
                    </a:cubicBezTo>
                    <a:cubicBezTo>
                      <a:pt x="36" y="1"/>
                      <a:pt x="37" y="0"/>
                      <a:pt x="39"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9" name="Freeform 36">
                <a:extLst>
                  <a:ext uri="{FF2B5EF4-FFF2-40B4-BE49-F238E27FC236}">
                    <a16:creationId xmlns:a16="http://schemas.microsoft.com/office/drawing/2014/main" id="{D2315ABF-F1BE-4FCF-82F4-09EFFFA04F16}"/>
                  </a:ext>
                </a:extLst>
              </p:cNvPr>
              <p:cNvSpPr>
                <a:spLocks/>
              </p:cNvSpPr>
              <p:nvPr/>
            </p:nvSpPr>
            <p:spPr bwMode="auto">
              <a:xfrm>
                <a:off x="1106" y="2984"/>
                <a:ext cx="261" cy="262"/>
              </a:xfrm>
              <a:custGeom>
                <a:avLst/>
                <a:gdLst>
                  <a:gd name="T0" fmla="*/ 200 w 203"/>
                  <a:gd name="T1" fmla="*/ 172 h 204"/>
                  <a:gd name="T2" fmla="*/ 86 w 203"/>
                  <a:gd name="T3" fmla="*/ 59 h 204"/>
                  <a:gd name="T4" fmla="*/ 62 w 203"/>
                  <a:gd name="T5" fmla="*/ 93 h 204"/>
                  <a:gd name="T6" fmla="*/ 200 w 203"/>
                  <a:gd name="T7" fmla="*/ 172 h 204"/>
                </a:gdLst>
                <a:ahLst/>
                <a:cxnLst>
                  <a:cxn ang="0">
                    <a:pos x="T0" y="T1"/>
                  </a:cxn>
                  <a:cxn ang="0">
                    <a:pos x="T2" y="T3"/>
                  </a:cxn>
                  <a:cxn ang="0">
                    <a:pos x="T4" y="T5"/>
                  </a:cxn>
                  <a:cxn ang="0">
                    <a:pos x="T6" y="T7"/>
                  </a:cxn>
                </a:cxnLst>
                <a:rect l="0" t="0" r="r" b="b"/>
                <a:pathLst>
                  <a:path w="203" h="204">
                    <a:moveTo>
                      <a:pt x="200" y="172"/>
                    </a:moveTo>
                    <a:cubicBezTo>
                      <a:pt x="200" y="172"/>
                      <a:pt x="172" y="117"/>
                      <a:pt x="86" y="59"/>
                    </a:cubicBezTo>
                    <a:cubicBezTo>
                      <a:pt x="0" y="0"/>
                      <a:pt x="41" y="47"/>
                      <a:pt x="62" y="93"/>
                    </a:cubicBezTo>
                    <a:cubicBezTo>
                      <a:pt x="83" y="138"/>
                      <a:pt x="203" y="204"/>
                      <a:pt x="200" y="172"/>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0" name="Freeform 37">
                <a:extLst>
                  <a:ext uri="{FF2B5EF4-FFF2-40B4-BE49-F238E27FC236}">
                    <a16:creationId xmlns:a16="http://schemas.microsoft.com/office/drawing/2014/main" id="{16D402DB-1B69-4466-990F-1270F55D206F}"/>
                  </a:ext>
                </a:extLst>
              </p:cNvPr>
              <p:cNvSpPr>
                <a:spLocks/>
              </p:cNvSpPr>
              <p:nvPr/>
            </p:nvSpPr>
            <p:spPr bwMode="auto">
              <a:xfrm>
                <a:off x="917" y="3034"/>
                <a:ext cx="234" cy="176"/>
              </a:xfrm>
              <a:custGeom>
                <a:avLst/>
                <a:gdLst>
                  <a:gd name="T0" fmla="*/ 182 w 182"/>
                  <a:gd name="T1" fmla="*/ 0 h 137"/>
                  <a:gd name="T2" fmla="*/ 0 w 182"/>
                  <a:gd name="T3" fmla="*/ 137 h 137"/>
                  <a:gd name="T4" fmla="*/ 182 w 182"/>
                  <a:gd name="T5" fmla="*/ 0 h 137"/>
                </a:gdLst>
                <a:ahLst/>
                <a:cxnLst>
                  <a:cxn ang="0">
                    <a:pos x="T0" y="T1"/>
                  </a:cxn>
                  <a:cxn ang="0">
                    <a:pos x="T2" y="T3"/>
                  </a:cxn>
                  <a:cxn ang="0">
                    <a:pos x="T4" y="T5"/>
                  </a:cxn>
                </a:cxnLst>
                <a:rect l="0" t="0" r="r" b="b"/>
                <a:pathLst>
                  <a:path w="182" h="137">
                    <a:moveTo>
                      <a:pt x="182" y="0"/>
                    </a:moveTo>
                    <a:cubicBezTo>
                      <a:pt x="182" y="0"/>
                      <a:pt x="22" y="122"/>
                      <a:pt x="0" y="137"/>
                    </a:cubicBezTo>
                    <a:cubicBezTo>
                      <a:pt x="0" y="137"/>
                      <a:pt x="52" y="22"/>
                      <a:pt x="182"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1" name="Freeform 38">
                <a:extLst>
                  <a:ext uri="{FF2B5EF4-FFF2-40B4-BE49-F238E27FC236}">
                    <a16:creationId xmlns:a16="http://schemas.microsoft.com/office/drawing/2014/main" id="{16D6061E-2E07-4257-A605-999F49FA0DAF}"/>
                  </a:ext>
                </a:extLst>
              </p:cNvPr>
              <p:cNvSpPr>
                <a:spLocks/>
              </p:cNvSpPr>
              <p:nvPr/>
            </p:nvSpPr>
            <p:spPr bwMode="auto">
              <a:xfrm>
                <a:off x="1147" y="3022"/>
                <a:ext cx="193" cy="179"/>
              </a:xfrm>
              <a:custGeom>
                <a:avLst/>
                <a:gdLst>
                  <a:gd name="T0" fmla="*/ 1 w 150"/>
                  <a:gd name="T1" fmla="*/ 0 h 139"/>
                  <a:gd name="T2" fmla="*/ 4 w 150"/>
                  <a:gd name="T3" fmla="*/ 1 h 139"/>
                  <a:gd name="T4" fmla="*/ 149 w 150"/>
                  <a:gd name="T5" fmla="*/ 136 h 139"/>
                  <a:gd name="T6" fmla="*/ 149 w 150"/>
                  <a:gd name="T7" fmla="*/ 138 h 139"/>
                  <a:gd name="T8" fmla="*/ 147 w 150"/>
                  <a:gd name="T9" fmla="*/ 138 h 139"/>
                  <a:gd name="T10" fmla="*/ 0 w 150"/>
                  <a:gd name="T11" fmla="*/ 3 h 139"/>
                  <a:gd name="T12" fmla="*/ 1 w 150"/>
                  <a:gd name="T13" fmla="*/ 0 h 139"/>
                  <a:gd name="T14" fmla="*/ 1 w 150"/>
                  <a:gd name="T15" fmla="*/ 0 h 1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39">
                    <a:moveTo>
                      <a:pt x="1" y="0"/>
                    </a:moveTo>
                    <a:cubicBezTo>
                      <a:pt x="2" y="0"/>
                      <a:pt x="3" y="0"/>
                      <a:pt x="4" y="1"/>
                    </a:cubicBezTo>
                    <a:cubicBezTo>
                      <a:pt x="10" y="12"/>
                      <a:pt x="101" y="94"/>
                      <a:pt x="149" y="136"/>
                    </a:cubicBezTo>
                    <a:cubicBezTo>
                      <a:pt x="150" y="136"/>
                      <a:pt x="150" y="137"/>
                      <a:pt x="149" y="138"/>
                    </a:cubicBezTo>
                    <a:cubicBezTo>
                      <a:pt x="149" y="139"/>
                      <a:pt x="147" y="139"/>
                      <a:pt x="147" y="138"/>
                    </a:cubicBezTo>
                    <a:cubicBezTo>
                      <a:pt x="141" y="133"/>
                      <a:pt x="8" y="17"/>
                      <a:pt x="0" y="3"/>
                    </a:cubicBezTo>
                    <a:cubicBezTo>
                      <a:pt x="0" y="2"/>
                      <a:pt x="0" y="1"/>
                      <a:pt x="1" y="0"/>
                    </a:cubicBezTo>
                    <a:cubicBezTo>
                      <a:pt x="1" y="0"/>
                      <a:pt x="1" y="0"/>
                      <a:pt x="1"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2" name="Freeform 39">
                <a:extLst>
                  <a:ext uri="{FF2B5EF4-FFF2-40B4-BE49-F238E27FC236}">
                    <a16:creationId xmlns:a16="http://schemas.microsoft.com/office/drawing/2014/main" id="{73340039-7EEC-48E0-A0D0-B3CF42E3E60B}"/>
                  </a:ext>
                </a:extLst>
              </p:cNvPr>
              <p:cNvSpPr>
                <a:spLocks/>
              </p:cNvSpPr>
              <p:nvPr/>
            </p:nvSpPr>
            <p:spPr bwMode="auto">
              <a:xfrm>
                <a:off x="1065" y="3187"/>
                <a:ext cx="213" cy="117"/>
              </a:xfrm>
              <a:custGeom>
                <a:avLst/>
                <a:gdLst>
                  <a:gd name="T0" fmla="*/ 166 w 166"/>
                  <a:gd name="T1" fmla="*/ 49 h 91"/>
                  <a:gd name="T2" fmla="*/ 80 w 166"/>
                  <a:gd name="T3" fmla="*/ 90 h 91"/>
                  <a:gd name="T4" fmla="*/ 9 w 166"/>
                  <a:gd name="T5" fmla="*/ 47 h 91"/>
                  <a:gd name="T6" fmla="*/ 82 w 166"/>
                  <a:gd name="T7" fmla="*/ 27 h 91"/>
                  <a:gd name="T8" fmla="*/ 166 w 166"/>
                  <a:gd name="T9" fmla="*/ 49 h 91"/>
                </a:gdLst>
                <a:ahLst/>
                <a:cxnLst>
                  <a:cxn ang="0">
                    <a:pos x="T0" y="T1"/>
                  </a:cxn>
                  <a:cxn ang="0">
                    <a:pos x="T2" y="T3"/>
                  </a:cxn>
                  <a:cxn ang="0">
                    <a:pos x="T4" y="T5"/>
                  </a:cxn>
                  <a:cxn ang="0">
                    <a:pos x="T6" y="T7"/>
                  </a:cxn>
                  <a:cxn ang="0">
                    <a:pos x="T8" y="T9"/>
                  </a:cxn>
                </a:cxnLst>
                <a:rect l="0" t="0" r="r" b="b"/>
                <a:pathLst>
                  <a:path w="166" h="91">
                    <a:moveTo>
                      <a:pt x="166" y="49"/>
                    </a:moveTo>
                    <a:cubicBezTo>
                      <a:pt x="166" y="49"/>
                      <a:pt x="98" y="88"/>
                      <a:pt x="80" y="90"/>
                    </a:cubicBezTo>
                    <a:cubicBezTo>
                      <a:pt x="62" y="91"/>
                      <a:pt x="0" y="59"/>
                      <a:pt x="9" y="47"/>
                    </a:cubicBezTo>
                    <a:cubicBezTo>
                      <a:pt x="19" y="36"/>
                      <a:pt x="46" y="3"/>
                      <a:pt x="82" y="27"/>
                    </a:cubicBezTo>
                    <a:cubicBezTo>
                      <a:pt x="82" y="27"/>
                      <a:pt x="150" y="0"/>
                      <a:pt x="166" y="49"/>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3" name="Freeform 40">
                <a:extLst>
                  <a:ext uri="{FF2B5EF4-FFF2-40B4-BE49-F238E27FC236}">
                    <a16:creationId xmlns:a16="http://schemas.microsoft.com/office/drawing/2014/main" id="{B9C208BB-8305-4CB4-B065-1237CAB00B21}"/>
                  </a:ext>
                </a:extLst>
              </p:cNvPr>
              <p:cNvSpPr>
                <a:spLocks/>
              </p:cNvSpPr>
              <p:nvPr/>
            </p:nvSpPr>
            <p:spPr bwMode="auto">
              <a:xfrm>
                <a:off x="1139" y="3323"/>
                <a:ext cx="160" cy="255"/>
              </a:xfrm>
              <a:custGeom>
                <a:avLst/>
                <a:gdLst>
                  <a:gd name="T0" fmla="*/ 73 w 124"/>
                  <a:gd name="T1" fmla="*/ 198 h 198"/>
                  <a:gd name="T2" fmla="*/ 35 w 124"/>
                  <a:gd name="T3" fmla="*/ 27 h 198"/>
                  <a:gd name="T4" fmla="*/ 3 w 124"/>
                  <a:gd name="T5" fmla="*/ 72 h 198"/>
                  <a:gd name="T6" fmla="*/ 73 w 124"/>
                  <a:gd name="T7" fmla="*/ 198 h 198"/>
                </a:gdLst>
                <a:ahLst/>
                <a:cxnLst>
                  <a:cxn ang="0">
                    <a:pos x="T0" y="T1"/>
                  </a:cxn>
                  <a:cxn ang="0">
                    <a:pos x="T2" y="T3"/>
                  </a:cxn>
                  <a:cxn ang="0">
                    <a:pos x="T4" y="T5"/>
                  </a:cxn>
                  <a:cxn ang="0">
                    <a:pos x="T6" y="T7"/>
                  </a:cxn>
                </a:cxnLst>
                <a:rect l="0" t="0" r="r" b="b"/>
                <a:pathLst>
                  <a:path w="124" h="198">
                    <a:moveTo>
                      <a:pt x="73" y="198"/>
                    </a:moveTo>
                    <a:cubicBezTo>
                      <a:pt x="73" y="198"/>
                      <a:pt x="124" y="0"/>
                      <a:pt x="35" y="27"/>
                    </a:cubicBezTo>
                    <a:cubicBezTo>
                      <a:pt x="35" y="27"/>
                      <a:pt x="6" y="20"/>
                      <a:pt x="3" y="72"/>
                    </a:cubicBezTo>
                    <a:cubicBezTo>
                      <a:pt x="0" y="124"/>
                      <a:pt x="63" y="181"/>
                      <a:pt x="73" y="198"/>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4" name="Freeform 41">
                <a:extLst>
                  <a:ext uri="{FF2B5EF4-FFF2-40B4-BE49-F238E27FC236}">
                    <a16:creationId xmlns:a16="http://schemas.microsoft.com/office/drawing/2014/main" id="{880D5DE2-E3EE-472C-BC83-C862493E3CB3}"/>
                  </a:ext>
                </a:extLst>
              </p:cNvPr>
              <p:cNvSpPr>
                <a:spLocks/>
              </p:cNvSpPr>
              <p:nvPr/>
            </p:nvSpPr>
            <p:spPr bwMode="auto">
              <a:xfrm>
                <a:off x="1182" y="3354"/>
                <a:ext cx="51" cy="193"/>
              </a:xfrm>
              <a:custGeom>
                <a:avLst/>
                <a:gdLst>
                  <a:gd name="T0" fmla="*/ 1 w 40"/>
                  <a:gd name="T1" fmla="*/ 1 h 150"/>
                  <a:gd name="T2" fmla="*/ 4 w 40"/>
                  <a:gd name="T3" fmla="*/ 2 h 150"/>
                  <a:gd name="T4" fmla="*/ 40 w 40"/>
                  <a:gd name="T5" fmla="*/ 148 h 150"/>
                  <a:gd name="T6" fmla="*/ 38 w 40"/>
                  <a:gd name="T7" fmla="*/ 150 h 150"/>
                  <a:gd name="T8" fmla="*/ 36 w 40"/>
                  <a:gd name="T9" fmla="*/ 149 h 150"/>
                  <a:gd name="T10" fmla="*/ 0 w 40"/>
                  <a:gd name="T11" fmla="*/ 3 h 150"/>
                  <a:gd name="T12" fmla="*/ 1 w 40"/>
                  <a:gd name="T13" fmla="*/ 1 h 150"/>
                  <a:gd name="T14" fmla="*/ 1 w 40"/>
                  <a:gd name="T15" fmla="*/ 1 h 1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150">
                    <a:moveTo>
                      <a:pt x="1" y="1"/>
                    </a:moveTo>
                    <a:cubicBezTo>
                      <a:pt x="2" y="0"/>
                      <a:pt x="3" y="1"/>
                      <a:pt x="4" y="2"/>
                    </a:cubicBezTo>
                    <a:cubicBezTo>
                      <a:pt x="25" y="43"/>
                      <a:pt x="39" y="144"/>
                      <a:pt x="40" y="148"/>
                    </a:cubicBezTo>
                    <a:cubicBezTo>
                      <a:pt x="40" y="149"/>
                      <a:pt x="39" y="150"/>
                      <a:pt x="38" y="150"/>
                    </a:cubicBezTo>
                    <a:cubicBezTo>
                      <a:pt x="37" y="150"/>
                      <a:pt x="36" y="150"/>
                      <a:pt x="36" y="149"/>
                    </a:cubicBezTo>
                    <a:cubicBezTo>
                      <a:pt x="36" y="148"/>
                      <a:pt x="22" y="45"/>
                      <a:pt x="0" y="3"/>
                    </a:cubicBezTo>
                    <a:cubicBezTo>
                      <a:pt x="0" y="2"/>
                      <a:pt x="0" y="1"/>
                      <a:pt x="1" y="1"/>
                    </a:cubicBezTo>
                    <a:cubicBezTo>
                      <a:pt x="1" y="1"/>
                      <a:pt x="1" y="1"/>
                      <a:pt x="1" y="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5" name="Freeform 42">
                <a:extLst>
                  <a:ext uri="{FF2B5EF4-FFF2-40B4-BE49-F238E27FC236}">
                    <a16:creationId xmlns:a16="http://schemas.microsoft.com/office/drawing/2014/main" id="{BE805D9D-FE06-43E5-9F2D-E3BA3090C9FE}"/>
                  </a:ext>
                </a:extLst>
              </p:cNvPr>
              <p:cNvSpPr>
                <a:spLocks/>
              </p:cNvSpPr>
              <p:nvPr/>
            </p:nvSpPr>
            <p:spPr bwMode="auto">
              <a:xfrm>
                <a:off x="935" y="3118"/>
                <a:ext cx="81" cy="83"/>
              </a:xfrm>
              <a:custGeom>
                <a:avLst/>
                <a:gdLst>
                  <a:gd name="T0" fmla="*/ 63 w 63"/>
                  <a:gd name="T1" fmla="*/ 33 h 65"/>
                  <a:gd name="T2" fmla="*/ 26 w 63"/>
                  <a:gd name="T3" fmla="*/ 56 h 65"/>
                  <a:gd name="T4" fmla="*/ 63 w 63"/>
                  <a:gd name="T5" fmla="*/ 33 h 65"/>
                </a:gdLst>
                <a:ahLst/>
                <a:cxnLst>
                  <a:cxn ang="0">
                    <a:pos x="T0" y="T1"/>
                  </a:cxn>
                  <a:cxn ang="0">
                    <a:pos x="T2" y="T3"/>
                  </a:cxn>
                  <a:cxn ang="0">
                    <a:pos x="T4" y="T5"/>
                  </a:cxn>
                </a:cxnLst>
                <a:rect l="0" t="0" r="r" b="b"/>
                <a:pathLst>
                  <a:path w="63" h="65">
                    <a:moveTo>
                      <a:pt x="63" y="33"/>
                    </a:moveTo>
                    <a:cubicBezTo>
                      <a:pt x="63" y="33"/>
                      <a:pt x="52" y="65"/>
                      <a:pt x="26" y="56"/>
                    </a:cubicBezTo>
                    <a:cubicBezTo>
                      <a:pt x="0" y="48"/>
                      <a:pt x="24" y="0"/>
                      <a:pt x="63" y="3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6" name="Freeform 43">
                <a:extLst>
                  <a:ext uri="{FF2B5EF4-FFF2-40B4-BE49-F238E27FC236}">
                    <a16:creationId xmlns:a16="http://schemas.microsoft.com/office/drawing/2014/main" id="{D8CE94E3-C028-4761-BD6E-D57D8D91B4D7}"/>
                  </a:ext>
                </a:extLst>
              </p:cNvPr>
              <p:cNvSpPr>
                <a:spLocks/>
              </p:cNvSpPr>
              <p:nvPr/>
            </p:nvSpPr>
            <p:spPr bwMode="auto">
              <a:xfrm>
                <a:off x="967" y="3157"/>
                <a:ext cx="51" cy="15"/>
              </a:xfrm>
              <a:custGeom>
                <a:avLst/>
                <a:gdLst>
                  <a:gd name="T0" fmla="*/ 1 w 40"/>
                  <a:gd name="T1" fmla="*/ 8 h 11"/>
                  <a:gd name="T2" fmla="*/ 2 w 40"/>
                  <a:gd name="T3" fmla="*/ 8 h 11"/>
                  <a:gd name="T4" fmla="*/ 37 w 40"/>
                  <a:gd name="T5" fmla="*/ 1 h 11"/>
                  <a:gd name="T6" fmla="*/ 39 w 40"/>
                  <a:gd name="T7" fmla="*/ 1 h 11"/>
                  <a:gd name="T8" fmla="*/ 40 w 40"/>
                  <a:gd name="T9" fmla="*/ 4 h 11"/>
                  <a:gd name="T10" fmla="*/ 2 w 40"/>
                  <a:gd name="T11" fmla="*/ 11 h 11"/>
                  <a:gd name="T12" fmla="*/ 0 w 40"/>
                  <a:gd name="T13" fmla="*/ 10 h 11"/>
                  <a:gd name="T14" fmla="*/ 1 w 40"/>
                  <a:gd name="T15" fmla="*/ 8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11">
                    <a:moveTo>
                      <a:pt x="1" y="8"/>
                    </a:moveTo>
                    <a:cubicBezTo>
                      <a:pt x="2" y="8"/>
                      <a:pt x="2" y="8"/>
                      <a:pt x="2" y="8"/>
                    </a:cubicBezTo>
                    <a:cubicBezTo>
                      <a:pt x="30" y="7"/>
                      <a:pt x="37" y="1"/>
                      <a:pt x="37" y="1"/>
                    </a:cubicBezTo>
                    <a:cubicBezTo>
                      <a:pt x="38" y="0"/>
                      <a:pt x="39" y="0"/>
                      <a:pt x="39" y="1"/>
                    </a:cubicBezTo>
                    <a:cubicBezTo>
                      <a:pt x="40" y="2"/>
                      <a:pt x="40" y="3"/>
                      <a:pt x="40" y="4"/>
                    </a:cubicBezTo>
                    <a:cubicBezTo>
                      <a:pt x="39" y="4"/>
                      <a:pt x="32" y="11"/>
                      <a:pt x="2" y="11"/>
                    </a:cubicBezTo>
                    <a:cubicBezTo>
                      <a:pt x="1" y="11"/>
                      <a:pt x="0" y="11"/>
                      <a:pt x="0" y="10"/>
                    </a:cubicBezTo>
                    <a:cubicBezTo>
                      <a:pt x="0" y="9"/>
                      <a:pt x="1" y="8"/>
                      <a:pt x="1" y="8"/>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7" name="Freeform 44">
                <a:extLst>
                  <a:ext uri="{FF2B5EF4-FFF2-40B4-BE49-F238E27FC236}">
                    <a16:creationId xmlns:a16="http://schemas.microsoft.com/office/drawing/2014/main" id="{668CC399-4514-48CA-BCB2-4B84571B7B6D}"/>
                  </a:ext>
                </a:extLst>
              </p:cNvPr>
              <p:cNvSpPr>
                <a:spLocks/>
              </p:cNvSpPr>
              <p:nvPr/>
            </p:nvSpPr>
            <p:spPr bwMode="auto">
              <a:xfrm>
                <a:off x="648" y="3021"/>
                <a:ext cx="184" cy="171"/>
              </a:xfrm>
              <a:custGeom>
                <a:avLst/>
                <a:gdLst>
                  <a:gd name="T0" fmla="*/ 0 w 143"/>
                  <a:gd name="T1" fmla="*/ 34 h 133"/>
                  <a:gd name="T2" fmla="*/ 109 w 143"/>
                  <a:gd name="T3" fmla="*/ 67 h 133"/>
                  <a:gd name="T4" fmla="*/ 0 w 143"/>
                  <a:gd name="T5" fmla="*/ 34 h 133"/>
                </a:gdLst>
                <a:ahLst/>
                <a:cxnLst>
                  <a:cxn ang="0">
                    <a:pos x="T0" y="T1"/>
                  </a:cxn>
                  <a:cxn ang="0">
                    <a:pos x="T2" y="T3"/>
                  </a:cxn>
                  <a:cxn ang="0">
                    <a:pos x="T4" y="T5"/>
                  </a:cxn>
                </a:cxnLst>
                <a:rect l="0" t="0" r="r" b="b"/>
                <a:pathLst>
                  <a:path w="143" h="133">
                    <a:moveTo>
                      <a:pt x="0" y="34"/>
                    </a:moveTo>
                    <a:cubicBezTo>
                      <a:pt x="0" y="34"/>
                      <a:pt x="75" y="0"/>
                      <a:pt x="109" y="67"/>
                    </a:cubicBezTo>
                    <a:cubicBezTo>
                      <a:pt x="143" y="133"/>
                      <a:pt x="13" y="91"/>
                      <a:pt x="0" y="34"/>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8" name="Freeform 45">
                <a:extLst>
                  <a:ext uri="{FF2B5EF4-FFF2-40B4-BE49-F238E27FC236}">
                    <a16:creationId xmlns:a16="http://schemas.microsoft.com/office/drawing/2014/main" id="{CD76A69A-D141-4341-B8B3-B5A71C3E5F4D}"/>
                  </a:ext>
                </a:extLst>
              </p:cNvPr>
              <p:cNvSpPr>
                <a:spLocks/>
              </p:cNvSpPr>
              <p:nvPr/>
            </p:nvSpPr>
            <p:spPr bwMode="auto">
              <a:xfrm>
                <a:off x="720" y="3016"/>
                <a:ext cx="259" cy="225"/>
              </a:xfrm>
              <a:custGeom>
                <a:avLst/>
                <a:gdLst>
                  <a:gd name="T0" fmla="*/ 27 w 201"/>
                  <a:gd name="T1" fmla="*/ 160 h 175"/>
                  <a:gd name="T2" fmla="*/ 168 w 201"/>
                  <a:gd name="T3" fmla="*/ 143 h 175"/>
                  <a:gd name="T4" fmla="*/ 181 w 201"/>
                  <a:gd name="T5" fmla="*/ 84 h 175"/>
                  <a:gd name="T6" fmla="*/ 151 w 201"/>
                  <a:gd name="T7" fmla="*/ 30 h 175"/>
                  <a:gd name="T8" fmla="*/ 89 w 201"/>
                  <a:gd name="T9" fmla="*/ 20 h 175"/>
                  <a:gd name="T10" fmla="*/ 27 w 201"/>
                  <a:gd name="T11" fmla="*/ 160 h 175"/>
                </a:gdLst>
                <a:ahLst/>
                <a:cxnLst>
                  <a:cxn ang="0">
                    <a:pos x="T0" y="T1"/>
                  </a:cxn>
                  <a:cxn ang="0">
                    <a:pos x="T2" y="T3"/>
                  </a:cxn>
                  <a:cxn ang="0">
                    <a:pos x="T4" y="T5"/>
                  </a:cxn>
                  <a:cxn ang="0">
                    <a:pos x="T6" y="T7"/>
                  </a:cxn>
                  <a:cxn ang="0">
                    <a:pos x="T8" y="T9"/>
                  </a:cxn>
                  <a:cxn ang="0">
                    <a:pos x="T10" y="T11"/>
                  </a:cxn>
                </a:cxnLst>
                <a:rect l="0" t="0" r="r" b="b"/>
                <a:pathLst>
                  <a:path w="201" h="175">
                    <a:moveTo>
                      <a:pt x="27" y="160"/>
                    </a:moveTo>
                    <a:cubicBezTo>
                      <a:pt x="27" y="160"/>
                      <a:pt x="136" y="175"/>
                      <a:pt x="168" y="143"/>
                    </a:cubicBezTo>
                    <a:cubicBezTo>
                      <a:pt x="201" y="110"/>
                      <a:pt x="189" y="96"/>
                      <a:pt x="181" y="84"/>
                    </a:cubicBezTo>
                    <a:cubicBezTo>
                      <a:pt x="173" y="71"/>
                      <a:pt x="157" y="50"/>
                      <a:pt x="151" y="30"/>
                    </a:cubicBezTo>
                    <a:cubicBezTo>
                      <a:pt x="144" y="11"/>
                      <a:pt x="121" y="0"/>
                      <a:pt x="89" y="20"/>
                    </a:cubicBezTo>
                    <a:cubicBezTo>
                      <a:pt x="57" y="40"/>
                      <a:pt x="0" y="86"/>
                      <a:pt x="27" y="16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9" name="Freeform 46">
                <a:extLst>
                  <a:ext uri="{FF2B5EF4-FFF2-40B4-BE49-F238E27FC236}">
                    <a16:creationId xmlns:a16="http://schemas.microsoft.com/office/drawing/2014/main" id="{36DB1744-C879-42F8-93A8-AAC115D10FFF}"/>
                  </a:ext>
                </a:extLst>
              </p:cNvPr>
              <p:cNvSpPr>
                <a:spLocks/>
              </p:cNvSpPr>
              <p:nvPr/>
            </p:nvSpPr>
            <p:spPr bwMode="auto">
              <a:xfrm>
                <a:off x="761" y="3097"/>
                <a:ext cx="161" cy="118"/>
              </a:xfrm>
              <a:custGeom>
                <a:avLst/>
                <a:gdLst>
                  <a:gd name="T0" fmla="*/ 125 w 125"/>
                  <a:gd name="T1" fmla="*/ 2 h 92"/>
                  <a:gd name="T2" fmla="*/ 125 w 125"/>
                  <a:gd name="T3" fmla="*/ 1 h 92"/>
                  <a:gd name="T4" fmla="*/ 122 w 125"/>
                  <a:gd name="T5" fmla="*/ 1 h 92"/>
                  <a:gd name="T6" fmla="*/ 1 w 125"/>
                  <a:gd name="T7" fmla="*/ 88 h 92"/>
                  <a:gd name="T8" fmla="*/ 0 w 125"/>
                  <a:gd name="T9" fmla="*/ 91 h 92"/>
                  <a:gd name="T10" fmla="*/ 3 w 125"/>
                  <a:gd name="T11" fmla="*/ 92 h 92"/>
                  <a:gd name="T12" fmla="*/ 124 w 125"/>
                  <a:gd name="T13" fmla="*/ 4 h 92"/>
                  <a:gd name="T14" fmla="*/ 125 w 125"/>
                  <a:gd name="T15" fmla="*/ 2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5" h="92">
                    <a:moveTo>
                      <a:pt x="125" y="2"/>
                    </a:moveTo>
                    <a:cubicBezTo>
                      <a:pt x="125" y="2"/>
                      <a:pt x="125" y="1"/>
                      <a:pt x="125" y="1"/>
                    </a:cubicBezTo>
                    <a:cubicBezTo>
                      <a:pt x="124" y="0"/>
                      <a:pt x="123" y="0"/>
                      <a:pt x="122" y="1"/>
                    </a:cubicBezTo>
                    <a:cubicBezTo>
                      <a:pt x="121" y="1"/>
                      <a:pt x="13" y="80"/>
                      <a:pt x="1" y="88"/>
                    </a:cubicBezTo>
                    <a:cubicBezTo>
                      <a:pt x="0" y="89"/>
                      <a:pt x="0" y="90"/>
                      <a:pt x="0" y="91"/>
                    </a:cubicBezTo>
                    <a:cubicBezTo>
                      <a:pt x="1" y="92"/>
                      <a:pt x="2" y="92"/>
                      <a:pt x="3" y="92"/>
                    </a:cubicBezTo>
                    <a:cubicBezTo>
                      <a:pt x="16" y="83"/>
                      <a:pt x="123" y="5"/>
                      <a:pt x="124" y="4"/>
                    </a:cubicBezTo>
                    <a:cubicBezTo>
                      <a:pt x="125" y="3"/>
                      <a:pt x="125" y="3"/>
                      <a:pt x="125" y="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0" name="Freeform 47">
                <a:extLst>
                  <a:ext uri="{FF2B5EF4-FFF2-40B4-BE49-F238E27FC236}">
                    <a16:creationId xmlns:a16="http://schemas.microsoft.com/office/drawing/2014/main" id="{41B8CE36-1E60-41F4-8280-96D009CDBAA2}"/>
                  </a:ext>
                </a:extLst>
              </p:cNvPr>
              <p:cNvSpPr>
                <a:spLocks/>
              </p:cNvSpPr>
              <p:nvPr/>
            </p:nvSpPr>
            <p:spPr bwMode="auto">
              <a:xfrm>
                <a:off x="764" y="3163"/>
                <a:ext cx="64" cy="54"/>
              </a:xfrm>
              <a:custGeom>
                <a:avLst/>
                <a:gdLst>
                  <a:gd name="T0" fmla="*/ 50 w 50"/>
                  <a:gd name="T1" fmla="*/ 3 h 42"/>
                  <a:gd name="T2" fmla="*/ 2 w 50"/>
                  <a:gd name="T3" fmla="*/ 0 h 42"/>
                  <a:gd name="T4" fmla="*/ 0 w 50"/>
                  <a:gd name="T5" fmla="*/ 2 h 42"/>
                  <a:gd name="T6" fmla="*/ 2 w 50"/>
                  <a:gd name="T7" fmla="*/ 4 h 42"/>
                  <a:gd name="T8" fmla="*/ 45 w 50"/>
                  <a:gd name="T9" fmla="*/ 7 h 42"/>
                  <a:gd name="T10" fmla="*/ 36 w 50"/>
                  <a:gd name="T11" fmla="*/ 39 h 42"/>
                  <a:gd name="T12" fmla="*/ 37 w 50"/>
                  <a:gd name="T13" fmla="*/ 41 h 42"/>
                  <a:gd name="T14" fmla="*/ 39 w 50"/>
                  <a:gd name="T15" fmla="*/ 40 h 42"/>
                  <a:gd name="T16" fmla="*/ 50 w 50"/>
                  <a:gd name="T17" fmla="*/ 3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42">
                    <a:moveTo>
                      <a:pt x="50" y="3"/>
                    </a:moveTo>
                    <a:cubicBezTo>
                      <a:pt x="2" y="0"/>
                      <a:pt x="2" y="0"/>
                      <a:pt x="2" y="0"/>
                    </a:cubicBezTo>
                    <a:cubicBezTo>
                      <a:pt x="1" y="0"/>
                      <a:pt x="0" y="1"/>
                      <a:pt x="0" y="2"/>
                    </a:cubicBezTo>
                    <a:cubicBezTo>
                      <a:pt x="0" y="3"/>
                      <a:pt x="1" y="4"/>
                      <a:pt x="2" y="4"/>
                    </a:cubicBezTo>
                    <a:cubicBezTo>
                      <a:pt x="45" y="7"/>
                      <a:pt x="45" y="7"/>
                      <a:pt x="45" y="7"/>
                    </a:cubicBezTo>
                    <a:cubicBezTo>
                      <a:pt x="36" y="39"/>
                      <a:pt x="36" y="39"/>
                      <a:pt x="36" y="39"/>
                    </a:cubicBezTo>
                    <a:cubicBezTo>
                      <a:pt x="35" y="40"/>
                      <a:pt x="36" y="41"/>
                      <a:pt x="37" y="41"/>
                    </a:cubicBezTo>
                    <a:cubicBezTo>
                      <a:pt x="38" y="42"/>
                      <a:pt x="39" y="41"/>
                      <a:pt x="39" y="40"/>
                    </a:cubicBezTo>
                    <a:lnTo>
                      <a:pt x="50" y="3"/>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1" name="Freeform 48">
                <a:extLst>
                  <a:ext uri="{FF2B5EF4-FFF2-40B4-BE49-F238E27FC236}">
                    <a16:creationId xmlns:a16="http://schemas.microsoft.com/office/drawing/2014/main" id="{D3A92035-E2E8-4498-9076-2210D6E1BFE1}"/>
                  </a:ext>
                </a:extLst>
              </p:cNvPr>
              <p:cNvSpPr>
                <a:spLocks/>
              </p:cNvSpPr>
              <p:nvPr/>
            </p:nvSpPr>
            <p:spPr bwMode="auto">
              <a:xfrm>
                <a:off x="760" y="3182"/>
                <a:ext cx="42" cy="33"/>
              </a:xfrm>
              <a:custGeom>
                <a:avLst/>
                <a:gdLst>
                  <a:gd name="T0" fmla="*/ 33 w 33"/>
                  <a:gd name="T1" fmla="*/ 3 h 26"/>
                  <a:gd name="T2" fmla="*/ 2 w 33"/>
                  <a:gd name="T3" fmla="*/ 0 h 26"/>
                  <a:gd name="T4" fmla="*/ 0 w 33"/>
                  <a:gd name="T5" fmla="*/ 2 h 26"/>
                  <a:gd name="T6" fmla="*/ 2 w 33"/>
                  <a:gd name="T7" fmla="*/ 4 h 26"/>
                  <a:gd name="T8" fmla="*/ 27 w 33"/>
                  <a:gd name="T9" fmla="*/ 6 h 26"/>
                  <a:gd name="T10" fmla="*/ 21 w 33"/>
                  <a:gd name="T11" fmla="*/ 23 h 26"/>
                  <a:gd name="T12" fmla="*/ 23 w 33"/>
                  <a:gd name="T13" fmla="*/ 26 h 26"/>
                  <a:gd name="T14" fmla="*/ 25 w 33"/>
                  <a:gd name="T15" fmla="*/ 25 h 26"/>
                  <a:gd name="T16" fmla="*/ 33 w 33"/>
                  <a:gd name="T17"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26">
                    <a:moveTo>
                      <a:pt x="33" y="3"/>
                    </a:moveTo>
                    <a:cubicBezTo>
                      <a:pt x="2" y="0"/>
                      <a:pt x="2" y="0"/>
                      <a:pt x="2" y="0"/>
                    </a:cubicBezTo>
                    <a:cubicBezTo>
                      <a:pt x="1" y="0"/>
                      <a:pt x="0" y="1"/>
                      <a:pt x="0" y="2"/>
                    </a:cubicBezTo>
                    <a:cubicBezTo>
                      <a:pt x="0" y="3"/>
                      <a:pt x="1" y="4"/>
                      <a:pt x="2" y="4"/>
                    </a:cubicBezTo>
                    <a:cubicBezTo>
                      <a:pt x="27" y="6"/>
                      <a:pt x="27" y="6"/>
                      <a:pt x="27" y="6"/>
                    </a:cubicBezTo>
                    <a:cubicBezTo>
                      <a:pt x="21" y="23"/>
                      <a:pt x="21" y="23"/>
                      <a:pt x="21" y="23"/>
                    </a:cubicBezTo>
                    <a:cubicBezTo>
                      <a:pt x="21" y="24"/>
                      <a:pt x="22" y="25"/>
                      <a:pt x="23" y="26"/>
                    </a:cubicBezTo>
                    <a:cubicBezTo>
                      <a:pt x="24" y="26"/>
                      <a:pt x="25" y="26"/>
                      <a:pt x="25" y="25"/>
                    </a:cubicBezTo>
                    <a:lnTo>
                      <a:pt x="33" y="3"/>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2" name="Freeform 49">
                <a:extLst>
                  <a:ext uri="{FF2B5EF4-FFF2-40B4-BE49-F238E27FC236}">
                    <a16:creationId xmlns:a16="http://schemas.microsoft.com/office/drawing/2014/main" id="{52853664-0C7C-4FAE-8A2F-9F17B0416108}"/>
                  </a:ext>
                </a:extLst>
              </p:cNvPr>
              <p:cNvSpPr>
                <a:spLocks/>
              </p:cNvSpPr>
              <p:nvPr/>
            </p:nvSpPr>
            <p:spPr bwMode="auto">
              <a:xfrm>
                <a:off x="774" y="3121"/>
                <a:ext cx="98" cy="90"/>
              </a:xfrm>
              <a:custGeom>
                <a:avLst/>
                <a:gdLst>
                  <a:gd name="T0" fmla="*/ 76 w 76"/>
                  <a:gd name="T1" fmla="*/ 10 h 70"/>
                  <a:gd name="T2" fmla="*/ 2 w 76"/>
                  <a:gd name="T3" fmla="*/ 1 h 70"/>
                  <a:gd name="T4" fmla="*/ 0 w 76"/>
                  <a:gd name="T5" fmla="*/ 2 h 70"/>
                  <a:gd name="T6" fmla="*/ 1 w 76"/>
                  <a:gd name="T7" fmla="*/ 4 h 70"/>
                  <a:gd name="T8" fmla="*/ 72 w 76"/>
                  <a:gd name="T9" fmla="*/ 14 h 70"/>
                  <a:gd name="T10" fmla="*/ 65 w 76"/>
                  <a:gd name="T11" fmla="*/ 68 h 70"/>
                  <a:gd name="T12" fmla="*/ 67 w 76"/>
                  <a:gd name="T13" fmla="*/ 70 h 70"/>
                  <a:gd name="T14" fmla="*/ 69 w 76"/>
                  <a:gd name="T15" fmla="*/ 68 h 70"/>
                  <a:gd name="T16" fmla="*/ 76 w 76"/>
                  <a:gd name="T17" fmla="*/ 1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70">
                    <a:moveTo>
                      <a:pt x="76" y="10"/>
                    </a:moveTo>
                    <a:cubicBezTo>
                      <a:pt x="2" y="1"/>
                      <a:pt x="2" y="1"/>
                      <a:pt x="2" y="1"/>
                    </a:cubicBezTo>
                    <a:cubicBezTo>
                      <a:pt x="1" y="0"/>
                      <a:pt x="0" y="1"/>
                      <a:pt x="0" y="2"/>
                    </a:cubicBezTo>
                    <a:cubicBezTo>
                      <a:pt x="0" y="3"/>
                      <a:pt x="0" y="4"/>
                      <a:pt x="1" y="4"/>
                    </a:cubicBezTo>
                    <a:cubicBezTo>
                      <a:pt x="72" y="14"/>
                      <a:pt x="72" y="14"/>
                      <a:pt x="72" y="14"/>
                    </a:cubicBezTo>
                    <a:cubicBezTo>
                      <a:pt x="65" y="68"/>
                      <a:pt x="65" y="68"/>
                      <a:pt x="65" y="68"/>
                    </a:cubicBezTo>
                    <a:cubicBezTo>
                      <a:pt x="65" y="69"/>
                      <a:pt x="66" y="70"/>
                      <a:pt x="67" y="70"/>
                    </a:cubicBezTo>
                    <a:cubicBezTo>
                      <a:pt x="68" y="70"/>
                      <a:pt x="69" y="69"/>
                      <a:pt x="69" y="68"/>
                    </a:cubicBezTo>
                    <a:lnTo>
                      <a:pt x="76" y="1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3" name="Freeform 50">
                <a:extLst>
                  <a:ext uri="{FF2B5EF4-FFF2-40B4-BE49-F238E27FC236}">
                    <a16:creationId xmlns:a16="http://schemas.microsoft.com/office/drawing/2014/main" id="{5F821CAB-8A7F-46EE-BC47-8BC6C297A1E8}"/>
                  </a:ext>
                </a:extLst>
              </p:cNvPr>
              <p:cNvSpPr>
                <a:spLocks/>
              </p:cNvSpPr>
              <p:nvPr/>
            </p:nvSpPr>
            <p:spPr bwMode="auto">
              <a:xfrm>
                <a:off x="796" y="3083"/>
                <a:ext cx="116" cy="123"/>
              </a:xfrm>
              <a:custGeom>
                <a:avLst/>
                <a:gdLst>
                  <a:gd name="T0" fmla="*/ 90 w 90"/>
                  <a:gd name="T1" fmla="*/ 18 h 96"/>
                  <a:gd name="T2" fmla="*/ 2 w 90"/>
                  <a:gd name="T3" fmla="*/ 0 h 96"/>
                  <a:gd name="T4" fmla="*/ 0 w 90"/>
                  <a:gd name="T5" fmla="*/ 1 h 96"/>
                  <a:gd name="T6" fmla="*/ 1 w 90"/>
                  <a:gd name="T7" fmla="*/ 4 h 96"/>
                  <a:gd name="T8" fmla="*/ 86 w 90"/>
                  <a:gd name="T9" fmla="*/ 21 h 96"/>
                  <a:gd name="T10" fmla="*/ 83 w 90"/>
                  <a:gd name="T11" fmla="*/ 94 h 96"/>
                  <a:gd name="T12" fmla="*/ 85 w 90"/>
                  <a:gd name="T13" fmla="*/ 96 h 96"/>
                  <a:gd name="T14" fmla="*/ 87 w 90"/>
                  <a:gd name="T15" fmla="*/ 94 h 96"/>
                  <a:gd name="T16" fmla="*/ 90 w 90"/>
                  <a:gd name="T17"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 h="96">
                    <a:moveTo>
                      <a:pt x="90" y="18"/>
                    </a:moveTo>
                    <a:cubicBezTo>
                      <a:pt x="2" y="0"/>
                      <a:pt x="2" y="0"/>
                      <a:pt x="2" y="0"/>
                    </a:cubicBezTo>
                    <a:cubicBezTo>
                      <a:pt x="1" y="0"/>
                      <a:pt x="0" y="0"/>
                      <a:pt x="0" y="1"/>
                    </a:cubicBezTo>
                    <a:cubicBezTo>
                      <a:pt x="0" y="2"/>
                      <a:pt x="0" y="3"/>
                      <a:pt x="1" y="4"/>
                    </a:cubicBezTo>
                    <a:cubicBezTo>
                      <a:pt x="86" y="21"/>
                      <a:pt x="86" y="21"/>
                      <a:pt x="86" y="21"/>
                    </a:cubicBezTo>
                    <a:cubicBezTo>
                      <a:pt x="83" y="94"/>
                      <a:pt x="83" y="94"/>
                      <a:pt x="83" y="94"/>
                    </a:cubicBezTo>
                    <a:cubicBezTo>
                      <a:pt x="83" y="95"/>
                      <a:pt x="84" y="96"/>
                      <a:pt x="85" y="96"/>
                    </a:cubicBezTo>
                    <a:cubicBezTo>
                      <a:pt x="86" y="96"/>
                      <a:pt x="87" y="95"/>
                      <a:pt x="87" y="94"/>
                    </a:cubicBezTo>
                    <a:lnTo>
                      <a:pt x="90" y="18"/>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4" name="Freeform 51">
                <a:extLst>
                  <a:ext uri="{FF2B5EF4-FFF2-40B4-BE49-F238E27FC236}">
                    <a16:creationId xmlns:a16="http://schemas.microsoft.com/office/drawing/2014/main" id="{84F59187-5576-4A16-854E-6A4E62CF1252}"/>
                  </a:ext>
                </a:extLst>
              </p:cNvPr>
              <p:cNvSpPr>
                <a:spLocks/>
              </p:cNvSpPr>
              <p:nvPr/>
            </p:nvSpPr>
            <p:spPr bwMode="auto">
              <a:xfrm>
                <a:off x="1043" y="3020"/>
                <a:ext cx="80" cy="190"/>
              </a:xfrm>
              <a:custGeom>
                <a:avLst/>
                <a:gdLst>
                  <a:gd name="T0" fmla="*/ 62 w 62"/>
                  <a:gd name="T1" fmla="*/ 3 h 148"/>
                  <a:gd name="T2" fmla="*/ 60 w 62"/>
                  <a:gd name="T3" fmla="*/ 1 h 148"/>
                  <a:gd name="T4" fmla="*/ 55 w 62"/>
                  <a:gd name="T5" fmla="*/ 2 h 148"/>
                  <a:gd name="T6" fmla="*/ 7 w 62"/>
                  <a:gd name="T7" fmla="*/ 145 h 148"/>
                  <a:gd name="T8" fmla="*/ 11 w 62"/>
                  <a:gd name="T9" fmla="*/ 148 h 148"/>
                  <a:gd name="T10" fmla="*/ 14 w 62"/>
                  <a:gd name="T11" fmla="*/ 144 h 148"/>
                  <a:gd name="T12" fmla="*/ 14 w 62"/>
                  <a:gd name="T13" fmla="*/ 143 h 148"/>
                  <a:gd name="T14" fmla="*/ 61 w 62"/>
                  <a:gd name="T15" fmla="*/ 6 h 148"/>
                  <a:gd name="T16" fmla="*/ 62 w 62"/>
                  <a:gd name="T17" fmla="*/ 3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48">
                    <a:moveTo>
                      <a:pt x="62" y="3"/>
                    </a:moveTo>
                    <a:cubicBezTo>
                      <a:pt x="62" y="2"/>
                      <a:pt x="61" y="1"/>
                      <a:pt x="60" y="1"/>
                    </a:cubicBezTo>
                    <a:cubicBezTo>
                      <a:pt x="58" y="0"/>
                      <a:pt x="56" y="0"/>
                      <a:pt x="55" y="2"/>
                    </a:cubicBezTo>
                    <a:cubicBezTo>
                      <a:pt x="53" y="6"/>
                      <a:pt x="0" y="103"/>
                      <a:pt x="7" y="145"/>
                    </a:cubicBezTo>
                    <a:cubicBezTo>
                      <a:pt x="7" y="147"/>
                      <a:pt x="9" y="148"/>
                      <a:pt x="11" y="148"/>
                    </a:cubicBezTo>
                    <a:cubicBezTo>
                      <a:pt x="13" y="148"/>
                      <a:pt x="15" y="146"/>
                      <a:pt x="14" y="144"/>
                    </a:cubicBezTo>
                    <a:cubicBezTo>
                      <a:pt x="14" y="143"/>
                      <a:pt x="14" y="143"/>
                      <a:pt x="14" y="143"/>
                    </a:cubicBezTo>
                    <a:cubicBezTo>
                      <a:pt x="9" y="102"/>
                      <a:pt x="61" y="7"/>
                      <a:pt x="61" y="6"/>
                    </a:cubicBezTo>
                    <a:cubicBezTo>
                      <a:pt x="62" y="5"/>
                      <a:pt x="62" y="4"/>
                      <a:pt x="62" y="3"/>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5" name="Freeform 52">
                <a:extLst>
                  <a:ext uri="{FF2B5EF4-FFF2-40B4-BE49-F238E27FC236}">
                    <a16:creationId xmlns:a16="http://schemas.microsoft.com/office/drawing/2014/main" id="{C6CEB4A7-13D9-478E-9A20-FC527C492A54}"/>
                  </a:ext>
                </a:extLst>
              </p:cNvPr>
              <p:cNvSpPr>
                <a:spLocks/>
              </p:cNvSpPr>
              <p:nvPr/>
            </p:nvSpPr>
            <p:spPr bwMode="auto">
              <a:xfrm>
                <a:off x="798" y="2916"/>
                <a:ext cx="452" cy="225"/>
              </a:xfrm>
              <a:custGeom>
                <a:avLst/>
                <a:gdLst>
                  <a:gd name="T0" fmla="*/ 351 w 351"/>
                  <a:gd name="T1" fmla="*/ 4 h 175"/>
                  <a:gd name="T2" fmla="*/ 350 w 351"/>
                  <a:gd name="T3" fmla="*/ 2 h 175"/>
                  <a:gd name="T4" fmla="*/ 345 w 351"/>
                  <a:gd name="T5" fmla="*/ 1 h 175"/>
                  <a:gd name="T6" fmla="*/ 252 w 351"/>
                  <a:gd name="T7" fmla="*/ 78 h 175"/>
                  <a:gd name="T8" fmla="*/ 70 w 351"/>
                  <a:gd name="T9" fmla="*/ 145 h 175"/>
                  <a:gd name="T10" fmla="*/ 3 w 351"/>
                  <a:gd name="T11" fmla="*/ 167 h 175"/>
                  <a:gd name="T12" fmla="*/ 1 w 351"/>
                  <a:gd name="T13" fmla="*/ 172 h 175"/>
                  <a:gd name="T14" fmla="*/ 6 w 351"/>
                  <a:gd name="T15" fmla="*/ 174 h 175"/>
                  <a:gd name="T16" fmla="*/ 72 w 351"/>
                  <a:gd name="T17" fmla="*/ 152 h 175"/>
                  <a:gd name="T18" fmla="*/ 256 w 351"/>
                  <a:gd name="T19" fmla="*/ 84 h 175"/>
                  <a:gd name="T20" fmla="*/ 350 w 351"/>
                  <a:gd name="T21" fmla="*/ 7 h 175"/>
                  <a:gd name="T22" fmla="*/ 351 w 351"/>
                  <a:gd name="T23" fmla="*/ 4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1" h="175">
                    <a:moveTo>
                      <a:pt x="351" y="4"/>
                    </a:moveTo>
                    <a:cubicBezTo>
                      <a:pt x="351" y="3"/>
                      <a:pt x="351" y="2"/>
                      <a:pt x="350" y="2"/>
                    </a:cubicBezTo>
                    <a:cubicBezTo>
                      <a:pt x="349" y="0"/>
                      <a:pt x="346" y="0"/>
                      <a:pt x="345" y="1"/>
                    </a:cubicBezTo>
                    <a:cubicBezTo>
                      <a:pt x="344" y="2"/>
                      <a:pt x="273" y="62"/>
                      <a:pt x="252" y="78"/>
                    </a:cubicBezTo>
                    <a:cubicBezTo>
                      <a:pt x="237" y="90"/>
                      <a:pt x="140" y="122"/>
                      <a:pt x="70" y="145"/>
                    </a:cubicBezTo>
                    <a:cubicBezTo>
                      <a:pt x="42" y="154"/>
                      <a:pt x="17" y="162"/>
                      <a:pt x="3" y="167"/>
                    </a:cubicBezTo>
                    <a:cubicBezTo>
                      <a:pt x="1" y="168"/>
                      <a:pt x="0" y="170"/>
                      <a:pt x="1" y="172"/>
                    </a:cubicBezTo>
                    <a:cubicBezTo>
                      <a:pt x="1" y="174"/>
                      <a:pt x="4" y="175"/>
                      <a:pt x="6" y="174"/>
                    </a:cubicBezTo>
                    <a:cubicBezTo>
                      <a:pt x="20" y="169"/>
                      <a:pt x="44" y="161"/>
                      <a:pt x="72" y="152"/>
                    </a:cubicBezTo>
                    <a:cubicBezTo>
                      <a:pt x="147" y="128"/>
                      <a:pt x="240" y="97"/>
                      <a:pt x="256" y="84"/>
                    </a:cubicBezTo>
                    <a:cubicBezTo>
                      <a:pt x="278" y="67"/>
                      <a:pt x="349" y="8"/>
                      <a:pt x="350" y="7"/>
                    </a:cubicBezTo>
                    <a:cubicBezTo>
                      <a:pt x="351" y="6"/>
                      <a:pt x="351" y="5"/>
                      <a:pt x="351" y="4"/>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6" name="Freeform 53">
                <a:extLst>
                  <a:ext uri="{FF2B5EF4-FFF2-40B4-BE49-F238E27FC236}">
                    <a16:creationId xmlns:a16="http://schemas.microsoft.com/office/drawing/2014/main" id="{BF29FB0B-85EA-4F66-B0AA-54CDDD9B299C}"/>
                  </a:ext>
                </a:extLst>
              </p:cNvPr>
              <p:cNvSpPr>
                <a:spLocks/>
              </p:cNvSpPr>
              <p:nvPr/>
            </p:nvSpPr>
            <p:spPr bwMode="auto">
              <a:xfrm>
                <a:off x="832" y="2908"/>
                <a:ext cx="347" cy="140"/>
              </a:xfrm>
              <a:custGeom>
                <a:avLst/>
                <a:gdLst>
                  <a:gd name="T0" fmla="*/ 31 w 270"/>
                  <a:gd name="T1" fmla="*/ 0 h 109"/>
                  <a:gd name="T2" fmla="*/ 181 w 270"/>
                  <a:gd name="T3" fmla="*/ 56 h 109"/>
                  <a:gd name="T4" fmla="*/ 161 w 270"/>
                  <a:gd name="T5" fmla="*/ 92 h 109"/>
                  <a:gd name="T6" fmla="*/ 31 w 270"/>
                  <a:gd name="T7" fmla="*/ 0 h 109"/>
                </a:gdLst>
                <a:ahLst/>
                <a:cxnLst>
                  <a:cxn ang="0">
                    <a:pos x="T0" y="T1"/>
                  </a:cxn>
                  <a:cxn ang="0">
                    <a:pos x="T2" y="T3"/>
                  </a:cxn>
                  <a:cxn ang="0">
                    <a:pos x="T4" y="T5"/>
                  </a:cxn>
                  <a:cxn ang="0">
                    <a:pos x="T6" y="T7"/>
                  </a:cxn>
                </a:cxnLst>
                <a:rect l="0" t="0" r="r" b="b"/>
                <a:pathLst>
                  <a:path w="270" h="109">
                    <a:moveTo>
                      <a:pt x="31" y="0"/>
                    </a:moveTo>
                    <a:cubicBezTo>
                      <a:pt x="31" y="0"/>
                      <a:pt x="92" y="2"/>
                      <a:pt x="181" y="56"/>
                    </a:cubicBezTo>
                    <a:cubicBezTo>
                      <a:pt x="270" y="109"/>
                      <a:pt x="210" y="92"/>
                      <a:pt x="161" y="92"/>
                    </a:cubicBezTo>
                    <a:cubicBezTo>
                      <a:pt x="111" y="92"/>
                      <a:pt x="0" y="11"/>
                      <a:pt x="31" y="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 name="Freeform 54">
                <a:extLst>
                  <a:ext uri="{FF2B5EF4-FFF2-40B4-BE49-F238E27FC236}">
                    <a16:creationId xmlns:a16="http://schemas.microsoft.com/office/drawing/2014/main" id="{8CC6C96B-AF25-4092-B6EA-D2B4529F6146}"/>
                  </a:ext>
                </a:extLst>
              </p:cNvPr>
              <p:cNvSpPr>
                <a:spLocks/>
              </p:cNvSpPr>
              <p:nvPr/>
            </p:nvSpPr>
            <p:spPr bwMode="auto">
              <a:xfrm>
                <a:off x="1053" y="3029"/>
                <a:ext cx="107" cy="287"/>
              </a:xfrm>
              <a:custGeom>
                <a:avLst/>
                <a:gdLst>
                  <a:gd name="T0" fmla="*/ 49 w 83"/>
                  <a:gd name="T1" fmla="*/ 0 h 223"/>
                  <a:gd name="T2" fmla="*/ 0 w 83"/>
                  <a:gd name="T3" fmla="*/ 223 h 223"/>
                  <a:gd name="T4" fmla="*/ 49 w 83"/>
                  <a:gd name="T5" fmla="*/ 0 h 223"/>
                </a:gdLst>
                <a:ahLst/>
                <a:cxnLst>
                  <a:cxn ang="0">
                    <a:pos x="T0" y="T1"/>
                  </a:cxn>
                  <a:cxn ang="0">
                    <a:pos x="T2" y="T3"/>
                  </a:cxn>
                  <a:cxn ang="0">
                    <a:pos x="T4" y="T5"/>
                  </a:cxn>
                </a:cxnLst>
                <a:rect l="0" t="0" r="r" b="b"/>
                <a:pathLst>
                  <a:path w="83" h="223">
                    <a:moveTo>
                      <a:pt x="49" y="0"/>
                    </a:moveTo>
                    <a:cubicBezTo>
                      <a:pt x="49" y="0"/>
                      <a:pt x="5" y="196"/>
                      <a:pt x="0" y="223"/>
                    </a:cubicBezTo>
                    <a:cubicBezTo>
                      <a:pt x="0" y="223"/>
                      <a:pt x="83" y="127"/>
                      <a:pt x="49"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 name="Freeform 55">
                <a:extLst>
                  <a:ext uri="{FF2B5EF4-FFF2-40B4-BE49-F238E27FC236}">
                    <a16:creationId xmlns:a16="http://schemas.microsoft.com/office/drawing/2014/main" id="{B24B5FD2-60A1-4773-B0C6-C87CD58B4C7E}"/>
                  </a:ext>
                </a:extLst>
              </p:cNvPr>
              <p:cNvSpPr>
                <a:spLocks/>
              </p:cNvSpPr>
              <p:nvPr/>
            </p:nvSpPr>
            <p:spPr bwMode="auto">
              <a:xfrm>
                <a:off x="886" y="2926"/>
                <a:ext cx="242" cy="103"/>
              </a:xfrm>
              <a:custGeom>
                <a:avLst/>
                <a:gdLst>
                  <a:gd name="T0" fmla="*/ 188 w 188"/>
                  <a:gd name="T1" fmla="*/ 77 h 80"/>
                  <a:gd name="T2" fmla="*/ 186 w 188"/>
                  <a:gd name="T3" fmla="*/ 76 h 80"/>
                  <a:gd name="T4" fmla="*/ 3 w 188"/>
                  <a:gd name="T5" fmla="*/ 0 h 80"/>
                  <a:gd name="T6" fmla="*/ 0 w 188"/>
                  <a:gd name="T7" fmla="*/ 1 h 80"/>
                  <a:gd name="T8" fmla="*/ 1 w 188"/>
                  <a:gd name="T9" fmla="*/ 4 h 80"/>
                  <a:gd name="T10" fmla="*/ 186 w 188"/>
                  <a:gd name="T11" fmla="*/ 80 h 80"/>
                  <a:gd name="T12" fmla="*/ 188 w 188"/>
                  <a:gd name="T13" fmla="*/ 78 h 80"/>
                  <a:gd name="T14" fmla="*/ 188 w 188"/>
                  <a:gd name="T15" fmla="*/ 77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8" h="80">
                    <a:moveTo>
                      <a:pt x="188" y="77"/>
                    </a:moveTo>
                    <a:cubicBezTo>
                      <a:pt x="187" y="76"/>
                      <a:pt x="187" y="76"/>
                      <a:pt x="186" y="76"/>
                    </a:cubicBezTo>
                    <a:cubicBezTo>
                      <a:pt x="173" y="75"/>
                      <a:pt x="60" y="26"/>
                      <a:pt x="3" y="0"/>
                    </a:cubicBezTo>
                    <a:cubicBezTo>
                      <a:pt x="2" y="0"/>
                      <a:pt x="0" y="0"/>
                      <a:pt x="0" y="1"/>
                    </a:cubicBezTo>
                    <a:cubicBezTo>
                      <a:pt x="0" y="2"/>
                      <a:pt x="0" y="3"/>
                      <a:pt x="1" y="4"/>
                    </a:cubicBezTo>
                    <a:cubicBezTo>
                      <a:pt x="8" y="7"/>
                      <a:pt x="169" y="78"/>
                      <a:pt x="186" y="80"/>
                    </a:cubicBezTo>
                    <a:cubicBezTo>
                      <a:pt x="187" y="80"/>
                      <a:pt x="187" y="79"/>
                      <a:pt x="188" y="78"/>
                    </a:cubicBezTo>
                    <a:cubicBezTo>
                      <a:pt x="188" y="78"/>
                      <a:pt x="188" y="77"/>
                      <a:pt x="188" y="77"/>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 name="Freeform 56">
                <a:extLst>
                  <a:ext uri="{FF2B5EF4-FFF2-40B4-BE49-F238E27FC236}">
                    <a16:creationId xmlns:a16="http://schemas.microsoft.com/office/drawing/2014/main" id="{D0FFD85D-488B-45B4-9ED6-858BC6ED6270}"/>
                  </a:ext>
                </a:extLst>
              </p:cNvPr>
              <p:cNvSpPr>
                <a:spLocks/>
              </p:cNvSpPr>
              <p:nvPr/>
            </p:nvSpPr>
            <p:spPr bwMode="auto">
              <a:xfrm>
                <a:off x="856" y="2997"/>
                <a:ext cx="128" cy="205"/>
              </a:xfrm>
              <a:custGeom>
                <a:avLst/>
                <a:gdLst>
                  <a:gd name="T0" fmla="*/ 7 w 99"/>
                  <a:gd name="T1" fmla="*/ 6 h 160"/>
                  <a:gd name="T2" fmla="*/ 7 w 99"/>
                  <a:gd name="T3" fmla="*/ 100 h 160"/>
                  <a:gd name="T4" fmla="*/ 75 w 99"/>
                  <a:gd name="T5" fmla="*/ 147 h 160"/>
                  <a:gd name="T6" fmla="*/ 63 w 99"/>
                  <a:gd name="T7" fmla="*/ 72 h 160"/>
                  <a:gd name="T8" fmla="*/ 7 w 99"/>
                  <a:gd name="T9" fmla="*/ 6 h 160"/>
                </a:gdLst>
                <a:ahLst/>
                <a:cxnLst>
                  <a:cxn ang="0">
                    <a:pos x="T0" y="T1"/>
                  </a:cxn>
                  <a:cxn ang="0">
                    <a:pos x="T2" y="T3"/>
                  </a:cxn>
                  <a:cxn ang="0">
                    <a:pos x="T4" y="T5"/>
                  </a:cxn>
                  <a:cxn ang="0">
                    <a:pos x="T6" y="T7"/>
                  </a:cxn>
                  <a:cxn ang="0">
                    <a:pos x="T8" y="T9"/>
                  </a:cxn>
                </a:cxnLst>
                <a:rect l="0" t="0" r="r" b="b"/>
                <a:pathLst>
                  <a:path w="99" h="160">
                    <a:moveTo>
                      <a:pt x="7" y="6"/>
                    </a:moveTo>
                    <a:cubicBezTo>
                      <a:pt x="7" y="6"/>
                      <a:pt x="0" y="83"/>
                      <a:pt x="7" y="100"/>
                    </a:cubicBezTo>
                    <a:cubicBezTo>
                      <a:pt x="13" y="117"/>
                      <a:pt x="69" y="160"/>
                      <a:pt x="75" y="147"/>
                    </a:cubicBezTo>
                    <a:cubicBezTo>
                      <a:pt x="81" y="133"/>
                      <a:pt x="99" y="94"/>
                      <a:pt x="63" y="72"/>
                    </a:cubicBezTo>
                    <a:cubicBezTo>
                      <a:pt x="63" y="72"/>
                      <a:pt x="59" y="0"/>
                      <a:pt x="7" y="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0" name="Freeform 57">
                <a:extLst>
                  <a:ext uri="{FF2B5EF4-FFF2-40B4-BE49-F238E27FC236}">
                    <a16:creationId xmlns:a16="http://schemas.microsoft.com/office/drawing/2014/main" id="{501F721B-33BC-4D85-8C60-9445F12034B7}"/>
                  </a:ext>
                </a:extLst>
              </p:cNvPr>
              <p:cNvSpPr>
                <a:spLocks/>
              </p:cNvSpPr>
              <p:nvPr/>
            </p:nvSpPr>
            <p:spPr bwMode="auto">
              <a:xfrm>
                <a:off x="588" y="3016"/>
                <a:ext cx="244" cy="211"/>
              </a:xfrm>
              <a:custGeom>
                <a:avLst/>
                <a:gdLst>
                  <a:gd name="T0" fmla="*/ 0 w 190"/>
                  <a:gd name="T1" fmla="*/ 129 h 164"/>
                  <a:gd name="T2" fmla="*/ 171 w 190"/>
                  <a:gd name="T3" fmla="*/ 92 h 164"/>
                  <a:gd name="T4" fmla="*/ 143 w 190"/>
                  <a:gd name="T5" fmla="*/ 140 h 164"/>
                  <a:gd name="T6" fmla="*/ 0 w 190"/>
                  <a:gd name="T7" fmla="*/ 129 h 164"/>
                </a:gdLst>
                <a:ahLst/>
                <a:cxnLst>
                  <a:cxn ang="0">
                    <a:pos x="T0" y="T1"/>
                  </a:cxn>
                  <a:cxn ang="0">
                    <a:pos x="T2" y="T3"/>
                  </a:cxn>
                  <a:cxn ang="0">
                    <a:pos x="T4" y="T5"/>
                  </a:cxn>
                  <a:cxn ang="0">
                    <a:pos x="T6" y="T7"/>
                  </a:cxn>
                </a:cxnLst>
                <a:rect l="0" t="0" r="r" b="b"/>
                <a:pathLst>
                  <a:path w="190" h="164">
                    <a:moveTo>
                      <a:pt x="0" y="129"/>
                    </a:moveTo>
                    <a:cubicBezTo>
                      <a:pt x="0" y="129"/>
                      <a:pt x="158" y="0"/>
                      <a:pt x="171" y="92"/>
                    </a:cubicBezTo>
                    <a:cubicBezTo>
                      <a:pt x="171" y="92"/>
                      <a:pt x="190" y="115"/>
                      <a:pt x="143" y="140"/>
                    </a:cubicBezTo>
                    <a:cubicBezTo>
                      <a:pt x="97" y="164"/>
                      <a:pt x="20" y="131"/>
                      <a:pt x="0" y="129"/>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1" name="Freeform 58">
                <a:extLst>
                  <a:ext uri="{FF2B5EF4-FFF2-40B4-BE49-F238E27FC236}">
                    <a16:creationId xmlns:a16="http://schemas.microsoft.com/office/drawing/2014/main" id="{EFB78031-27BD-4B75-80B3-39914E7AF146}"/>
                  </a:ext>
                </a:extLst>
              </p:cNvPr>
              <p:cNvSpPr>
                <a:spLocks/>
              </p:cNvSpPr>
              <p:nvPr/>
            </p:nvSpPr>
            <p:spPr bwMode="auto">
              <a:xfrm>
                <a:off x="616" y="3128"/>
                <a:ext cx="194" cy="45"/>
              </a:xfrm>
              <a:custGeom>
                <a:avLst/>
                <a:gdLst>
                  <a:gd name="T0" fmla="*/ 151 w 151"/>
                  <a:gd name="T1" fmla="*/ 4 h 35"/>
                  <a:gd name="T2" fmla="*/ 149 w 151"/>
                  <a:gd name="T3" fmla="*/ 3 h 35"/>
                  <a:gd name="T4" fmla="*/ 1 w 151"/>
                  <a:gd name="T5" fmla="*/ 31 h 35"/>
                  <a:gd name="T6" fmla="*/ 0 w 151"/>
                  <a:gd name="T7" fmla="*/ 34 h 35"/>
                  <a:gd name="T8" fmla="*/ 2 w 151"/>
                  <a:gd name="T9" fmla="*/ 35 h 35"/>
                  <a:gd name="T10" fmla="*/ 149 w 151"/>
                  <a:gd name="T11" fmla="*/ 6 h 35"/>
                  <a:gd name="T12" fmla="*/ 151 w 151"/>
                  <a:gd name="T13" fmla="*/ 5 h 35"/>
                  <a:gd name="T14" fmla="*/ 151 w 151"/>
                  <a:gd name="T15" fmla="*/ 4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35">
                    <a:moveTo>
                      <a:pt x="151" y="4"/>
                    </a:moveTo>
                    <a:cubicBezTo>
                      <a:pt x="151" y="3"/>
                      <a:pt x="150" y="3"/>
                      <a:pt x="149" y="3"/>
                    </a:cubicBezTo>
                    <a:cubicBezTo>
                      <a:pt x="102" y="0"/>
                      <a:pt x="5" y="30"/>
                      <a:pt x="1" y="31"/>
                    </a:cubicBezTo>
                    <a:cubicBezTo>
                      <a:pt x="0" y="32"/>
                      <a:pt x="0" y="33"/>
                      <a:pt x="0" y="34"/>
                    </a:cubicBezTo>
                    <a:cubicBezTo>
                      <a:pt x="0" y="35"/>
                      <a:pt x="1" y="35"/>
                      <a:pt x="2" y="35"/>
                    </a:cubicBezTo>
                    <a:cubicBezTo>
                      <a:pt x="3" y="35"/>
                      <a:pt x="103" y="4"/>
                      <a:pt x="149" y="6"/>
                    </a:cubicBezTo>
                    <a:cubicBezTo>
                      <a:pt x="150" y="7"/>
                      <a:pt x="151" y="6"/>
                      <a:pt x="151" y="5"/>
                    </a:cubicBezTo>
                    <a:cubicBezTo>
                      <a:pt x="151" y="5"/>
                      <a:pt x="151" y="4"/>
                      <a:pt x="151" y="4"/>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2" name="Freeform 59">
                <a:extLst>
                  <a:ext uri="{FF2B5EF4-FFF2-40B4-BE49-F238E27FC236}">
                    <a16:creationId xmlns:a16="http://schemas.microsoft.com/office/drawing/2014/main" id="{1E95ED5B-7657-426A-943A-2BEF9F949B8F}"/>
                  </a:ext>
                </a:extLst>
              </p:cNvPr>
              <p:cNvSpPr>
                <a:spLocks/>
              </p:cNvSpPr>
              <p:nvPr/>
            </p:nvSpPr>
            <p:spPr bwMode="auto">
              <a:xfrm>
                <a:off x="1027" y="3204"/>
                <a:ext cx="90" cy="82"/>
              </a:xfrm>
              <a:custGeom>
                <a:avLst/>
                <a:gdLst>
                  <a:gd name="T0" fmla="*/ 23 w 70"/>
                  <a:gd name="T1" fmla="*/ 0 h 64"/>
                  <a:gd name="T2" fmla="*/ 18 w 70"/>
                  <a:gd name="T3" fmla="*/ 44 h 64"/>
                  <a:gd name="T4" fmla="*/ 23 w 70"/>
                  <a:gd name="T5" fmla="*/ 0 h 64"/>
                </a:gdLst>
                <a:ahLst/>
                <a:cxnLst>
                  <a:cxn ang="0">
                    <a:pos x="T0" y="T1"/>
                  </a:cxn>
                  <a:cxn ang="0">
                    <a:pos x="T2" y="T3"/>
                  </a:cxn>
                  <a:cxn ang="0">
                    <a:pos x="T4" y="T5"/>
                  </a:cxn>
                </a:cxnLst>
                <a:rect l="0" t="0" r="r" b="b"/>
                <a:pathLst>
                  <a:path w="70" h="64">
                    <a:moveTo>
                      <a:pt x="23" y="0"/>
                    </a:moveTo>
                    <a:cubicBezTo>
                      <a:pt x="23" y="0"/>
                      <a:pt x="0" y="24"/>
                      <a:pt x="18" y="44"/>
                    </a:cubicBezTo>
                    <a:cubicBezTo>
                      <a:pt x="37" y="64"/>
                      <a:pt x="70" y="22"/>
                      <a:pt x="23"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3" name="Freeform 60">
                <a:extLst>
                  <a:ext uri="{FF2B5EF4-FFF2-40B4-BE49-F238E27FC236}">
                    <a16:creationId xmlns:a16="http://schemas.microsoft.com/office/drawing/2014/main" id="{B19416CD-3875-4068-B50C-3FA03E283B0F}"/>
                  </a:ext>
                </a:extLst>
              </p:cNvPr>
              <p:cNvSpPr>
                <a:spLocks/>
              </p:cNvSpPr>
              <p:nvPr/>
            </p:nvSpPr>
            <p:spPr bwMode="auto">
              <a:xfrm>
                <a:off x="1051" y="3201"/>
                <a:ext cx="20" cy="52"/>
              </a:xfrm>
              <a:custGeom>
                <a:avLst/>
                <a:gdLst>
                  <a:gd name="T0" fmla="*/ 16 w 16"/>
                  <a:gd name="T1" fmla="*/ 38 h 40"/>
                  <a:gd name="T2" fmla="*/ 16 w 16"/>
                  <a:gd name="T3" fmla="*/ 37 h 40"/>
                  <a:gd name="T4" fmla="*/ 7 w 16"/>
                  <a:gd name="T5" fmla="*/ 3 h 40"/>
                  <a:gd name="T6" fmla="*/ 6 w 16"/>
                  <a:gd name="T7" fmla="*/ 0 h 40"/>
                  <a:gd name="T8" fmla="*/ 3 w 16"/>
                  <a:gd name="T9" fmla="*/ 1 h 40"/>
                  <a:gd name="T10" fmla="*/ 12 w 16"/>
                  <a:gd name="T11" fmla="*/ 39 h 40"/>
                  <a:gd name="T12" fmla="*/ 15 w 16"/>
                  <a:gd name="T13" fmla="*/ 40 h 40"/>
                  <a:gd name="T14" fmla="*/ 16 w 16"/>
                  <a:gd name="T15" fmla="*/ 38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40">
                    <a:moveTo>
                      <a:pt x="16" y="38"/>
                    </a:moveTo>
                    <a:cubicBezTo>
                      <a:pt x="16" y="38"/>
                      <a:pt x="16" y="37"/>
                      <a:pt x="16" y="37"/>
                    </a:cubicBezTo>
                    <a:cubicBezTo>
                      <a:pt x="4" y="11"/>
                      <a:pt x="7" y="3"/>
                      <a:pt x="7" y="3"/>
                    </a:cubicBezTo>
                    <a:cubicBezTo>
                      <a:pt x="7" y="2"/>
                      <a:pt x="7" y="1"/>
                      <a:pt x="6" y="0"/>
                    </a:cubicBezTo>
                    <a:cubicBezTo>
                      <a:pt x="5" y="0"/>
                      <a:pt x="4" y="0"/>
                      <a:pt x="3" y="1"/>
                    </a:cubicBezTo>
                    <a:cubicBezTo>
                      <a:pt x="3" y="2"/>
                      <a:pt x="0" y="11"/>
                      <a:pt x="12" y="39"/>
                    </a:cubicBezTo>
                    <a:cubicBezTo>
                      <a:pt x="13" y="40"/>
                      <a:pt x="14" y="40"/>
                      <a:pt x="15" y="40"/>
                    </a:cubicBezTo>
                    <a:cubicBezTo>
                      <a:pt x="15" y="39"/>
                      <a:pt x="16" y="39"/>
                      <a:pt x="16" y="38"/>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4" name="Freeform 61">
                <a:extLst>
                  <a:ext uri="{FF2B5EF4-FFF2-40B4-BE49-F238E27FC236}">
                    <a16:creationId xmlns:a16="http://schemas.microsoft.com/office/drawing/2014/main" id="{D3CF1FD6-394E-4990-8033-F561D7C924B6}"/>
                  </a:ext>
                </a:extLst>
              </p:cNvPr>
              <p:cNvSpPr>
                <a:spLocks/>
              </p:cNvSpPr>
              <p:nvPr/>
            </p:nvSpPr>
            <p:spPr bwMode="auto">
              <a:xfrm>
                <a:off x="395" y="2626"/>
                <a:ext cx="578" cy="275"/>
              </a:xfrm>
              <a:custGeom>
                <a:avLst/>
                <a:gdLst>
                  <a:gd name="T0" fmla="*/ 257 w 450"/>
                  <a:gd name="T1" fmla="*/ 184 h 214"/>
                  <a:gd name="T2" fmla="*/ 125 w 450"/>
                  <a:gd name="T3" fmla="*/ 193 h 214"/>
                  <a:gd name="T4" fmla="*/ 49 w 450"/>
                  <a:gd name="T5" fmla="*/ 50 h 214"/>
                  <a:gd name="T6" fmla="*/ 180 w 450"/>
                  <a:gd name="T7" fmla="*/ 4 h 214"/>
                  <a:gd name="T8" fmla="*/ 257 w 450"/>
                  <a:gd name="T9" fmla="*/ 184 h 214"/>
                </a:gdLst>
                <a:ahLst/>
                <a:cxnLst>
                  <a:cxn ang="0">
                    <a:pos x="T0" y="T1"/>
                  </a:cxn>
                  <a:cxn ang="0">
                    <a:pos x="T2" y="T3"/>
                  </a:cxn>
                  <a:cxn ang="0">
                    <a:pos x="T4" y="T5"/>
                  </a:cxn>
                  <a:cxn ang="0">
                    <a:pos x="T6" y="T7"/>
                  </a:cxn>
                  <a:cxn ang="0">
                    <a:pos x="T8" y="T9"/>
                  </a:cxn>
                </a:cxnLst>
                <a:rect l="0" t="0" r="r" b="b"/>
                <a:pathLst>
                  <a:path w="450" h="214">
                    <a:moveTo>
                      <a:pt x="257" y="184"/>
                    </a:moveTo>
                    <a:cubicBezTo>
                      <a:pt x="257" y="184"/>
                      <a:pt x="207" y="214"/>
                      <a:pt x="125" y="193"/>
                    </a:cubicBezTo>
                    <a:cubicBezTo>
                      <a:pt x="43" y="172"/>
                      <a:pt x="0" y="86"/>
                      <a:pt x="49" y="50"/>
                    </a:cubicBezTo>
                    <a:cubicBezTo>
                      <a:pt x="99" y="14"/>
                      <a:pt x="138" y="0"/>
                      <a:pt x="180" y="4"/>
                    </a:cubicBezTo>
                    <a:cubicBezTo>
                      <a:pt x="222" y="7"/>
                      <a:pt x="450" y="147"/>
                      <a:pt x="257" y="184"/>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5" name="Freeform 62">
                <a:extLst>
                  <a:ext uri="{FF2B5EF4-FFF2-40B4-BE49-F238E27FC236}">
                    <a16:creationId xmlns:a16="http://schemas.microsoft.com/office/drawing/2014/main" id="{EC51AF44-826C-44B2-B0C1-073E8C4E1E68}"/>
                  </a:ext>
                </a:extLst>
              </p:cNvPr>
              <p:cNvSpPr>
                <a:spLocks/>
              </p:cNvSpPr>
              <p:nvPr/>
            </p:nvSpPr>
            <p:spPr bwMode="auto">
              <a:xfrm>
                <a:off x="557" y="2528"/>
                <a:ext cx="365" cy="310"/>
              </a:xfrm>
              <a:custGeom>
                <a:avLst/>
                <a:gdLst>
                  <a:gd name="T0" fmla="*/ 284 w 284"/>
                  <a:gd name="T1" fmla="*/ 241 h 241"/>
                  <a:gd name="T2" fmla="*/ 35 w 284"/>
                  <a:gd name="T3" fmla="*/ 161 h 241"/>
                  <a:gd name="T4" fmla="*/ 35 w 284"/>
                  <a:gd name="T5" fmla="*/ 31 h 241"/>
                  <a:gd name="T6" fmla="*/ 235 w 284"/>
                  <a:gd name="T7" fmla="*/ 109 h 241"/>
                  <a:gd name="T8" fmla="*/ 284 w 284"/>
                  <a:gd name="T9" fmla="*/ 241 h 241"/>
                </a:gdLst>
                <a:ahLst/>
                <a:cxnLst>
                  <a:cxn ang="0">
                    <a:pos x="T0" y="T1"/>
                  </a:cxn>
                  <a:cxn ang="0">
                    <a:pos x="T2" y="T3"/>
                  </a:cxn>
                  <a:cxn ang="0">
                    <a:pos x="T4" y="T5"/>
                  </a:cxn>
                  <a:cxn ang="0">
                    <a:pos x="T6" y="T7"/>
                  </a:cxn>
                  <a:cxn ang="0">
                    <a:pos x="T8" y="T9"/>
                  </a:cxn>
                </a:cxnLst>
                <a:rect l="0" t="0" r="r" b="b"/>
                <a:pathLst>
                  <a:path w="284" h="241">
                    <a:moveTo>
                      <a:pt x="284" y="241"/>
                    </a:moveTo>
                    <a:cubicBezTo>
                      <a:pt x="284" y="241"/>
                      <a:pt x="69" y="225"/>
                      <a:pt x="35" y="161"/>
                    </a:cubicBezTo>
                    <a:cubicBezTo>
                      <a:pt x="1" y="97"/>
                      <a:pt x="0" y="41"/>
                      <a:pt x="35" y="31"/>
                    </a:cubicBezTo>
                    <a:cubicBezTo>
                      <a:pt x="70" y="20"/>
                      <a:pt x="199" y="0"/>
                      <a:pt x="235" y="109"/>
                    </a:cubicBezTo>
                    <a:cubicBezTo>
                      <a:pt x="259" y="180"/>
                      <a:pt x="247" y="178"/>
                      <a:pt x="284" y="241"/>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6" name="Freeform 63">
                <a:extLst>
                  <a:ext uri="{FF2B5EF4-FFF2-40B4-BE49-F238E27FC236}">
                    <a16:creationId xmlns:a16="http://schemas.microsoft.com/office/drawing/2014/main" id="{48E88956-D706-414D-8EFC-CBAC8F8CD317}"/>
                  </a:ext>
                </a:extLst>
              </p:cNvPr>
              <p:cNvSpPr>
                <a:spLocks/>
              </p:cNvSpPr>
              <p:nvPr/>
            </p:nvSpPr>
            <p:spPr bwMode="auto">
              <a:xfrm>
                <a:off x="674" y="2646"/>
                <a:ext cx="359" cy="297"/>
              </a:xfrm>
              <a:custGeom>
                <a:avLst/>
                <a:gdLst>
                  <a:gd name="T0" fmla="*/ 279 w 279"/>
                  <a:gd name="T1" fmla="*/ 160 h 231"/>
                  <a:gd name="T2" fmla="*/ 141 w 279"/>
                  <a:gd name="T3" fmla="*/ 95 h 231"/>
                  <a:gd name="T4" fmla="*/ 46 w 279"/>
                  <a:gd name="T5" fmla="*/ 22 h 231"/>
                  <a:gd name="T6" fmla="*/ 69 w 279"/>
                  <a:gd name="T7" fmla="*/ 121 h 231"/>
                  <a:gd name="T8" fmla="*/ 133 w 279"/>
                  <a:gd name="T9" fmla="*/ 130 h 231"/>
                  <a:gd name="T10" fmla="*/ 155 w 279"/>
                  <a:gd name="T11" fmla="*/ 182 h 231"/>
                  <a:gd name="T12" fmla="*/ 160 w 279"/>
                  <a:gd name="T13" fmla="*/ 191 h 231"/>
                  <a:gd name="T14" fmla="*/ 194 w 279"/>
                  <a:gd name="T15" fmla="*/ 218 h 231"/>
                  <a:gd name="T16" fmla="*/ 279 w 279"/>
                  <a:gd name="T17" fmla="*/ 16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9" h="231">
                    <a:moveTo>
                      <a:pt x="279" y="160"/>
                    </a:moveTo>
                    <a:cubicBezTo>
                      <a:pt x="279" y="160"/>
                      <a:pt x="160" y="145"/>
                      <a:pt x="141" y="95"/>
                    </a:cubicBezTo>
                    <a:cubicBezTo>
                      <a:pt x="122" y="44"/>
                      <a:pt x="80" y="0"/>
                      <a:pt x="46" y="22"/>
                    </a:cubicBezTo>
                    <a:cubicBezTo>
                      <a:pt x="11" y="45"/>
                      <a:pt x="0" y="91"/>
                      <a:pt x="69" y="121"/>
                    </a:cubicBezTo>
                    <a:cubicBezTo>
                      <a:pt x="133" y="130"/>
                      <a:pt x="133" y="130"/>
                      <a:pt x="133" y="130"/>
                    </a:cubicBezTo>
                    <a:cubicBezTo>
                      <a:pt x="133" y="130"/>
                      <a:pt x="143" y="156"/>
                      <a:pt x="155" y="182"/>
                    </a:cubicBezTo>
                    <a:cubicBezTo>
                      <a:pt x="157" y="185"/>
                      <a:pt x="158" y="188"/>
                      <a:pt x="160" y="191"/>
                    </a:cubicBezTo>
                    <a:cubicBezTo>
                      <a:pt x="173" y="219"/>
                      <a:pt x="185" y="231"/>
                      <a:pt x="194" y="218"/>
                    </a:cubicBezTo>
                    <a:cubicBezTo>
                      <a:pt x="203" y="204"/>
                      <a:pt x="243" y="162"/>
                      <a:pt x="279" y="16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7" name="Freeform 64">
                <a:extLst>
                  <a:ext uri="{FF2B5EF4-FFF2-40B4-BE49-F238E27FC236}">
                    <a16:creationId xmlns:a16="http://schemas.microsoft.com/office/drawing/2014/main" id="{E6FC25E7-6A24-4D14-B95A-BAAA98E1B0F9}"/>
                  </a:ext>
                </a:extLst>
              </p:cNvPr>
              <p:cNvSpPr>
                <a:spLocks/>
              </p:cNvSpPr>
              <p:nvPr/>
            </p:nvSpPr>
            <p:spPr bwMode="auto">
              <a:xfrm>
                <a:off x="708" y="2626"/>
                <a:ext cx="136" cy="180"/>
              </a:xfrm>
              <a:custGeom>
                <a:avLst/>
                <a:gdLst>
                  <a:gd name="T0" fmla="*/ 105 w 105"/>
                  <a:gd name="T1" fmla="*/ 140 h 140"/>
                  <a:gd name="T2" fmla="*/ 0 w 105"/>
                  <a:gd name="T3" fmla="*/ 80 h 140"/>
                  <a:gd name="T4" fmla="*/ 57 w 105"/>
                  <a:gd name="T5" fmla="*/ 136 h 140"/>
                  <a:gd name="T6" fmla="*/ 105 w 105"/>
                  <a:gd name="T7" fmla="*/ 140 h 140"/>
                </a:gdLst>
                <a:ahLst/>
                <a:cxnLst>
                  <a:cxn ang="0">
                    <a:pos x="T0" y="T1"/>
                  </a:cxn>
                  <a:cxn ang="0">
                    <a:pos x="T2" y="T3"/>
                  </a:cxn>
                  <a:cxn ang="0">
                    <a:pos x="T4" y="T5"/>
                  </a:cxn>
                  <a:cxn ang="0">
                    <a:pos x="T6" y="T7"/>
                  </a:cxn>
                </a:cxnLst>
                <a:rect l="0" t="0" r="r" b="b"/>
                <a:pathLst>
                  <a:path w="105" h="140">
                    <a:moveTo>
                      <a:pt x="105" y="140"/>
                    </a:moveTo>
                    <a:cubicBezTo>
                      <a:pt x="105" y="140"/>
                      <a:pt x="17" y="0"/>
                      <a:pt x="0" y="80"/>
                    </a:cubicBezTo>
                    <a:cubicBezTo>
                      <a:pt x="0" y="80"/>
                      <a:pt x="0" y="110"/>
                      <a:pt x="57" y="136"/>
                    </a:cubicBezTo>
                    <a:lnTo>
                      <a:pt x="105" y="14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8" name="Freeform 65">
                <a:extLst>
                  <a:ext uri="{FF2B5EF4-FFF2-40B4-BE49-F238E27FC236}">
                    <a16:creationId xmlns:a16="http://schemas.microsoft.com/office/drawing/2014/main" id="{24E0BF0F-DEC2-4A85-9B15-178AAFDA22F6}"/>
                  </a:ext>
                </a:extLst>
              </p:cNvPr>
              <p:cNvSpPr>
                <a:spLocks/>
              </p:cNvSpPr>
              <p:nvPr/>
            </p:nvSpPr>
            <p:spPr bwMode="auto">
              <a:xfrm>
                <a:off x="472" y="2823"/>
                <a:ext cx="379" cy="247"/>
              </a:xfrm>
              <a:custGeom>
                <a:avLst/>
                <a:gdLst>
                  <a:gd name="T0" fmla="*/ 221 w 295"/>
                  <a:gd name="T1" fmla="*/ 83 h 192"/>
                  <a:gd name="T2" fmla="*/ 34 w 295"/>
                  <a:gd name="T3" fmla="*/ 159 h 192"/>
                  <a:gd name="T4" fmla="*/ 31 w 295"/>
                  <a:gd name="T5" fmla="*/ 125 h 192"/>
                  <a:gd name="T6" fmla="*/ 205 w 295"/>
                  <a:gd name="T7" fmla="*/ 19 h 192"/>
                  <a:gd name="T8" fmla="*/ 221 w 295"/>
                  <a:gd name="T9" fmla="*/ 83 h 192"/>
                </a:gdLst>
                <a:ahLst/>
                <a:cxnLst>
                  <a:cxn ang="0">
                    <a:pos x="T0" y="T1"/>
                  </a:cxn>
                  <a:cxn ang="0">
                    <a:pos x="T2" y="T3"/>
                  </a:cxn>
                  <a:cxn ang="0">
                    <a:pos x="T4" y="T5"/>
                  </a:cxn>
                  <a:cxn ang="0">
                    <a:pos x="T6" y="T7"/>
                  </a:cxn>
                  <a:cxn ang="0">
                    <a:pos x="T8" y="T9"/>
                  </a:cxn>
                </a:cxnLst>
                <a:rect l="0" t="0" r="r" b="b"/>
                <a:pathLst>
                  <a:path w="295" h="192">
                    <a:moveTo>
                      <a:pt x="221" y="83"/>
                    </a:moveTo>
                    <a:cubicBezTo>
                      <a:pt x="221" y="83"/>
                      <a:pt x="121" y="192"/>
                      <a:pt x="34" y="159"/>
                    </a:cubicBezTo>
                    <a:cubicBezTo>
                      <a:pt x="34" y="159"/>
                      <a:pt x="0" y="142"/>
                      <a:pt x="31" y="125"/>
                    </a:cubicBezTo>
                    <a:cubicBezTo>
                      <a:pt x="62" y="108"/>
                      <a:pt x="205" y="19"/>
                      <a:pt x="205" y="19"/>
                    </a:cubicBezTo>
                    <a:cubicBezTo>
                      <a:pt x="205" y="19"/>
                      <a:pt x="295" y="0"/>
                      <a:pt x="221" y="8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9" name="Freeform 66">
                <a:extLst>
                  <a:ext uri="{FF2B5EF4-FFF2-40B4-BE49-F238E27FC236}">
                    <a16:creationId xmlns:a16="http://schemas.microsoft.com/office/drawing/2014/main" id="{D935CC0B-C144-4955-8C41-09C12FB2B0EB}"/>
                  </a:ext>
                </a:extLst>
              </p:cNvPr>
              <p:cNvSpPr>
                <a:spLocks/>
              </p:cNvSpPr>
              <p:nvPr/>
            </p:nvSpPr>
            <p:spPr bwMode="auto">
              <a:xfrm>
                <a:off x="693" y="2772"/>
                <a:ext cx="180" cy="307"/>
              </a:xfrm>
              <a:custGeom>
                <a:avLst/>
                <a:gdLst>
                  <a:gd name="T0" fmla="*/ 93 w 140"/>
                  <a:gd name="T1" fmla="*/ 118 h 239"/>
                  <a:gd name="T2" fmla="*/ 42 w 140"/>
                  <a:gd name="T3" fmla="*/ 205 h 239"/>
                  <a:gd name="T4" fmla="*/ 8 w 140"/>
                  <a:gd name="T5" fmla="*/ 175 h 239"/>
                  <a:gd name="T6" fmla="*/ 29 w 140"/>
                  <a:gd name="T7" fmla="*/ 124 h 239"/>
                  <a:gd name="T8" fmla="*/ 16 w 140"/>
                  <a:gd name="T9" fmla="*/ 44 h 239"/>
                  <a:gd name="T10" fmla="*/ 117 w 140"/>
                  <a:gd name="T11" fmla="*/ 27 h 239"/>
                  <a:gd name="T12" fmla="*/ 140 w 140"/>
                  <a:gd name="T13" fmla="*/ 81 h 239"/>
                  <a:gd name="T14" fmla="*/ 93 w 140"/>
                  <a:gd name="T15" fmla="*/ 118 h 2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0" h="239">
                    <a:moveTo>
                      <a:pt x="93" y="118"/>
                    </a:moveTo>
                    <a:cubicBezTo>
                      <a:pt x="54" y="182"/>
                      <a:pt x="59" y="178"/>
                      <a:pt x="42" y="205"/>
                    </a:cubicBezTo>
                    <a:cubicBezTo>
                      <a:pt x="26" y="232"/>
                      <a:pt x="16" y="239"/>
                      <a:pt x="8" y="175"/>
                    </a:cubicBezTo>
                    <a:cubicBezTo>
                      <a:pt x="1" y="110"/>
                      <a:pt x="33" y="155"/>
                      <a:pt x="29" y="124"/>
                    </a:cubicBezTo>
                    <a:cubicBezTo>
                      <a:pt x="24" y="93"/>
                      <a:pt x="0" y="63"/>
                      <a:pt x="16" y="44"/>
                    </a:cubicBezTo>
                    <a:cubicBezTo>
                      <a:pt x="32" y="24"/>
                      <a:pt x="74" y="0"/>
                      <a:pt x="117" y="27"/>
                    </a:cubicBezTo>
                    <a:cubicBezTo>
                      <a:pt x="140" y="81"/>
                      <a:pt x="140" y="81"/>
                      <a:pt x="140" y="81"/>
                    </a:cubicBezTo>
                    <a:cubicBezTo>
                      <a:pt x="140" y="81"/>
                      <a:pt x="112" y="88"/>
                      <a:pt x="93" y="118"/>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0" name="Freeform 67">
                <a:extLst>
                  <a:ext uri="{FF2B5EF4-FFF2-40B4-BE49-F238E27FC236}">
                    <a16:creationId xmlns:a16="http://schemas.microsoft.com/office/drawing/2014/main" id="{DAC4248A-9056-4288-9F6F-CBC9C621EF3B}"/>
                  </a:ext>
                </a:extLst>
              </p:cNvPr>
              <p:cNvSpPr>
                <a:spLocks/>
              </p:cNvSpPr>
              <p:nvPr/>
            </p:nvSpPr>
            <p:spPr bwMode="auto">
              <a:xfrm>
                <a:off x="714" y="2787"/>
                <a:ext cx="445" cy="377"/>
              </a:xfrm>
              <a:custGeom>
                <a:avLst/>
                <a:gdLst>
                  <a:gd name="T0" fmla="*/ 314 w 346"/>
                  <a:gd name="T1" fmla="*/ 176 h 293"/>
                  <a:gd name="T2" fmla="*/ 103 w 346"/>
                  <a:gd name="T3" fmla="*/ 265 h 293"/>
                  <a:gd name="T4" fmla="*/ 0 w 346"/>
                  <a:gd name="T5" fmla="*/ 174 h 293"/>
                  <a:gd name="T6" fmla="*/ 115 w 346"/>
                  <a:gd name="T7" fmla="*/ 45 h 293"/>
                  <a:gd name="T8" fmla="*/ 314 w 346"/>
                  <a:gd name="T9" fmla="*/ 176 h 293"/>
                </a:gdLst>
                <a:ahLst/>
                <a:cxnLst>
                  <a:cxn ang="0">
                    <a:pos x="T0" y="T1"/>
                  </a:cxn>
                  <a:cxn ang="0">
                    <a:pos x="T2" y="T3"/>
                  </a:cxn>
                  <a:cxn ang="0">
                    <a:pos x="T4" y="T5"/>
                  </a:cxn>
                  <a:cxn ang="0">
                    <a:pos x="T6" y="T7"/>
                  </a:cxn>
                  <a:cxn ang="0">
                    <a:pos x="T8" y="T9"/>
                  </a:cxn>
                </a:cxnLst>
                <a:rect l="0" t="0" r="r" b="b"/>
                <a:pathLst>
                  <a:path w="346" h="293">
                    <a:moveTo>
                      <a:pt x="314" y="176"/>
                    </a:moveTo>
                    <a:cubicBezTo>
                      <a:pt x="314" y="176"/>
                      <a:pt x="212" y="293"/>
                      <a:pt x="103" y="265"/>
                    </a:cubicBezTo>
                    <a:cubicBezTo>
                      <a:pt x="103" y="265"/>
                      <a:pt x="22" y="242"/>
                      <a:pt x="0" y="174"/>
                    </a:cubicBezTo>
                    <a:cubicBezTo>
                      <a:pt x="0" y="174"/>
                      <a:pt x="4" y="90"/>
                      <a:pt x="115" y="45"/>
                    </a:cubicBezTo>
                    <a:cubicBezTo>
                      <a:pt x="226" y="0"/>
                      <a:pt x="346" y="175"/>
                      <a:pt x="314" y="176"/>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1" name="Freeform 68">
                <a:extLst>
                  <a:ext uri="{FF2B5EF4-FFF2-40B4-BE49-F238E27FC236}">
                    <a16:creationId xmlns:a16="http://schemas.microsoft.com/office/drawing/2014/main" id="{08AB7261-902C-4E15-A274-B2DA7913DB32}"/>
                  </a:ext>
                </a:extLst>
              </p:cNvPr>
              <p:cNvSpPr>
                <a:spLocks/>
              </p:cNvSpPr>
              <p:nvPr/>
            </p:nvSpPr>
            <p:spPr bwMode="auto">
              <a:xfrm>
                <a:off x="912" y="2615"/>
                <a:ext cx="388" cy="388"/>
              </a:xfrm>
              <a:custGeom>
                <a:avLst/>
                <a:gdLst>
                  <a:gd name="T0" fmla="*/ 166 w 302"/>
                  <a:gd name="T1" fmla="*/ 302 h 302"/>
                  <a:gd name="T2" fmla="*/ 26 w 302"/>
                  <a:gd name="T3" fmla="*/ 139 h 302"/>
                  <a:gd name="T4" fmla="*/ 210 w 302"/>
                  <a:gd name="T5" fmla="*/ 100 h 302"/>
                  <a:gd name="T6" fmla="*/ 166 w 302"/>
                  <a:gd name="T7" fmla="*/ 302 h 302"/>
                </a:gdLst>
                <a:ahLst/>
                <a:cxnLst>
                  <a:cxn ang="0">
                    <a:pos x="T0" y="T1"/>
                  </a:cxn>
                  <a:cxn ang="0">
                    <a:pos x="T2" y="T3"/>
                  </a:cxn>
                  <a:cxn ang="0">
                    <a:pos x="T4" y="T5"/>
                  </a:cxn>
                  <a:cxn ang="0">
                    <a:pos x="T6" y="T7"/>
                  </a:cxn>
                </a:cxnLst>
                <a:rect l="0" t="0" r="r" b="b"/>
                <a:pathLst>
                  <a:path w="302" h="302">
                    <a:moveTo>
                      <a:pt x="166" y="302"/>
                    </a:moveTo>
                    <a:cubicBezTo>
                      <a:pt x="166" y="302"/>
                      <a:pt x="0" y="278"/>
                      <a:pt x="26" y="139"/>
                    </a:cubicBezTo>
                    <a:cubicBezTo>
                      <a:pt x="53" y="0"/>
                      <a:pt x="192" y="84"/>
                      <a:pt x="210" y="100"/>
                    </a:cubicBezTo>
                    <a:cubicBezTo>
                      <a:pt x="229" y="116"/>
                      <a:pt x="302" y="206"/>
                      <a:pt x="166" y="302"/>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2" name="Freeform 69">
                <a:extLst>
                  <a:ext uri="{FF2B5EF4-FFF2-40B4-BE49-F238E27FC236}">
                    <a16:creationId xmlns:a16="http://schemas.microsoft.com/office/drawing/2014/main" id="{956FF17F-CF09-4799-B6C7-369BAE74B735}"/>
                  </a:ext>
                </a:extLst>
              </p:cNvPr>
              <p:cNvSpPr>
                <a:spLocks/>
              </p:cNvSpPr>
              <p:nvPr/>
            </p:nvSpPr>
            <p:spPr bwMode="auto">
              <a:xfrm>
                <a:off x="953" y="2579"/>
                <a:ext cx="231" cy="383"/>
              </a:xfrm>
              <a:custGeom>
                <a:avLst/>
                <a:gdLst>
                  <a:gd name="T0" fmla="*/ 131 w 180"/>
                  <a:gd name="T1" fmla="*/ 298 h 298"/>
                  <a:gd name="T2" fmla="*/ 25 w 180"/>
                  <a:gd name="T3" fmla="*/ 172 h 298"/>
                  <a:gd name="T4" fmla="*/ 131 w 180"/>
                  <a:gd name="T5" fmla="*/ 298 h 298"/>
                </a:gdLst>
                <a:ahLst/>
                <a:cxnLst>
                  <a:cxn ang="0">
                    <a:pos x="T0" y="T1"/>
                  </a:cxn>
                  <a:cxn ang="0">
                    <a:pos x="T2" y="T3"/>
                  </a:cxn>
                  <a:cxn ang="0">
                    <a:pos x="T4" y="T5"/>
                  </a:cxn>
                </a:cxnLst>
                <a:rect l="0" t="0" r="r" b="b"/>
                <a:pathLst>
                  <a:path w="180" h="298">
                    <a:moveTo>
                      <a:pt x="131" y="298"/>
                    </a:moveTo>
                    <a:cubicBezTo>
                      <a:pt x="131" y="298"/>
                      <a:pt x="180" y="0"/>
                      <a:pt x="25" y="172"/>
                    </a:cubicBezTo>
                    <a:cubicBezTo>
                      <a:pt x="0" y="201"/>
                      <a:pt x="139" y="264"/>
                      <a:pt x="131" y="298"/>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3" name="Freeform 70">
                <a:extLst>
                  <a:ext uri="{FF2B5EF4-FFF2-40B4-BE49-F238E27FC236}">
                    <a16:creationId xmlns:a16="http://schemas.microsoft.com/office/drawing/2014/main" id="{A89CF027-1947-4DE1-B5A9-591F30A22C9C}"/>
                  </a:ext>
                </a:extLst>
              </p:cNvPr>
              <p:cNvSpPr>
                <a:spLocks/>
              </p:cNvSpPr>
              <p:nvPr/>
            </p:nvSpPr>
            <p:spPr bwMode="auto">
              <a:xfrm>
                <a:off x="1112" y="2845"/>
                <a:ext cx="368" cy="285"/>
              </a:xfrm>
              <a:custGeom>
                <a:avLst/>
                <a:gdLst>
                  <a:gd name="T0" fmla="*/ 28 w 286"/>
                  <a:gd name="T1" fmla="*/ 143 h 222"/>
                  <a:gd name="T2" fmla="*/ 218 w 286"/>
                  <a:gd name="T3" fmla="*/ 176 h 222"/>
                  <a:gd name="T4" fmla="*/ 200 w 286"/>
                  <a:gd name="T5" fmla="*/ 27 h 222"/>
                  <a:gd name="T6" fmla="*/ 13 w 286"/>
                  <a:gd name="T7" fmla="*/ 110 h 222"/>
                  <a:gd name="T8" fmla="*/ 28 w 286"/>
                  <a:gd name="T9" fmla="*/ 143 h 222"/>
                </a:gdLst>
                <a:ahLst/>
                <a:cxnLst>
                  <a:cxn ang="0">
                    <a:pos x="T0" y="T1"/>
                  </a:cxn>
                  <a:cxn ang="0">
                    <a:pos x="T2" y="T3"/>
                  </a:cxn>
                  <a:cxn ang="0">
                    <a:pos x="T4" y="T5"/>
                  </a:cxn>
                  <a:cxn ang="0">
                    <a:pos x="T6" y="T7"/>
                  </a:cxn>
                  <a:cxn ang="0">
                    <a:pos x="T8" y="T9"/>
                  </a:cxn>
                </a:cxnLst>
                <a:rect l="0" t="0" r="r" b="b"/>
                <a:pathLst>
                  <a:path w="286" h="222">
                    <a:moveTo>
                      <a:pt x="28" y="143"/>
                    </a:moveTo>
                    <a:cubicBezTo>
                      <a:pt x="28" y="143"/>
                      <a:pt x="149" y="222"/>
                      <a:pt x="218" y="176"/>
                    </a:cubicBezTo>
                    <a:cubicBezTo>
                      <a:pt x="286" y="131"/>
                      <a:pt x="248" y="43"/>
                      <a:pt x="200" y="27"/>
                    </a:cubicBezTo>
                    <a:cubicBezTo>
                      <a:pt x="152" y="11"/>
                      <a:pt x="61" y="0"/>
                      <a:pt x="13" y="110"/>
                    </a:cubicBezTo>
                    <a:cubicBezTo>
                      <a:pt x="13" y="110"/>
                      <a:pt x="0" y="127"/>
                      <a:pt x="28" y="143"/>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4" name="Freeform 71">
                <a:extLst>
                  <a:ext uri="{FF2B5EF4-FFF2-40B4-BE49-F238E27FC236}">
                    <a16:creationId xmlns:a16="http://schemas.microsoft.com/office/drawing/2014/main" id="{CD243B3C-C90B-4343-93DA-59E2976F56EF}"/>
                  </a:ext>
                </a:extLst>
              </p:cNvPr>
              <p:cNvSpPr>
                <a:spLocks/>
              </p:cNvSpPr>
              <p:nvPr/>
            </p:nvSpPr>
            <p:spPr bwMode="auto">
              <a:xfrm>
                <a:off x="1054" y="2850"/>
                <a:ext cx="353" cy="230"/>
              </a:xfrm>
              <a:custGeom>
                <a:avLst/>
                <a:gdLst>
                  <a:gd name="T0" fmla="*/ 103 w 274"/>
                  <a:gd name="T1" fmla="*/ 140 h 179"/>
                  <a:gd name="T2" fmla="*/ 248 w 274"/>
                  <a:gd name="T3" fmla="*/ 127 h 179"/>
                  <a:gd name="T4" fmla="*/ 107 w 274"/>
                  <a:gd name="T5" fmla="*/ 72 h 179"/>
                  <a:gd name="T6" fmla="*/ 103 w 274"/>
                  <a:gd name="T7" fmla="*/ 140 h 179"/>
                </a:gdLst>
                <a:ahLst/>
                <a:cxnLst>
                  <a:cxn ang="0">
                    <a:pos x="T0" y="T1"/>
                  </a:cxn>
                  <a:cxn ang="0">
                    <a:pos x="T2" y="T3"/>
                  </a:cxn>
                  <a:cxn ang="0">
                    <a:pos x="T4" y="T5"/>
                  </a:cxn>
                  <a:cxn ang="0">
                    <a:pos x="T6" y="T7"/>
                  </a:cxn>
                </a:cxnLst>
                <a:rect l="0" t="0" r="r" b="b"/>
                <a:pathLst>
                  <a:path w="274" h="179">
                    <a:moveTo>
                      <a:pt x="103" y="140"/>
                    </a:moveTo>
                    <a:cubicBezTo>
                      <a:pt x="103" y="140"/>
                      <a:pt x="222" y="179"/>
                      <a:pt x="248" y="127"/>
                    </a:cubicBezTo>
                    <a:cubicBezTo>
                      <a:pt x="274" y="74"/>
                      <a:pt x="213" y="0"/>
                      <a:pt x="107" y="72"/>
                    </a:cubicBezTo>
                    <a:cubicBezTo>
                      <a:pt x="0" y="144"/>
                      <a:pt x="89" y="129"/>
                      <a:pt x="103" y="14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5" name="Freeform 72">
                <a:extLst>
                  <a:ext uri="{FF2B5EF4-FFF2-40B4-BE49-F238E27FC236}">
                    <a16:creationId xmlns:a16="http://schemas.microsoft.com/office/drawing/2014/main" id="{7F2CEA27-FE78-4A4D-BE88-1AFA5D0B9A11}"/>
                  </a:ext>
                </a:extLst>
              </p:cNvPr>
              <p:cNvSpPr>
                <a:spLocks/>
              </p:cNvSpPr>
              <p:nvPr/>
            </p:nvSpPr>
            <p:spPr bwMode="auto">
              <a:xfrm>
                <a:off x="1097" y="2945"/>
                <a:ext cx="375" cy="430"/>
              </a:xfrm>
              <a:custGeom>
                <a:avLst/>
                <a:gdLst>
                  <a:gd name="T0" fmla="*/ 160 w 292"/>
                  <a:gd name="T1" fmla="*/ 131 h 334"/>
                  <a:gd name="T2" fmla="*/ 185 w 292"/>
                  <a:gd name="T3" fmla="*/ 310 h 334"/>
                  <a:gd name="T4" fmla="*/ 10 w 292"/>
                  <a:gd name="T5" fmla="*/ 118 h 334"/>
                  <a:gd name="T6" fmla="*/ 160 w 292"/>
                  <a:gd name="T7" fmla="*/ 131 h 334"/>
                </a:gdLst>
                <a:ahLst/>
                <a:cxnLst>
                  <a:cxn ang="0">
                    <a:pos x="T0" y="T1"/>
                  </a:cxn>
                  <a:cxn ang="0">
                    <a:pos x="T2" y="T3"/>
                  </a:cxn>
                  <a:cxn ang="0">
                    <a:pos x="T4" y="T5"/>
                  </a:cxn>
                  <a:cxn ang="0">
                    <a:pos x="T6" y="T7"/>
                  </a:cxn>
                </a:cxnLst>
                <a:rect l="0" t="0" r="r" b="b"/>
                <a:pathLst>
                  <a:path w="292" h="334">
                    <a:moveTo>
                      <a:pt x="160" y="131"/>
                    </a:moveTo>
                    <a:cubicBezTo>
                      <a:pt x="160" y="131"/>
                      <a:pt x="292" y="286"/>
                      <a:pt x="185" y="310"/>
                    </a:cubicBezTo>
                    <a:cubicBezTo>
                      <a:pt x="78" y="334"/>
                      <a:pt x="0" y="199"/>
                      <a:pt x="10" y="118"/>
                    </a:cubicBezTo>
                    <a:cubicBezTo>
                      <a:pt x="19" y="38"/>
                      <a:pt x="23" y="0"/>
                      <a:pt x="160" y="131"/>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6" name="Freeform 73">
                <a:extLst>
                  <a:ext uri="{FF2B5EF4-FFF2-40B4-BE49-F238E27FC236}">
                    <a16:creationId xmlns:a16="http://schemas.microsoft.com/office/drawing/2014/main" id="{AA70A662-AFA5-4102-9F05-0DD13FFB6168}"/>
                  </a:ext>
                </a:extLst>
              </p:cNvPr>
              <p:cNvSpPr>
                <a:spLocks/>
              </p:cNvSpPr>
              <p:nvPr/>
            </p:nvSpPr>
            <p:spPr bwMode="auto">
              <a:xfrm>
                <a:off x="1130" y="3029"/>
                <a:ext cx="209" cy="282"/>
              </a:xfrm>
              <a:custGeom>
                <a:avLst/>
                <a:gdLst>
                  <a:gd name="T0" fmla="*/ 0 w 162"/>
                  <a:gd name="T1" fmla="*/ 0 h 219"/>
                  <a:gd name="T2" fmla="*/ 96 w 162"/>
                  <a:gd name="T3" fmla="*/ 200 h 219"/>
                  <a:gd name="T4" fmla="*/ 0 w 162"/>
                  <a:gd name="T5" fmla="*/ 0 h 219"/>
                </a:gdLst>
                <a:ahLst/>
                <a:cxnLst>
                  <a:cxn ang="0">
                    <a:pos x="T0" y="T1"/>
                  </a:cxn>
                  <a:cxn ang="0">
                    <a:pos x="T2" y="T3"/>
                  </a:cxn>
                  <a:cxn ang="0">
                    <a:pos x="T4" y="T5"/>
                  </a:cxn>
                </a:cxnLst>
                <a:rect l="0" t="0" r="r" b="b"/>
                <a:pathLst>
                  <a:path w="162" h="219">
                    <a:moveTo>
                      <a:pt x="0" y="0"/>
                    </a:moveTo>
                    <a:cubicBezTo>
                      <a:pt x="0" y="0"/>
                      <a:pt x="30" y="182"/>
                      <a:pt x="96" y="200"/>
                    </a:cubicBezTo>
                    <a:cubicBezTo>
                      <a:pt x="162" y="219"/>
                      <a:pt x="153" y="112"/>
                      <a:pt x="0" y="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7" name="Freeform 74">
                <a:extLst>
                  <a:ext uri="{FF2B5EF4-FFF2-40B4-BE49-F238E27FC236}">
                    <a16:creationId xmlns:a16="http://schemas.microsoft.com/office/drawing/2014/main" id="{D90437D0-0A26-4867-B13C-2992424D89F1}"/>
                  </a:ext>
                </a:extLst>
              </p:cNvPr>
              <p:cNvSpPr>
                <a:spLocks/>
              </p:cNvSpPr>
              <p:nvPr/>
            </p:nvSpPr>
            <p:spPr bwMode="auto">
              <a:xfrm>
                <a:off x="874" y="2914"/>
                <a:ext cx="326" cy="499"/>
              </a:xfrm>
              <a:custGeom>
                <a:avLst/>
                <a:gdLst>
                  <a:gd name="T0" fmla="*/ 202 w 253"/>
                  <a:gd name="T1" fmla="*/ 75 h 388"/>
                  <a:gd name="T2" fmla="*/ 69 w 253"/>
                  <a:gd name="T3" fmla="*/ 381 h 388"/>
                  <a:gd name="T4" fmla="*/ 5 w 253"/>
                  <a:gd name="T5" fmla="*/ 266 h 388"/>
                  <a:gd name="T6" fmla="*/ 84 w 253"/>
                  <a:gd name="T7" fmla="*/ 97 h 388"/>
                  <a:gd name="T8" fmla="*/ 202 w 253"/>
                  <a:gd name="T9" fmla="*/ 75 h 388"/>
                </a:gdLst>
                <a:ahLst/>
                <a:cxnLst>
                  <a:cxn ang="0">
                    <a:pos x="T0" y="T1"/>
                  </a:cxn>
                  <a:cxn ang="0">
                    <a:pos x="T2" y="T3"/>
                  </a:cxn>
                  <a:cxn ang="0">
                    <a:pos x="T4" y="T5"/>
                  </a:cxn>
                  <a:cxn ang="0">
                    <a:pos x="T6" y="T7"/>
                  </a:cxn>
                  <a:cxn ang="0">
                    <a:pos x="T8" y="T9"/>
                  </a:cxn>
                </a:cxnLst>
                <a:rect l="0" t="0" r="r" b="b"/>
                <a:pathLst>
                  <a:path w="253" h="388">
                    <a:moveTo>
                      <a:pt x="202" y="75"/>
                    </a:moveTo>
                    <a:cubicBezTo>
                      <a:pt x="202" y="75"/>
                      <a:pt x="253" y="356"/>
                      <a:pt x="69" y="381"/>
                    </a:cubicBezTo>
                    <a:cubicBezTo>
                      <a:pt x="69" y="381"/>
                      <a:pt x="10" y="388"/>
                      <a:pt x="5" y="266"/>
                    </a:cubicBezTo>
                    <a:cubicBezTo>
                      <a:pt x="0" y="144"/>
                      <a:pt x="84" y="97"/>
                      <a:pt x="84" y="97"/>
                    </a:cubicBezTo>
                    <a:cubicBezTo>
                      <a:pt x="84" y="97"/>
                      <a:pt x="197" y="0"/>
                      <a:pt x="202" y="75"/>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8" name="Freeform 75">
                <a:extLst>
                  <a:ext uri="{FF2B5EF4-FFF2-40B4-BE49-F238E27FC236}">
                    <a16:creationId xmlns:a16="http://schemas.microsoft.com/office/drawing/2014/main" id="{134B5D3F-C789-4823-97DC-C02895EE8816}"/>
                  </a:ext>
                </a:extLst>
              </p:cNvPr>
              <p:cNvSpPr>
                <a:spLocks/>
              </p:cNvSpPr>
              <p:nvPr/>
            </p:nvSpPr>
            <p:spPr bwMode="auto">
              <a:xfrm>
                <a:off x="873" y="2999"/>
                <a:ext cx="279" cy="301"/>
              </a:xfrm>
              <a:custGeom>
                <a:avLst/>
                <a:gdLst>
                  <a:gd name="T0" fmla="*/ 195 w 217"/>
                  <a:gd name="T1" fmla="*/ 38 h 234"/>
                  <a:gd name="T2" fmla="*/ 109 w 217"/>
                  <a:gd name="T3" fmla="*/ 216 h 234"/>
                  <a:gd name="T4" fmla="*/ 106 w 217"/>
                  <a:gd name="T5" fmla="*/ 45 h 234"/>
                  <a:gd name="T6" fmla="*/ 195 w 217"/>
                  <a:gd name="T7" fmla="*/ 38 h 234"/>
                </a:gdLst>
                <a:ahLst/>
                <a:cxnLst>
                  <a:cxn ang="0">
                    <a:pos x="T0" y="T1"/>
                  </a:cxn>
                  <a:cxn ang="0">
                    <a:pos x="T2" y="T3"/>
                  </a:cxn>
                  <a:cxn ang="0">
                    <a:pos x="T4" y="T5"/>
                  </a:cxn>
                  <a:cxn ang="0">
                    <a:pos x="T6" y="T7"/>
                  </a:cxn>
                </a:cxnLst>
                <a:rect l="0" t="0" r="r" b="b"/>
                <a:pathLst>
                  <a:path w="217" h="234">
                    <a:moveTo>
                      <a:pt x="195" y="38"/>
                    </a:moveTo>
                    <a:cubicBezTo>
                      <a:pt x="195" y="38"/>
                      <a:pt x="217" y="234"/>
                      <a:pt x="109" y="216"/>
                    </a:cubicBezTo>
                    <a:cubicBezTo>
                      <a:pt x="0" y="197"/>
                      <a:pt x="42" y="89"/>
                      <a:pt x="106" y="45"/>
                    </a:cubicBezTo>
                    <a:cubicBezTo>
                      <a:pt x="171" y="0"/>
                      <a:pt x="203" y="5"/>
                      <a:pt x="195" y="38"/>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9" name="Freeform 76">
                <a:extLst>
                  <a:ext uri="{FF2B5EF4-FFF2-40B4-BE49-F238E27FC236}">
                    <a16:creationId xmlns:a16="http://schemas.microsoft.com/office/drawing/2014/main" id="{698E8B40-1EE7-4036-A008-446F3607A32B}"/>
                  </a:ext>
                </a:extLst>
              </p:cNvPr>
              <p:cNvSpPr>
                <a:spLocks/>
              </p:cNvSpPr>
              <p:nvPr/>
            </p:nvSpPr>
            <p:spPr bwMode="auto">
              <a:xfrm>
                <a:off x="707" y="2836"/>
                <a:ext cx="386" cy="266"/>
              </a:xfrm>
              <a:custGeom>
                <a:avLst/>
                <a:gdLst>
                  <a:gd name="T0" fmla="*/ 300 w 300"/>
                  <a:gd name="T1" fmla="*/ 113 h 207"/>
                  <a:gd name="T2" fmla="*/ 86 w 300"/>
                  <a:gd name="T3" fmla="*/ 152 h 207"/>
                  <a:gd name="T4" fmla="*/ 192 w 300"/>
                  <a:gd name="T5" fmla="*/ 33 h 207"/>
                  <a:gd name="T6" fmla="*/ 300 w 300"/>
                  <a:gd name="T7" fmla="*/ 113 h 207"/>
                </a:gdLst>
                <a:ahLst/>
                <a:cxnLst>
                  <a:cxn ang="0">
                    <a:pos x="T0" y="T1"/>
                  </a:cxn>
                  <a:cxn ang="0">
                    <a:pos x="T2" y="T3"/>
                  </a:cxn>
                  <a:cxn ang="0">
                    <a:pos x="T4" y="T5"/>
                  </a:cxn>
                  <a:cxn ang="0">
                    <a:pos x="T6" y="T7"/>
                  </a:cxn>
                </a:cxnLst>
                <a:rect l="0" t="0" r="r" b="b"/>
                <a:pathLst>
                  <a:path w="300" h="207">
                    <a:moveTo>
                      <a:pt x="300" y="113"/>
                    </a:moveTo>
                    <a:cubicBezTo>
                      <a:pt x="300" y="113"/>
                      <a:pt x="173" y="207"/>
                      <a:pt x="86" y="152"/>
                    </a:cubicBezTo>
                    <a:cubicBezTo>
                      <a:pt x="0" y="97"/>
                      <a:pt x="138" y="0"/>
                      <a:pt x="192" y="33"/>
                    </a:cubicBezTo>
                    <a:cubicBezTo>
                      <a:pt x="247" y="67"/>
                      <a:pt x="300" y="113"/>
                      <a:pt x="300" y="113"/>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0" name="Freeform 77">
                <a:extLst>
                  <a:ext uri="{FF2B5EF4-FFF2-40B4-BE49-F238E27FC236}">
                    <a16:creationId xmlns:a16="http://schemas.microsoft.com/office/drawing/2014/main" id="{B527DBE4-EDD8-4DEE-B20F-931E548814C5}"/>
                  </a:ext>
                </a:extLst>
              </p:cNvPr>
              <p:cNvSpPr>
                <a:spLocks/>
              </p:cNvSpPr>
              <p:nvPr/>
            </p:nvSpPr>
            <p:spPr bwMode="auto">
              <a:xfrm>
                <a:off x="926" y="2806"/>
                <a:ext cx="391" cy="393"/>
              </a:xfrm>
              <a:custGeom>
                <a:avLst/>
                <a:gdLst>
                  <a:gd name="T0" fmla="*/ 220 w 304"/>
                  <a:gd name="T1" fmla="*/ 212 h 305"/>
                  <a:gd name="T2" fmla="*/ 233 w 304"/>
                  <a:gd name="T3" fmla="*/ 259 h 305"/>
                  <a:gd name="T4" fmla="*/ 215 w 304"/>
                  <a:gd name="T5" fmla="*/ 272 h 305"/>
                  <a:gd name="T6" fmla="*/ 194 w 304"/>
                  <a:gd name="T7" fmla="*/ 253 h 305"/>
                  <a:gd name="T8" fmla="*/ 175 w 304"/>
                  <a:gd name="T9" fmla="*/ 263 h 305"/>
                  <a:gd name="T10" fmla="*/ 151 w 304"/>
                  <a:gd name="T11" fmla="*/ 283 h 305"/>
                  <a:gd name="T12" fmla="*/ 130 w 304"/>
                  <a:gd name="T13" fmla="*/ 300 h 305"/>
                  <a:gd name="T14" fmla="*/ 111 w 304"/>
                  <a:gd name="T15" fmla="*/ 302 h 305"/>
                  <a:gd name="T16" fmla="*/ 120 w 304"/>
                  <a:gd name="T17" fmla="*/ 230 h 305"/>
                  <a:gd name="T18" fmla="*/ 80 w 304"/>
                  <a:gd name="T19" fmla="*/ 275 h 305"/>
                  <a:gd name="T20" fmla="*/ 77 w 304"/>
                  <a:gd name="T21" fmla="*/ 245 h 305"/>
                  <a:gd name="T22" fmla="*/ 54 w 304"/>
                  <a:gd name="T23" fmla="*/ 252 h 305"/>
                  <a:gd name="T24" fmla="*/ 88 w 304"/>
                  <a:gd name="T25" fmla="*/ 194 h 305"/>
                  <a:gd name="T26" fmla="*/ 52 w 304"/>
                  <a:gd name="T27" fmla="*/ 194 h 305"/>
                  <a:gd name="T28" fmla="*/ 33 w 304"/>
                  <a:gd name="T29" fmla="*/ 185 h 305"/>
                  <a:gd name="T30" fmla="*/ 25 w 304"/>
                  <a:gd name="T31" fmla="*/ 163 h 305"/>
                  <a:gd name="T32" fmla="*/ 15 w 304"/>
                  <a:gd name="T33" fmla="*/ 153 h 305"/>
                  <a:gd name="T34" fmla="*/ 78 w 304"/>
                  <a:gd name="T35" fmla="*/ 134 h 305"/>
                  <a:gd name="T36" fmla="*/ 55 w 304"/>
                  <a:gd name="T37" fmla="*/ 106 h 305"/>
                  <a:gd name="T38" fmla="*/ 69 w 304"/>
                  <a:gd name="T39" fmla="*/ 96 h 305"/>
                  <a:gd name="T40" fmla="*/ 84 w 304"/>
                  <a:gd name="T41" fmla="*/ 73 h 305"/>
                  <a:gd name="T42" fmla="*/ 93 w 304"/>
                  <a:gd name="T43" fmla="*/ 22 h 305"/>
                  <a:gd name="T44" fmla="*/ 115 w 304"/>
                  <a:gd name="T45" fmla="*/ 22 h 305"/>
                  <a:gd name="T46" fmla="*/ 152 w 304"/>
                  <a:gd name="T47" fmla="*/ 75 h 305"/>
                  <a:gd name="T48" fmla="*/ 159 w 304"/>
                  <a:gd name="T49" fmla="*/ 27 h 305"/>
                  <a:gd name="T50" fmla="*/ 167 w 304"/>
                  <a:gd name="T51" fmla="*/ 86 h 305"/>
                  <a:gd name="T52" fmla="*/ 188 w 304"/>
                  <a:gd name="T53" fmla="*/ 37 h 305"/>
                  <a:gd name="T54" fmla="*/ 188 w 304"/>
                  <a:gd name="T55" fmla="*/ 90 h 305"/>
                  <a:gd name="T56" fmla="*/ 261 w 304"/>
                  <a:gd name="T57" fmla="*/ 74 h 305"/>
                  <a:gd name="T58" fmla="*/ 235 w 304"/>
                  <a:gd name="T59" fmla="*/ 103 h 305"/>
                  <a:gd name="T60" fmla="*/ 280 w 304"/>
                  <a:gd name="T61" fmla="*/ 95 h 305"/>
                  <a:gd name="T62" fmla="*/ 251 w 304"/>
                  <a:gd name="T63" fmla="*/ 127 h 305"/>
                  <a:gd name="T64" fmla="*/ 288 w 304"/>
                  <a:gd name="T65" fmla="*/ 136 h 305"/>
                  <a:gd name="T66" fmla="*/ 255 w 304"/>
                  <a:gd name="T67" fmla="*/ 173 h 305"/>
                  <a:gd name="T68" fmla="*/ 216 w 304"/>
                  <a:gd name="T69" fmla="*/ 185 h 305"/>
                  <a:gd name="T70" fmla="*/ 275 w 304"/>
                  <a:gd name="T71" fmla="*/ 242 h 305"/>
                  <a:gd name="T72" fmla="*/ 220 w 304"/>
                  <a:gd name="T73" fmla="*/ 21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04" h="305">
                    <a:moveTo>
                      <a:pt x="220" y="212"/>
                    </a:moveTo>
                    <a:cubicBezTo>
                      <a:pt x="220" y="212"/>
                      <a:pt x="244" y="259"/>
                      <a:pt x="233" y="259"/>
                    </a:cubicBezTo>
                    <a:cubicBezTo>
                      <a:pt x="223" y="260"/>
                      <a:pt x="219" y="270"/>
                      <a:pt x="215" y="272"/>
                    </a:cubicBezTo>
                    <a:cubicBezTo>
                      <a:pt x="211" y="274"/>
                      <a:pt x="199" y="252"/>
                      <a:pt x="194" y="253"/>
                    </a:cubicBezTo>
                    <a:cubicBezTo>
                      <a:pt x="190" y="255"/>
                      <a:pt x="182" y="278"/>
                      <a:pt x="175" y="263"/>
                    </a:cubicBezTo>
                    <a:cubicBezTo>
                      <a:pt x="168" y="248"/>
                      <a:pt x="160" y="270"/>
                      <a:pt x="151" y="283"/>
                    </a:cubicBezTo>
                    <a:cubicBezTo>
                      <a:pt x="143" y="295"/>
                      <a:pt x="136" y="305"/>
                      <a:pt x="130" y="300"/>
                    </a:cubicBezTo>
                    <a:cubicBezTo>
                      <a:pt x="124" y="296"/>
                      <a:pt x="118" y="300"/>
                      <a:pt x="111" y="302"/>
                    </a:cubicBezTo>
                    <a:cubicBezTo>
                      <a:pt x="103" y="304"/>
                      <a:pt x="127" y="230"/>
                      <a:pt x="120" y="230"/>
                    </a:cubicBezTo>
                    <a:cubicBezTo>
                      <a:pt x="113" y="231"/>
                      <a:pt x="84" y="282"/>
                      <a:pt x="80" y="275"/>
                    </a:cubicBezTo>
                    <a:cubicBezTo>
                      <a:pt x="76" y="268"/>
                      <a:pt x="86" y="241"/>
                      <a:pt x="77" y="245"/>
                    </a:cubicBezTo>
                    <a:cubicBezTo>
                      <a:pt x="68" y="248"/>
                      <a:pt x="54" y="260"/>
                      <a:pt x="54" y="252"/>
                    </a:cubicBezTo>
                    <a:cubicBezTo>
                      <a:pt x="54" y="245"/>
                      <a:pt x="100" y="189"/>
                      <a:pt x="88" y="194"/>
                    </a:cubicBezTo>
                    <a:cubicBezTo>
                      <a:pt x="77" y="198"/>
                      <a:pt x="49" y="198"/>
                      <a:pt x="52" y="194"/>
                    </a:cubicBezTo>
                    <a:cubicBezTo>
                      <a:pt x="55" y="189"/>
                      <a:pt x="53" y="194"/>
                      <a:pt x="33" y="185"/>
                    </a:cubicBezTo>
                    <a:cubicBezTo>
                      <a:pt x="13" y="176"/>
                      <a:pt x="25" y="163"/>
                      <a:pt x="25" y="163"/>
                    </a:cubicBezTo>
                    <a:cubicBezTo>
                      <a:pt x="25" y="163"/>
                      <a:pt x="29" y="166"/>
                      <a:pt x="15" y="153"/>
                    </a:cubicBezTo>
                    <a:cubicBezTo>
                      <a:pt x="0" y="140"/>
                      <a:pt x="57" y="140"/>
                      <a:pt x="78" y="134"/>
                    </a:cubicBezTo>
                    <a:cubicBezTo>
                      <a:pt x="100" y="129"/>
                      <a:pt x="63" y="115"/>
                      <a:pt x="55" y="106"/>
                    </a:cubicBezTo>
                    <a:cubicBezTo>
                      <a:pt x="48" y="97"/>
                      <a:pt x="40" y="90"/>
                      <a:pt x="69" y="96"/>
                    </a:cubicBezTo>
                    <a:cubicBezTo>
                      <a:pt x="98" y="102"/>
                      <a:pt x="91" y="89"/>
                      <a:pt x="84" y="73"/>
                    </a:cubicBezTo>
                    <a:cubicBezTo>
                      <a:pt x="78" y="56"/>
                      <a:pt x="76" y="0"/>
                      <a:pt x="93" y="22"/>
                    </a:cubicBezTo>
                    <a:cubicBezTo>
                      <a:pt x="111" y="44"/>
                      <a:pt x="108" y="32"/>
                      <a:pt x="115" y="22"/>
                    </a:cubicBezTo>
                    <a:cubicBezTo>
                      <a:pt x="122" y="11"/>
                      <a:pt x="140" y="61"/>
                      <a:pt x="152" y="75"/>
                    </a:cubicBezTo>
                    <a:cubicBezTo>
                      <a:pt x="163" y="90"/>
                      <a:pt x="147" y="34"/>
                      <a:pt x="159" y="27"/>
                    </a:cubicBezTo>
                    <a:cubicBezTo>
                      <a:pt x="171" y="20"/>
                      <a:pt x="161" y="73"/>
                      <a:pt x="167" y="86"/>
                    </a:cubicBezTo>
                    <a:cubicBezTo>
                      <a:pt x="172" y="98"/>
                      <a:pt x="177" y="45"/>
                      <a:pt x="188" y="37"/>
                    </a:cubicBezTo>
                    <a:cubicBezTo>
                      <a:pt x="199" y="29"/>
                      <a:pt x="181" y="102"/>
                      <a:pt x="188" y="90"/>
                    </a:cubicBezTo>
                    <a:cubicBezTo>
                      <a:pt x="195" y="78"/>
                      <a:pt x="238" y="76"/>
                      <a:pt x="261" y="74"/>
                    </a:cubicBezTo>
                    <a:cubicBezTo>
                      <a:pt x="285" y="73"/>
                      <a:pt x="242" y="99"/>
                      <a:pt x="235" y="103"/>
                    </a:cubicBezTo>
                    <a:cubicBezTo>
                      <a:pt x="228" y="107"/>
                      <a:pt x="263" y="99"/>
                      <a:pt x="280" y="95"/>
                    </a:cubicBezTo>
                    <a:cubicBezTo>
                      <a:pt x="296" y="91"/>
                      <a:pt x="267" y="115"/>
                      <a:pt x="251" y="127"/>
                    </a:cubicBezTo>
                    <a:cubicBezTo>
                      <a:pt x="236" y="139"/>
                      <a:pt x="272" y="129"/>
                      <a:pt x="288" y="136"/>
                    </a:cubicBezTo>
                    <a:cubicBezTo>
                      <a:pt x="304" y="142"/>
                      <a:pt x="268" y="173"/>
                      <a:pt x="255" y="173"/>
                    </a:cubicBezTo>
                    <a:cubicBezTo>
                      <a:pt x="241" y="173"/>
                      <a:pt x="192" y="162"/>
                      <a:pt x="216" y="185"/>
                    </a:cubicBezTo>
                    <a:cubicBezTo>
                      <a:pt x="240" y="208"/>
                      <a:pt x="297" y="258"/>
                      <a:pt x="275" y="242"/>
                    </a:cubicBezTo>
                    <a:cubicBezTo>
                      <a:pt x="253" y="227"/>
                      <a:pt x="282" y="268"/>
                      <a:pt x="220" y="212"/>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1" name="Freeform 78">
                <a:extLst>
                  <a:ext uri="{FF2B5EF4-FFF2-40B4-BE49-F238E27FC236}">
                    <a16:creationId xmlns:a16="http://schemas.microsoft.com/office/drawing/2014/main" id="{751AA433-021A-46C9-9ABC-C6DF54978522}"/>
                  </a:ext>
                </a:extLst>
              </p:cNvPr>
              <p:cNvSpPr>
                <a:spLocks/>
              </p:cNvSpPr>
              <p:nvPr/>
            </p:nvSpPr>
            <p:spPr bwMode="auto">
              <a:xfrm>
                <a:off x="1030" y="2894"/>
                <a:ext cx="189" cy="198"/>
              </a:xfrm>
              <a:custGeom>
                <a:avLst/>
                <a:gdLst>
                  <a:gd name="T0" fmla="*/ 84 w 147"/>
                  <a:gd name="T1" fmla="*/ 110 h 154"/>
                  <a:gd name="T2" fmla="*/ 74 w 147"/>
                  <a:gd name="T3" fmla="*/ 145 h 154"/>
                  <a:gd name="T4" fmla="*/ 50 w 147"/>
                  <a:gd name="T5" fmla="*/ 137 h 154"/>
                  <a:gd name="T6" fmla="*/ 38 w 147"/>
                  <a:gd name="T7" fmla="*/ 121 h 154"/>
                  <a:gd name="T8" fmla="*/ 25 w 147"/>
                  <a:gd name="T9" fmla="*/ 115 h 154"/>
                  <a:gd name="T10" fmla="*/ 17 w 147"/>
                  <a:gd name="T11" fmla="*/ 97 h 154"/>
                  <a:gd name="T12" fmla="*/ 24 w 147"/>
                  <a:gd name="T13" fmla="*/ 86 h 154"/>
                  <a:gd name="T14" fmla="*/ 21 w 147"/>
                  <a:gd name="T15" fmla="*/ 58 h 154"/>
                  <a:gd name="T16" fmla="*/ 40 w 147"/>
                  <a:gd name="T17" fmla="*/ 46 h 154"/>
                  <a:gd name="T18" fmla="*/ 57 w 147"/>
                  <a:gd name="T19" fmla="*/ 32 h 154"/>
                  <a:gd name="T20" fmla="*/ 78 w 147"/>
                  <a:gd name="T21" fmla="*/ 35 h 154"/>
                  <a:gd name="T22" fmla="*/ 91 w 147"/>
                  <a:gd name="T23" fmla="*/ 47 h 154"/>
                  <a:gd name="T24" fmla="*/ 111 w 147"/>
                  <a:gd name="T25" fmla="*/ 47 h 154"/>
                  <a:gd name="T26" fmla="*/ 108 w 147"/>
                  <a:gd name="T27" fmla="*/ 77 h 154"/>
                  <a:gd name="T28" fmla="*/ 108 w 147"/>
                  <a:gd name="T29" fmla="*/ 87 h 154"/>
                  <a:gd name="T30" fmla="*/ 95 w 147"/>
                  <a:gd name="T31" fmla="*/ 88 h 154"/>
                  <a:gd name="T32" fmla="*/ 123 w 147"/>
                  <a:gd name="T33" fmla="*/ 135 h 154"/>
                  <a:gd name="T34" fmla="*/ 84 w 147"/>
                  <a:gd name="T35" fmla="*/ 11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7" h="154">
                    <a:moveTo>
                      <a:pt x="84" y="110"/>
                    </a:moveTo>
                    <a:cubicBezTo>
                      <a:pt x="84" y="110"/>
                      <a:pt x="84" y="154"/>
                      <a:pt x="74" y="145"/>
                    </a:cubicBezTo>
                    <a:cubicBezTo>
                      <a:pt x="63" y="136"/>
                      <a:pt x="60" y="128"/>
                      <a:pt x="50" y="137"/>
                    </a:cubicBezTo>
                    <a:cubicBezTo>
                      <a:pt x="40" y="146"/>
                      <a:pt x="33" y="135"/>
                      <a:pt x="38" y="121"/>
                    </a:cubicBezTo>
                    <a:cubicBezTo>
                      <a:pt x="44" y="108"/>
                      <a:pt x="33" y="121"/>
                      <a:pt x="25" y="115"/>
                    </a:cubicBezTo>
                    <a:cubicBezTo>
                      <a:pt x="18" y="109"/>
                      <a:pt x="5" y="99"/>
                      <a:pt x="17" y="97"/>
                    </a:cubicBezTo>
                    <a:cubicBezTo>
                      <a:pt x="30" y="96"/>
                      <a:pt x="34" y="100"/>
                      <a:pt x="24" y="86"/>
                    </a:cubicBezTo>
                    <a:cubicBezTo>
                      <a:pt x="14" y="72"/>
                      <a:pt x="0" y="53"/>
                      <a:pt x="21" y="58"/>
                    </a:cubicBezTo>
                    <a:cubicBezTo>
                      <a:pt x="41" y="63"/>
                      <a:pt x="39" y="71"/>
                      <a:pt x="40" y="46"/>
                    </a:cubicBezTo>
                    <a:cubicBezTo>
                      <a:pt x="42" y="21"/>
                      <a:pt x="44" y="0"/>
                      <a:pt x="57" y="32"/>
                    </a:cubicBezTo>
                    <a:cubicBezTo>
                      <a:pt x="70" y="64"/>
                      <a:pt x="73" y="44"/>
                      <a:pt x="78" y="35"/>
                    </a:cubicBezTo>
                    <a:cubicBezTo>
                      <a:pt x="83" y="26"/>
                      <a:pt x="91" y="34"/>
                      <a:pt x="91" y="47"/>
                    </a:cubicBezTo>
                    <a:cubicBezTo>
                      <a:pt x="92" y="59"/>
                      <a:pt x="93" y="53"/>
                      <a:pt x="111" y="47"/>
                    </a:cubicBezTo>
                    <a:cubicBezTo>
                      <a:pt x="129" y="41"/>
                      <a:pt x="131" y="57"/>
                      <a:pt x="108" y="77"/>
                    </a:cubicBezTo>
                    <a:cubicBezTo>
                      <a:pt x="108" y="77"/>
                      <a:pt x="96" y="75"/>
                      <a:pt x="108" y="87"/>
                    </a:cubicBezTo>
                    <a:cubicBezTo>
                      <a:pt x="121" y="98"/>
                      <a:pt x="105" y="94"/>
                      <a:pt x="95" y="88"/>
                    </a:cubicBezTo>
                    <a:cubicBezTo>
                      <a:pt x="84" y="82"/>
                      <a:pt x="147" y="151"/>
                      <a:pt x="123" y="135"/>
                    </a:cubicBezTo>
                    <a:cubicBezTo>
                      <a:pt x="100" y="120"/>
                      <a:pt x="92" y="111"/>
                      <a:pt x="84" y="110"/>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2" name="Freeform 79">
                <a:extLst>
                  <a:ext uri="{FF2B5EF4-FFF2-40B4-BE49-F238E27FC236}">
                    <a16:creationId xmlns:a16="http://schemas.microsoft.com/office/drawing/2014/main" id="{10CD5AD5-5C5E-4A5F-A02A-23DABC5955FC}"/>
                  </a:ext>
                </a:extLst>
              </p:cNvPr>
              <p:cNvSpPr>
                <a:spLocks/>
              </p:cNvSpPr>
              <p:nvPr/>
            </p:nvSpPr>
            <p:spPr bwMode="auto">
              <a:xfrm>
                <a:off x="1083" y="2984"/>
                <a:ext cx="56" cy="56"/>
              </a:xfrm>
              <a:custGeom>
                <a:avLst/>
                <a:gdLst>
                  <a:gd name="T0" fmla="*/ 37 w 44"/>
                  <a:gd name="T1" fmla="*/ 35 h 44"/>
                  <a:gd name="T2" fmla="*/ 35 w 44"/>
                  <a:gd name="T3" fmla="*/ 7 h 44"/>
                  <a:gd name="T4" fmla="*/ 7 w 44"/>
                  <a:gd name="T5" fmla="*/ 9 h 44"/>
                  <a:gd name="T6" fmla="*/ 8 w 44"/>
                  <a:gd name="T7" fmla="*/ 37 h 44"/>
                  <a:gd name="T8" fmla="*/ 37 w 44"/>
                  <a:gd name="T9" fmla="*/ 35 h 44"/>
                </a:gdLst>
                <a:ahLst/>
                <a:cxnLst>
                  <a:cxn ang="0">
                    <a:pos x="T0" y="T1"/>
                  </a:cxn>
                  <a:cxn ang="0">
                    <a:pos x="T2" y="T3"/>
                  </a:cxn>
                  <a:cxn ang="0">
                    <a:pos x="T4" y="T5"/>
                  </a:cxn>
                  <a:cxn ang="0">
                    <a:pos x="T6" y="T7"/>
                  </a:cxn>
                  <a:cxn ang="0">
                    <a:pos x="T8" y="T9"/>
                  </a:cxn>
                </a:cxnLst>
                <a:rect l="0" t="0" r="r" b="b"/>
                <a:pathLst>
                  <a:path w="44" h="44">
                    <a:moveTo>
                      <a:pt x="37" y="35"/>
                    </a:moveTo>
                    <a:cubicBezTo>
                      <a:pt x="44" y="27"/>
                      <a:pt x="43" y="14"/>
                      <a:pt x="35" y="7"/>
                    </a:cubicBezTo>
                    <a:cubicBezTo>
                      <a:pt x="27" y="0"/>
                      <a:pt x="14" y="1"/>
                      <a:pt x="7" y="9"/>
                    </a:cubicBezTo>
                    <a:cubicBezTo>
                      <a:pt x="0" y="17"/>
                      <a:pt x="0" y="30"/>
                      <a:pt x="8" y="37"/>
                    </a:cubicBezTo>
                    <a:cubicBezTo>
                      <a:pt x="16" y="44"/>
                      <a:pt x="29" y="44"/>
                      <a:pt x="37" y="35"/>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3" name="Freeform 80">
                <a:extLst>
                  <a:ext uri="{FF2B5EF4-FFF2-40B4-BE49-F238E27FC236}">
                    <a16:creationId xmlns:a16="http://schemas.microsoft.com/office/drawing/2014/main" id="{2A250B26-ACDF-466B-A35E-A71FE961778D}"/>
                  </a:ext>
                </a:extLst>
              </p:cNvPr>
              <p:cNvSpPr>
                <a:spLocks/>
              </p:cNvSpPr>
              <p:nvPr/>
            </p:nvSpPr>
            <p:spPr bwMode="auto">
              <a:xfrm>
                <a:off x="1016" y="871"/>
                <a:ext cx="211" cy="138"/>
              </a:xfrm>
              <a:custGeom>
                <a:avLst/>
                <a:gdLst>
                  <a:gd name="T0" fmla="*/ 0 w 164"/>
                  <a:gd name="T1" fmla="*/ 54 h 108"/>
                  <a:gd name="T2" fmla="*/ 113 w 164"/>
                  <a:gd name="T3" fmla="*/ 54 h 108"/>
                  <a:gd name="T4" fmla="*/ 0 w 164"/>
                  <a:gd name="T5" fmla="*/ 54 h 108"/>
                </a:gdLst>
                <a:ahLst/>
                <a:cxnLst>
                  <a:cxn ang="0">
                    <a:pos x="T0" y="T1"/>
                  </a:cxn>
                  <a:cxn ang="0">
                    <a:pos x="T2" y="T3"/>
                  </a:cxn>
                  <a:cxn ang="0">
                    <a:pos x="T4" y="T5"/>
                  </a:cxn>
                </a:cxnLst>
                <a:rect l="0" t="0" r="r" b="b"/>
                <a:pathLst>
                  <a:path w="164" h="108">
                    <a:moveTo>
                      <a:pt x="0" y="54"/>
                    </a:moveTo>
                    <a:cubicBezTo>
                      <a:pt x="0" y="54"/>
                      <a:pt x="62" y="108"/>
                      <a:pt x="113" y="54"/>
                    </a:cubicBezTo>
                    <a:cubicBezTo>
                      <a:pt x="164" y="0"/>
                      <a:pt x="28" y="3"/>
                      <a:pt x="0" y="54"/>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4" name="Freeform 81">
                <a:extLst>
                  <a:ext uri="{FF2B5EF4-FFF2-40B4-BE49-F238E27FC236}">
                    <a16:creationId xmlns:a16="http://schemas.microsoft.com/office/drawing/2014/main" id="{870ECDDD-EC29-422D-A3F0-E02719D0C9E3}"/>
                  </a:ext>
                </a:extLst>
              </p:cNvPr>
              <p:cNvSpPr>
                <a:spLocks/>
              </p:cNvSpPr>
              <p:nvPr/>
            </p:nvSpPr>
            <p:spPr bwMode="auto">
              <a:xfrm>
                <a:off x="1102" y="820"/>
                <a:ext cx="256" cy="232"/>
              </a:xfrm>
              <a:custGeom>
                <a:avLst/>
                <a:gdLst>
                  <a:gd name="T0" fmla="*/ 46 w 199"/>
                  <a:gd name="T1" fmla="*/ 0 h 180"/>
                  <a:gd name="T2" fmla="*/ 177 w 199"/>
                  <a:gd name="T3" fmla="*/ 56 h 180"/>
                  <a:gd name="T4" fmla="*/ 172 w 199"/>
                  <a:gd name="T5" fmla="*/ 116 h 180"/>
                  <a:gd name="T6" fmla="*/ 128 w 199"/>
                  <a:gd name="T7" fmla="*/ 159 h 180"/>
                  <a:gd name="T8" fmla="*/ 66 w 199"/>
                  <a:gd name="T9" fmla="*/ 152 h 180"/>
                  <a:gd name="T10" fmla="*/ 46 w 199"/>
                  <a:gd name="T11" fmla="*/ 0 h 180"/>
                </a:gdLst>
                <a:ahLst/>
                <a:cxnLst>
                  <a:cxn ang="0">
                    <a:pos x="T0" y="T1"/>
                  </a:cxn>
                  <a:cxn ang="0">
                    <a:pos x="T2" y="T3"/>
                  </a:cxn>
                  <a:cxn ang="0">
                    <a:pos x="T4" y="T5"/>
                  </a:cxn>
                  <a:cxn ang="0">
                    <a:pos x="T6" y="T7"/>
                  </a:cxn>
                  <a:cxn ang="0">
                    <a:pos x="T8" y="T9"/>
                  </a:cxn>
                  <a:cxn ang="0">
                    <a:pos x="T10" y="T11"/>
                  </a:cxn>
                </a:cxnLst>
                <a:rect l="0" t="0" r="r" b="b"/>
                <a:pathLst>
                  <a:path w="199" h="180">
                    <a:moveTo>
                      <a:pt x="46" y="0"/>
                    </a:moveTo>
                    <a:cubicBezTo>
                      <a:pt x="46" y="0"/>
                      <a:pt x="155" y="16"/>
                      <a:pt x="177" y="56"/>
                    </a:cubicBezTo>
                    <a:cubicBezTo>
                      <a:pt x="199" y="97"/>
                      <a:pt x="183" y="107"/>
                      <a:pt x="172" y="116"/>
                    </a:cubicBezTo>
                    <a:cubicBezTo>
                      <a:pt x="161" y="126"/>
                      <a:pt x="140" y="142"/>
                      <a:pt x="128" y="159"/>
                    </a:cubicBezTo>
                    <a:cubicBezTo>
                      <a:pt x="116" y="176"/>
                      <a:pt x="91" y="180"/>
                      <a:pt x="66" y="152"/>
                    </a:cubicBezTo>
                    <a:cubicBezTo>
                      <a:pt x="41" y="124"/>
                      <a:pt x="0" y="63"/>
                      <a:pt x="46"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5" name="Freeform 82">
                <a:extLst>
                  <a:ext uri="{FF2B5EF4-FFF2-40B4-BE49-F238E27FC236}">
                    <a16:creationId xmlns:a16="http://schemas.microsoft.com/office/drawing/2014/main" id="{5E51302B-671A-42C2-A2BC-57BB5185618D}"/>
                  </a:ext>
                </a:extLst>
              </p:cNvPr>
              <p:cNvSpPr>
                <a:spLocks/>
              </p:cNvSpPr>
              <p:nvPr/>
            </p:nvSpPr>
            <p:spPr bwMode="auto">
              <a:xfrm>
                <a:off x="1165" y="828"/>
                <a:ext cx="123" cy="158"/>
              </a:xfrm>
              <a:custGeom>
                <a:avLst/>
                <a:gdLst>
                  <a:gd name="T0" fmla="*/ 95 w 96"/>
                  <a:gd name="T1" fmla="*/ 122 h 123"/>
                  <a:gd name="T2" fmla="*/ 95 w 96"/>
                  <a:gd name="T3" fmla="*/ 122 h 123"/>
                  <a:gd name="T4" fmla="*/ 92 w 96"/>
                  <a:gd name="T5" fmla="*/ 122 h 123"/>
                  <a:gd name="T6" fmla="*/ 1 w 96"/>
                  <a:gd name="T7" fmla="*/ 4 h 123"/>
                  <a:gd name="T8" fmla="*/ 1 w 96"/>
                  <a:gd name="T9" fmla="*/ 1 h 123"/>
                  <a:gd name="T10" fmla="*/ 4 w 96"/>
                  <a:gd name="T11" fmla="*/ 1 h 123"/>
                  <a:gd name="T12" fmla="*/ 95 w 96"/>
                  <a:gd name="T13" fmla="*/ 120 h 123"/>
                  <a:gd name="T14" fmla="*/ 95 w 96"/>
                  <a:gd name="T15" fmla="*/ 122 h 1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123">
                    <a:moveTo>
                      <a:pt x="95" y="122"/>
                    </a:moveTo>
                    <a:cubicBezTo>
                      <a:pt x="95" y="122"/>
                      <a:pt x="95" y="122"/>
                      <a:pt x="95" y="122"/>
                    </a:cubicBezTo>
                    <a:cubicBezTo>
                      <a:pt x="94" y="123"/>
                      <a:pt x="93" y="123"/>
                      <a:pt x="92" y="122"/>
                    </a:cubicBezTo>
                    <a:cubicBezTo>
                      <a:pt x="91" y="121"/>
                      <a:pt x="10" y="16"/>
                      <a:pt x="1" y="4"/>
                    </a:cubicBezTo>
                    <a:cubicBezTo>
                      <a:pt x="0" y="3"/>
                      <a:pt x="0" y="2"/>
                      <a:pt x="1" y="1"/>
                    </a:cubicBezTo>
                    <a:cubicBezTo>
                      <a:pt x="2" y="0"/>
                      <a:pt x="3" y="0"/>
                      <a:pt x="4" y="1"/>
                    </a:cubicBezTo>
                    <a:cubicBezTo>
                      <a:pt x="13" y="13"/>
                      <a:pt x="94" y="119"/>
                      <a:pt x="95" y="120"/>
                    </a:cubicBezTo>
                    <a:cubicBezTo>
                      <a:pt x="96" y="120"/>
                      <a:pt x="96" y="121"/>
                      <a:pt x="95" y="12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6" name="Freeform 83">
                <a:extLst>
                  <a:ext uri="{FF2B5EF4-FFF2-40B4-BE49-F238E27FC236}">
                    <a16:creationId xmlns:a16="http://schemas.microsoft.com/office/drawing/2014/main" id="{F377FFBE-5BDF-4654-8AE7-3FDE06D722D8}"/>
                  </a:ext>
                </a:extLst>
              </p:cNvPr>
              <p:cNvSpPr>
                <a:spLocks/>
              </p:cNvSpPr>
              <p:nvPr/>
            </p:nvSpPr>
            <p:spPr bwMode="auto">
              <a:xfrm>
                <a:off x="1153" y="842"/>
                <a:ext cx="63" cy="52"/>
              </a:xfrm>
              <a:custGeom>
                <a:avLst/>
                <a:gdLst>
                  <a:gd name="T0" fmla="*/ 49 w 49"/>
                  <a:gd name="T1" fmla="*/ 40 h 40"/>
                  <a:gd name="T2" fmla="*/ 2 w 49"/>
                  <a:gd name="T3" fmla="*/ 30 h 40"/>
                  <a:gd name="T4" fmla="*/ 1 w 49"/>
                  <a:gd name="T5" fmla="*/ 27 h 40"/>
                  <a:gd name="T6" fmla="*/ 3 w 49"/>
                  <a:gd name="T7" fmla="*/ 26 h 40"/>
                  <a:gd name="T8" fmla="*/ 45 w 49"/>
                  <a:gd name="T9" fmla="*/ 35 h 40"/>
                  <a:gd name="T10" fmla="*/ 45 w 49"/>
                  <a:gd name="T11" fmla="*/ 1 h 40"/>
                  <a:gd name="T12" fmla="*/ 47 w 49"/>
                  <a:gd name="T13" fmla="*/ 0 h 40"/>
                  <a:gd name="T14" fmla="*/ 49 w 49"/>
                  <a:gd name="T15" fmla="*/ 2 h 40"/>
                  <a:gd name="T16" fmla="*/ 49 w 49"/>
                  <a:gd name="T17"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 h="40">
                    <a:moveTo>
                      <a:pt x="49" y="40"/>
                    </a:moveTo>
                    <a:cubicBezTo>
                      <a:pt x="2" y="30"/>
                      <a:pt x="2" y="30"/>
                      <a:pt x="2" y="30"/>
                    </a:cubicBezTo>
                    <a:cubicBezTo>
                      <a:pt x="1" y="29"/>
                      <a:pt x="0" y="28"/>
                      <a:pt x="1" y="27"/>
                    </a:cubicBezTo>
                    <a:cubicBezTo>
                      <a:pt x="1" y="26"/>
                      <a:pt x="2" y="26"/>
                      <a:pt x="3" y="26"/>
                    </a:cubicBezTo>
                    <a:cubicBezTo>
                      <a:pt x="45" y="35"/>
                      <a:pt x="45" y="35"/>
                      <a:pt x="45" y="35"/>
                    </a:cubicBezTo>
                    <a:cubicBezTo>
                      <a:pt x="45" y="1"/>
                      <a:pt x="45" y="1"/>
                      <a:pt x="45" y="1"/>
                    </a:cubicBezTo>
                    <a:cubicBezTo>
                      <a:pt x="45" y="0"/>
                      <a:pt x="46" y="0"/>
                      <a:pt x="47" y="0"/>
                    </a:cubicBezTo>
                    <a:cubicBezTo>
                      <a:pt x="48" y="0"/>
                      <a:pt x="49" y="0"/>
                      <a:pt x="49" y="2"/>
                    </a:cubicBezTo>
                    <a:lnTo>
                      <a:pt x="49" y="4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7" name="Freeform 84">
                <a:extLst>
                  <a:ext uri="{FF2B5EF4-FFF2-40B4-BE49-F238E27FC236}">
                    <a16:creationId xmlns:a16="http://schemas.microsoft.com/office/drawing/2014/main" id="{F0F2FFFE-393D-4F63-AA1F-0EFD6D78DCA2}"/>
                  </a:ext>
                </a:extLst>
              </p:cNvPr>
              <p:cNvSpPr>
                <a:spLocks/>
              </p:cNvSpPr>
              <p:nvPr/>
            </p:nvSpPr>
            <p:spPr bwMode="auto">
              <a:xfrm>
                <a:off x="1156" y="836"/>
                <a:ext cx="41" cy="32"/>
              </a:xfrm>
              <a:custGeom>
                <a:avLst/>
                <a:gdLst>
                  <a:gd name="T0" fmla="*/ 32 w 32"/>
                  <a:gd name="T1" fmla="*/ 25 h 25"/>
                  <a:gd name="T2" fmla="*/ 1 w 32"/>
                  <a:gd name="T3" fmla="*/ 19 h 25"/>
                  <a:gd name="T4" fmla="*/ 0 w 32"/>
                  <a:gd name="T5" fmla="*/ 17 h 25"/>
                  <a:gd name="T6" fmla="*/ 2 w 32"/>
                  <a:gd name="T7" fmla="*/ 15 h 25"/>
                  <a:gd name="T8" fmla="*/ 28 w 32"/>
                  <a:gd name="T9" fmla="*/ 21 h 25"/>
                  <a:gd name="T10" fmla="*/ 27 w 32"/>
                  <a:gd name="T11" fmla="*/ 2 h 25"/>
                  <a:gd name="T12" fmla="*/ 29 w 32"/>
                  <a:gd name="T13" fmla="*/ 0 h 25"/>
                  <a:gd name="T14" fmla="*/ 30 w 32"/>
                  <a:gd name="T15" fmla="*/ 2 h 25"/>
                  <a:gd name="T16" fmla="*/ 32 w 32"/>
                  <a:gd name="T17"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25">
                    <a:moveTo>
                      <a:pt x="32" y="25"/>
                    </a:moveTo>
                    <a:cubicBezTo>
                      <a:pt x="1" y="19"/>
                      <a:pt x="1" y="19"/>
                      <a:pt x="1" y="19"/>
                    </a:cubicBezTo>
                    <a:cubicBezTo>
                      <a:pt x="0" y="19"/>
                      <a:pt x="0" y="18"/>
                      <a:pt x="0" y="17"/>
                    </a:cubicBezTo>
                    <a:cubicBezTo>
                      <a:pt x="0" y="16"/>
                      <a:pt x="1" y="15"/>
                      <a:pt x="2" y="15"/>
                    </a:cubicBezTo>
                    <a:cubicBezTo>
                      <a:pt x="28" y="21"/>
                      <a:pt x="28" y="21"/>
                      <a:pt x="28" y="21"/>
                    </a:cubicBezTo>
                    <a:cubicBezTo>
                      <a:pt x="27" y="2"/>
                      <a:pt x="27" y="2"/>
                      <a:pt x="27" y="2"/>
                    </a:cubicBezTo>
                    <a:cubicBezTo>
                      <a:pt x="27" y="1"/>
                      <a:pt x="27" y="0"/>
                      <a:pt x="29" y="0"/>
                    </a:cubicBezTo>
                    <a:cubicBezTo>
                      <a:pt x="30" y="0"/>
                      <a:pt x="30" y="1"/>
                      <a:pt x="30" y="2"/>
                    </a:cubicBezTo>
                    <a:lnTo>
                      <a:pt x="32" y="25"/>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8" name="Freeform 85">
                <a:extLst>
                  <a:ext uri="{FF2B5EF4-FFF2-40B4-BE49-F238E27FC236}">
                    <a16:creationId xmlns:a16="http://schemas.microsoft.com/office/drawing/2014/main" id="{E0BFCA94-7F60-42FB-BE6F-407D47325462}"/>
                  </a:ext>
                </a:extLst>
              </p:cNvPr>
              <p:cNvSpPr>
                <a:spLocks/>
              </p:cNvSpPr>
              <p:nvPr/>
            </p:nvSpPr>
            <p:spPr bwMode="auto">
              <a:xfrm>
                <a:off x="1152" y="860"/>
                <a:ext cx="109" cy="76"/>
              </a:xfrm>
              <a:custGeom>
                <a:avLst/>
                <a:gdLst>
                  <a:gd name="T0" fmla="*/ 75 w 85"/>
                  <a:gd name="T1" fmla="*/ 59 h 59"/>
                  <a:gd name="T2" fmla="*/ 2 w 85"/>
                  <a:gd name="T3" fmla="*/ 48 h 59"/>
                  <a:gd name="T4" fmla="*/ 0 w 85"/>
                  <a:gd name="T5" fmla="*/ 46 h 59"/>
                  <a:gd name="T6" fmla="*/ 2 w 85"/>
                  <a:gd name="T7" fmla="*/ 44 h 59"/>
                  <a:gd name="T8" fmla="*/ 72 w 85"/>
                  <a:gd name="T9" fmla="*/ 55 h 59"/>
                  <a:gd name="T10" fmla="*/ 82 w 85"/>
                  <a:gd name="T11" fmla="*/ 1 h 59"/>
                  <a:gd name="T12" fmla="*/ 84 w 85"/>
                  <a:gd name="T13" fmla="*/ 0 h 59"/>
                  <a:gd name="T14" fmla="*/ 85 w 85"/>
                  <a:gd name="T15" fmla="*/ 2 h 59"/>
                  <a:gd name="T16" fmla="*/ 75 w 85"/>
                  <a:gd name="T17"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59">
                    <a:moveTo>
                      <a:pt x="75" y="59"/>
                    </a:moveTo>
                    <a:cubicBezTo>
                      <a:pt x="2" y="48"/>
                      <a:pt x="2" y="48"/>
                      <a:pt x="2" y="48"/>
                    </a:cubicBezTo>
                    <a:cubicBezTo>
                      <a:pt x="1" y="48"/>
                      <a:pt x="0" y="47"/>
                      <a:pt x="0" y="46"/>
                    </a:cubicBezTo>
                    <a:cubicBezTo>
                      <a:pt x="0" y="45"/>
                      <a:pt x="1" y="44"/>
                      <a:pt x="2" y="44"/>
                    </a:cubicBezTo>
                    <a:cubicBezTo>
                      <a:pt x="72" y="55"/>
                      <a:pt x="72" y="55"/>
                      <a:pt x="72" y="55"/>
                    </a:cubicBezTo>
                    <a:cubicBezTo>
                      <a:pt x="82" y="1"/>
                      <a:pt x="82" y="1"/>
                      <a:pt x="82" y="1"/>
                    </a:cubicBezTo>
                    <a:cubicBezTo>
                      <a:pt x="82" y="0"/>
                      <a:pt x="83" y="0"/>
                      <a:pt x="84" y="0"/>
                    </a:cubicBezTo>
                    <a:cubicBezTo>
                      <a:pt x="85" y="0"/>
                      <a:pt x="85" y="1"/>
                      <a:pt x="85" y="2"/>
                    </a:cubicBezTo>
                    <a:lnTo>
                      <a:pt x="75" y="59"/>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9" name="Freeform 86">
                <a:extLst>
                  <a:ext uri="{FF2B5EF4-FFF2-40B4-BE49-F238E27FC236}">
                    <a16:creationId xmlns:a16="http://schemas.microsoft.com/office/drawing/2014/main" id="{49262571-F70F-4C1C-9124-1E38412D1C43}"/>
                  </a:ext>
                </a:extLst>
              </p:cNvPr>
              <p:cNvSpPr>
                <a:spLocks/>
              </p:cNvSpPr>
              <p:nvPr/>
            </p:nvSpPr>
            <p:spPr bwMode="auto">
              <a:xfrm>
                <a:off x="1162" y="877"/>
                <a:ext cx="142" cy="99"/>
              </a:xfrm>
              <a:custGeom>
                <a:avLst/>
                <a:gdLst>
                  <a:gd name="T0" fmla="*/ 91 w 110"/>
                  <a:gd name="T1" fmla="*/ 77 h 77"/>
                  <a:gd name="T2" fmla="*/ 2 w 110"/>
                  <a:gd name="T3" fmla="*/ 69 h 77"/>
                  <a:gd name="T4" fmla="*/ 0 w 110"/>
                  <a:gd name="T5" fmla="*/ 67 h 77"/>
                  <a:gd name="T6" fmla="*/ 2 w 110"/>
                  <a:gd name="T7" fmla="*/ 65 h 77"/>
                  <a:gd name="T8" fmla="*/ 88 w 110"/>
                  <a:gd name="T9" fmla="*/ 72 h 77"/>
                  <a:gd name="T10" fmla="*/ 106 w 110"/>
                  <a:gd name="T11" fmla="*/ 1 h 77"/>
                  <a:gd name="T12" fmla="*/ 108 w 110"/>
                  <a:gd name="T13" fmla="*/ 0 h 77"/>
                  <a:gd name="T14" fmla="*/ 109 w 110"/>
                  <a:gd name="T15" fmla="*/ 2 h 77"/>
                  <a:gd name="T16" fmla="*/ 91 w 110"/>
                  <a:gd name="T17"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0" h="77">
                    <a:moveTo>
                      <a:pt x="91" y="77"/>
                    </a:moveTo>
                    <a:cubicBezTo>
                      <a:pt x="2" y="69"/>
                      <a:pt x="2" y="69"/>
                      <a:pt x="2" y="69"/>
                    </a:cubicBezTo>
                    <a:cubicBezTo>
                      <a:pt x="1" y="69"/>
                      <a:pt x="0" y="68"/>
                      <a:pt x="0" y="67"/>
                    </a:cubicBezTo>
                    <a:cubicBezTo>
                      <a:pt x="0" y="66"/>
                      <a:pt x="1" y="65"/>
                      <a:pt x="2" y="65"/>
                    </a:cubicBezTo>
                    <a:cubicBezTo>
                      <a:pt x="88" y="72"/>
                      <a:pt x="88" y="72"/>
                      <a:pt x="88" y="72"/>
                    </a:cubicBezTo>
                    <a:cubicBezTo>
                      <a:pt x="106" y="1"/>
                      <a:pt x="106" y="1"/>
                      <a:pt x="106" y="1"/>
                    </a:cubicBezTo>
                    <a:cubicBezTo>
                      <a:pt x="106" y="0"/>
                      <a:pt x="107" y="0"/>
                      <a:pt x="108" y="0"/>
                    </a:cubicBezTo>
                    <a:cubicBezTo>
                      <a:pt x="109" y="0"/>
                      <a:pt x="110" y="1"/>
                      <a:pt x="109" y="2"/>
                    </a:cubicBezTo>
                    <a:lnTo>
                      <a:pt x="91" y="77"/>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0" name="Freeform 87">
                <a:extLst>
                  <a:ext uri="{FF2B5EF4-FFF2-40B4-BE49-F238E27FC236}">
                    <a16:creationId xmlns:a16="http://schemas.microsoft.com/office/drawing/2014/main" id="{DD237423-DAC4-48F5-8BC6-4C08EBA098B0}"/>
                  </a:ext>
                </a:extLst>
              </p:cNvPr>
              <p:cNvSpPr>
                <a:spLocks/>
              </p:cNvSpPr>
              <p:nvPr/>
            </p:nvSpPr>
            <p:spPr bwMode="auto">
              <a:xfrm>
                <a:off x="1418" y="916"/>
                <a:ext cx="42" cy="200"/>
              </a:xfrm>
              <a:custGeom>
                <a:avLst/>
                <a:gdLst>
                  <a:gd name="T0" fmla="*/ 31 w 32"/>
                  <a:gd name="T1" fmla="*/ 154 h 156"/>
                  <a:gd name="T2" fmla="*/ 29 w 32"/>
                  <a:gd name="T3" fmla="*/ 156 h 156"/>
                  <a:gd name="T4" fmla="*/ 24 w 32"/>
                  <a:gd name="T5" fmla="*/ 153 h 156"/>
                  <a:gd name="T6" fmla="*/ 18 w 32"/>
                  <a:gd name="T7" fmla="*/ 2 h 156"/>
                  <a:gd name="T8" fmla="*/ 24 w 32"/>
                  <a:gd name="T9" fmla="*/ 1 h 156"/>
                  <a:gd name="T10" fmla="*/ 25 w 32"/>
                  <a:gd name="T11" fmla="*/ 6 h 156"/>
                  <a:gd name="T12" fmla="*/ 25 w 32"/>
                  <a:gd name="T13" fmla="*/ 7 h 156"/>
                  <a:gd name="T14" fmla="*/ 32 w 32"/>
                  <a:gd name="T15" fmla="*/ 151 h 156"/>
                  <a:gd name="T16" fmla="*/ 31 w 32"/>
                  <a:gd name="T17" fmla="*/ 154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156">
                    <a:moveTo>
                      <a:pt x="31" y="154"/>
                    </a:moveTo>
                    <a:cubicBezTo>
                      <a:pt x="31" y="155"/>
                      <a:pt x="30" y="156"/>
                      <a:pt x="29" y="156"/>
                    </a:cubicBezTo>
                    <a:cubicBezTo>
                      <a:pt x="27" y="156"/>
                      <a:pt x="25" y="155"/>
                      <a:pt x="24" y="153"/>
                    </a:cubicBezTo>
                    <a:cubicBezTo>
                      <a:pt x="23" y="148"/>
                      <a:pt x="0" y="41"/>
                      <a:pt x="18" y="2"/>
                    </a:cubicBezTo>
                    <a:cubicBezTo>
                      <a:pt x="19" y="1"/>
                      <a:pt x="22" y="0"/>
                      <a:pt x="24" y="1"/>
                    </a:cubicBezTo>
                    <a:cubicBezTo>
                      <a:pt x="25" y="2"/>
                      <a:pt x="26" y="4"/>
                      <a:pt x="25" y="6"/>
                    </a:cubicBezTo>
                    <a:cubicBezTo>
                      <a:pt x="25" y="6"/>
                      <a:pt x="25" y="6"/>
                      <a:pt x="25" y="7"/>
                    </a:cubicBezTo>
                    <a:cubicBezTo>
                      <a:pt x="8" y="44"/>
                      <a:pt x="31" y="150"/>
                      <a:pt x="32" y="151"/>
                    </a:cubicBezTo>
                    <a:cubicBezTo>
                      <a:pt x="32" y="152"/>
                      <a:pt x="32" y="153"/>
                      <a:pt x="31" y="154"/>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1" name="Freeform 88">
                <a:extLst>
                  <a:ext uri="{FF2B5EF4-FFF2-40B4-BE49-F238E27FC236}">
                    <a16:creationId xmlns:a16="http://schemas.microsoft.com/office/drawing/2014/main" id="{F71C71FA-AE64-458D-AAD1-707FC08E73DF}"/>
                  </a:ext>
                </a:extLst>
              </p:cNvPr>
              <p:cNvSpPr>
                <a:spLocks/>
              </p:cNvSpPr>
              <p:nvPr/>
            </p:nvSpPr>
            <p:spPr bwMode="auto">
              <a:xfrm>
                <a:off x="1179" y="912"/>
                <a:ext cx="373" cy="341"/>
              </a:xfrm>
              <a:custGeom>
                <a:avLst/>
                <a:gdLst>
                  <a:gd name="T0" fmla="*/ 290 w 290"/>
                  <a:gd name="T1" fmla="*/ 262 h 265"/>
                  <a:gd name="T2" fmla="*/ 288 w 290"/>
                  <a:gd name="T3" fmla="*/ 264 h 265"/>
                  <a:gd name="T4" fmla="*/ 283 w 290"/>
                  <a:gd name="T5" fmla="*/ 263 h 265"/>
                  <a:gd name="T6" fmla="*/ 216 w 290"/>
                  <a:gd name="T7" fmla="*/ 163 h 265"/>
                  <a:gd name="T8" fmla="*/ 60 w 290"/>
                  <a:gd name="T9" fmla="*/ 47 h 265"/>
                  <a:gd name="T10" fmla="*/ 2 w 290"/>
                  <a:gd name="T11" fmla="*/ 7 h 265"/>
                  <a:gd name="T12" fmla="*/ 1 w 290"/>
                  <a:gd name="T13" fmla="*/ 2 h 265"/>
                  <a:gd name="T14" fmla="*/ 6 w 290"/>
                  <a:gd name="T15" fmla="*/ 1 h 265"/>
                  <a:gd name="T16" fmla="*/ 64 w 290"/>
                  <a:gd name="T17" fmla="*/ 41 h 265"/>
                  <a:gd name="T18" fmla="*/ 222 w 290"/>
                  <a:gd name="T19" fmla="*/ 158 h 265"/>
                  <a:gd name="T20" fmla="*/ 289 w 290"/>
                  <a:gd name="T21" fmla="*/ 259 h 265"/>
                  <a:gd name="T22" fmla="*/ 290 w 290"/>
                  <a:gd name="T23" fmla="*/ 262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0" h="265">
                    <a:moveTo>
                      <a:pt x="290" y="262"/>
                    </a:moveTo>
                    <a:cubicBezTo>
                      <a:pt x="289" y="263"/>
                      <a:pt x="289" y="263"/>
                      <a:pt x="288" y="264"/>
                    </a:cubicBezTo>
                    <a:cubicBezTo>
                      <a:pt x="287" y="265"/>
                      <a:pt x="284" y="264"/>
                      <a:pt x="283" y="263"/>
                    </a:cubicBezTo>
                    <a:cubicBezTo>
                      <a:pt x="283" y="262"/>
                      <a:pt x="231" y="185"/>
                      <a:pt x="216" y="163"/>
                    </a:cubicBezTo>
                    <a:cubicBezTo>
                      <a:pt x="204" y="147"/>
                      <a:pt x="121" y="89"/>
                      <a:pt x="60" y="47"/>
                    </a:cubicBezTo>
                    <a:cubicBezTo>
                      <a:pt x="35" y="31"/>
                      <a:pt x="14" y="16"/>
                      <a:pt x="2" y="7"/>
                    </a:cubicBezTo>
                    <a:cubicBezTo>
                      <a:pt x="0" y="6"/>
                      <a:pt x="0" y="4"/>
                      <a:pt x="1" y="2"/>
                    </a:cubicBezTo>
                    <a:cubicBezTo>
                      <a:pt x="2" y="0"/>
                      <a:pt x="5" y="0"/>
                      <a:pt x="6" y="1"/>
                    </a:cubicBezTo>
                    <a:cubicBezTo>
                      <a:pt x="19" y="10"/>
                      <a:pt x="40" y="25"/>
                      <a:pt x="64" y="41"/>
                    </a:cubicBezTo>
                    <a:cubicBezTo>
                      <a:pt x="129" y="86"/>
                      <a:pt x="210" y="141"/>
                      <a:pt x="222" y="158"/>
                    </a:cubicBezTo>
                    <a:cubicBezTo>
                      <a:pt x="238" y="180"/>
                      <a:pt x="289" y="258"/>
                      <a:pt x="289" y="259"/>
                    </a:cubicBezTo>
                    <a:cubicBezTo>
                      <a:pt x="290" y="260"/>
                      <a:pt x="290" y="261"/>
                      <a:pt x="290" y="26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2" name="Freeform 89">
                <a:extLst>
                  <a:ext uri="{FF2B5EF4-FFF2-40B4-BE49-F238E27FC236}">
                    <a16:creationId xmlns:a16="http://schemas.microsoft.com/office/drawing/2014/main" id="{DBEABECC-75F6-4086-9CC7-3F7FCED1ACF8}"/>
                  </a:ext>
                </a:extLst>
              </p:cNvPr>
              <p:cNvSpPr>
                <a:spLocks/>
              </p:cNvSpPr>
              <p:nvPr/>
            </p:nvSpPr>
            <p:spPr bwMode="auto">
              <a:xfrm>
                <a:off x="1151" y="1070"/>
                <a:ext cx="369" cy="104"/>
              </a:xfrm>
              <a:custGeom>
                <a:avLst/>
                <a:gdLst>
                  <a:gd name="T0" fmla="*/ 27 w 287"/>
                  <a:gd name="T1" fmla="*/ 66 h 81"/>
                  <a:gd name="T2" fmla="*/ 187 w 287"/>
                  <a:gd name="T3" fmla="*/ 55 h 81"/>
                  <a:gd name="T4" fmla="*/ 177 w 287"/>
                  <a:gd name="T5" fmla="*/ 14 h 81"/>
                  <a:gd name="T6" fmla="*/ 27 w 287"/>
                  <a:gd name="T7" fmla="*/ 66 h 81"/>
                </a:gdLst>
                <a:ahLst/>
                <a:cxnLst>
                  <a:cxn ang="0">
                    <a:pos x="T0" y="T1"/>
                  </a:cxn>
                  <a:cxn ang="0">
                    <a:pos x="T2" y="T3"/>
                  </a:cxn>
                  <a:cxn ang="0">
                    <a:pos x="T4" y="T5"/>
                  </a:cxn>
                  <a:cxn ang="0">
                    <a:pos x="T6" y="T7"/>
                  </a:cxn>
                </a:cxnLst>
                <a:rect l="0" t="0" r="r" b="b"/>
                <a:pathLst>
                  <a:path w="287" h="81">
                    <a:moveTo>
                      <a:pt x="27" y="66"/>
                    </a:moveTo>
                    <a:cubicBezTo>
                      <a:pt x="27" y="66"/>
                      <a:pt x="86" y="81"/>
                      <a:pt x="187" y="55"/>
                    </a:cubicBezTo>
                    <a:cubicBezTo>
                      <a:pt x="287" y="28"/>
                      <a:pt x="225" y="28"/>
                      <a:pt x="177" y="14"/>
                    </a:cubicBezTo>
                    <a:cubicBezTo>
                      <a:pt x="129" y="0"/>
                      <a:pt x="0" y="46"/>
                      <a:pt x="27" y="66"/>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3" name="Freeform 90">
                <a:extLst>
                  <a:ext uri="{FF2B5EF4-FFF2-40B4-BE49-F238E27FC236}">
                    <a16:creationId xmlns:a16="http://schemas.microsoft.com/office/drawing/2014/main" id="{C274BD24-7BE0-4001-B935-41EA7DC4040B}"/>
                  </a:ext>
                </a:extLst>
              </p:cNvPr>
              <p:cNvSpPr>
                <a:spLocks/>
              </p:cNvSpPr>
              <p:nvPr/>
            </p:nvSpPr>
            <p:spPr bwMode="auto">
              <a:xfrm>
                <a:off x="1453" y="814"/>
                <a:ext cx="89" cy="293"/>
              </a:xfrm>
              <a:custGeom>
                <a:avLst/>
                <a:gdLst>
                  <a:gd name="T0" fmla="*/ 0 w 69"/>
                  <a:gd name="T1" fmla="*/ 228 h 228"/>
                  <a:gd name="T2" fmla="*/ 17 w 69"/>
                  <a:gd name="T3" fmla="*/ 0 h 228"/>
                  <a:gd name="T4" fmla="*/ 0 w 69"/>
                  <a:gd name="T5" fmla="*/ 228 h 228"/>
                </a:gdLst>
                <a:ahLst/>
                <a:cxnLst>
                  <a:cxn ang="0">
                    <a:pos x="T0" y="T1"/>
                  </a:cxn>
                  <a:cxn ang="0">
                    <a:pos x="T2" y="T3"/>
                  </a:cxn>
                  <a:cxn ang="0">
                    <a:pos x="T4" y="T5"/>
                  </a:cxn>
                </a:cxnLst>
                <a:rect l="0" t="0" r="r" b="b"/>
                <a:pathLst>
                  <a:path w="69" h="228">
                    <a:moveTo>
                      <a:pt x="0" y="228"/>
                    </a:moveTo>
                    <a:cubicBezTo>
                      <a:pt x="0" y="228"/>
                      <a:pt x="14" y="27"/>
                      <a:pt x="17" y="0"/>
                    </a:cubicBezTo>
                    <a:cubicBezTo>
                      <a:pt x="17" y="0"/>
                      <a:pt x="69" y="115"/>
                      <a:pt x="0" y="228"/>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4" name="Freeform 91">
                <a:extLst>
                  <a:ext uri="{FF2B5EF4-FFF2-40B4-BE49-F238E27FC236}">
                    <a16:creationId xmlns:a16="http://schemas.microsoft.com/office/drawing/2014/main" id="{126D7B84-238C-4DE2-969C-57EAB074B9AE}"/>
                  </a:ext>
                </a:extLst>
              </p:cNvPr>
              <p:cNvSpPr>
                <a:spLocks/>
              </p:cNvSpPr>
              <p:nvPr/>
            </p:nvSpPr>
            <p:spPr bwMode="auto">
              <a:xfrm>
                <a:off x="1205" y="1106"/>
                <a:ext cx="260" cy="36"/>
              </a:xfrm>
              <a:custGeom>
                <a:avLst/>
                <a:gdLst>
                  <a:gd name="T0" fmla="*/ 201 w 202"/>
                  <a:gd name="T1" fmla="*/ 6 h 28"/>
                  <a:gd name="T2" fmla="*/ 199 w 202"/>
                  <a:gd name="T3" fmla="*/ 7 h 28"/>
                  <a:gd name="T4" fmla="*/ 2 w 202"/>
                  <a:gd name="T5" fmla="*/ 28 h 28"/>
                  <a:gd name="T6" fmla="*/ 0 w 202"/>
                  <a:gd name="T7" fmla="*/ 26 h 28"/>
                  <a:gd name="T8" fmla="*/ 1 w 202"/>
                  <a:gd name="T9" fmla="*/ 24 h 28"/>
                  <a:gd name="T10" fmla="*/ 200 w 202"/>
                  <a:gd name="T11" fmla="*/ 3 h 28"/>
                  <a:gd name="T12" fmla="*/ 201 w 202"/>
                  <a:gd name="T13" fmla="*/ 6 h 28"/>
                  <a:gd name="T14" fmla="*/ 201 w 202"/>
                  <a:gd name="T15" fmla="*/ 6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2" h="28">
                    <a:moveTo>
                      <a:pt x="201" y="6"/>
                    </a:moveTo>
                    <a:cubicBezTo>
                      <a:pt x="201" y="7"/>
                      <a:pt x="200" y="7"/>
                      <a:pt x="199" y="7"/>
                    </a:cubicBezTo>
                    <a:cubicBezTo>
                      <a:pt x="187" y="4"/>
                      <a:pt x="65" y="19"/>
                      <a:pt x="2" y="28"/>
                    </a:cubicBezTo>
                    <a:cubicBezTo>
                      <a:pt x="1" y="28"/>
                      <a:pt x="0" y="27"/>
                      <a:pt x="0" y="26"/>
                    </a:cubicBezTo>
                    <a:cubicBezTo>
                      <a:pt x="0" y="25"/>
                      <a:pt x="0" y="24"/>
                      <a:pt x="1" y="24"/>
                    </a:cubicBezTo>
                    <a:cubicBezTo>
                      <a:pt x="9" y="23"/>
                      <a:pt x="184" y="0"/>
                      <a:pt x="200" y="3"/>
                    </a:cubicBezTo>
                    <a:cubicBezTo>
                      <a:pt x="201" y="3"/>
                      <a:pt x="202" y="4"/>
                      <a:pt x="201" y="6"/>
                    </a:cubicBezTo>
                    <a:cubicBezTo>
                      <a:pt x="201" y="6"/>
                      <a:pt x="201" y="6"/>
                      <a:pt x="201" y="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5" name="Freeform 92">
                <a:extLst>
                  <a:ext uri="{FF2B5EF4-FFF2-40B4-BE49-F238E27FC236}">
                    <a16:creationId xmlns:a16="http://schemas.microsoft.com/office/drawing/2014/main" id="{6B85AF5A-FD57-442B-A60D-1CFAECD2CA09}"/>
                  </a:ext>
                </a:extLst>
              </p:cNvPr>
              <p:cNvSpPr>
                <a:spLocks/>
              </p:cNvSpPr>
              <p:nvPr/>
            </p:nvSpPr>
            <p:spPr bwMode="auto">
              <a:xfrm>
                <a:off x="1206" y="892"/>
                <a:ext cx="147" cy="195"/>
              </a:xfrm>
              <a:custGeom>
                <a:avLst/>
                <a:gdLst>
                  <a:gd name="T0" fmla="*/ 0 w 114"/>
                  <a:gd name="T1" fmla="*/ 131 h 151"/>
                  <a:gd name="T2" fmla="*/ 26 w 114"/>
                  <a:gd name="T3" fmla="*/ 40 h 151"/>
                  <a:gd name="T4" fmla="*/ 105 w 114"/>
                  <a:gd name="T5" fmla="*/ 14 h 151"/>
                  <a:gd name="T6" fmla="*/ 73 w 114"/>
                  <a:gd name="T7" fmla="*/ 83 h 151"/>
                  <a:gd name="T8" fmla="*/ 0 w 114"/>
                  <a:gd name="T9" fmla="*/ 131 h 151"/>
                </a:gdLst>
                <a:ahLst/>
                <a:cxnLst>
                  <a:cxn ang="0">
                    <a:pos x="T0" y="T1"/>
                  </a:cxn>
                  <a:cxn ang="0">
                    <a:pos x="T2" y="T3"/>
                  </a:cxn>
                  <a:cxn ang="0">
                    <a:pos x="T4" y="T5"/>
                  </a:cxn>
                  <a:cxn ang="0">
                    <a:pos x="T6" y="T7"/>
                  </a:cxn>
                  <a:cxn ang="0">
                    <a:pos x="T8" y="T9"/>
                  </a:cxn>
                </a:cxnLst>
                <a:rect l="0" t="0" r="r" b="b"/>
                <a:pathLst>
                  <a:path w="114" h="151">
                    <a:moveTo>
                      <a:pt x="0" y="131"/>
                    </a:moveTo>
                    <a:cubicBezTo>
                      <a:pt x="0" y="131"/>
                      <a:pt x="16" y="54"/>
                      <a:pt x="26" y="40"/>
                    </a:cubicBezTo>
                    <a:cubicBezTo>
                      <a:pt x="37" y="25"/>
                      <a:pt x="103" y="0"/>
                      <a:pt x="105" y="14"/>
                    </a:cubicBezTo>
                    <a:cubicBezTo>
                      <a:pt x="107" y="29"/>
                      <a:pt x="114" y="71"/>
                      <a:pt x="73" y="83"/>
                    </a:cubicBezTo>
                    <a:cubicBezTo>
                      <a:pt x="73" y="83"/>
                      <a:pt x="48" y="151"/>
                      <a:pt x="0" y="13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6" name="Freeform 93">
                <a:extLst>
                  <a:ext uri="{FF2B5EF4-FFF2-40B4-BE49-F238E27FC236}">
                    <a16:creationId xmlns:a16="http://schemas.microsoft.com/office/drawing/2014/main" id="{F04FB2B9-B752-483B-B583-304E23768374}"/>
                  </a:ext>
                </a:extLst>
              </p:cNvPr>
              <p:cNvSpPr>
                <a:spLocks/>
              </p:cNvSpPr>
              <p:nvPr/>
            </p:nvSpPr>
            <p:spPr bwMode="auto">
              <a:xfrm>
                <a:off x="989" y="804"/>
                <a:ext cx="230" cy="223"/>
              </a:xfrm>
              <a:custGeom>
                <a:avLst/>
                <a:gdLst>
                  <a:gd name="T0" fmla="*/ 0 w 179"/>
                  <a:gd name="T1" fmla="*/ 6 h 174"/>
                  <a:gd name="T2" fmla="*/ 155 w 179"/>
                  <a:gd name="T3" fmla="*/ 90 h 174"/>
                  <a:gd name="T4" fmla="*/ 141 w 179"/>
                  <a:gd name="T5" fmla="*/ 36 h 174"/>
                  <a:gd name="T6" fmla="*/ 0 w 179"/>
                  <a:gd name="T7" fmla="*/ 6 h 174"/>
                </a:gdLst>
                <a:ahLst/>
                <a:cxnLst>
                  <a:cxn ang="0">
                    <a:pos x="T0" y="T1"/>
                  </a:cxn>
                  <a:cxn ang="0">
                    <a:pos x="T2" y="T3"/>
                  </a:cxn>
                  <a:cxn ang="0">
                    <a:pos x="T4" y="T5"/>
                  </a:cxn>
                  <a:cxn ang="0">
                    <a:pos x="T6" y="T7"/>
                  </a:cxn>
                </a:cxnLst>
                <a:rect l="0" t="0" r="r" b="b"/>
                <a:pathLst>
                  <a:path w="179" h="174">
                    <a:moveTo>
                      <a:pt x="0" y="6"/>
                    </a:moveTo>
                    <a:cubicBezTo>
                      <a:pt x="0" y="6"/>
                      <a:pt x="117" y="174"/>
                      <a:pt x="155" y="90"/>
                    </a:cubicBezTo>
                    <a:cubicBezTo>
                      <a:pt x="155" y="90"/>
                      <a:pt x="179" y="73"/>
                      <a:pt x="141" y="36"/>
                    </a:cubicBezTo>
                    <a:cubicBezTo>
                      <a:pt x="104" y="0"/>
                      <a:pt x="20" y="9"/>
                      <a:pt x="0" y="6"/>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7" name="Freeform 94">
                <a:extLst>
                  <a:ext uri="{FF2B5EF4-FFF2-40B4-BE49-F238E27FC236}">
                    <a16:creationId xmlns:a16="http://schemas.microsoft.com/office/drawing/2014/main" id="{E59C2583-A453-4787-9F2E-6B63F86B5378}"/>
                  </a:ext>
                </a:extLst>
              </p:cNvPr>
              <p:cNvSpPr>
                <a:spLocks/>
              </p:cNvSpPr>
              <p:nvPr/>
            </p:nvSpPr>
            <p:spPr bwMode="auto">
              <a:xfrm>
                <a:off x="1013" y="828"/>
                <a:ext cx="178" cy="94"/>
              </a:xfrm>
              <a:custGeom>
                <a:avLst/>
                <a:gdLst>
                  <a:gd name="T0" fmla="*/ 137 w 138"/>
                  <a:gd name="T1" fmla="*/ 72 h 73"/>
                  <a:gd name="T2" fmla="*/ 135 w 138"/>
                  <a:gd name="T3" fmla="*/ 73 h 73"/>
                  <a:gd name="T4" fmla="*/ 1 w 138"/>
                  <a:gd name="T5" fmla="*/ 4 h 73"/>
                  <a:gd name="T6" fmla="*/ 1 w 138"/>
                  <a:gd name="T7" fmla="*/ 1 h 73"/>
                  <a:gd name="T8" fmla="*/ 3 w 138"/>
                  <a:gd name="T9" fmla="*/ 1 h 73"/>
                  <a:gd name="T10" fmla="*/ 136 w 138"/>
                  <a:gd name="T11" fmla="*/ 69 h 73"/>
                  <a:gd name="T12" fmla="*/ 138 w 138"/>
                  <a:gd name="T13" fmla="*/ 72 h 73"/>
                  <a:gd name="T14" fmla="*/ 137 w 138"/>
                  <a:gd name="T15" fmla="*/ 72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8" h="73">
                    <a:moveTo>
                      <a:pt x="137" y="72"/>
                    </a:moveTo>
                    <a:cubicBezTo>
                      <a:pt x="137" y="73"/>
                      <a:pt x="136" y="73"/>
                      <a:pt x="135" y="73"/>
                    </a:cubicBezTo>
                    <a:cubicBezTo>
                      <a:pt x="90" y="62"/>
                      <a:pt x="5" y="6"/>
                      <a:pt x="1" y="4"/>
                    </a:cubicBezTo>
                    <a:cubicBezTo>
                      <a:pt x="0" y="3"/>
                      <a:pt x="0" y="2"/>
                      <a:pt x="1" y="1"/>
                    </a:cubicBezTo>
                    <a:cubicBezTo>
                      <a:pt x="1" y="0"/>
                      <a:pt x="2" y="0"/>
                      <a:pt x="3" y="1"/>
                    </a:cubicBezTo>
                    <a:cubicBezTo>
                      <a:pt x="4" y="1"/>
                      <a:pt x="91" y="58"/>
                      <a:pt x="136" y="69"/>
                    </a:cubicBezTo>
                    <a:cubicBezTo>
                      <a:pt x="137" y="70"/>
                      <a:pt x="138" y="71"/>
                      <a:pt x="138" y="72"/>
                    </a:cubicBezTo>
                    <a:cubicBezTo>
                      <a:pt x="138" y="72"/>
                      <a:pt x="138" y="72"/>
                      <a:pt x="137" y="7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8" name="Freeform 95">
                <a:extLst>
                  <a:ext uri="{FF2B5EF4-FFF2-40B4-BE49-F238E27FC236}">
                    <a16:creationId xmlns:a16="http://schemas.microsoft.com/office/drawing/2014/main" id="{9FBCC5A3-C0E1-406B-9011-07D32FDE7450}"/>
                  </a:ext>
                </a:extLst>
              </p:cNvPr>
              <p:cNvSpPr>
                <a:spLocks/>
              </p:cNvSpPr>
              <p:nvPr/>
            </p:nvSpPr>
            <p:spPr bwMode="auto">
              <a:xfrm>
                <a:off x="1426" y="849"/>
                <a:ext cx="86" cy="73"/>
              </a:xfrm>
              <a:custGeom>
                <a:avLst/>
                <a:gdLst>
                  <a:gd name="T0" fmla="*/ 16 w 67"/>
                  <a:gd name="T1" fmla="*/ 57 h 57"/>
                  <a:gd name="T2" fmla="*/ 24 w 67"/>
                  <a:gd name="T3" fmla="*/ 14 h 57"/>
                  <a:gd name="T4" fmla="*/ 16 w 67"/>
                  <a:gd name="T5" fmla="*/ 57 h 57"/>
                </a:gdLst>
                <a:ahLst/>
                <a:cxnLst>
                  <a:cxn ang="0">
                    <a:pos x="T0" y="T1"/>
                  </a:cxn>
                  <a:cxn ang="0">
                    <a:pos x="T2" y="T3"/>
                  </a:cxn>
                  <a:cxn ang="0">
                    <a:pos x="T4" y="T5"/>
                  </a:cxn>
                </a:cxnLst>
                <a:rect l="0" t="0" r="r" b="b"/>
                <a:pathLst>
                  <a:path w="67" h="57">
                    <a:moveTo>
                      <a:pt x="16" y="57"/>
                    </a:moveTo>
                    <a:cubicBezTo>
                      <a:pt x="16" y="57"/>
                      <a:pt x="0" y="28"/>
                      <a:pt x="24" y="14"/>
                    </a:cubicBezTo>
                    <a:cubicBezTo>
                      <a:pt x="47" y="0"/>
                      <a:pt x="67" y="49"/>
                      <a:pt x="16" y="57"/>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9" name="Freeform 96">
                <a:extLst>
                  <a:ext uri="{FF2B5EF4-FFF2-40B4-BE49-F238E27FC236}">
                    <a16:creationId xmlns:a16="http://schemas.microsoft.com/office/drawing/2014/main" id="{DF0032C1-F53E-48B8-9FF7-FC7398B17A49}"/>
                  </a:ext>
                </a:extLst>
              </p:cNvPr>
              <p:cNvSpPr>
                <a:spLocks/>
              </p:cNvSpPr>
              <p:nvPr/>
            </p:nvSpPr>
            <p:spPr bwMode="auto">
              <a:xfrm>
                <a:off x="1444" y="878"/>
                <a:ext cx="30" cy="47"/>
              </a:xfrm>
              <a:custGeom>
                <a:avLst/>
                <a:gdLst>
                  <a:gd name="T0" fmla="*/ 22 w 23"/>
                  <a:gd name="T1" fmla="*/ 3 h 36"/>
                  <a:gd name="T2" fmla="*/ 22 w 23"/>
                  <a:gd name="T3" fmla="*/ 4 h 36"/>
                  <a:gd name="T4" fmla="*/ 4 w 23"/>
                  <a:gd name="T5" fmla="*/ 34 h 36"/>
                  <a:gd name="T6" fmla="*/ 2 w 23"/>
                  <a:gd name="T7" fmla="*/ 36 h 36"/>
                  <a:gd name="T8" fmla="*/ 0 w 23"/>
                  <a:gd name="T9" fmla="*/ 35 h 36"/>
                  <a:gd name="T10" fmla="*/ 19 w 23"/>
                  <a:gd name="T11" fmla="*/ 1 h 36"/>
                  <a:gd name="T12" fmla="*/ 22 w 23"/>
                  <a:gd name="T13" fmla="*/ 1 h 36"/>
                  <a:gd name="T14" fmla="*/ 22 w 23"/>
                  <a:gd name="T15" fmla="*/ 3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36">
                    <a:moveTo>
                      <a:pt x="22" y="3"/>
                    </a:moveTo>
                    <a:cubicBezTo>
                      <a:pt x="22" y="3"/>
                      <a:pt x="22" y="4"/>
                      <a:pt x="22" y="4"/>
                    </a:cubicBezTo>
                    <a:cubicBezTo>
                      <a:pt x="4" y="25"/>
                      <a:pt x="4" y="34"/>
                      <a:pt x="4" y="34"/>
                    </a:cubicBezTo>
                    <a:cubicBezTo>
                      <a:pt x="4" y="35"/>
                      <a:pt x="3" y="36"/>
                      <a:pt x="2" y="36"/>
                    </a:cubicBezTo>
                    <a:cubicBezTo>
                      <a:pt x="1" y="36"/>
                      <a:pt x="0" y="36"/>
                      <a:pt x="0" y="35"/>
                    </a:cubicBezTo>
                    <a:cubicBezTo>
                      <a:pt x="0" y="34"/>
                      <a:pt x="0" y="24"/>
                      <a:pt x="19" y="1"/>
                    </a:cubicBezTo>
                    <a:cubicBezTo>
                      <a:pt x="20" y="0"/>
                      <a:pt x="21" y="0"/>
                      <a:pt x="22" y="1"/>
                    </a:cubicBezTo>
                    <a:cubicBezTo>
                      <a:pt x="22" y="2"/>
                      <a:pt x="23" y="3"/>
                      <a:pt x="22" y="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0" name="Freeform 97">
                <a:extLst>
                  <a:ext uri="{FF2B5EF4-FFF2-40B4-BE49-F238E27FC236}">
                    <a16:creationId xmlns:a16="http://schemas.microsoft.com/office/drawing/2014/main" id="{6B424ED5-1086-4B7C-9A1C-BAEE37BF7005}"/>
                  </a:ext>
                </a:extLst>
              </p:cNvPr>
              <p:cNvSpPr>
                <a:spLocks/>
              </p:cNvSpPr>
              <p:nvPr/>
            </p:nvSpPr>
            <p:spPr bwMode="auto">
              <a:xfrm>
                <a:off x="1544" y="672"/>
                <a:ext cx="216" cy="138"/>
              </a:xfrm>
              <a:custGeom>
                <a:avLst/>
                <a:gdLst>
                  <a:gd name="T0" fmla="*/ 168 w 168"/>
                  <a:gd name="T1" fmla="*/ 28 h 107"/>
                  <a:gd name="T2" fmla="*/ 72 w 168"/>
                  <a:gd name="T3" fmla="*/ 88 h 107"/>
                  <a:gd name="T4" fmla="*/ 168 w 168"/>
                  <a:gd name="T5" fmla="*/ 28 h 107"/>
                </a:gdLst>
                <a:ahLst/>
                <a:cxnLst>
                  <a:cxn ang="0">
                    <a:pos x="T0" y="T1"/>
                  </a:cxn>
                  <a:cxn ang="0">
                    <a:pos x="T2" y="T3"/>
                  </a:cxn>
                  <a:cxn ang="0">
                    <a:pos x="T4" y="T5"/>
                  </a:cxn>
                </a:cxnLst>
                <a:rect l="0" t="0" r="r" b="b"/>
                <a:pathLst>
                  <a:path w="168" h="107">
                    <a:moveTo>
                      <a:pt x="168" y="28"/>
                    </a:moveTo>
                    <a:cubicBezTo>
                      <a:pt x="168" y="28"/>
                      <a:pt x="144" y="107"/>
                      <a:pt x="72" y="88"/>
                    </a:cubicBezTo>
                    <a:cubicBezTo>
                      <a:pt x="0" y="70"/>
                      <a:pt x="117" y="0"/>
                      <a:pt x="168" y="28"/>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1" name="Freeform 98">
                <a:extLst>
                  <a:ext uri="{FF2B5EF4-FFF2-40B4-BE49-F238E27FC236}">
                    <a16:creationId xmlns:a16="http://schemas.microsoft.com/office/drawing/2014/main" id="{606119A9-7FF8-41AA-99B4-70243470C268}"/>
                  </a:ext>
                </a:extLst>
              </p:cNvPr>
              <p:cNvSpPr>
                <a:spLocks/>
              </p:cNvSpPr>
              <p:nvPr/>
            </p:nvSpPr>
            <p:spPr bwMode="auto">
              <a:xfrm>
                <a:off x="1466" y="685"/>
                <a:ext cx="201" cy="241"/>
              </a:xfrm>
              <a:custGeom>
                <a:avLst/>
                <a:gdLst>
                  <a:gd name="T0" fmla="*/ 83 w 156"/>
                  <a:gd name="T1" fmla="*/ 0 h 187"/>
                  <a:gd name="T2" fmla="*/ 3 w 156"/>
                  <a:gd name="T3" fmla="*/ 118 h 187"/>
                  <a:gd name="T4" fmla="*/ 39 w 156"/>
                  <a:gd name="T5" fmla="*/ 166 h 187"/>
                  <a:gd name="T6" fmla="*/ 99 w 156"/>
                  <a:gd name="T7" fmla="*/ 179 h 187"/>
                  <a:gd name="T8" fmla="*/ 148 w 156"/>
                  <a:gd name="T9" fmla="*/ 139 h 187"/>
                  <a:gd name="T10" fmla="*/ 83 w 156"/>
                  <a:gd name="T11" fmla="*/ 0 h 187"/>
                </a:gdLst>
                <a:ahLst/>
                <a:cxnLst>
                  <a:cxn ang="0">
                    <a:pos x="T0" y="T1"/>
                  </a:cxn>
                  <a:cxn ang="0">
                    <a:pos x="T2" y="T3"/>
                  </a:cxn>
                  <a:cxn ang="0">
                    <a:pos x="T4" y="T5"/>
                  </a:cxn>
                  <a:cxn ang="0">
                    <a:pos x="T6" y="T7"/>
                  </a:cxn>
                  <a:cxn ang="0">
                    <a:pos x="T8" y="T9"/>
                  </a:cxn>
                  <a:cxn ang="0">
                    <a:pos x="T10" y="T11"/>
                  </a:cxn>
                </a:cxnLst>
                <a:rect l="0" t="0" r="r" b="b"/>
                <a:pathLst>
                  <a:path w="156" h="187">
                    <a:moveTo>
                      <a:pt x="83" y="0"/>
                    </a:moveTo>
                    <a:cubicBezTo>
                      <a:pt x="83" y="0"/>
                      <a:pt x="0" y="72"/>
                      <a:pt x="3" y="118"/>
                    </a:cubicBezTo>
                    <a:cubicBezTo>
                      <a:pt x="6" y="164"/>
                      <a:pt x="25" y="164"/>
                      <a:pt x="39" y="166"/>
                    </a:cubicBezTo>
                    <a:cubicBezTo>
                      <a:pt x="54" y="168"/>
                      <a:pt x="80" y="171"/>
                      <a:pt x="99" y="179"/>
                    </a:cubicBezTo>
                    <a:cubicBezTo>
                      <a:pt x="119" y="187"/>
                      <a:pt x="142" y="176"/>
                      <a:pt x="148" y="139"/>
                    </a:cubicBezTo>
                    <a:cubicBezTo>
                      <a:pt x="154" y="102"/>
                      <a:pt x="156" y="29"/>
                      <a:pt x="83"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2" name="Freeform 99">
                <a:extLst>
                  <a:ext uri="{FF2B5EF4-FFF2-40B4-BE49-F238E27FC236}">
                    <a16:creationId xmlns:a16="http://schemas.microsoft.com/office/drawing/2014/main" id="{697600D9-C67A-48C7-8D4B-D0ADF0027DDA}"/>
                  </a:ext>
                </a:extLst>
              </p:cNvPr>
              <p:cNvSpPr>
                <a:spLocks/>
              </p:cNvSpPr>
              <p:nvPr/>
            </p:nvSpPr>
            <p:spPr bwMode="auto">
              <a:xfrm>
                <a:off x="1553" y="696"/>
                <a:ext cx="24" cy="196"/>
              </a:xfrm>
              <a:custGeom>
                <a:avLst/>
                <a:gdLst>
                  <a:gd name="T0" fmla="*/ 1 w 18"/>
                  <a:gd name="T1" fmla="*/ 153 h 153"/>
                  <a:gd name="T2" fmla="*/ 2 w 18"/>
                  <a:gd name="T3" fmla="*/ 153 h 153"/>
                  <a:gd name="T4" fmla="*/ 4 w 18"/>
                  <a:gd name="T5" fmla="*/ 151 h 153"/>
                  <a:gd name="T6" fmla="*/ 18 w 18"/>
                  <a:gd name="T7" fmla="*/ 2 h 153"/>
                  <a:gd name="T8" fmla="*/ 16 w 18"/>
                  <a:gd name="T9" fmla="*/ 0 h 153"/>
                  <a:gd name="T10" fmla="*/ 14 w 18"/>
                  <a:gd name="T11" fmla="*/ 2 h 153"/>
                  <a:gd name="T12" fmla="*/ 0 w 18"/>
                  <a:gd name="T13" fmla="*/ 151 h 153"/>
                  <a:gd name="T14" fmla="*/ 1 w 18"/>
                  <a:gd name="T15" fmla="*/ 153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53">
                    <a:moveTo>
                      <a:pt x="1" y="153"/>
                    </a:moveTo>
                    <a:cubicBezTo>
                      <a:pt x="1" y="153"/>
                      <a:pt x="1" y="153"/>
                      <a:pt x="2" y="153"/>
                    </a:cubicBezTo>
                    <a:cubicBezTo>
                      <a:pt x="3" y="153"/>
                      <a:pt x="4" y="152"/>
                      <a:pt x="4" y="151"/>
                    </a:cubicBezTo>
                    <a:cubicBezTo>
                      <a:pt x="4" y="150"/>
                      <a:pt x="16" y="17"/>
                      <a:pt x="18" y="2"/>
                    </a:cubicBezTo>
                    <a:cubicBezTo>
                      <a:pt x="18" y="1"/>
                      <a:pt x="17" y="0"/>
                      <a:pt x="16" y="0"/>
                    </a:cubicBezTo>
                    <a:cubicBezTo>
                      <a:pt x="15" y="0"/>
                      <a:pt x="14" y="1"/>
                      <a:pt x="14" y="2"/>
                    </a:cubicBezTo>
                    <a:cubicBezTo>
                      <a:pt x="12" y="17"/>
                      <a:pt x="0" y="150"/>
                      <a:pt x="0" y="151"/>
                    </a:cubicBezTo>
                    <a:cubicBezTo>
                      <a:pt x="0" y="152"/>
                      <a:pt x="0" y="152"/>
                      <a:pt x="1" y="15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3" name="Freeform 100">
                <a:extLst>
                  <a:ext uri="{FF2B5EF4-FFF2-40B4-BE49-F238E27FC236}">
                    <a16:creationId xmlns:a16="http://schemas.microsoft.com/office/drawing/2014/main" id="{4902C89C-CD23-49EB-80AF-32583EDD0947}"/>
                  </a:ext>
                </a:extLst>
              </p:cNvPr>
              <p:cNvSpPr>
                <a:spLocks/>
              </p:cNvSpPr>
              <p:nvPr/>
            </p:nvSpPr>
            <p:spPr bwMode="auto">
              <a:xfrm>
                <a:off x="1538" y="729"/>
                <a:ext cx="72" cy="48"/>
              </a:xfrm>
              <a:custGeom>
                <a:avLst/>
                <a:gdLst>
                  <a:gd name="T0" fmla="*/ 22 w 56"/>
                  <a:gd name="T1" fmla="*/ 37 h 37"/>
                  <a:gd name="T2" fmla="*/ 56 w 56"/>
                  <a:gd name="T3" fmla="*/ 3 h 37"/>
                  <a:gd name="T4" fmla="*/ 56 w 56"/>
                  <a:gd name="T5" fmla="*/ 1 h 37"/>
                  <a:gd name="T6" fmla="*/ 53 w 56"/>
                  <a:gd name="T7" fmla="*/ 1 h 37"/>
                  <a:gd name="T8" fmla="*/ 23 w 56"/>
                  <a:gd name="T9" fmla="*/ 31 h 37"/>
                  <a:gd name="T10" fmla="*/ 4 w 56"/>
                  <a:gd name="T11" fmla="*/ 3 h 37"/>
                  <a:gd name="T12" fmla="*/ 1 w 56"/>
                  <a:gd name="T13" fmla="*/ 2 h 37"/>
                  <a:gd name="T14" fmla="*/ 1 w 56"/>
                  <a:gd name="T15" fmla="*/ 5 h 37"/>
                  <a:gd name="T16" fmla="*/ 22 w 56"/>
                  <a:gd name="T17"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37">
                    <a:moveTo>
                      <a:pt x="22" y="37"/>
                    </a:moveTo>
                    <a:cubicBezTo>
                      <a:pt x="56" y="3"/>
                      <a:pt x="56" y="3"/>
                      <a:pt x="56" y="3"/>
                    </a:cubicBezTo>
                    <a:cubicBezTo>
                      <a:pt x="56" y="2"/>
                      <a:pt x="56" y="1"/>
                      <a:pt x="56" y="1"/>
                    </a:cubicBezTo>
                    <a:cubicBezTo>
                      <a:pt x="55" y="0"/>
                      <a:pt x="54" y="0"/>
                      <a:pt x="53" y="1"/>
                    </a:cubicBezTo>
                    <a:cubicBezTo>
                      <a:pt x="23" y="31"/>
                      <a:pt x="23" y="31"/>
                      <a:pt x="23" y="31"/>
                    </a:cubicBezTo>
                    <a:cubicBezTo>
                      <a:pt x="4" y="3"/>
                      <a:pt x="4" y="3"/>
                      <a:pt x="4" y="3"/>
                    </a:cubicBezTo>
                    <a:cubicBezTo>
                      <a:pt x="3" y="2"/>
                      <a:pt x="2" y="2"/>
                      <a:pt x="1" y="2"/>
                    </a:cubicBezTo>
                    <a:cubicBezTo>
                      <a:pt x="1" y="3"/>
                      <a:pt x="0" y="4"/>
                      <a:pt x="1" y="5"/>
                    </a:cubicBezTo>
                    <a:lnTo>
                      <a:pt x="22" y="37"/>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4" name="Freeform 101">
                <a:extLst>
                  <a:ext uri="{FF2B5EF4-FFF2-40B4-BE49-F238E27FC236}">
                    <a16:creationId xmlns:a16="http://schemas.microsoft.com/office/drawing/2014/main" id="{C49CE8F5-406B-4268-AE54-B97B326D11F2}"/>
                  </a:ext>
                </a:extLst>
              </p:cNvPr>
              <p:cNvSpPr>
                <a:spLocks/>
              </p:cNvSpPr>
              <p:nvPr/>
            </p:nvSpPr>
            <p:spPr bwMode="auto">
              <a:xfrm>
                <a:off x="1553" y="712"/>
                <a:ext cx="45" cy="33"/>
              </a:xfrm>
              <a:custGeom>
                <a:avLst/>
                <a:gdLst>
                  <a:gd name="T0" fmla="*/ 12 w 35"/>
                  <a:gd name="T1" fmla="*/ 25 h 25"/>
                  <a:gd name="T2" fmla="*/ 34 w 35"/>
                  <a:gd name="T3" fmla="*/ 4 h 25"/>
                  <a:gd name="T4" fmla="*/ 34 w 35"/>
                  <a:gd name="T5" fmla="*/ 1 h 25"/>
                  <a:gd name="T6" fmla="*/ 32 w 35"/>
                  <a:gd name="T7" fmla="*/ 1 h 25"/>
                  <a:gd name="T8" fmla="*/ 13 w 35"/>
                  <a:gd name="T9" fmla="*/ 19 h 25"/>
                  <a:gd name="T10" fmla="*/ 4 w 35"/>
                  <a:gd name="T11" fmla="*/ 3 h 25"/>
                  <a:gd name="T12" fmla="*/ 1 w 35"/>
                  <a:gd name="T13" fmla="*/ 3 h 25"/>
                  <a:gd name="T14" fmla="*/ 1 w 35"/>
                  <a:gd name="T15" fmla="*/ 5 h 25"/>
                  <a:gd name="T16" fmla="*/ 12 w 35"/>
                  <a:gd name="T17"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25">
                    <a:moveTo>
                      <a:pt x="12" y="25"/>
                    </a:moveTo>
                    <a:cubicBezTo>
                      <a:pt x="34" y="4"/>
                      <a:pt x="34" y="4"/>
                      <a:pt x="34" y="4"/>
                    </a:cubicBezTo>
                    <a:cubicBezTo>
                      <a:pt x="35" y="3"/>
                      <a:pt x="35" y="2"/>
                      <a:pt x="34" y="1"/>
                    </a:cubicBezTo>
                    <a:cubicBezTo>
                      <a:pt x="33" y="0"/>
                      <a:pt x="32" y="0"/>
                      <a:pt x="32" y="1"/>
                    </a:cubicBezTo>
                    <a:cubicBezTo>
                      <a:pt x="13" y="19"/>
                      <a:pt x="13" y="19"/>
                      <a:pt x="13" y="19"/>
                    </a:cubicBezTo>
                    <a:cubicBezTo>
                      <a:pt x="4" y="3"/>
                      <a:pt x="4" y="3"/>
                      <a:pt x="4" y="3"/>
                    </a:cubicBezTo>
                    <a:cubicBezTo>
                      <a:pt x="3" y="2"/>
                      <a:pt x="2" y="2"/>
                      <a:pt x="1" y="3"/>
                    </a:cubicBezTo>
                    <a:cubicBezTo>
                      <a:pt x="0" y="3"/>
                      <a:pt x="0" y="4"/>
                      <a:pt x="1" y="5"/>
                    </a:cubicBezTo>
                    <a:lnTo>
                      <a:pt x="12" y="25"/>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5" name="Freeform 102">
                <a:extLst>
                  <a:ext uri="{FF2B5EF4-FFF2-40B4-BE49-F238E27FC236}">
                    <a16:creationId xmlns:a16="http://schemas.microsoft.com/office/drawing/2014/main" id="{CEEB1D3A-34C6-4540-A612-1E2ABC355548}"/>
                  </a:ext>
                </a:extLst>
              </p:cNvPr>
              <p:cNvSpPr>
                <a:spLocks/>
              </p:cNvSpPr>
              <p:nvPr/>
            </p:nvSpPr>
            <p:spPr bwMode="auto">
              <a:xfrm>
                <a:off x="1510" y="763"/>
                <a:ext cx="124" cy="68"/>
              </a:xfrm>
              <a:custGeom>
                <a:avLst/>
                <a:gdLst>
                  <a:gd name="T0" fmla="*/ 40 w 97"/>
                  <a:gd name="T1" fmla="*/ 53 h 53"/>
                  <a:gd name="T2" fmla="*/ 96 w 97"/>
                  <a:gd name="T3" fmla="*/ 4 h 53"/>
                  <a:gd name="T4" fmla="*/ 96 w 97"/>
                  <a:gd name="T5" fmla="*/ 1 h 53"/>
                  <a:gd name="T6" fmla="*/ 94 w 97"/>
                  <a:gd name="T7" fmla="*/ 1 h 53"/>
                  <a:gd name="T8" fmla="*/ 41 w 97"/>
                  <a:gd name="T9" fmla="*/ 48 h 53"/>
                  <a:gd name="T10" fmla="*/ 4 w 97"/>
                  <a:gd name="T11" fmla="*/ 7 h 53"/>
                  <a:gd name="T12" fmla="*/ 1 w 97"/>
                  <a:gd name="T13" fmla="*/ 7 h 53"/>
                  <a:gd name="T14" fmla="*/ 1 w 97"/>
                  <a:gd name="T15" fmla="*/ 10 h 53"/>
                  <a:gd name="T16" fmla="*/ 40 w 97"/>
                  <a:gd name="T17"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7" h="53">
                    <a:moveTo>
                      <a:pt x="40" y="53"/>
                    </a:moveTo>
                    <a:cubicBezTo>
                      <a:pt x="96" y="4"/>
                      <a:pt x="96" y="4"/>
                      <a:pt x="96" y="4"/>
                    </a:cubicBezTo>
                    <a:cubicBezTo>
                      <a:pt x="97" y="3"/>
                      <a:pt x="97" y="2"/>
                      <a:pt x="96" y="1"/>
                    </a:cubicBezTo>
                    <a:cubicBezTo>
                      <a:pt x="96" y="0"/>
                      <a:pt x="94" y="0"/>
                      <a:pt x="94" y="1"/>
                    </a:cubicBezTo>
                    <a:cubicBezTo>
                      <a:pt x="41" y="48"/>
                      <a:pt x="41" y="48"/>
                      <a:pt x="41" y="48"/>
                    </a:cubicBezTo>
                    <a:cubicBezTo>
                      <a:pt x="4" y="7"/>
                      <a:pt x="4" y="7"/>
                      <a:pt x="4" y="7"/>
                    </a:cubicBezTo>
                    <a:cubicBezTo>
                      <a:pt x="3" y="7"/>
                      <a:pt x="2" y="6"/>
                      <a:pt x="1" y="7"/>
                    </a:cubicBezTo>
                    <a:cubicBezTo>
                      <a:pt x="0" y="8"/>
                      <a:pt x="0" y="9"/>
                      <a:pt x="1" y="10"/>
                    </a:cubicBezTo>
                    <a:lnTo>
                      <a:pt x="40" y="53"/>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6" name="Freeform 103">
                <a:extLst>
                  <a:ext uri="{FF2B5EF4-FFF2-40B4-BE49-F238E27FC236}">
                    <a16:creationId xmlns:a16="http://schemas.microsoft.com/office/drawing/2014/main" id="{9C661068-9EFC-441C-8551-19B8791EA25A}"/>
                  </a:ext>
                </a:extLst>
              </p:cNvPr>
              <p:cNvSpPr>
                <a:spLocks/>
              </p:cNvSpPr>
              <p:nvPr/>
            </p:nvSpPr>
            <p:spPr bwMode="auto">
              <a:xfrm>
                <a:off x="1484" y="805"/>
                <a:ext cx="166" cy="75"/>
              </a:xfrm>
              <a:custGeom>
                <a:avLst/>
                <a:gdLst>
                  <a:gd name="T0" fmla="*/ 57 w 129"/>
                  <a:gd name="T1" fmla="*/ 58 h 58"/>
                  <a:gd name="T2" fmla="*/ 128 w 129"/>
                  <a:gd name="T3" fmla="*/ 4 h 58"/>
                  <a:gd name="T4" fmla="*/ 128 w 129"/>
                  <a:gd name="T5" fmla="*/ 1 h 58"/>
                  <a:gd name="T6" fmla="*/ 126 w 129"/>
                  <a:gd name="T7" fmla="*/ 1 h 58"/>
                  <a:gd name="T8" fmla="*/ 57 w 129"/>
                  <a:gd name="T9" fmla="*/ 53 h 58"/>
                  <a:gd name="T10" fmla="*/ 4 w 129"/>
                  <a:gd name="T11" fmla="*/ 3 h 58"/>
                  <a:gd name="T12" fmla="*/ 1 w 129"/>
                  <a:gd name="T13" fmla="*/ 3 h 58"/>
                  <a:gd name="T14" fmla="*/ 1 w 129"/>
                  <a:gd name="T15" fmla="*/ 5 h 58"/>
                  <a:gd name="T16" fmla="*/ 57 w 129"/>
                  <a:gd name="T17"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 h="58">
                    <a:moveTo>
                      <a:pt x="57" y="58"/>
                    </a:moveTo>
                    <a:cubicBezTo>
                      <a:pt x="128" y="4"/>
                      <a:pt x="128" y="4"/>
                      <a:pt x="128" y="4"/>
                    </a:cubicBezTo>
                    <a:cubicBezTo>
                      <a:pt x="129" y="3"/>
                      <a:pt x="129" y="2"/>
                      <a:pt x="128" y="1"/>
                    </a:cubicBezTo>
                    <a:cubicBezTo>
                      <a:pt x="128" y="1"/>
                      <a:pt x="126" y="0"/>
                      <a:pt x="126" y="1"/>
                    </a:cubicBezTo>
                    <a:cubicBezTo>
                      <a:pt x="57" y="53"/>
                      <a:pt x="57" y="53"/>
                      <a:pt x="57" y="53"/>
                    </a:cubicBezTo>
                    <a:cubicBezTo>
                      <a:pt x="4" y="3"/>
                      <a:pt x="4" y="3"/>
                      <a:pt x="4" y="3"/>
                    </a:cubicBezTo>
                    <a:cubicBezTo>
                      <a:pt x="3" y="2"/>
                      <a:pt x="2" y="2"/>
                      <a:pt x="1" y="3"/>
                    </a:cubicBezTo>
                    <a:cubicBezTo>
                      <a:pt x="0" y="3"/>
                      <a:pt x="0" y="5"/>
                      <a:pt x="1" y="5"/>
                    </a:cubicBezTo>
                    <a:lnTo>
                      <a:pt x="57" y="58"/>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7" name="Freeform 104">
                <a:extLst>
                  <a:ext uri="{FF2B5EF4-FFF2-40B4-BE49-F238E27FC236}">
                    <a16:creationId xmlns:a16="http://schemas.microsoft.com/office/drawing/2014/main" id="{D9A1F9D8-A37B-413A-929A-725C8EC1CFB3}"/>
                  </a:ext>
                </a:extLst>
              </p:cNvPr>
              <p:cNvSpPr>
                <a:spLocks/>
              </p:cNvSpPr>
              <p:nvPr/>
            </p:nvSpPr>
            <p:spPr bwMode="auto">
              <a:xfrm>
                <a:off x="1381" y="918"/>
                <a:ext cx="107" cy="175"/>
              </a:xfrm>
              <a:custGeom>
                <a:avLst/>
                <a:gdLst>
                  <a:gd name="T0" fmla="*/ 76 w 83"/>
                  <a:gd name="T1" fmla="*/ 135 h 136"/>
                  <a:gd name="T2" fmla="*/ 80 w 83"/>
                  <a:gd name="T3" fmla="*/ 136 h 136"/>
                  <a:gd name="T4" fmla="*/ 82 w 83"/>
                  <a:gd name="T5" fmla="*/ 131 h 136"/>
                  <a:gd name="T6" fmla="*/ 6 w 83"/>
                  <a:gd name="T7" fmla="*/ 1 h 136"/>
                  <a:gd name="T8" fmla="*/ 1 w 83"/>
                  <a:gd name="T9" fmla="*/ 2 h 136"/>
                  <a:gd name="T10" fmla="*/ 2 w 83"/>
                  <a:gd name="T11" fmla="*/ 7 h 136"/>
                  <a:gd name="T12" fmla="*/ 3 w 83"/>
                  <a:gd name="T13" fmla="*/ 8 h 136"/>
                  <a:gd name="T14" fmla="*/ 75 w 83"/>
                  <a:gd name="T15" fmla="*/ 134 h 136"/>
                  <a:gd name="T16" fmla="*/ 76 w 83"/>
                  <a:gd name="T17" fmla="*/ 135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136">
                    <a:moveTo>
                      <a:pt x="76" y="135"/>
                    </a:moveTo>
                    <a:cubicBezTo>
                      <a:pt x="77" y="136"/>
                      <a:pt x="79" y="136"/>
                      <a:pt x="80" y="136"/>
                    </a:cubicBezTo>
                    <a:cubicBezTo>
                      <a:pt x="82" y="135"/>
                      <a:pt x="83" y="133"/>
                      <a:pt x="82" y="131"/>
                    </a:cubicBezTo>
                    <a:cubicBezTo>
                      <a:pt x="80" y="127"/>
                      <a:pt x="43" y="24"/>
                      <a:pt x="6" y="1"/>
                    </a:cubicBezTo>
                    <a:cubicBezTo>
                      <a:pt x="4" y="0"/>
                      <a:pt x="2" y="0"/>
                      <a:pt x="1" y="2"/>
                    </a:cubicBezTo>
                    <a:cubicBezTo>
                      <a:pt x="0" y="4"/>
                      <a:pt x="0" y="6"/>
                      <a:pt x="2" y="7"/>
                    </a:cubicBezTo>
                    <a:cubicBezTo>
                      <a:pt x="2" y="8"/>
                      <a:pt x="3" y="8"/>
                      <a:pt x="3" y="8"/>
                    </a:cubicBezTo>
                    <a:cubicBezTo>
                      <a:pt x="37" y="30"/>
                      <a:pt x="75" y="133"/>
                      <a:pt x="75" y="134"/>
                    </a:cubicBezTo>
                    <a:cubicBezTo>
                      <a:pt x="75" y="134"/>
                      <a:pt x="76" y="135"/>
                      <a:pt x="76" y="13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8" name="Freeform 105">
                <a:extLst>
                  <a:ext uri="{FF2B5EF4-FFF2-40B4-BE49-F238E27FC236}">
                    <a16:creationId xmlns:a16="http://schemas.microsoft.com/office/drawing/2014/main" id="{D83E4911-7F88-4996-B6EC-34230DBE1D97}"/>
                  </a:ext>
                </a:extLst>
              </p:cNvPr>
              <p:cNvSpPr>
                <a:spLocks/>
              </p:cNvSpPr>
              <p:nvPr/>
            </p:nvSpPr>
            <p:spPr bwMode="auto">
              <a:xfrm>
                <a:off x="1471" y="774"/>
                <a:ext cx="140" cy="484"/>
              </a:xfrm>
              <a:custGeom>
                <a:avLst/>
                <a:gdLst>
                  <a:gd name="T0" fmla="*/ 2 w 109"/>
                  <a:gd name="T1" fmla="*/ 375 h 376"/>
                  <a:gd name="T2" fmla="*/ 4 w 109"/>
                  <a:gd name="T3" fmla="*/ 376 h 376"/>
                  <a:gd name="T4" fmla="*/ 8 w 109"/>
                  <a:gd name="T5" fmla="*/ 372 h 376"/>
                  <a:gd name="T6" fmla="*/ 11 w 109"/>
                  <a:gd name="T7" fmla="*/ 251 h 376"/>
                  <a:gd name="T8" fmla="*/ 81 w 109"/>
                  <a:gd name="T9" fmla="*/ 71 h 376"/>
                  <a:gd name="T10" fmla="*/ 108 w 109"/>
                  <a:gd name="T11" fmla="*/ 6 h 376"/>
                  <a:gd name="T12" fmla="*/ 106 w 109"/>
                  <a:gd name="T13" fmla="*/ 1 h 376"/>
                  <a:gd name="T14" fmla="*/ 101 w 109"/>
                  <a:gd name="T15" fmla="*/ 3 h 376"/>
                  <a:gd name="T16" fmla="*/ 74 w 109"/>
                  <a:gd name="T17" fmla="*/ 68 h 376"/>
                  <a:gd name="T18" fmla="*/ 4 w 109"/>
                  <a:gd name="T19" fmla="*/ 251 h 376"/>
                  <a:gd name="T20" fmla="*/ 0 w 109"/>
                  <a:gd name="T21" fmla="*/ 372 h 376"/>
                  <a:gd name="T22" fmla="*/ 2 w 109"/>
                  <a:gd name="T23" fmla="*/ 375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9" h="376">
                    <a:moveTo>
                      <a:pt x="2" y="375"/>
                    </a:moveTo>
                    <a:cubicBezTo>
                      <a:pt x="3" y="376"/>
                      <a:pt x="3" y="376"/>
                      <a:pt x="4" y="376"/>
                    </a:cubicBezTo>
                    <a:cubicBezTo>
                      <a:pt x="6" y="376"/>
                      <a:pt x="8" y="374"/>
                      <a:pt x="8" y="372"/>
                    </a:cubicBezTo>
                    <a:cubicBezTo>
                      <a:pt x="8" y="371"/>
                      <a:pt x="10" y="279"/>
                      <a:pt x="11" y="251"/>
                    </a:cubicBezTo>
                    <a:cubicBezTo>
                      <a:pt x="12" y="232"/>
                      <a:pt x="52" y="139"/>
                      <a:pt x="81" y="71"/>
                    </a:cubicBezTo>
                    <a:cubicBezTo>
                      <a:pt x="92" y="43"/>
                      <a:pt x="102" y="20"/>
                      <a:pt x="108" y="6"/>
                    </a:cubicBezTo>
                    <a:cubicBezTo>
                      <a:pt x="109" y="4"/>
                      <a:pt x="108" y="2"/>
                      <a:pt x="106" y="1"/>
                    </a:cubicBezTo>
                    <a:cubicBezTo>
                      <a:pt x="104" y="0"/>
                      <a:pt x="102" y="1"/>
                      <a:pt x="101" y="3"/>
                    </a:cubicBezTo>
                    <a:cubicBezTo>
                      <a:pt x="95" y="17"/>
                      <a:pt x="85" y="40"/>
                      <a:pt x="74" y="68"/>
                    </a:cubicBezTo>
                    <a:cubicBezTo>
                      <a:pt x="43" y="140"/>
                      <a:pt x="5" y="230"/>
                      <a:pt x="4" y="251"/>
                    </a:cubicBezTo>
                    <a:cubicBezTo>
                      <a:pt x="2" y="278"/>
                      <a:pt x="0" y="371"/>
                      <a:pt x="0" y="372"/>
                    </a:cubicBezTo>
                    <a:cubicBezTo>
                      <a:pt x="0" y="373"/>
                      <a:pt x="1" y="375"/>
                      <a:pt x="2" y="37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9" name="Freeform 106">
                <a:extLst>
                  <a:ext uri="{FF2B5EF4-FFF2-40B4-BE49-F238E27FC236}">
                    <a16:creationId xmlns:a16="http://schemas.microsoft.com/office/drawing/2014/main" id="{A4B632E9-3D76-4AC4-8B26-747D665C4251}"/>
                  </a:ext>
                </a:extLst>
              </p:cNvPr>
              <p:cNvSpPr>
                <a:spLocks/>
              </p:cNvSpPr>
              <p:nvPr/>
            </p:nvSpPr>
            <p:spPr bwMode="auto">
              <a:xfrm>
                <a:off x="1424" y="941"/>
                <a:ext cx="324" cy="179"/>
              </a:xfrm>
              <a:custGeom>
                <a:avLst/>
                <a:gdLst>
                  <a:gd name="T0" fmla="*/ 240 w 252"/>
                  <a:gd name="T1" fmla="*/ 30 h 139"/>
                  <a:gd name="T2" fmla="*/ 99 w 252"/>
                  <a:gd name="T3" fmla="*/ 107 h 139"/>
                  <a:gd name="T4" fmla="*/ 86 w 252"/>
                  <a:gd name="T5" fmla="*/ 67 h 139"/>
                  <a:gd name="T6" fmla="*/ 240 w 252"/>
                  <a:gd name="T7" fmla="*/ 30 h 139"/>
                </a:gdLst>
                <a:ahLst/>
                <a:cxnLst>
                  <a:cxn ang="0">
                    <a:pos x="T0" y="T1"/>
                  </a:cxn>
                  <a:cxn ang="0">
                    <a:pos x="T2" y="T3"/>
                  </a:cxn>
                  <a:cxn ang="0">
                    <a:pos x="T4" y="T5"/>
                  </a:cxn>
                  <a:cxn ang="0">
                    <a:pos x="T6" y="T7"/>
                  </a:cxn>
                </a:cxnLst>
                <a:rect l="0" t="0" r="r" b="b"/>
                <a:pathLst>
                  <a:path w="252" h="139">
                    <a:moveTo>
                      <a:pt x="240" y="30"/>
                    </a:moveTo>
                    <a:cubicBezTo>
                      <a:pt x="240" y="30"/>
                      <a:pt x="198" y="75"/>
                      <a:pt x="99" y="107"/>
                    </a:cubicBezTo>
                    <a:cubicBezTo>
                      <a:pt x="0" y="139"/>
                      <a:pt x="53" y="105"/>
                      <a:pt x="86" y="67"/>
                    </a:cubicBezTo>
                    <a:cubicBezTo>
                      <a:pt x="118" y="30"/>
                      <a:pt x="252" y="0"/>
                      <a:pt x="240" y="3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0" name="Freeform 107">
                <a:extLst>
                  <a:ext uri="{FF2B5EF4-FFF2-40B4-BE49-F238E27FC236}">
                    <a16:creationId xmlns:a16="http://schemas.microsoft.com/office/drawing/2014/main" id="{1CE9C27B-8A66-4196-BF6E-1BE19EF65F22}"/>
                  </a:ext>
                </a:extLst>
              </p:cNvPr>
              <p:cNvSpPr>
                <a:spLocks/>
              </p:cNvSpPr>
              <p:nvPr/>
            </p:nvSpPr>
            <p:spPr bwMode="auto">
              <a:xfrm>
                <a:off x="1305" y="849"/>
                <a:ext cx="175" cy="235"/>
              </a:xfrm>
              <a:custGeom>
                <a:avLst/>
                <a:gdLst>
                  <a:gd name="T0" fmla="*/ 136 w 136"/>
                  <a:gd name="T1" fmla="*/ 183 h 183"/>
                  <a:gd name="T2" fmla="*/ 0 w 136"/>
                  <a:gd name="T3" fmla="*/ 0 h 183"/>
                  <a:gd name="T4" fmla="*/ 136 w 136"/>
                  <a:gd name="T5" fmla="*/ 183 h 183"/>
                </a:gdLst>
                <a:ahLst/>
                <a:cxnLst>
                  <a:cxn ang="0">
                    <a:pos x="T0" y="T1"/>
                  </a:cxn>
                  <a:cxn ang="0">
                    <a:pos x="T2" y="T3"/>
                  </a:cxn>
                  <a:cxn ang="0">
                    <a:pos x="T4" y="T5"/>
                  </a:cxn>
                </a:cxnLst>
                <a:rect l="0" t="0" r="r" b="b"/>
                <a:pathLst>
                  <a:path w="136" h="183">
                    <a:moveTo>
                      <a:pt x="136" y="183"/>
                    </a:moveTo>
                    <a:cubicBezTo>
                      <a:pt x="136" y="183"/>
                      <a:pt x="17" y="21"/>
                      <a:pt x="0" y="0"/>
                    </a:cubicBezTo>
                    <a:cubicBezTo>
                      <a:pt x="0" y="0"/>
                      <a:pt x="18" y="125"/>
                      <a:pt x="136" y="18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1" name="Freeform 108">
                <a:extLst>
                  <a:ext uri="{FF2B5EF4-FFF2-40B4-BE49-F238E27FC236}">
                    <a16:creationId xmlns:a16="http://schemas.microsoft.com/office/drawing/2014/main" id="{1A9F9FE2-BA9C-44A0-B9E1-359AE5095E90}"/>
                  </a:ext>
                </a:extLst>
              </p:cNvPr>
              <p:cNvSpPr>
                <a:spLocks/>
              </p:cNvSpPr>
              <p:nvPr/>
            </p:nvSpPr>
            <p:spPr bwMode="auto">
              <a:xfrm>
                <a:off x="1474" y="976"/>
                <a:ext cx="235" cy="120"/>
              </a:xfrm>
              <a:custGeom>
                <a:avLst/>
                <a:gdLst>
                  <a:gd name="T0" fmla="*/ 1 w 183"/>
                  <a:gd name="T1" fmla="*/ 93 h 93"/>
                  <a:gd name="T2" fmla="*/ 4 w 183"/>
                  <a:gd name="T3" fmla="*/ 92 h 93"/>
                  <a:gd name="T4" fmla="*/ 181 w 183"/>
                  <a:gd name="T5" fmla="*/ 4 h 93"/>
                  <a:gd name="T6" fmla="*/ 182 w 183"/>
                  <a:gd name="T7" fmla="*/ 2 h 93"/>
                  <a:gd name="T8" fmla="*/ 180 w 183"/>
                  <a:gd name="T9" fmla="*/ 1 h 93"/>
                  <a:gd name="T10" fmla="*/ 1 w 183"/>
                  <a:gd name="T11" fmla="*/ 90 h 93"/>
                  <a:gd name="T12" fmla="*/ 1 w 183"/>
                  <a:gd name="T13" fmla="*/ 92 h 93"/>
                  <a:gd name="T14" fmla="*/ 1 w 183"/>
                  <a:gd name="T15" fmla="*/ 93 h 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3" h="93">
                    <a:moveTo>
                      <a:pt x="1" y="93"/>
                    </a:moveTo>
                    <a:cubicBezTo>
                      <a:pt x="2" y="93"/>
                      <a:pt x="3" y="93"/>
                      <a:pt x="4" y="92"/>
                    </a:cubicBezTo>
                    <a:cubicBezTo>
                      <a:pt x="13" y="83"/>
                      <a:pt x="124" y="31"/>
                      <a:pt x="181" y="4"/>
                    </a:cubicBezTo>
                    <a:cubicBezTo>
                      <a:pt x="182" y="4"/>
                      <a:pt x="183" y="3"/>
                      <a:pt x="182" y="2"/>
                    </a:cubicBezTo>
                    <a:cubicBezTo>
                      <a:pt x="182" y="1"/>
                      <a:pt x="181" y="0"/>
                      <a:pt x="180" y="1"/>
                    </a:cubicBezTo>
                    <a:cubicBezTo>
                      <a:pt x="173" y="4"/>
                      <a:pt x="13" y="78"/>
                      <a:pt x="1" y="90"/>
                    </a:cubicBezTo>
                    <a:cubicBezTo>
                      <a:pt x="0" y="90"/>
                      <a:pt x="0" y="92"/>
                      <a:pt x="1" y="92"/>
                    </a:cubicBezTo>
                    <a:cubicBezTo>
                      <a:pt x="1" y="92"/>
                      <a:pt x="1" y="93"/>
                      <a:pt x="1" y="9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2" name="Freeform 109">
                <a:extLst>
                  <a:ext uri="{FF2B5EF4-FFF2-40B4-BE49-F238E27FC236}">
                    <a16:creationId xmlns:a16="http://schemas.microsoft.com/office/drawing/2014/main" id="{5EB63415-9C3B-4376-A53C-1744A0341292}"/>
                  </a:ext>
                </a:extLst>
              </p:cNvPr>
              <p:cNvSpPr>
                <a:spLocks/>
              </p:cNvSpPr>
              <p:nvPr/>
            </p:nvSpPr>
            <p:spPr bwMode="auto">
              <a:xfrm>
                <a:off x="1462" y="823"/>
                <a:ext cx="202" cy="144"/>
              </a:xfrm>
              <a:custGeom>
                <a:avLst/>
                <a:gdLst>
                  <a:gd name="T0" fmla="*/ 157 w 157"/>
                  <a:gd name="T1" fmla="*/ 70 h 112"/>
                  <a:gd name="T2" fmla="*/ 86 w 157"/>
                  <a:gd name="T3" fmla="*/ 7 h 112"/>
                  <a:gd name="T4" fmla="*/ 6 w 157"/>
                  <a:gd name="T5" fmla="*/ 28 h 112"/>
                  <a:gd name="T6" fmla="*/ 70 w 157"/>
                  <a:gd name="T7" fmla="*/ 68 h 112"/>
                  <a:gd name="T8" fmla="*/ 157 w 157"/>
                  <a:gd name="T9" fmla="*/ 70 h 112"/>
                </a:gdLst>
                <a:ahLst/>
                <a:cxnLst>
                  <a:cxn ang="0">
                    <a:pos x="T0" y="T1"/>
                  </a:cxn>
                  <a:cxn ang="0">
                    <a:pos x="T2" y="T3"/>
                  </a:cxn>
                  <a:cxn ang="0">
                    <a:pos x="T4" y="T5"/>
                  </a:cxn>
                  <a:cxn ang="0">
                    <a:pos x="T6" y="T7"/>
                  </a:cxn>
                  <a:cxn ang="0">
                    <a:pos x="T8" y="T9"/>
                  </a:cxn>
                </a:cxnLst>
                <a:rect l="0" t="0" r="r" b="b"/>
                <a:pathLst>
                  <a:path w="157" h="112">
                    <a:moveTo>
                      <a:pt x="157" y="70"/>
                    </a:moveTo>
                    <a:cubicBezTo>
                      <a:pt x="157" y="70"/>
                      <a:pt x="103" y="13"/>
                      <a:pt x="86" y="7"/>
                    </a:cubicBezTo>
                    <a:cubicBezTo>
                      <a:pt x="69" y="0"/>
                      <a:pt x="0" y="14"/>
                      <a:pt x="6" y="28"/>
                    </a:cubicBezTo>
                    <a:cubicBezTo>
                      <a:pt x="12" y="42"/>
                      <a:pt x="29" y="81"/>
                      <a:pt x="70" y="68"/>
                    </a:cubicBezTo>
                    <a:cubicBezTo>
                      <a:pt x="70" y="68"/>
                      <a:pt x="127" y="112"/>
                      <a:pt x="157" y="7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3" name="Freeform 110">
                <a:extLst>
                  <a:ext uri="{FF2B5EF4-FFF2-40B4-BE49-F238E27FC236}">
                    <a16:creationId xmlns:a16="http://schemas.microsoft.com/office/drawing/2014/main" id="{FEFA0D61-9F44-4044-82EC-5D58904E3322}"/>
                  </a:ext>
                </a:extLst>
              </p:cNvPr>
              <p:cNvSpPr>
                <a:spLocks/>
              </p:cNvSpPr>
              <p:nvPr/>
            </p:nvSpPr>
            <p:spPr bwMode="auto">
              <a:xfrm>
                <a:off x="1566" y="585"/>
                <a:ext cx="147" cy="264"/>
              </a:xfrm>
              <a:custGeom>
                <a:avLst/>
                <a:gdLst>
                  <a:gd name="T0" fmla="*/ 114 w 114"/>
                  <a:gd name="T1" fmla="*/ 0 h 205"/>
                  <a:gd name="T2" fmla="*/ 29 w 114"/>
                  <a:gd name="T3" fmla="*/ 154 h 205"/>
                  <a:gd name="T4" fmla="*/ 12 w 114"/>
                  <a:gd name="T5" fmla="*/ 102 h 205"/>
                  <a:gd name="T6" fmla="*/ 114 w 114"/>
                  <a:gd name="T7" fmla="*/ 0 h 205"/>
                </a:gdLst>
                <a:ahLst/>
                <a:cxnLst>
                  <a:cxn ang="0">
                    <a:pos x="T0" y="T1"/>
                  </a:cxn>
                  <a:cxn ang="0">
                    <a:pos x="T2" y="T3"/>
                  </a:cxn>
                  <a:cxn ang="0">
                    <a:pos x="T4" y="T5"/>
                  </a:cxn>
                  <a:cxn ang="0">
                    <a:pos x="T6" y="T7"/>
                  </a:cxn>
                </a:cxnLst>
                <a:rect l="0" t="0" r="r" b="b"/>
                <a:pathLst>
                  <a:path w="114" h="205">
                    <a:moveTo>
                      <a:pt x="114" y="0"/>
                    </a:moveTo>
                    <a:cubicBezTo>
                      <a:pt x="114" y="0"/>
                      <a:pt x="107" y="205"/>
                      <a:pt x="29" y="154"/>
                    </a:cubicBezTo>
                    <a:cubicBezTo>
                      <a:pt x="29" y="154"/>
                      <a:pt x="0" y="153"/>
                      <a:pt x="12" y="102"/>
                    </a:cubicBezTo>
                    <a:cubicBezTo>
                      <a:pt x="24" y="51"/>
                      <a:pt x="99" y="14"/>
                      <a:pt x="114" y="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4" name="Freeform 111">
                <a:extLst>
                  <a:ext uri="{FF2B5EF4-FFF2-40B4-BE49-F238E27FC236}">
                    <a16:creationId xmlns:a16="http://schemas.microsoft.com/office/drawing/2014/main" id="{F9E3576C-FE6E-4A61-B57B-5F5856E460AD}"/>
                  </a:ext>
                </a:extLst>
              </p:cNvPr>
              <p:cNvSpPr>
                <a:spLocks/>
              </p:cNvSpPr>
              <p:nvPr/>
            </p:nvSpPr>
            <p:spPr bwMode="auto">
              <a:xfrm>
                <a:off x="1601" y="613"/>
                <a:ext cx="103" cy="173"/>
              </a:xfrm>
              <a:custGeom>
                <a:avLst/>
                <a:gdLst>
                  <a:gd name="T0" fmla="*/ 1 w 80"/>
                  <a:gd name="T1" fmla="*/ 134 h 134"/>
                  <a:gd name="T2" fmla="*/ 4 w 80"/>
                  <a:gd name="T3" fmla="*/ 134 h 134"/>
                  <a:gd name="T4" fmla="*/ 80 w 80"/>
                  <a:gd name="T5" fmla="*/ 3 h 134"/>
                  <a:gd name="T6" fmla="*/ 79 w 80"/>
                  <a:gd name="T7" fmla="*/ 1 h 134"/>
                  <a:gd name="T8" fmla="*/ 76 w 80"/>
                  <a:gd name="T9" fmla="*/ 2 h 134"/>
                  <a:gd name="T10" fmla="*/ 1 w 80"/>
                  <a:gd name="T11" fmla="*/ 131 h 134"/>
                  <a:gd name="T12" fmla="*/ 1 w 80"/>
                  <a:gd name="T13" fmla="*/ 134 h 134"/>
                  <a:gd name="T14" fmla="*/ 1 w 80"/>
                  <a:gd name="T15" fmla="*/ 13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134">
                    <a:moveTo>
                      <a:pt x="1" y="134"/>
                    </a:moveTo>
                    <a:cubicBezTo>
                      <a:pt x="2" y="134"/>
                      <a:pt x="3" y="134"/>
                      <a:pt x="4" y="134"/>
                    </a:cubicBezTo>
                    <a:cubicBezTo>
                      <a:pt x="36" y="100"/>
                      <a:pt x="78" y="7"/>
                      <a:pt x="80" y="3"/>
                    </a:cubicBezTo>
                    <a:cubicBezTo>
                      <a:pt x="80" y="2"/>
                      <a:pt x="80" y="1"/>
                      <a:pt x="79" y="1"/>
                    </a:cubicBezTo>
                    <a:cubicBezTo>
                      <a:pt x="78" y="0"/>
                      <a:pt x="77" y="1"/>
                      <a:pt x="76" y="2"/>
                    </a:cubicBezTo>
                    <a:cubicBezTo>
                      <a:pt x="76" y="3"/>
                      <a:pt x="33" y="98"/>
                      <a:pt x="1" y="131"/>
                    </a:cubicBezTo>
                    <a:cubicBezTo>
                      <a:pt x="0" y="132"/>
                      <a:pt x="0" y="133"/>
                      <a:pt x="1" y="134"/>
                    </a:cubicBezTo>
                    <a:cubicBezTo>
                      <a:pt x="1" y="134"/>
                      <a:pt x="1" y="134"/>
                      <a:pt x="1" y="134"/>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5" name="Freeform 112">
                <a:extLst>
                  <a:ext uri="{FF2B5EF4-FFF2-40B4-BE49-F238E27FC236}">
                    <a16:creationId xmlns:a16="http://schemas.microsoft.com/office/drawing/2014/main" id="{D3275B21-C8B5-4C54-9170-26607B1A52E9}"/>
                  </a:ext>
                </a:extLst>
              </p:cNvPr>
              <p:cNvSpPr>
                <a:spLocks/>
              </p:cNvSpPr>
              <p:nvPr/>
            </p:nvSpPr>
            <p:spPr bwMode="auto">
              <a:xfrm>
                <a:off x="1314" y="882"/>
                <a:ext cx="74" cy="70"/>
              </a:xfrm>
              <a:custGeom>
                <a:avLst/>
                <a:gdLst>
                  <a:gd name="T0" fmla="*/ 57 w 57"/>
                  <a:gd name="T1" fmla="*/ 33 h 54"/>
                  <a:gd name="T2" fmla="*/ 27 w 57"/>
                  <a:gd name="T3" fmla="*/ 1 h 54"/>
                  <a:gd name="T4" fmla="*/ 57 w 57"/>
                  <a:gd name="T5" fmla="*/ 33 h 54"/>
                </a:gdLst>
                <a:ahLst/>
                <a:cxnLst>
                  <a:cxn ang="0">
                    <a:pos x="T0" y="T1"/>
                  </a:cxn>
                  <a:cxn ang="0">
                    <a:pos x="T2" y="T3"/>
                  </a:cxn>
                  <a:cxn ang="0">
                    <a:pos x="T4" y="T5"/>
                  </a:cxn>
                </a:cxnLst>
                <a:rect l="0" t="0" r="r" b="b"/>
                <a:pathLst>
                  <a:path w="57" h="54">
                    <a:moveTo>
                      <a:pt x="57" y="33"/>
                    </a:moveTo>
                    <a:cubicBezTo>
                      <a:pt x="57" y="33"/>
                      <a:pt x="54" y="0"/>
                      <a:pt x="27" y="1"/>
                    </a:cubicBezTo>
                    <a:cubicBezTo>
                      <a:pt x="0" y="1"/>
                      <a:pt x="9" y="54"/>
                      <a:pt x="57" y="3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6" name="Freeform 113">
                <a:extLst>
                  <a:ext uri="{FF2B5EF4-FFF2-40B4-BE49-F238E27FC236}">
                    <a16:creationId xmlns:a16="http://schemas.microsoft.com/office/drawing/2014/main" id="{EFC7ACD1-06A2-4869-B788-CA09C03B493F}"/>
                  </a:ext>
                </a:extLst>
              </p:cNvPr>
              <p:cNvSpPr>
                <a:spLocks/>
              </p:cNvSpPr>
              <p:nvPr/>
            </p:nvSpPr>
            <p:spPr bwMode="auto">
              <a:xfrm>
                <a:off x="1342" y="900"/>
                <a:ext cx="48" cy="28"/>
              </a:xfrm>
              <a:custGeom>
                <a:avLst/>
                <a:gdLst>
                  <a:gd name="T0" fmla="*/ 1 w 37"/>
                  <a:gd name="T1" fmla="*/ 4 h 22"/>
                  <a:gd name="T2" fmla="*/ 1 w 37"/>
                  <a:gd name="T3" fmla="*/ 4 h 22"/>
                  <a:gd name="T4" fmla="*/ 33 w 37"/>
                  <a:gd name="T5" fmla="*/ 20 h 22"/>
                  <a:gd name="T6" fmla="*/ 36 w 37"/>
                  <a:gd name="T7" fmla="*/ 21 h 22"/>
                  <a:gd name="T8" fmla="*/ 36 w 37"/>
                  <a:gd name="T9" fmla="*/ 19 h 22"/>
                  <a:gd name="T10" fmla="*/ 3 w 37"/>
                  <a:gd name="T11" fmla="*/ 1 h 22"/>
                  <a:gd name="T12" fmla="*/ 0 w 37"/>
                  <a:gd name="T13" fmla="*/ 2 h 22"/>
                  <a:gd name="T14" fmla="*/ 1 w 37"/>
                  <a:gd name="T15" fmla="*/ 4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22">
                    <a:moveTo>
                      <a:pt x="1" y="4"/>
                    </a:moveTo>
                    <a:cubicBezTo>
                      <a:pt x="1" y="4"/>
                      <a:pt x="1" y="4"/>
                      <a:pt x="1" y="4"/>
                    </a:cubicBezTo>
                    <a:cubicBezTo>
                      <a:pt x="28" y="12"/>
                      <a:pt x="33" y="20"/>
                      <a:pt x="33" y="20"/>
                    </a:cubicBezTo>
                    <a:cubicBezTo>
                      <a:pt x="34" y="21"/>
                      <a:pt x="35" y="22"/>
                      <a:pt x="36" y="21"/>
                    </a:cubicBezTo>
                    <a:cubicBezTo>
                      <a:pt x="36" y="21"/>
                      <a:pt x="37" y="19"/>
                      <a:pt x="36" y="19"/>
                    </a:cubicBezTo>
                    <a:cubicBezTo>
                      <a:pt x="36" y="18"/>
                      <a:pt x="31" y="9"/>
                      <a:pt x="3" y="1"/>
                    </a:cubicBezTo>
                    <a:cubicBezTo>
                      <a:pt x="2" y="0"/>
                      <a:pt x="0" y="1"/>
                      <a:pt x="0" y="2"/>
                    </a:cubicBezTo>
                    <a:cubicBezTo>
                      <a:pt x="0" y="3"/>
                      <a:pt x="0" y="3"/>
                      <a:pt x="1" y="4"/>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7" name="Freeform 114">
                <a:extLst>
                  <a:ext uri="{FF2B5EF4-FFF2-40B4-BE49-F238E27FC236}">
                    <a16:creationId xmlns:a16="http://schemas.microsoft.com/office/drawing/2014/main" id="{555BAE9A-4F5D-4638-AC95-25590EBAF87B}"/>
                  </a:ext>
                </a:extLst>
              </p:cNvPr>
              <p:cNvSpPr>
                <a:spLocks/>
              </p:cNvSpPr>
              <p:nvPr/>
            </p:nvSpPr>
            <p:spPr bwMode="auto">
              <a:xfrm>
                <a:off x="1921" y="494"/>
                <a:ext cx="314" cy="528"/>
              </a:xfrm>
              <a:custGeom>
                <a:avLst/>
                <a:gdLst>
                  <a:gd name="T0" fmla="*/ 107 w 244"/>
                  <a:gd name="T1" fmla="*/ 269 h 411"/>
                  <a:gd name="T2" fmla="*/ 27 w 244"/>
                  <a:gd name="T3" fmla="*/ 163 h 411"/>
                  <a:gd name="T4" fmla="*/ 106 w 244"/>
                  <a:gd name="T5" fmla="*/ 22 h 411"/>
                  <a:gd name="T6" fmla="*/ 216 w 244"/>
                  <a:gd name="T7" fmla="*/ 106 h 411"/>
                  <a:gd name="T8" fmla="*/ 107 w 244"/>
                  <a:gd name="T9" fmla="*/ 269 h 411"/>
                </a:gdLst>
                <a:ahLst/>
                <a:cxnLst>
                  <a:cxn ang="0">
                    <a:pos x="T0" y="T1"/>
                  </a:cxn>
                  <a:cxn ang="0">
                    <a:pos x="T2" y="T3"/>
                  </a:cxn>
                  <a:cxn ang="0">
                    <a:pos x="T4" y="T5"/>
                  </a:cxn>
                  <a:cxn ang="0">
                    <a:pos x="T6" y="T7"/>
                  </a:cxn>
                  <a:cxn ang="0">
                    <a:pos x="T8" y="T9"/>
                  </a:cxn>
                </a:cxnLst>
                <a:rect l="0" t="0" r="r" b="b"/>
                <a:pathLst>
                  <a:path w="244" h="411">
                    <a:moveTo>
                      <a:pt x="107" y="269"/>
                    </a:moveTo>
                    <a:cubicBezTo>
                      <a:pt x="107" y="269"/>
                      <a:pt x="55" y="243"/>
                      <a:pt x="27" y="163"/>
                    </a:cubicBezTo>
                    <a:cubicBezTo>
                      <a:pt x="0" y="83"/>
                      <a:pt x="49" y="0"/>
                      <a:pt x="106" y="22"/>
                    </a:cubicBezTo>
                    <a:cubicBezTo>
                      <a:pt x="163" y="44"/>
                      <a:pt x="196" y="69"/>
                      <a:pt x="216" y="106"/>
                    </a:cubicBezTo>
                    <a:cubicBezTo>
                      <a:pt x="236" y="143"/>
                      <a:pt x="244" y="411"/>
                      <a:pt x="107" y="269"/>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8" name="Freeform 115">
                <a:extLst>
                  <a:ext uri="{FF2B5EF4-FFF2-40B4-BE49-F238E27FC236}">
                    <a16:creationId xmlns:a16="http://schemas.microsoft.com/office/drawing/2014/main" id="{53583BF0-9CF1-4FDC-8406-71938631A9CD}"/>
                  </a:ext>
                </a:extLst>
              </p:cNvPr>
              <p:cNvSpPr>
                <a:spLocks/>
              </p:cNvSpPr>
              <p:nvPr/>
            </p:nvSpPr>
            <p:spPr bwMode="auto">
              <a:xfrm>
                <a:off x="2054" y="545"/>
                <a:ext cx="333" cy="445"/>
              </a:xfrm>
              <a:custGeom>
                <a:avLst/>
                <a:gdLst>
                  <a:gd name="T0" fmla="*/ 103 w 259"/>
                  <a:gd name="T1" fmla="*/ 346 h 346"/>
                  <a:gd name="T2" fmla="*/ 35 w 259"/>
                  <a:gd name="T3" fmla="*/ 94 h 346"/>
                  <a:gd name="T4" fmla="*/ 144 w 259"/>
                  <a:gd name="T5" fmla="*/ 24 h 346"/>
                  <a:gd name="T6" fmla="*/ 188 w 259"/>
                  <a:gd name="T7" fmla="*/ 234 h 346"/>
                  <a:gd name="T8" fmla="*/ 103 w 259"/>
                  <a:gd name="T9" fmla="*/ 346 h 346"/>
                </a:gdLst>
                <a:ahLst/>
                <a:cxnLst>
                  <a:cxn ang="0">
                    <a:pos x="T0" y="T1"/>
                  </a:cxn>
                  <a:cxn ang="0">
                    <a:pos x="T2" y="T3"/>
                  </a:cxn>
                  <a:cxn ang="0">
                    <a:pos x="T4" y="T5"/>
                  </a:cxn>
                  <a:cxn ang="0">
                    <a:pos x="T6" y="T7"/>
                  </a:cxn>
                  <a:cxn ang="0">
                    <a:pos x="T8" y="T9"/>
                  </a:cxn>
                </a:cxnLst>
                <a:rect l="0" t="0" r="r" b="b"/>
                <a:pathLst>
                  <a:path w="259" h="346">
                    <a:moveTo>
                      <a:pt x="103" y="346"/>
                    </a:moveTo>
                    <a:cubicBezTo>
                      <a:pt x="103" y="346"/>
                      <a:pt x="0" y="157"/>
                      <a:pt x="35" y="94"/>
                    </a:cubicBezTo>
                    <a:cubicBezTo>
                      <a:pt x="70" y="31"/>
                      <a:pt x="116" y="0"/>
                      <a:pt x="144" y="24"/>
                    </a:cubicBezTo>
                    <a:cubicBezTo>
                      <a:pt x="172" y="47"/>
                      <a:pt x="259" y="144"/>
                      <a:pt x="188" y="234"/>
                    </a:cubicBezTo>
                    <a:cubicBezTo>
                      <a:pt x="141" y="293"/>
                      <a:pt x="136" y="282"/>
                      <a:pt x="103" y="346"/>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9" name="Freeform 116">
                <a:extLst>
                  <a:ext uri="{FF2B5EF4-FFF2-40B4-BE49-F238E27FC236}">
                    <a16:creationId xmlns:a16="http://schemas.microsoft.com/office/drawing/2014/main" id="{95CD9B2C-D2C7-4020-90B3-A224DFD5D36E}"/>
                  </a:ext>
                </a:extLst>
              </p:cNvPr>
              <p:cNvSpPr>
                <a:spLocks/>
              </p:cNvSpPr>
              <p:nvPr/>
            </p:nvSpPr>
            <p:spPr bwMode="auto">
              <a:xfrm>
                <a:off x="2094" y="720"/>
                <a:ext cx="176" cy="372"/>
              </a:xfrm>
              <a:custGeom>
                <a:avLst/>
                <a:gdLst>
                  <a:gd name="T0" fmla="*/ 111 w 137"/>
                  <a:gd name="T1" fmla="*/ 289 h 289"/>
                  <a:gd name="T2" fmla="*/ 90 w 137"/>
                  <a:gd name="T3" fmla="*/ 137 h 289"/>
                  <a:gd name="T4" fmla="*/ 99 w 137"/>
                  <a:gd name="T5" fmla="*/ 18 h 289"/>
                  <a:gd name="T6" fmla="*/ 29 w 137"/>
                  <a:gd name="T7" fmla="*/ 91 h 289"/>
                  <a:gd name="T8" fmla="*/ 56 w 137"/>
                  <a:gd name="T9" fmla="*/ 150 h 289"/>
                  <a:gd name="T10" fmla="*/ 25 w 137"/>
                  <a:gd name="T11" fmla="*/ 196 h 289"/>
                  <a:gd name="T12" fmla="*/ 20 w 137"/>
                  <a:gd name="T13" fmla="*/ 205 h 289"/>
                  <a:gd name="T14" fmla="*/ 16 w 137"/>
                  <a:gd name="T15" fmla="*/ 248 h 289"/>
                  <a:gd name="T16" fmla="*/ 111 w 137"/>
                  <a:gd name="T17" fmla="*/ 289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7" h="289">
                    <a:moveTo>
                      <a:pt x="111" y="289"/>
                    </a:moveTo>
                    <a:cubicBezTo>
                      <a:pt x="111" y="289"/>
                      <a:pt x="58" y="181"/>
                      <a:pt x="90" y="137"/>
                    </a:cubicBezTo>
                    <a:cubicBezTo>
                      <a:pt x="122" y="94"/>
                      <a:pt x="137" y="35"/>
                      <a:pt x="99" y="18"/>
                    </a:cubicBezTo>
                    <a:cubicBezTo>
                      <a:pt x="61" y="0"/>
                      <a:pt x="17" y="17"/>
                      <a:pt x="29" y="91"/>
                    </a:cubicBezTo>
                    <a:cubicBezTo>
                      <a:pt x="56" y="150"/>
                      <a:pt x="56" y="150"/>
                      <a:pt x="56" y="150"/>
                    </a:cubicBezTo>
                    <a:cubicBezTo>
                      <a:pt x="56" y="150"/>
                      <a:pt x="40" y="173"/>
                      <a:pt x="25" y="196"/>
                    </a:cubicBezTo>
                    <a:cubicBezTo>
                      <a:pt x="23" y="199"/>
                      <a:pt x="22" y="202"/>
                      <a:pt x="20" y="205"/>
                    </a:cubicBezTo>
                    <a:cubicBezTo>
                      <a:pt x="4" y="232"/>
                      <a:pt x="0" y="248"/>
                      <a:pt x="16" y="248"/>
                    </a:cubicBezTo>
                    <a:cubicBezTo>
                      <a:pt x="32" y="248"/>
                      <a:pt x="90" y="259"/>
                      <a:pt x="111" y="289"/>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0" name="Freeform 117">
                <a:extLst>
                  <a:ext uri="{FF2B5EF4-FFF2-40B4-BE49-F238E27FC236}">
                    <a16:creationId xmlns:a16="http://schemas.microsoft.com/office/drawing/2014/main" id="{03C970B4-993F-482D-B922-33A22712CBBC}"/>
                  </a:ext>
                </a:extLst>
              </p:cNvPr>
              <p:cNvSpPr>
                <a:spLocks/>
              </p:cNvSpPr>
              <p:nvPr/>
            </p:nvSpPr>
            <p:spPr bwMode="auto">
              <a:xfrm>
                <a:off x="2130" y="715"/>
                <a:ext cx="131" cy="193"/>
              </a:xfrm>
              <a:custGeom>
                <a:avLst/>
                <a:gdLst>
                  <a:gd name="T0" fmla="*/ 33 w 102"/>
                  <a:gd name="T1" fmla="*/ 150 h 150"/>
                  <a:gd name="T2" fmla="*/ 25 w 102"/>
                  <a:gd name="T3" fmla="*/ 30 h 150"/>
                  <a:gd name="T4" fmla="*/ 10 w 102"/>
                  <a:gd name="T5" fmla="*/ 108 h 150"/>
                  <a:gd name="T6" fmla="*/ 33 w 102"/>
                  <a:gd name="T7" fmla="*/ 150 h 150"/>
                </a:gdLst>
                <a:ahLst/>
                <a:cxnLst>
                  <a:cxn ang="0">
                    <a:pos x="T0" y="T1"/>
                  </a:cxn>
                  <a:cxn ang="0">
                    <a:pos x="T2" y="T3"/>
                  </a:cxn>
                  <a:cxn ang="0">
                    <a:pos x="T4" y="T5"/>
                  </a:cxn>
                  <a:cxn ang="0">
                    <a:pos x="T6" y="T7"/>
                  </a:cxn>
                </a:cxnLst>
                <a:rect l="0" t="0" r="r" b="b"/>
                <a:pathLst>
                  <a:path w="102" h="150">
                    <a:moveTo>
                      <a:pt x="33" y="150"/>
                    </a:moveTo>
                    <a:cubicBezTo>
                      <a:pt x="33" y="150"/>
                      <a:pt x="102" y="0"/>
                      <a:pt x="25" y="30"/>
                    </a:cubicBezTo>
                    <a:cubicBezTo>
                      <a:pt x="25" y="30"/>
                      <a:pt x="0" y="46"/>
                      <a:pt x="10" y="108"/>
                    </a:cubicBezTo>
                    <a:lnTo>
                      <a:pt x="33" y="15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1" name="Freeform 118">
                <a:extLst>
                  <a:ext uri="{FF2B5EF4-FFF2-40B4-BE49-F238E27FC236}">
                    <a16:creationId xmlns:a16="http://schemas.microsoft.com/office/drawing/2014/main" id="{0AF39B50-C3D1-4887-BD5D-80A8D7A2A52A}"/>
                  </a:ext>
                </a:extLst>
              </p:cNvPr>
              <p:cNvSpPr>
                <a:spLocks/>
              </p:cNvSpPr>
              <p:nvPr/>
            </p:nvSpPr>
            <p:spPr bwMode="auto">
              <a:xfrm>
                <a:off x="1800" y="705"/>
                <a:ext cx="360" cy="218"/>
              </a:xfrm>
              <a:custGeom>
                <a:avLst/>
                <a:gdLst>
                  <a:gd name="T0" fmla="*/ 171 w 280"/>
                  <a:gd name="T1" fmla="*/ 153 h 170"/>
                  <a:gd name="T2" fmla="*/ 5 w 280"/>
                  <a:gd name="T3" fmla="*/ 38 h 170"/>
                  <a:gd name="T4" fmla="*/ 32 w 280"/>
                  <a:gd name="T5" fmla="*/ 17 h 170"/>
                  <a:gd name="T6" fmla="*/ 216 w 280"/>
                  <a:gd name="T7" fmla="*/ 105 h 170"/>
                  <a:gd name="T8" fmla="*/ 171 w 280"/>
                  <a:gd name="T9" fmla="*/ 153 h 170"/>
                </a:gdLst>
                <a:ahLst/>
                <a:cxnLst>
                  <a:cxn ang="0">
                    <a:pos x="T0" y="T1"/>
                  </a:cxn>
                  <a:cxn ang="0">
                    <a:pos x="T2" y="T3"/>
                  </a:cxn>
                  <a:cxn ang="0">
                    <a:pos x="T4" y="T5"/>
                  </a:cxn>
                  <a:cxn ang="0">
                    <a:pos x="T6" y="T7"/>
                  </a:cxn>
                  <a:cxn ang="0">
                    <a:pos x="T8" y="T9"/>
                  </a:cxn>
                </a:cxnLst>
                <a:rect l="0" t="0" r="r" b="b"/>
                <a:pathLst>
                  <a:path w="280" h="170">
                    <a:moveTo>
                      <a:pt x="171" y="153"/>
                    </a:moveTo>
                    <a:cubicBezTo>
                      <a:pt x="171" y="153"/>
                      <a:pt x="25" y="129"/>
                      <a:pt x="5" y="38"/>
                    </a:cubicBezTo>
                    <a:cubicBezTo>
                      <a:pt x="5" y="38"/>
                      <a:pt x="0" y="0"/>
                      <a:pt x="32" y="17"/>
                    </a:cubicBezTo>
                    <a:cubicBezTo>
                      <a:pt x="63" y="33"/>
                      <a:pt x="216" y="105"/>
                      <a:pt x="216" y="105"/>
                    </a:cubicBezTo>
                    <a:cubicBezTo>
                      <a:pt x="216" y="105"/>
                      <a:pt x="280" y="170"/>
                      <a:pt x="171" y="15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2" name="Freeform 119">
                <a:extLst>
                  <a:ext uri="{FF2B5EF4-FFF2-40B4-BE49-F238E27FC236}">
                    <a16:creationId xmlns:a16="http://schemas.microsoft.com/office/drawing/2014/main" id="{C1148738-9D4C-40FD-88A8-9FA313D88830}"/>
                  </a:ext>
                </a:extLst>
              </p:cNvPr>
              <p:cNvSpPr>
                <a:spLocks/>
              </p:cNvSpPr>
              <p:nvPr/>
            </p:nvSpPr>
            <p:spPr bwMode="auto">
              <a:xfrm>
                <a:off x="1871" y="806"/>
                <a:ext cx="301" cy="165"/>
              </a:xfrm>
              <a:custGeom>
                <a:avLst/>
                <a:gdLst>
                  <a:gd name="T0" fmla="*/ 144 w 234"/>
                  <a:gd name="T1" fmla="*/ 109 h 128"/>
                  <a:gd name="T2" fmla="*/ 43 w 234"/>
                  <a:gd name="T3" fmla="*/ 113 h 128"/>
                  <a:gd name="T4" fmla="*/ 50 w 234"/>
                  <a:gd name="T5" fmla="*/ 68 h 128"/>
                  <a:gd name="T6" fmla="*/ 103 w 234"/>
                  <a:gd name="T7" fmla="*/ 58 h 128"/>
                  <a:gd name="T8" fmla="*/ 164 w 234"/>
                  <a:gd name="T9" fmla="*/ 3 h 128"/>
                  <a:gd name="T10" fmla="*/ 234 w 234"/>
                  <a:gd name="T11" fmla="*/ 79 h 128"/>
                  <a:gd name="T12" fmla="*/ 200 w 234"/>
                  <a:gd name="T13" fmla="*/ 128 h 128"/>
                  <a:gd name="T14" fmla="*/ 144 w 234"/>
                  <a:gd name="T15" fmla="*/ 109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4" h="128">
                    <a:moveTo>
                      <a:pt x="144" y="109"/>
                    </a:moveTo>
                    <a:cubicBezTo>
                      <a:pt x="69" y="110"/>
                      <a:pt x="75" y="112"/>
                      <a:pt x="43" y="113"/>
                    </a:cubicBezTo>
                    <a:cubicBezTo>
                      <a:pt x="11" y="114"/>
                      <a:pt x="0" y="110"/>
                      <a:pt x="50" y="68"/>
                    </a:cubicBezTo>
                    <a:cubicBezTo>
                      <a:pt x="100" y="27"/>
                      <a:pt x="80" y="79"/>
                      <a:pt x="103" y="58"/>
                    </a:cubicBezTo>
                    <a:cubicBezTo>
                      <a:pt x="127" y="37"/>
                      <a:pt x="139" y="0"/>
                      <a:pt x="164" y="3"/>
                    </a:cubicBezTo>
                    <a:cubicBezTo>
                      <a:pt x="189" y="6"/>
                      <a:pt x="232" y="28"/>
                      <a:pt x="234" y="79"/>
                    </a:cubicBezTo>
                    <a:cubicBezTo>
                      <a:pt x="200" y="128"/>
                      <a:pt x="200" y="128"/>
                      <a:pt x="200" y="128"/>
                    </a:cubicBezTo>
                    <a:cubicBezTo>
                      <a:pt x="200" y="128"/>
                      <a:pt x="179" y="108"/>
                      <a:pt x="144" y="109"/>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3" name="Freeform 120">
                <a:extLst>
                  <a:ext uri="{FF2B5EF4-FFF2-40B4-BE49-F238E27FC236}">
                    <a16:creationId xmlns:a16="http://schemas.microsoft.com/office/drawing/2014/main" id="{3D492E76-6414-4015-BA11-72107ABD00AC}"/>
                  </a:ext>
                </a:extLst>
              </p:cNvPr>
              <p:cNvSpPr>
                <a:spLocks/>
              </p:cNvSpPr>
              <p:nvPr/>
            </p:nvSpPr>
            <p:spPr bwMode="auto">
              <a:xfrm>
                <a:off x="2899" y="3174"/>
                <a:ext cx="185" cy="153"/>
              </a:xfrm>
              <a:custGeom>
                <a:avLst/>
                <a:gdLst>
                  <a:gd name="T0" fmla="*/ 18 w 144"/>
                  <a:gd name="T1" fmla="*/ 119 h 119"/>
                  <a:gd name="T2" fmla="*/ 72 w 144"/>
                  <a:gd name="T3" fmla="*/ 20 h 119"/>
                  <a:gd name="T4" fmla="*/ 18 w 144"/>
                  <a:gd name="T5" fmla="*/ 119 h 119"/>
                </a:gdLst>
                <a:ahLst/>
                <a:cxnLst>
                  <a:cxn ang="0">
                    <a:pos x="T0" y="T1"/>
                  </a:cxn>
                  <a:cxn ang="0">
                    <a:pos x="T2" y="T3"/>
                  </a:cxn>
                  <a:cxn ang="0">
                    <a:pos x="T4" y="T5"/>
                  </a:cxn>
                </a:cxnLst>
                <a:rect l="0" t="0" r="r" b="b"/>
                <a:pathLst>
                  <a:path w="144" h="119">
                    <a:moveTo>
                      <a:pt x="18" y="119"/>
                    </a:moveTo>
                    <a:cubicBezTo>
                      <a:pt x="18" y="119"/>
                      <a:pt x="0" y="39"/>
                      <a:pt x="72" y="20"/>
                    </a:cubicBezTo>
                    <a:cubicBezTo>
                      <a:pt x="144" y="0"/>
                      <a:pt x="76" y="119"/>
                      <a:pt x="18" y="119"/>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4" name="Freeform 121">
                <a:extLst>
                  <a:ext uri="{FF2B5EF4-FFF2-40B4-BE49-F238E27FC236}">
                    <a16:creationId xmlns:a16="http://schemas.microsoft.com/office/drawing/2014/main" id="{4794B844-476A-4FAB-94AF-E479709E4287}"/>
                  </a:ext>
                </a:extLst>
              </p:cNvPr>
              <p:cNvSpPr>
                <a:spLocks/>
              </p:cNvSpPr>
              <p:nvPr/>
            </p:nvSpPr>
            <p:spPr bwMode="auto">
              <a:xfrm>
                <a:off x="2920" y="3024"/>
                <a:ext cx="226" cy="247"/>
              </a:xfrm>
              <a:custGeom>
                <a:avLst/>
                <a:gdLst>
                  <a:gd name="T0" fmla="*/ 137 w 175"/>
                  <a:gd name="T1" fmla="*/ 181 h 192"/>
                  <a:gd name="T2" fmla="*/ 149 w 175"/>
                  <a:gd name="T3" fmla="*/ 39 h 192"/>
                  <a:gd name="T4" fmla="*/ 94 w 175"/>
                  <a:gd name="T5" fmla="*/ 15 h 192"/>
                  <a:gd name="T6" fmla="*/ 35 w 175"/>
                  <a:gd name="T7" fmla="*/ 33 h 192"/>
                  <a:gd name="T8" fmla="*/ 13 w 175"/>
                  <a:gd name="T9" fmla="*/ 91 h 192"/>
                  <a:gd name="T10" fmla="*/ 137 w 175"/>
                  <a:gd name="T11" fmla="*/ 181 h 192"/>
                </a:gdLst>
                <a:ahLst/>
                <a:cxnLst>
                  <a:cxn ang="0">
                    <a:pos x="T0" y="T1"/>
                  </a:cxn>
                  <a:cxn ang="0">
                    <a:pos x="T2" y="T3"/>
                  </a:cxn>
                  <a:cxn ang="0">
                    <a:pos x="T4" y="T5"/>
                  </a:cxn>
                  <a:cxn ang="0">
                    <a:pos x="T6" y="T7"/>
                  </a:cxn>
                  <a:cxn ang="0">
                    <a:pos x="T8" y="T9"/>
                  </a:cxn>
                  <a:cxn ang="0">
                    <a:pos x="T10" y="T11"/>
                  </a:cxn>
                </a:cxnLst>
                <a:rect l="0" t="0" r="r" b="b"/>
                <a:pathLst>
                  <a:path w="175" h="192">
                    <a:moveTo>
                      <a:pt x="137" y="181"/>
                    </a:moveTo>
                    <a:cubicBezTo>
                      <a:pt x="137" y="181"/>
                      <a:pt x="175" y="77"/>
                      <a:pt x="149" y="39"/>
                    </a:cubicBezTo>
                    <a:cubicBezTo>
                      <a:pt x="124" y="0"/>
                      <a:pt x="108" y="9"/>
                      <a:pt x="94" y="15"/>
                    </a:cubicBezTo>
                    <a:cubicBezTo>
                      <a:pt x="80" y="20"/>
                      <a:pt x="56" y="31"/>
                      <a:pt x="35" y="33"/>
                    </a:cubicBezTo>
                    <a:cubicBezTo>
                      <a:pt x="15" y="35"/>
                      <a:pt x="0" y="56"/>
                      <a:pt x="13" y="91"/>
                    </a:cubicBezTo>
                    <a:cubicBezTo>
                      <a:pt x="26" y="126"/>
                      <a:pt x="59" y="192"/>
                      <a:pt x="137" y="181"/>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5" name="Freeform 122">
                <a:extLst>
                  <a:ext uri="{FF2B5EF4-FFF2-40B4-BE49-F238E27FC236}">
                    <a16:creationId xmlns:a16="http://schemas.microsoft.com/office/drawing/2014/main" id="{EF15498A-41AE-4147-ACAF-6FA13F75ED1B}"/>
                  </a:ext>
                </a:extLst>
              </p:cNvPr>
              <p:cNvSpPr>
                <a:spLocks/>
              </p:cNvSpPr>
              <p:nvPr/>
            </p:nvSpPr>
            <p:spPr bwMode="auto">
              <a:xfrm>
                <a:off x="3008" y="3067"/>
                <a:ext cx="85" cy="180"/>
              </a:xfrm>
              <a:custGeom>
                <a:avLst/>
                <a:gdLst>
                  <a:gd name="T0" fmla="*/ 3 w 66"/>
                  <a:gd name="T1" fmla="*/ 0 h 140"/>
                  <a:gd name="T2" fmla="*/ 2 w 66"/>
                  <a:gd name="T3" fmla="*/ 0 h 140"/>
                  <a:gd name="T4" fmla="*/ 1 w 66"/>
                  <a:gd name="T5" fmla="*/ 2 h 140"/>
                  <a:gd name="T6" fmla="*/ 62 w 66"/>
                  <a:gd name="T7" fmla="*/ 139 h 140"/>
                  <a:gd name="T8" fmla="*/ 65 w 66"/>
                  <a:gd name="T9" fmla="*/ 140 h 140"/>
                  <a:gd name="T10" fmla="*/ 66 w 66"/>
                  <a:gd name="T11" fmla="*/ 138 h 140"/>
                  <a:gd name="T12" fmla="*/ 4 w 66"/>
                  <a:gd name="T13" fmla="*/ 1 h 140"/>
                  <a:gd name="T14" fmla="*/ 3 w 66"/>
                  <a:gd name="T15" fmla="*/ 0 h 1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140">
                    <a:moveTo>
                      <a:pt x="3" y="0"/>
                    </a:moveTo>
                    <a:cubicBezTo>
                      <a:pt x="2" y="0"/>
                      <a:pt x="2" y="0"/>
                      <a:pt x="2" y="0"/>
                    </a:cubicBezTo>
                    <a:cubicBezTo>
                      <a:pt x="1" y="0"/>
                      <a:pt x="0" y="1"/>
                      <a:pt x="1" y="2"/>
                    </a:cubicBezTo>
                    <a:cubicBezTo>
                      <a:pt x="1" y="4"/>
                      <a:pt x="56" y="125"/>
                      <a:pt x="62" y="139"/>
                    </a:cubicBezTo>
                    <a:cubicBezTo>
                      <a:pt x="63" y="140"/>
                      <a:pt x="64" y="140"/>
                      <a:pt x="65" y="140"/>
                    </a:cubicBezTo>
                    <a:cubicBezTo>
                      <a:pt x="66" y="140"/>
                      <a:pt x="66" y="139"/>
                      <a:pt x="66" y="138"/>
                    </a:cubicBezTo>
                    <a:cubicBezTo>
                      <a:pt x="59" y="123"/>
                      <a:pt x="5" y="2"/>
                      <a:pt x="4" y="1"/>
                    </a:cubicBezTo>
                    <a:cubicBezTo>
                      <a:pt x="4" y="0"/>
                      <a:pt x="3" y="0"/>
                      <a:pt x="3"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6" name="Freeform 123">
                <a:extLst>
                  <a:ext uri="{FF2B5EF4-FFF2-40B4-BE49-F238E27FC236}">
                    <a16:creationId xmlns:a16="http://schemas.microsoft.com/office/drawing/2014/main" id="{41466306-B914-40F3-95CE-74C74AC20AE9}"/>
                  </a:ext>
                </a:extLst>
              </p:cNvPr>
              <p:cNvSpPr>
                <a:spLocks/>
              </p:cNvSpPr>
              <p:nvPr/>
            </p:nvSpPr>
            <p:spPr bwMode="auto">
              <a:xfrm>
                <a:off x="3041" y="3173"/>
                <a:ext cx="62" cy="63"/>
              </a:xfrm>
              <a:custGeom>
                <a:avLst/>
                <a:gdLst>
                  <a:gd name="T0" fmla="*/ 13 w 48"/>
                  <a:gd name="T1" fmla="*/ 0 h 49"/>
                  <a:gd name="T2" fmla="*/ 0 w 48"/>
                  <a:gd name="T3" fmla="*/ 46 h 49"/>
                  <a:gd name="T4" fmla="*/ 1 w 48"/>
                  <a:gd name="T5" fmla="*/ 49 h 49"/>
                  <a:gd name="T6" fmla="*/ 4 w 48"/>
                  <a:gd name="T7" fmla="*/ 47 h 49"/>
                  <a:gd name="T8" fmla="*/ 15 w 48"/>
                  <a:gd name="T9" fmla="*/ 6 h 49"/>
                  <a:gd name="T10" fmla="*/ 45 w 48"/>
                  <a:gd name="T11" fmla="*/ 21 h 49"/>
                  <a:gd name="T12" fmla="*/ 48 w 48"/>
                  <a:gd name="T13" fmla="*/ 20 h 49"/>
                  <a:gd name="T14" fmla="*/ 47 w 48"/>
                  <a:gd name="T15" fmla="*/ 18 h 49"/>
                  <a:gd name="T16" fmla="*/ 13 w 48"/>
                  <a:gd name="T1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49">
                    <a:moveTo>
                      <a:pt x="13" y="0"/>
                    </a:moveTo>
                    <a:cubicBezTo>
                      <a:pt x="0" y="46"/>
                      <a:pt x="0" y="46"/>
                      <a:pt x="0" y="46"/>
                    </a:cubicBezTo>
                    <a:cubicBezTo>
                      <a:pt x="0" y="47"/>
                      <a:pt x="0" y="48"/>
                      <a:pt x="1" y="49"/>
                    </a:cubicBezTo>
                    <a:cubicBezTo>
                      <a:pt x="2" y="49"/>
                      <a:pt x="3" y="48"/>
                      <a:pt x="4" y="47"/>
                    </a:cubicBezTo>
                    <a:cubicBezTo>
                      <a:pt x="15" y="6"/>
                      <a:pt x="15" y="6"/>
                      <a:pt x="15" y="6"/>
                    </a:cubicBezTo>
                    <a:cubicBezTo>
                      <a:pt x="45" y="21"/>
                      <a:pt x="45" y="21"/>
                      <a:pt x="45" y="21"/>
                    </a:cubicBezTo>
                    <a:cubicBezTo>
                      <a:pt x="46" y="22"/>
                      <a:pt x="47" y="21"/>
                      <a:pt x="48" y="20"/>
                    </a:cubicBezTo>
                    <a:cubicBezTo>
                      <a:pt x="48" y="20"/>
                      <a:pt x="48" y="18"/>
                      <a:pt x="47" y="18"/>
                    </a:cubicBezTo>
                    <a:lnTo>
                      <a:pt x="13"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7" name="Freeform 124">
                <a:extLst>
                  <a:ext uri="{FF2B5EF4-FFF2-40B4-BE49-F238E27FC236}">
                    <a16:creationId xmlns:a16="http://schemas.microsoft.com/office/drawing/2014/main" id="{CA5E4B47-1975-4ECC-A813-AD790DE7C605}"/>
                  </a:ext>
                </a:extLst>
              </p:cNvPr>
              <p:cNvSpPr>
                <a:spLocks/>
              </p:cNvSpPr>
              <p:nvPr/>
            </p:nvSpPr>
            <p:spPr bwMode="auto">
              <a:xfrm>
                <a:off x="3059" y="3202"/>
                <a:ext cx="39" cy="42"/>
              </a:xfrm>
              <a:custGeom>
                <a:avLst/>
                <a:gdLst>
                  <a:gd name="T0" fmla="*/ 9 w 30"/>
                  <a:gd name="T1" fmla="*/ 0 h 32"/>
                  <a:gd name="T2" fmla="*/ 0 w 30"/>
                  <a:gd name="T3" fmla="*/ 29 h 32"/>
                  <a:gd name="T4" fmla="*/ 2 w 30"/>
                  <a:gd name="T5" fmla="*/ 32 h 32"/>
                  <a:gd name="T6" fmla="*/ 4 w 30"/>
                  <a:gd name="T7" fmla="*/ 31 h 32"/>
                  <a:gd name="T8" fmla="*/ 11 w 30"/>
                  <a:gd name="T9" fmla="*/ 6 h 32"/>
                  <a:gd name="T10" fmla="*/ 27 w 30"/>
                  <a:gd name="T11" fmla="*/ 15 h 32"/>
                  <a:gd name="T12" fmla="*/ 30 w 30"/>
                  <a:gd name="T13" fmla="*/ 14 h 32"/>
                  <a:gd name="T14" fmla="*/ 29 w 30"/>
                  <a:gd name="T15" fmla="*/ 12 h 32"/>
                  <a:gd name="T16" fmla="*/ 9 w 30"/>
                  <a:gd name="T1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2">
                    <a:moveTo>
                      <a:pt x="9" y="0"/>
                    </a:moveTo>
                    <a:cubicBezTo>
                      <a:pt x="0" y="29"/>
                      <a:pt x="0" y="29"/>
                      <a:pt x="0" y="29"/>
                    </a:cubicBezTo>
                    <a:cubicBezTo>
                      <a:pt x="0" y="30"/>
                      <a:pt x="1" y="31"/>
                      <a:pt x="2" y="32"/>
                    </a:cubicBezTo>
                    <a:cubicBezTo>
                      <a:pt x="3" y="32"/>
                      <a:pt x="4" y="32"/>
                      <a:pt x="4" y="31"/>
                    </a:cubicBezTo>
                    <a:cubicBezTo>
                      <a:pt x="11" y="6"/>
                      <a:pt x="11" y="6"/>
                      <a:pt x="11" y="6"/>
                    </a:cubicBezTo>
                    <a:cubicBezTo>
                      <a:pt x="27" y="15"/>
                      <a:pt x="27" y="15"/>
                      <a:pt x="27" y="15"/>
                    </a:cubicBezTo>
                    <a:cubicBezTo>
                      <a:pt x="28" y="15"/>
                      <a:pt x="29" y="15"/>
                      <a:pt x="30" y="14"/>
                    </a:cubicBezTo>
                    <a:cubicBezTo>
                      <a:pt x="30" y="13"/>
                      <a:pt x="30" y="12"/>
                      <a:pt x="29" y="12"/>
                    </a:cubicBezTo>
                    <a:lnTo>
                      <a:pt x="9"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8" name="Freeform 125">
                <a:extLst>
                  <a:ext uri="{FF2B5EF4-FFF2-40B4-BE49-F238E27FC236}">
                    <a16:creationId xmlns:a16="http://schemas.microsoft.com/office/drawing/2014/main" id="{FC6815F3-EA5F-4643-B450-778F6199D441}"/>
                  </a:ext>
                </a:extLst>
              </p:cNvPr>
              <p:cNvSpPr>
                <a:spLocks/>
              </p:cNvSpPr>
              <p:nvPr/>
            </p:nvSpPr>
            <p:spPr bwMode="auto">
              <a:xfrm>
                <a:off x="3004" y="3124"/>
                <a:ext cx="104" cy="94"/>
              </a:xfrm>
              <a:custGeom>
                <a:avLst/>
                <a:gdLst>
                  <a:gd name="T0" fmla="*/ 24 w 81"/>
                  <a:gd name="T1" fmla="*/ 0 h 73"/>
                  <a:gd name="T2" fmla="*/ 0 w 81"/>
                  <a:gd name="T3" fmla="*/ 70 h 73"/>
                  <a:gd name="T4" fmla="*/ 1 w 81"/>
                  <a:gd name="T5" fmla="*/ 73 h 73"/>
                  <a:gd name="T6" fmla="*/ 4 w 81"/>
                  <a:gd name="T7" fmla="*/ 71 h 73"/>
                  <a:gd name="T8" fmla="*/ 27 w 81"/>
                  <a:gd name="T9" fmla="*/ 5 h 73"/>
                  <a:gd name="T10" fmla="*/ 79 w 81"/>
                  <a:gd name="T11" fmla="*/ 22 h 73"/>
                  <a:gd name="T12" fmla="*/ 81 w 81"/>
                  <a:gd name="T13" fmla="*/ 21 h 73"/>
                  <a:gd name="T14" fmla="*/ 80 w 81"/>
                  <a:gd name="T15" fmla="*/ 18 h 73"/>
                  <a:gd name="T16" fmla="*/ 24 w 81"/>
                  <a:gd name="T17"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73">
                    <a:moveTo>
                      <a:pt x="24" y="0"/>
                    </a:moveTo>
                    <a:cubicBezTo>
                      <a:pt x="0" y="70"/>
                      <a:pt x="0" y="70"/>
                      <a:pt x="0" y="70"/>
                    </a:cubicBezTo>
                    <a:cubicBezTo>
                      <a:pt x="0" y="71"/>
                      <a:pt x="0" y="72"/>
                      <a:pt x="1" y="73"/>
                    </a:cubicBezTo>
                    <a:cubicBezTo>
                      <a:pt x="2" y="73"/>
                      <a:pt x="3" y="72"/>
                      <a:pt x="4" y="71"/>
                    </a:cubicBezTo>
                    <a:cubicBezTo>
                      <a:pt x="27" y="5"/>
                      <a:pt x="27" y="5"/>
                      <a:pt x="27" y="5"/>
                    </a:cubicBezTo>
                    <a:cubicBezTo>
                      <a:pt x="79" y="22"/>
                      <a:pt x="79" y="22"/>
                      <a:pt x="79" y="22"/>
                    </a:cubicBezTo>
                    <a:cubicBezTo>
                      <a:pt x="80" y="22"/>
                      <a:pt x="81" y="22"/>
                      <a:pt x="81" y="21"/>
                    </a:cubicBezTo>
                    <a:cubicBezTo>
                      <a:pt x="81" y="20"/>
                      <a:pt x="81" y="19"/>
                      <a:pt x="80" y="18"/>
                    </a:cubicBezTo>
                    <a:lnTo>
                      <a:pt x="24"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9" name="Freeform 126">
                <a:extLst>
                  <a:ext uri="{FF2B5EF4-FFF2-40B4-BE49-F238E27FC236}">
                    <a16:creationId xmlns:a16="http://schemas.microsoft.com/office/drawing/2014/main" id="{878FC60B-C7C5-440F-A806-F3B8D0371E31}"/>
                  </a:ext>
                </a:extLst>
              </p:cNvPr>
              <p:cNvSpPr>
                <a:spLocks/>
              </p:cNvSpPr>
              <p:nvPr/>
            </p:nvSpPr>
            <p:spPr bwMode="auto">
              <a:xfrm>
                <a:off x="2969" y="3079"/>
                <a:ext cx="144" cy="109"/>
              </a:xfrm>
              <a:custGeom>
                <a:avLst/>
                <a:gdLst>
                  <a:gd name="T0" fmla="*/ 36 w 112"/>
                  <a:gd name="T1" fmla="*/ 0 h 85"/>
                  <a:gd name="T2" fmla="*/ 0 w 112"/>
                  <a:gd name="T3" fmla="*/ 82 h 85"/>
                  <a:gd name="T4" fmla="*/ 1 w 112"/>
                  <a:gd name="T5" fmla="*/ 84 h 85"/>
                  <a:gd name="T6" fmla="*/ 4 w 112"/>
                  <a:gd name="T7" fmla="*/ 83 h 85"/>
                  <a:gd name="T8" fmla="*/ 38 w 112"/>
                  <a:gd name="T9" fmla="*/ 4 h 85"/>
                  <a:gd name="T10" fmla="*/ 109 w 112"/>
                  <a:gd name="T11" fmla="*/ 22 h 85"/>
                  <a:gd name="T12" fmla="*/ 112 w 112"/>
                  <a:gd name="T13" fmla="*/ 21 h 85"/>
                  <a:gd name="T14" fmla="*/ 110 w 112"/>
                  <a:gd name="T15" fmla="*/ 19 h 85"/>
                  <a:gd name="T16" fmla="*/ 36 w 112"/>
                  <a:gd name="T17"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 h="85">
                    <a:moveTo>
                      <a:pt x="36" y="0"/>
                    </a:moveTo>
                    <a:cubicBezTo>
                      <a:pt x="0" y="82"/>
                      <a:pt x="0" y="82"/>
                      <a:pt x="0" y="82"/>
                    </a:cubicBezTo>
                    <a:cubicBezTo>
                      <a:pt x="0" y="83"/>
                      <a:pt x="0" y="84"/>
                      <a:pt x="1" y="84"/>
                    </a:cubicBezTo>
                    <a:cubicBezTo>
                      <a:pt x="2" y="85"/>
                      <a:pt x="3" y="84"/>
                      <a:pt x="4" y="83"/>
                    </a:cubicBezTo>
                    <a:cubicBezTo>
                      <a:pt x="38" y="4"/>
                      <a:pt x="38" y="4"/>
                      <a:pt x="38" y="4"/>
                    </a:cubicBezTo>
                    <a:cubicBezTo>
                      <a:pt x="109" y="22"/>
                      <a:pt x="109" y="22"/>
                      <a:pt x="109" y="22"/>
                    </a:cubicBezTo>
                    <a:cubicBezTo>
                      <a:pt x="110" y="23"/>
                      <a:pt x="111" y="22"/>
                      <a:pt x="112" y="21"/>
                    </a:cubicBezTo>
                    <a:cubicBezTo>
                      <a:pt x="112" y="20"/>
                      <a:pt x="111" y="19"/>
                      <a:pt x="110" y="19"/>
                    </a:cubicBezTo>
                    <a:lnTo>
                      <a:pt x="36"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0" name="Freeform 127">
                <a:extLst>
                  <a:ext uri="{FF2B5EF4-FFF2-40B4-BE49-F238E27FC236}">
                    <a16:creationId xmlns:a16="http://schemas.microsoft.com/office/drawing/2014/main" id="{658CE140-3C5A-4326-827E-F037A78C4A84}"/>
                  </a:ext>
                </a:extLst>
              </p:cNvPr>
              <p:cNvSpPr>
                <a:spLocks/>
              </p:cNvSpPr>
              <p:nvPr/>
            </p:nvSpPr>
            <p:spPr bwMode="auto">
              <a:xfrm>
                <a:off x="2973" y="2855"/>
                <a:ext cx="175" cy="107"/>
              </a:xfrm>
              <a:custGeom>
                <a:avLst/>
                <a:gdLst>
                  <a:gd name="T0" fmla="*/ 4 w 136"/>
                  <a:gd name="T1" fmla="*/ 0 h 83"/>
                  <a:gd name="T2" fmla="*/ 1 w 136"/>
                  <a:gd name="T3" fmla="*/ 2 h 83"/>
                  <a:gd name="T4" fmla="*/ 2 w 136"/>
                  <a:gd name="T5" fmla="*/ 7 h 83"/>
                  <a:gd name="T6" fmla="*/ 132 w 136"/>
                  <a:gd name="T7" fmla="*/ 83 h 83"/>
                  <a:gd name="T8" fmla="*/ 136 w 136"/>
                  <a:gd name="T9" fmla="*/ 79 h 83"/>
                  <a:gd name="T10" fmla="*/ 132 w 136"/>
                  <a:gd name="T11" fmla="*/ 75 h 83"/>
                  <a:gd name="T12" fmla="*/ 131 w 136"/>
                  <a:gd name="T13" fmla="*/ 75 h 83"/>
                  <a:gd name="T14" fmla="*/ 7 w 136"/>
                  <a:gd name="T15" fmla="*/ 1 h 83"/>
                  <a:gd name="T16" fmla="*/ 4 w 136"/>
                  <a:gd name="T17"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6" h="83">
                    <a:moveTo>
                      <a:pt x="4" y="0"/>
                    </a:moveTo>
                    <a:cubicBezTo>
                      <a:pt x="3" y="0"/>
                      <a:pt x="2" y="1"/>
                      <a:pt x="1" y="2"/>
                    </a:cubicBezTo>
                    <a:cubicBezTo>
                      <a:pt x="0" y="3"/>
                      <a:pt x="0" y="5"/>
                      <a:pt x="2" y="7"/>
                    </a:cubicBezTo>
                    <a:cubicBezTo>
                      <a:pt x="5" y="10"/>
                      <a:pt x="89" y="81"/>
                      <a:pt x="132" y="83"/>
                    </a:cubicBezTo>
                    <a:cubicBezTo>
                      <a:pt x="134" y="83"/>
                      <a:pt x="135" y="81"/>
                      <a:pt x="136" y="79"/>
                    </a:cubicBezTo>
                    <a:cubicBezTo>
                      <a:pt x="136" y="77"/>
                      <a:pt x="134" y="75"/>
                      <a:pt x="132" y="75"/>
                    </a:cubicBezTo>
                    <a:cubicBezTo>
                      <a:pt x="132" y="75"/>
                      <a:pt x="131" y="75"/>
                      <a:pt x="131" y="75"/>
                    </a:cubicBezTo>
                    <a:cubicBezTo>
                      <a:pt x="90" y="73"/>
                      <a:pt x="7" y="2"/>
                      <a:pt x="7" y="1"/>
                    </a:cubicBezTo>
                    <a:cubicBezTo>
                      <a:pt x="6" y="1"/>
                      <a:pt x="5" y="0"/>
                      <a:pt x="4"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1" name="Freeform 128">
                <a:extLst>
                  <a:ext uri="{FF2B5EF4-FFF2-40B4-BE49-F238E27FC236}">
                    <a16:creationId xmlns:a16="http://schemas.microsoft.com/office/drawing/2014/main" id="{FC213275-7BB7-4D8A-B33F-2FE085F8D2BA}"/>
                  </a:ext>
                </a:extLst>
              </p:cNvPr>
              <p:cNvSpPr>
                <a:spLocks/>
              </p:cNvSpPr>
              <p:nvPr/>
            </p:nvSpPr>
            <p:spPr bwMode="auto">
              <a:xfrm>
                <a:off x="2897" y="2710"/>
                <a:ext cx="130" cy="485"/>
              </a:xfrm>
              <a:custGeom>
                <a:avLst/>
                <a:gdLst>
                  <a:gd name="T0" fmla="*/ 5 w 101"/>
                  <a:gd name="T1" fmla="*/ 0 h 377"/>
                  <a:gd name="T2" fmla="*/ 2 w 101"/>
                  <a:gd name="T3" fmla="*/ 0 h 377"/>
                  <a:gd name="T4" fmla="*/ 1 w 101"/>
                  <a:gd name="T5" fmla="*/ 5 h 377"/>
                  <a:gd name="T6" fmla="*/ 57 w 101"/>
                  <a:gd name="T7" fmla="*/ 112 h 377"/>
                  <a:gd name="T8" fmla="*/ 85 w 101"/>
                  <a:gd name="T9" fmla="*/ 304 h 377"/>
                  <a:gd name="T10" fmla="*/ 93 w 101"/>
                  <a:gd name="T11" fmla="*/ 374 h 377"/>
                  <a:gd name="T12" fmla="*/ 98 w 101"/>
                  <a:gd name="T13" fmla="*/ 377 h 377"/>
                  <a:gd name="T14" fmla="*/ 101 w 101"/>
                  <a:gd name="T15" fmla="*/ 373 h 377"/>
                  <a:gd name="T16" fmla="*/ 93 w 101"/>
                  <a:gd name="T17" fmla="*/ 303 h 377"/>
                  <a:gd name="T18" fmla="*/ 64 w 101"/>
                  <a:gd name="T19" fmla="*/ 109 h 377"/>
                  <a:gd name="T20" fmla="*/ 8 w 101"/>
                  <a:gd name="T21" fmla="*/ 2 h 377"/>
                  <a:gd name="T22" fmla="*/ 5 w 101"/>
                  <a:gd name="T23" fmla="*/ 0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1" h="377">
                    <a:moveTo>
                      <a:pt x="5" y="0"/>
                    </a:moveTo>
                    <a:cubicBezTo>
                      <a:pt x="4" y="0"/>
                      <a:pt x="3" y="0"/>
                      <a:pt x="2" y="0"/>
                    </a:cubicBezTo>
                    <a:cubicBezTo>
                      <a:pt x="1" y="1"/>
                      <a:pt x="0" y="3"/>
                      <a:pt x="1" y="5"/>
                    </a:cubicBezTo>
                    <a:cubicBezTo>
                      <a:pt x="1" y="6"/>
                      <a:pt x="45" y="88"/>
                      <a:pt x="57" y="112"/>
                    </a:cubicBezTo>
                    <a:cubicBezTo>
                      <a:pt x="66" y="129"/>
                      <a:pt x="77" y="230"/>
                      <a:pt x="85" y="304"/>
                    </a:cubicBezTo>
                    <a:cubicBezTo>
                      <a:pt x="88" y="333"/>
                      <a:pt x="91" y="359"/>
                      <a:pt x="93" y="374"/>
                    </a:cubicBezTo>
                    <a:cubicBezTo>
                      <a:pt x="94" y="376"/>
                      <a:pt x="96" y="377"/>
                      <a:pt x="98" y="377"/>
                    </a:cubicBezTo>
                    <a:cubicBezTo>
                      <a:pt x="100" y="377"/>
                      <a:pt x="101" y="375"/>
                      <a:pt x="101" y="373"/>
                    </a:cubicBezTo>
                    <a:cubicBezTo>
                      <a:pt x="99" y="358"/>
                      <a:pt x="96" y="332"/>
                      <a:pt x="93" y="303"/>
                    </a:cubicBezTo>
                    <a:cubicBezTo>
                      <a:pt x="84" y="225"/>
                      <a:pt x="73" y="127"/>
                      <a:pt x="64" y="109"/>
                    </a:cubicBezTo>
                    <a:cubicBezTo>
                      <a:pt x="52" y="84"/>
                      <a:pt x="8" y="2"/>
                      <a:pt x="8" y="2"/>
                    </a:cubicBezTo>
                    <a:cubicBezTo>
                      <a:pt x="7" y="0"/>
                      <a:pt x="6" y="0"/>
                      <a:pt x="5"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2" name="Freeform 129">
                <a:extLst>
                  <a:ext uri="{FF2B5EF4-FFF2-40B4-BE49-F238E27FC236}">
                    <a16:creationId xmlns:a16="http://schemas.microsoft.com/office/drawing/2014/main" id="{A6E307E9-614D-4F54-9585-FF2475FA03CD}"/>
                  </a:ext>
                </a:extLst>
              </p:cNvPr>
              <p:cNvSpPr>
                <a:spLocks/>
              </p:cNvSpPr>
              <p:nvPr/>
            </p:nvSpPr>
            <p:spPr bwMode="auto">
              <a:xfrm>
                <a:off x="2814" y="2804"/>
                <a:ext cx="200" cy="315"/>
              </a:xfrm>
              <a:custGeom>
                <a:avLst/>
                <a:gdLst>
                  <a:gd name="T0" fmla="*/ 0 w 156"/>
                  <a:gd name="T1" fmla="*/ 212 h 245"/>
                  <a:gd name="T2" fmla="*/ 85 w 156"/>
                  <a:gd name="T3" fmla="*/ 77 h 245"/>
                  <a:gd name="T4" fmla="*/ 116 w 156"/>
                  <a:gd name="T5" fmla="*/ 104 h 245"/>
                  <a:gd name="T6" fmla="*/ 0 w 156"/>
                  <a:gd name="T7" fmla="*/ 212 h 245"/>
                </a:gdLst>
                <a:ahLst/>
                <a:cxnLst>
                  <a:cxn ang="0">
                    <a:pos x="T0" y="T1"/>
                  </a:cxn>
                  <a:cxn ang="0">
                    <a:pos x="T2" y="T3"/>
                  </a:cxn>
                  <a:cxn ang="0">
                    <a:pos x="T4" y="T5"/>
                  </a:cxn>
                  <a:cxn ang="0">
                    <a:pos x="T6" y="T7"/>
                  </a:cxn>
                </a:cxnLst>
                <a:rect l="0" t="0" r="r" b="b"/>
                <a:pathLst>
                  <a:path w="156" h="245">
                    <a:moveTo>
                      <a:pt x="0" y="212"/>
                    </a:moveTo>
                    <a:cubicBezTo>
                      <a:pt x="0" y="212"/>
                      <a:pt x="14" y="153"/>
                      <a:pt x="85" y="77"/>
                    </a:cubicBezTo>
                    <a:cubicBezTo>
                      <a:pt x="156" y="0"/>
                      <a:pt x="126" y="56"/>
                      <a:pt x="116" y="104"/>
                    </a:cubicBezTo>
                    <a:cubicBezTo>
                      <a:pt x="106" y="153"/>
                      <a:pt x="4" y="245"/>
                      <a:pt x="0" y="212"/>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3" name="Freeform 130">
                <a:extLst>
                  <a:ext uri="{FF2B5EF4-FFF2-40B4-BE49-F238E27FC236}">
                    <a16:creationId xmlns:a16="http://schemas.microsoft.com/office/drawing/2014/main" id="{7AEC2575-0DD7-483B-8A48-19BF2D5C781E}"/>
                  </a:ext>
                </a:extLst>
              </p:cNvPr>
              <p:cNvSpPr>
                <a:spLocks/>
              </p:cNvSpPr>
              <p:nvPr/>
            </p:nvSpPr>
            <p:spPr bwMode="auto">
              <a:xfrm>
                <a:off x="2982" y="2854"/>
                <a:ext cx="268" cy="129"/>
              </a:xfrm>
              <a:custGeom>
                <a:avLst/>
                <a:gdLst>
                  <a:gd name="T0" fmla="*/ 0 w 208"/>
                  <a:gd name="T1" fmla="*/ 7 h 100"/>
                  <a:gd name="T2" fmla="*/ 208 w 208"/>
                  <a:gd name="T3" fmla="*/ 100 h 100"/>
                  <a:gd name="T4" fmla="*/ 0 w 208"/>
                  <a:gd name="T5" fmla="*/ 7 h 100"/>
                </a:gdLst>
                <a:ahLst/>
                <a:cxnLst>
                  <a:cxn ang="0">
                    <a:pos x="T0" y="T1"/>
                  </a:cxn>
                  <a:cxn ang="0">
                    <a:pos x="T2" y="T3"/>
                  </a:cxn>
                  <a:cxn ang="0">
                    <a:pos x="T4" y="T5"/>
                  </a:cxn>
                </a:cxnLst>
                <a:rect l="0" t="0" r="r" b="b"/>
                <a:pathLst>
                  <a:path w="208" h="100">
                    <a:moveTo>
                      <a:pt x="0" y="7"/>
                    </a:moveTo>
                    <a:cubicBezTo>
                      <a:pt x="0" y="7"/>
                      <a:pt x="183" y="90"/>
                      <a:pt x="208" y="100"/>
                    </a:cubicBezTo>
                    <a:cubicBezTo>
                      <a:pt x="208" y="100"/>
                      <a:pt x="131" y="0"/>
                      <a:pt x="0" y="7"/>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4" name="Freeform 131">
                <a:extLst>
                  <a:ext uri="{FF2B5EF4-FFF2-40B4-BE49-F238E27FC236}">
                    <a16:creationId xmlns:a16="http://schemas.microsoft.com/office/drawing/2014/main" id="{289AB65F-D21A-40A9-A37B-E19064135B36}"/>
                  </a:ext>
                </a:extLst>
              </p:cNvPr>
              <p:cNvSpPr>
                <a:spLocks/>
              </p:cNvSpPr>
              <p:nvPr/>
            </p:nvSpPr>
            <p:spPr bwMode="auto">
              <a:xfrm>
                <a:off x="2834" y="2851"/>
                <a:ext cx="149" cy="216"/>
              </a:xfrm>
              <a:custGeom>
                <a:avLst/>
                <a:gdLst>
                  <a:gd name="T0" fmla="*/ 114 w 116"/>
                  <a:gd name="T1" fmla="*/ 0 h 168"/>
                  <a:gd name="T2" fmla="*/ 112 w 116"/>
                  <a:gd name="T3" fmla="*/ 1 h 168"/>
                  <a:gd name="T4" fmla="*/ 1 w 116"/>
                  <a:gd name="T5" fmla="*/ 165 h 168"/>
                  <a:gd name="T6" fmla="*/ 1 w 116"/>
                  <a:gd name="T7" fmla="*/ 168 h 168"/>
                  <a:gd name="T8" fmla="*/ 4 w 116"/>
                  <a:gd name="T9" fmla="*/ 167 h 168"/>
                  <a:gd name="T10" fmla="*/ 116 w 116"/>
                  <a:gd name="T11" fmla="*/ 2 h 168"/>
                  <a:gd name="T12" fmla="*/ 114 w 116"/>
                  <a:gd name="T13" fmla="*/ 0 h 168"/>
                  <a:gd name="T14" fmla="*/ 114 w 116"/>
                  <a:gd name="T15" fmla="*/ 0 h 1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 h="168">
                    <a:moveTo>
                      <a:pt x="114" y="0"/>
                    </a:moveTo>
                    <a:cubicBezTo>
                      <a:pt x="113" y="0"/>
                      <a:pt x="112" y="0"/>
                      <a:pt x="112" y="1"/>
                    </a:cubicBezTo>
                    <a:cubicBezTo>
                      <a:pt x="109" y="13"/>
                      <a:pt x="38" y="114"/>
                      <a:pt x="1" y="165"/>
                    </a:cubicBezTo>
                    <a:cubicBezTo>
                      <a:pt x="0" y="166"/>
                      <a:pt x="0" y="167"/>
                      <a:pt x="1" y="168"/>
                    </a:cubicBezTo>
                    <a:cubicBezTo>
                      <a:pt x="2" y="168"/>
                      <a:pt x="3" y="168"/>
                      <a:pt x="4" y="167"/>
                    </a:cubicBezTo>
                    <a:cubicBezTo>
                      <a:pt x="8" y="161"/>
                      <a:pt x="111" y="18"/>
                      <a:pt x="116" y="2"/>
                    </a:cubicBezTo>
                    <a:cubicBezTo>
                      <a:pt x="116" y="1"/>
                      <a:pt x="115" y="0"/>
                      <a:pt x="114" y="0"/>
                    </a:cubicBezTo>
                    <a:cubicBezTo>
                      <a:pt x="114" y="0"/>
                      <a:pt x="114" y="0"/>
                      <a:pt x="114"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5" name="Freeform 132">
                <a:extLst>
                  <a:ext uri="{FF2B5EF4-FFF2-40B4-BE49-F238E27FC236}">
                    <a16:creationId xmlns:a16="http://schemas.microsoft.com/office/drawing/2014/main" id="{6B3FA78E-E45F-48F8-8625-B468AB534CD8}"/>
                  </a:ext>
                </a:extLst>
              </p:cNvPr>
              <p:cNvSpPr>
                <a:spLocks/>
              </p:cNvSpPr>
              <p:nvPr/>
            </p:nvSpPr>
            <p:spPr bwMode="auto">
              <a:xfrm>
                <a:off x="2906" y="3010"/>
                <a:ext cx="211" cy="122"/>
              </a:xfrm>
              <a:custGeom>
                <a:avLst/>
                <a:gdLst>
                  <a:gd name="T0" fmla="*/ 0 w 164"/>
                  <a:gd name="T1" fmla="*/ 72 h 95"/>
                  <a:gd name="T2" fmla="*/ 92 w 164"/>
                  <a:gd name="T3" fmla="*/ 92 h 95"/>
                  <a:gd name="T4" fmla="*/ 152 w 164"/>
                  <a:gd name="T5" fmla="*/ 35 h 95"/>
                  <a:gd name="T6" fmla="*/ 77 w 164"/>
                  <a:gd name="T7" fmla="*/ 32 h 95"/>
                  <a:gd name="T8" fmla="*/ 0 w 164"/>
                  <a:gd name="T9" fmla="*/ 72 h 95"/>
                </a:gdLst>
                <a:ahLst/>
                <a:cxnLst>
                  <a:cxn ang="0">
                    <a:pos x="T0" y="T1"/>
                  </a:cxn>
                  <a:cxn ang="0">
                    <a:pos x="T2" y="T3"/>
                  </a:cxn>
                  <a:cxn ang="0">
                    <a:pos x="T4" y="T5"/>
                  </a:cxn>
                  <a:cxn ang="0">
                    <a:pos x="T6" y="T7"/>
                  </a:cxn>
                  <a:cxn ang="0">
                    <a:pos x="T8" y="T9"/>
                  </a:cxn>
                </a:cxnLst>
                <a:rect l="0" t="0" r="r" b="b"/>
                <a:pathLst>
                  <a:path w="164" h="95">
                    <a:moveTo>
                      <a:pt x="0" y="72"/>
                    </a:moveTo>
                    <a:cubicBezTo>
                      <a:pt x="0" y="72"/>
                      <a:pt x="74" y="95"/>
                      <a:pt x="92" y="92"/>
                    </a:cubicBezTo>
                    <a:cubicBezTo>
                      <a:pt x="110" y="90"/>
                      <a:pt x="164" y="44"/>
                      <a:pt x="152" y="35"/>
                    </a:cubicBezTo>
                    <a:cubicBezTo>
                      <a:pt x="140" y="26"/>
                      <a:pt x="106" y="0"/>
                      <a:pt x="77" y="32"/>
                    </a:cubicBezTo>
                    <a:cubicBezTo>
                      <a:pt x="77" y="32"/>
                      <a:pt x="5" y="21"/>
                      <a:pt x="0" y="7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6" name="Freeform 133">
                <a:extLst>
                  <a:ext uri="{FF2B5EF4-FFF2-40B4-BE49-F238E27FC236}">
                    <a16:creationId xmlns:a16="http://schemas.microsoft.com/office/drawing/2014/main" id="{D8F3D412-8A45-430B-AC72-4CA69EB861BC}"/>
                  </a:ext>
                </a:extLst>
              </p:cNvPr>
              <p:cNvSpPr>
                <a:spLocks/>
              </p:cNvSpPr>
              <p:nvPr/>
            </p:nvSpPr>
            <p:spPr bwMode="auto">
              <a:xfrm>
                <a:off x="2902" y="3169"/>
                <a:ext cx="191" cy="243"/>
              </a:xfrm>
              <a:custGeom>
                <a:avLst/>
                <a:gdLst>
                  <a:gd name="T0" fmla="*/ 94 w 148"/>
                  <a:gd name="T1" fmla="*/ 189 h 189"/>
                  <a:gd name="T2" fmla="*/ 93 w 148"/>
                  <a:gd name="T3" fmla="*/ 13 h 189"/>
                  <a:gd name="T4" fmla="*/ 134 w 148"/>
                  <a:gd name="T5" fmla="*/ 50 h 189"/>
                  <a:gd name="T6" fmla="*/ 94 w 148"/>
                  <a:gd name="T7" fmla="*/ 189 h 189"/>
                </a:gdLst>
                <a:ahLst/>
                <a:cxnLst>
                  <a:cxn ang="0">
                    <a:pos x="T0" y="T1"/>
                  </a:cxn>
                  <a:cxn ang="0">
                    <a:pos x="T2" y="T3"/>
                  </a:cxn>
                  <a:cxn ang="0">
                    <a:pos x="T4" y="T5"/>
                  </a:cxn>
                  <a:cxn ang="0">
                    <a:pos x="T6" y="T7"/>
                  </a:cxn>
                </a:cxnLst>
                <a:rect l="0" t="0" r="r" b="b"/>
                <a:pathLst>
                  <a:path w="148" h="189">
                    <a:moveTo>
                      <a:pt x="94" y="189"/>
                    </a:moveTo>
                    <a:cubicBezTo>
                      <a:pt x="94" y="189"/>
                      <a:pt x="0" y="7"/>
                      <a:pt x="93" y="13"/>
                    </a:cubicBezTo>
                    <a:cubicBezTo>
                      <a:pt x="93" y="13"/>
                      <a:pt x="119" y="0"/>
                      <a:pt x="134" y="50"/>
                    </a:cubicBezTo>
                    <a:cubicBezTo>
                      <a:pt x="148" y="101"/>
                      <a:pt x="101" y="170"/>
                      <a:pt x="94" y="189"/>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7" name="Freeform 134">
                <a:extLst>
                  <a:ext uri="{FF2B5EF4-FFF2-40B4-BE49-F238E27FC236}">
                    <a16:creationId xmlns:a16="http://schemas.microsoft.com/office/drawing/2014/main" id="{0585568D-8D4F-4DC2-82F3-BED9AFF84BC6}"/>
                  </a:ext>
                </a:extLst>
              </p:cNvPr>
              <p:cNvSpPr>
                <a:spLocks/>
              </p:cNvSpPr>
              <p:nvPr/>
            </p:nvSpPr>
            <p:spPr bwMode="auto">
              <a:xfrm>
                <a:off x="3004" y="3183"/>
                <a:ext cx="21" cy="198"/>
              </a:xfrm>
              <a:custGeom>
                <a:avLst/>
                <a:gdLst>
                  <a:gd name="T0" fmla="*/ 14 w 16"/>
                  <a:gd name="T1" fmla="*/ 0 h 154"/>
                  <a:gd name="T2" fmla="*/ 12 w 16"/>
                  <a:gd name="T3" fmla="*/ 2 h 154"/>
                  <a:gd name="T4" fmla="*/ 10 w 16"/>
                  <a:gd name="T5" fmla="*/ 152 h 154"/>
                  <a:gd name="T6" fmla="*/ 12 w 16"/>
                  <a:gd name="T7" fmla="*/ 154 h 154"/>
                  <a:gd name="T8" fmla="*/ 13 w 16"/>
                  <a:gd name="T9" fmla="*/ 152 h 154"/>
                  <a:gd name="T10" fmla="*/ 16 w 16"/>
                  <a:gd name="T11" fmla="*/ 2 h 154"/>
                  <a:gd name="T12" fmla="*/ 14 w 16"/>
                  <a:gd name="T13" fmla="*/ 0 h 154"/>
                  <a:gd name="T14" fmla="*/ 14 w 16"/>
                  <a:gd name="T15" fmla="*/ 0 h 1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54">
                    <a:moveTo>
                      <a:pt x="14" y="0"/>
                    </a:moveTo>
                    <a:cubicBezTo>
                      <a:pt x="13" y="0"/>
                      <a:pt x="12" y="1"/>
                      <a:pt x="12" y="2"/>
                    </a:cubicBezTo>
                    <a:cubicBezTo>
                      <a:pt x="0" y="47"/>
                      <a:pt x="9" y="148"/>
                      <a:pt x="10" y="152"/>
                    </a:cubicBezTo>
                    <a:cubicBezTo>
                      <a:pt x="10" y="153"/>
                      <a:pt x="11" y="154"/>
                      <a:pt x="12" y="154"/>
                    </a:cubicBezTo>
                    <a:cubicBezTo>
                      <a:pt x="13" y="154"/>
                      <a:pt x="13" y="153"/>
                      <a:pt x="13" y="152"/>
                    </a:cubicBezTo>
                    <a:cubicBezTo>
                      <a:pt x="13" y="151"/>
                      <a:pt x="4" y="47"/>
                      <a:pt x="16" y="2"/>
                    </a:cubicBezTo>
                    <a:cubicBezTo>
                      <a:pt x="16" y="1"/>
                      <a:pt x="15" y="0"/>
                      <a:pt x="14" y="0"/>
                    </a:cubicBezTo>
                    <a:cubicBezTo>
                      <a:pt x="14" y="0"/>
                      <a:pt x="14" y="0"/>
                      <a:pt x="14"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8" name="Freeform 135">
                <a:extLst>
                  <a:ext uri="{FF2B5EF4-FFF2-40B4-BE49-F238E27FC236}">
                    <a16:creationId xmlns:a16="http://schemas.microsoft.com/office/drawing/2014/main" id="{07F74120-F822-4FDA-A727-4C110453F282}"/>
                  </a:ext>
                </a:extLst>
              </p:cNvPr>
              <p:cNvSpPr>
                <a:spLocks/>
              </p:cNvSpPr>
              <p:nvPr/>
            </p:nvSpPr>
            <p:spPr bwMode="auto">
              <a:xfrm>
                <a:off x="3142" y="2903"/>
                <a:ext cx="83" cy="89"/>
              </a:xfrm>
              <a:custGeom>
                <a:avLst/>
                <a:gdLst>
                  <a:gd name="T0" fmla="*/ 0 w 65"/>
                  <a:gd name="T1" fmla="*/ 41 h 69"/>
                  <a:gd name="T2" fmla="*/ 41 w 65"/>
                  <a:gd name="T3" fmla="*/ 55 h 69"/>
                  <a:gd name="T4" fmla="*/ 0 w 65"/>
                  <a:gd name="T5" fmla="*/ 41 h 69"/>
                </a:gdLst>
                <a:ahLst/>
                <a:cxnLst>
                  <a:cxn ang="0">
                    <a:pos x="T0" y="T1"/>
                  </a:cxn>
                  <a:cxn ang="0">
                    <a:pos x="T2" y="T3"/>
                  </a:cxn>
                  <a:cxn ang="0">
                    <a:pos x="T4" y="T5"/>
                  </a:cxn>
                </a:cxnLst>
                <a:rect l="0" t="0" r="r" b="b"/>
                <a:pathLst>
                  <a:path w="65" h="69">
                    <a:moveTo>
                      <a:pt x="0" y="41"/>
                    </a:moveTo>
                    <a:cubicBezTo>
                      <a:pt x="0" y="41"/>
                      <a:pt x="18" y="69"/>
                      <a:pt x="41" y="55"/>
                    </a:cubicBezTo>
                    <a:cubicBezTo>
                      <a:pt x="65" y="41"/>
                      <a:pt x="31" y="0"/>
                      <a:pt x="0" y="4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9" name="Freeform 136">
                <a:extLst>
                  <a:ext uri="{FF2B5EF4-FFF2-40B4-BE49-F238E27FC236}">
                    <a16:creationId xmlns:a16="http://schemas.microsoft.com/office/drawing/2014/main" id="{5B89A8E5-F7D5-4ABE-BC92-7BB03574626A}"/>
                  </a:ext>
                </a:extLst>
              </p:cNvPr>
              <p:cNvSpPr>
                <a:spLocks/>
              </p:cNvSpPr>
              <p:nvPr/>
            </p:nvSpPr>
            <p:spPr bwMode="auto">
              <a:xfrm>
                <a:off x="3139" y="2952"/>
                <a:ext cx="53" cy="13"/>
              </a:xfrm>
              <a:custGeom>
                <a:avLst/>
                <a:gdLst>
                  <a:gd name="T0" fmla="*/ 39 w 41"/>
                  <a:gd name="T1" fmla="*/ 0 h 10"/>
                  <a:gd name="T2" fmla="*/ 38 w 41"/>
                  <a:gd name="T3" fmla="*/ 0 h 10"/>
                  <a:gd name="T4" fmla="*/ 3 w 41"/>
                  <a:gd name="T5" fmla="*/ 2 h 10"/>
                  <a:gd name="T6" fmla="*/ 0 w 41"/>
                  <a:gd name="T7" fmla="*/ 2 h 10"/>
                  <a:gd name="T8" fmla="*/ 1 w 41"/>
                  <a:gd name="T9" fmla="*/ 5 h 10"/>
                  <a:gd name="T10" fmla="*/ 39 w 41"/>
                  <a:gd name="T11" fmla="*/ 4 h 10"/>
                  <a:gd name="T12" fmla="*/ 40 w 41"/>
                  <a:gd name="T13" fmla="*/ 2 h 10"/>
                  <a:gd name="T14" fmla="*/ 39 w 41"/>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0">
                    <a:moveTo>
                      <a:pt x="39" y="0"/>
                    </a:moveTo>
                    <a:cubicBezTo>
                      <a:pt x="39" y="0"/>
                      <a:pt x="38" y="0"/>
                      <a:pt x="38" y="0"/>
                    </a:cubicBezTo>
                    <a:cubicBezTo>
                      <a:pt x="11" y="6"/>
                      <a:pt x="3" y="2"/>
                      <a:pt x="3" y="2"/>
                    </a:cubicBezTo>
                    <a:cubicBezTo>
                      <a:pt x="2" y="1"/>
                      <a:pt x="1" y="1"/>
                      <a:pt x="0" y="2"/>
                    </a:cubicBezTo>
                    <a:cubicBezTo>
                      <a:pt x="0" y="3"/>
                      <a:pt x="0" y="4"/>
                      <a:pt x="1" y="5"/>
                    </a:cubicBezTo>
                    <a:cubicBezTo>
                      <a:pt x="1" y="6"/>
                      <a:pt x="10" y="10"/>
                      <a:pt x="39" y="4"/>
                    </a:cubicBezTo>
                    <a:cubicBezTo>
                      <a:pt x="40" y="4"/>
                      <a:pt x="41" y="3"/>
                      <a:pt x="40" y="2"/>
                    </a:cubicBezTo>
                    <a:cubicBezTo>
                      <a:pt x="40" y="1"/>
                      <a:pt x="40" y="0"/>
                      <a:pt x="39"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0" name="Freeform 137">
                <a:extLst>
                  <a:ext uri="{FF2B5EF4-FFF2-40B4-BE49-F238E27FC236}">
                    <a16:creationId xmlns:a16="http://schemas.microsoft.com/office/drawing/2014/main" id="{F36C18BA-A325-4936-883F-CC906312D1AC}"/>
                  </a:ext>
                </a:extLst>
              </p:cNvPr>
              <p:cNvSpPr>
                <a:spLocks/>
              </p:cNvSpPr>
              <p:nvPr/>
            </p:nvSpPr>
            <p:spPr bwMode="auto">
              <a:xfrm>
                <a:off x="3328" y="2760"/>
                <a:ext cx="151" cy="185"/>
              </a:xfrm>
              <a:custGeom>
                <a:avLst/>
                <a:gdLst>
                  <a:gd name="T0" fmla="*/ 117 w 117"/>
                  <a:gd name="T1" fmla="*/ 16 h 144"/>
                  <a:gd name="T2" fmla="*/ 18 w 117"/>
                  <a:gd name="T3" fmla="*/ 72 h 144"/>
                  <a:gd name="T4" fmla="*/ 117 w 117"/>
                  <a:gd name="T5" fmla="*/ 16 h 144"/>
                </a:gdLst>
                <a:ahLst/>
                <a:cxnLst>
                  <a:cxn ang="0">
                    <a:pos x="T0" y="T1"/>
                  </a:cxn>
                  <a:cxn ang="0">
                    <a:pos x="T2" y="T3"/>
                  </a:cxn>
                  <a:cxn ang="0">
                    <a:pos x="T4" y="T5"/>
                  </a:cxn>
                </a:cxnLst>
                <a:rect l="0" t="0" r="r" b="b"/>
                <a:pathLst>
                  <a:path w="117" h="144">
                    <a:moveTo>
                      <a:pt x="117" y="16"/>
                    </a:moveTo>
                    <a:cubicBezTo>
                      <a:pt x="117" y="16"/>
                      <a:pt x="36" y="0"/>
                      <a:pt x="18" y="72"/>
                    </a:cubicBezTo>
                    <a:cubicBezTo>
                      <a:pt x="0" y="144"/>
                      <a:pt x="117" y="74"/>
                      <a:pt x="117" y="16"/>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1" name="Freeform 138">
                <a:extLst>
                  <a:ext uri="{FF2B5EF4-FFF2-40B4-BE49-F238E27FC236}">
                    <a16:creationId xmlns:a16="http://schemas.microsoft.com/office/drawing/2014/main" id="{3F123946-FD63-4099-85FF-454D93150635}"/>
                  </a:ext>
                </a:extLst>
              </p:cNvPr>
              <p:cNvSpPr>
                <a:spLocks/>
              </p:cNvSpPr>
              <p:nvPr/>
            </p:nvSpPr>
            <p:spPr bwMode="auto">
              <a:xfrm>
                <a:off x="3178" y="2783"/>
                <a:ext cx="244" cy="225"/>
              </a:xfrm>
              <a:custGeom>
                <a:avLst/>
                <a:gdLst>
                  <a:gd name="T0" fmla="*/ 181 w 190"/>
                  <a:gd name="T1" fmla="*/ 135 h 175"/>
                  <a:gd name="T2" fmla="*/ 39 w 190"/>
                  <a:gd name="T3" fmla="*/ 150 h 175"/>
                  <a:gd name="T4" fmla="*/ 14 w 190"/>
                  <a:gd name="T5" fmla="*/ 95 h 175"/>
                  <a:gd name="T6" fmla="*/ 31 w 190"/>
                  <a:gd name="T7" fmla="*/ 36 h 175"/>
                  <a:gd name="T8" fmla="*/ 88 w 190"/>
                  <a:gd name="T9" fmla="*/ 12 h 175"/>
                  <a:gd name="T10" fmla="*/ 181 w 190"/>
                  <a:gd name="T11" fmla="*/ 135 h 175"/>
                </a:gdLst>
                <a:ahLst/>
                <a:cxnLst>
                  <a:cxn ang="0">
                    <a:pos x="T0" y="T1"/>
                  </a:cxn>
                  <a:cxn ang="0">
                    <a:pos x="T2" y="T3"/>
                  </a:cxn>
                  <a:cxn ang="0">
                    <a:pos x="T4" y="T5"/>
                  </a:cxn>
                  <a:cxn ang="0">
                    <a:pos x="T6" y="T7"/>
                  </a:cxn>
                  <a:cxn ang="0">
                    <a:pos x="T8" y="T9"/>
                  </a:cxn>
                  <a:cxn ang="0">
                    <a:pos x="T10" y="T11"/>
                  </a:cxn>
                </a:cxnLst>
                <a:rect l="0" t="0" r="r" b="b"/>
                <a:pathLst>
                  <a:path w="190" h="175">
                    <a:moveTo>
                      <a:pt x="181" y="135"/>
                    </a:moveTo>
                    <a:cubicBezTo>
                      <a:pt x="181" y="135"/>
                      <a:pt x="78" y="175"/>
                      <a:pt x="39" y="150"/>
                    </a:cubicBezTo>
                    <a:cubicBezTo>
                      <a:pt x="0" y="126"/>
                      <a:pt x="9" y="109"/>
                      <a:pt x="14" y="95"/>
                    </a:cubicBezTo>
                    <a:cubicBezTo>
                      <a:pt x="19" y="81"/>
                      <a:pt x="29" y="57"/>
                      <a:pt x="31" y="36"/>
                    </a:cubicBezTo>
                    <a:cubicBezTo>
                      <a:pt x="33" y="16"/>
                      <a:pt x="53" y="0"/>
                      <a:pt x="88" y="12"/>
                    </a:cubicBezTo>
                    <a:cubicBezTo>
                      <a:pt x="124" y="25"/>
                      <a:pt x="190" y="57"/>
                      <a:pt x="181" y="13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2" name="Freeform 139">
                <a:extLst>
                  <a:ext uri="{FF2B5EF4-FFF2-40B4-BE49-F238E27FC236}">
                    <a16:creationId xmlns:a16="http://schemas.microsoft.com/office/drawing/2014/main" id="{1A1C039D-723C-4445-893A-1524827859EE}"/>
                  </a:ext>
                </a:extLst>
              </p:cNvPr>
              <p:cNvSpPr>
                <a:spLocks/>
              </p:cNvSpPr>
              <p:nvPr/>
            </p:nvSpPr>
            <p:spPr bwMode="auto">
              <a:xfrm>
                <a:off x="3219" y="2872"/>
                <a:ext cx="182" cy="81"/>
              </a:xfrm>
              <a:custGeom>
                <a:avLst/>
                <a:gdLst>
                  <a:gd name="T0" fmla="*/ 0 w 142"/>
                  <a:gd name="T1" fmla="*/ 3 h 63"/>
                  <a:gd name="T2" fmla="*/ 0 w 142"/>
                  <a:gd name="T3" fmla="*/ 2 h 63"/>
                  <a:gd name="T4" fmla="*/ 3 w 142"/>
                  <a:gd name="T5" fmla="*/ 1 h 63"/>
                  <a:gd name="T6" fmla="*/ 141 w 142"/>
                  <a:gd name="T7" fmla="*/ 59 h 63"/>
                  <a:gd name="T8" fmla="*/ 142 w 142"/>
                  <a:gd name="T9" fmla="*/ 62 h 63"/>
                  <a:gd name="T10" fmla="*/ 139 w 142"/>
                  <a:gd name="T11" fmla="*/ 63 h 63"/>
                  <a:gd name="T12" fmla="*/ 1 w 142"/>
                  <a:gd name="T13" fmla="*/ 4 h 63"/>
                  <a:gd name="T14" fmla="*/ 0 w 142"/>
                  <a:gd name="T15" fmla="*/ 3 h 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 h="63">
                    <a:moveTo>
                      <a:pt x="0" y="3"/>
                    </a:moveTo>
                    <a:cubicBezTo>
                      <a:pt x="0" y="2"/>
                      <a:pt x="0" y="2"/>
                      <a:pt x="0" y="2"/>
                    </a:cubicBezTo>
                    <a:cubicBezTo>
                      <a:pt x="1" y="1"/>
                      <a:pt x="2" y="0"/>
                      <a:pt x="3" y="1"/>
                    </a:cubicBezTo>
                    <a:cubicBezTo>
                      <a:pt x="4" y="1"/>
                      <a:pt x="127" y="53"/>
                      <a:pt x="141" y="59"/>
                    </a:cubicBezTo>
                    <a:cubicBezTo>
                      <a:pt x="142" y="60"/>
                      <a:pt x="142" y="61"/>
                      <a:pt x="142" y="62"/>
                    </a:cubicBezTo>
                    <a:cubicBezTo>
                      <a:pt x="141" y="63"/>
                      <a:pt x="140" y="63"/>
                      <a:pt x="139" y="63"/>
                    </a:cubicBezTo>
                    <a:cubicBezTo>
                      <a:pt x="125" y="57"/>
                      <a:pt x="3" y="5"/>
                      <a:pt x="1" y="4"/>
                    </a:cubicBezTo>
                    <a:cubicBezTo>
                      <a:pt x="1" y="4"/>
                      <a:pt x="0" y="3"/>
                      <a:pt x="0" y="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3" name="Freeform 140">
                <a:extLst>
                  <a:ext uri="{FF2B5EF4-FFF2-40B4-BE49-F238E27FC236}">
                    <a16:creationId xmlns:a16="http://schemas.microsoft.com/office/drawing/2014/main" id="{2DA5E125-C085-4475-AD63-87E4F097F962}"/>
                  </a:ext>
                </a:extLst>
              </p:cNvPr>
              <p:cNvSpPr>
                <a:spLocks/>
              </p:cNvSpPr>
              <p:nvPr/>
            </p:nvSpPr>
            <p:spPr bwMode="auto">
              <a:xfrm>
                <a:off x="3326" y="2901"/>
                <a:ext cx="63" cy="64"/>
              </a:xfrm>
              <a:custGeom>
                <a:avLst/>
                <a:gdLst>
                  <a:gd name="T0" fmla="*/ 0 w 49"/>
                  <a:gd name="T1" fmla="*/ 14 h 49"/>
                  <a:gd name="T2" fmla="*/ 46 w 49"/>
                  <a:gd name="T3" fmla="*/ 0 h 49"/>
                  <a:gd name="T4" fmla="*/ 49 w 49"/>
                  <a:gd name="T5" fmla="*/ 2 h 49"/>
                  <a:gd name="T6" fmla="*/ 47 w 49"/>
                  <a:gd name="T7" fmla="*/ 4 h 49"/>
                  <a:gd name="T8" fmla="*/ 6 w 49"/>
                  <a:gd name="T9" fmla="*/ 16 h 49"/>
                  <a:gd name="T10" fmla="*/ 22 w 49"/>
                  <a:gd name="T11" fmla="*/ 46 h 49"/>
                  <a:gd name="T12" fmla="*/ 21 w 49"/>
                  <a:gd name="T13" fmla="*/ 49 h 49"/>
                  <a:gd name="T14" fmla="*/ 19 w 49"/>
                  <a:gd name="T15" fmla="*/ 48 h 49"/>
                  <a:gd name="T16" fmla="*/ 0 w 49"/>
                  <a:gd name="T17" fmla="*/ 14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 h="49">
                    <a:moveTo>
                      <a:pt x="0" y="14"/>
                    </a:moveTo>
                    <a:cubicBezTo>
                      <a:pt x="46" y="0"/>
                      <a:pt x="46" y="0"/>
                      <a:pt x="46" y="0"/>
                    </a:cubicBezTo>
                    <a:cubicBezTo>
                      <a:pt x="47" y="0"/>
                      <a:pt x="48" y="1"/>
                      <a:pt x="49" y="2"/>
                    </a:cubicBezTo>
                    <a:cubicBezTo>
                      <a:pt x="49" y="3"/>
                      <a:pt x="48" y="4"/>
                      <a:pt x="47" y="4"/>
                    </a:cubicBezTo>
                    <a:cubicBezTo>
                      <a:pt x="6" y="16"/>
                      <a:pt x="6" y="16"/>
                      <a:pt x="6" y="16"/>
                    </a:cubicBezTo>
                    <a:cubicBezTo>
                      <a:pt x="22" y="46"/>
                      <a:pt x="22" y="46"/>
                      <a:pt x="22" y="46"/>
                    </a:cubicBezTo>
                    <a:cubicBezTo>
                      <a:pt x="23" y="47"/>
                      <a:pt x="22" y="48"/>
                      <a:pt x="21" y="49"/>
                    </a:cubicBezTo>
                    <a:cubicBezTo>
                      <a:pt x="21" y="49"/>
                      <a:pt x="19" y="49"/>
                      <a:pt x="19" y="48"/>
                    </a:cubicBezTo>
                    <a:lnTo>
                      <a:pt x="0" y="14"/>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4" name="Freeform 141">
                <a:extLst>
                  <a:ext uri="{FF2B5EF4-FFF2-40B4-BE49-F238E27FC236}">
                    <a16:creationId xmlns:a16="http://schemas.microsoft.com/office/drawing/2014/main" id="{47544037-8990-4E9B-9F31-3E31CC25EA88}"/>
                  </a:ext>
                </a:extLst>
              </p:cNvPr>
              <p:cNvSpPr>
                <a:spLocks/>
              </p:cNvSpPr>
              <p:nvPr/>
            </p:nvSpPr>
            <p:spPr bwMode="auto">
              <a:xfrm>
                <a:off x="3355" y="2920"/>
                <a:ext cx="41" cy="39"/>
              </a:xfrm>
              <a:custGeom>
                <a:avLst/>
                <a:gdLst>
                  <a:gd name="T0" fmla="*/ 0 w 32"/>
                  <a:gd name="T1" fmla="*/ 10 h 31"/>
                  <a:gd name="T2" fmla="*/ 30 w 32"/>
                  <a:gd name="T3" fmla="*/ 1 h 31"/>
                  <a:gd name="T4" fmla="*/ 32 w 32"/>
                  <a:gd name="T5" fmla="*/ 2 h 31"/>
                  <a:gd name="T6" fmla="*/ 31 w 32"/>
                  <a:gd name="T7" fmla="*/ 4 h 31"/>
                  <a:gd name="T8" fmla="*/ 6 w 32"/>
                  <a:gd name="T9" fmla="*/ 12 h 31"/>
                  <a:gd name="T10" fmla="*/ 16 w 32"/>
                  <a:gd name="T11" fmla="*/ 27 h 31"/>
                  <a:gd name="T12" fmla="*/ 15 w 32"/>
                  <a:gd name="T13" fmla="*/ 30 h 31"/>
                  <a:gd name="T14" fmla="*/ 13 w 32"/>
                  <a:gd name="T15" fmla="*/ 29 h 31"/>
                  <a:gd name="T16" fmla="*/ 0 w 32"/>
                  <a:gd name="T17" fmla="*/ 1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1">
                    <a:moveTo>
                      <a:pt x="0" y="10"/>
                    </a:moveTo>
                    <a:cubicBezTo>
                      <a:pt x="30" y="1"/>
                      <a:pt x="30" y="1"/>
                      <a:pt x="30" y="1"/>
                    </a:cubicBezTo>
                    <a:cubicBezTo>
                      <a:pt x="31" y="0"/>
                      <a:pt x="32" y="1"/>
                      <a:pt x="32" y="2"/>
                    </a:cubicBezTo>
                    <a:cubicBezTo>
                      <a:pt x="32" y="3"/>
                      <a:pt x="32" y="4"/>
                      <a:pt x="31" y="4"/>
                    </a:cubicBezTo>
                    <a:cubicBezTo>
                      <a:pt x="6" y="12"/>
                      <a:pt x="6" y="12"/>
                      <a:pt x="6" y="12"/>
                    </a:cubicBezTo>
                    <a:cubicBezTo>
                      <a:pt x="16" y="27"/>
                      <a:pt x="16" y="27"/>
                      <a:pt x="16" y="27"/>
                    </a:cubicBezTo>
                    <a:cubicBezTo>
                      <a:pt x="16" y="28"/>
                      <a:pt x="16" y="29"/>
                      <a:pt x="15" y="30"/>
                    </a:cubicBezTo>
                    <a:cubicBezTo>
                      <a:pt x="14" y="31"/>
                      <a:pt x="13" y="30"/>
                      <a:pt x="13" y="29"/>
                    </a:cubicBezTo>
                    <a:lnTo>
                      <a:pt x="0" y="1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5" name="Freeform 142">
                <a:extLst>
                  <a:ext uri="{FF2B5EF4-FFF2-40B4-BE49-F238E27FC236}">
                    <a16:creationId xmlns:a16="http://schemas.microsoft.com/office/drawing/2014/main" id="{9A971F3F-7376-4729-ACC1-325AEAB89FFB}"/>
                  </a:ext>
                </a:extLst>
              </p:cNvPr>
              <p:cNvSpPr>
                <a:spLocks/>
              </p:cNvSpPr>
              <p:nvPr/>
            </p:nvSpPr>
            <p:spPr bwMode="auto">
              <a:xfrm>
                <a:off x="3277" y="2864"/>
                <a:ext cx="92" cy="107"/>
              </a:xfrm>
              <a:custGeom>
                <a:avLst/>
                <a:gdLst>
                  <a:gd name="T0" fmla="*/ 0 w 72"/>
                  <a:gd name="T1" fmla="*/ 26 h 83"/>
                  <a:gd name="T2" fmla="*/ 70 w 72"/>
                  <a:gd name="T3" fmla="*/ 0 h 83"/>
                  <a:gd name="T4" fmla="*/ 72 w 72"/>
                  <a:gd name="T5" fmla="*/ 2 h 83"/>
                  <a:gd name="T6" fmla="*/ 71 w 72"/>
                  <a:gd name="T7" fmla="*/ 4 h 83"/>
                  <a:gd name="T8" fmla="*/ 5 w 72"/>
                  <a:gd name="T9" fmla="*/ 29 h 83"/>
                  <a:gd name="T10" fmla="*/ 23 w 72"/>
                  <a:gd name="T11" fmla="*/ 80 h 83"/>
                  <a:gd name="T12" fmla="*/ 22 w 72"/>
                  <a:gd name="T13" fmla="*/ 83 h 83"/>
                  <a:gd name="T14" fmla="*/ 19 w 72"/>
                  <a:gd name="T15" fmla="*/ 81 h 83"/>
                  <a:gd name="T16" fmla="*/ 0 w 72"/>
                  <a:gd name="T17" fmla="*/ 26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83">
                    <a:moveTo>
                      <a:pt x="0" y="26"/>
                    </a:moveTo>
                    <a:cubicBezTo>
                      <a:pt x="70" y="0"/>
                      <a:pt x="70" y="0"/>
                      <a:pt x="70" y="0"/>
                    </a:cubicBezTo>
                    <a:cubicBezTo>
                      <a:pt x="71" y="0"/>
                      <a:pt x="72" y="1"/>
                      <a:pt x="72" y="2"/>
                    </a:cubicBezTo>
                    <a:cubicBezTo>
                      <a:pt x="72" y="3"/>
                      <a:pt x="72" y="4"/>
                      <a:pt x="71" y="4"/>
                    </a:cubicBezTo>
                    <a:cubicBezTo>
                      <a:pt x="5" y="29"/>
                      <a:pt x="5" y="29"/>
                      <a:pt x="5" y="29"/>
                    </a:cubicBezTo>
                    <a:cubicBezTo>
                      <a:pt x="23" y="80"/>
                      <a:pt x="23" y="80"/>
                      <a:pt x="23" y="80"/>
                    </a:cubicBezTo>
                    <a:cubicBezTo>
                      <a:pt x="23" y="81"/>
                      <a:pt x="23" y="82"/>
                      <a:pt x="22" y="83"/>
                    </a:cubicBezTo>
                    <a:cubicBezTo>
                      <a:pt x="21" y="83"/>
                      <a:pt x="20" y="82"/>
                      <a:pt x="19" y="81"/>
                    </a:cubicBezTo>
                    <a:lnTo>
                      <a:pt x="0" y="26"/>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6" name="Freeform 143">
                <a:extLst>
                  <a:ext uri="{FF2B5EF4-FFF2-40B4-BE49-F238E27FC236}">
                    <a16:creationId xmlns:a16="http://schemas.microsoft.com/office/drawing/2014/main" id="{AAC119F4-9EAC-43BC-86F1-367FB1EFB91B}"/>
                  </a:ext>
                </a:extLst>
              </p:cNvPr>
              <p:cNvSpPr>
                <a:spLocks/>
              </p:cNvSpPr>
              <p:nvPr/>
            </p:nvSpPr>
            <p:spPr bwMode="auto">
              <a:xfrm>
                <a:off x="3232" y="2831"/>
                <a:ext cx="108" cy="145"/>
              </a:xfrm>
              <a:custGeom>
                <a:avLst/>
                <a:gdLst>
                  <a:gd name="T0" fmla="*/ 0 w 84"/>
                  <a:gd name="T1" fmla="*/ 38 h 113"/>
                  <a:gd name="T2" fmla="*/ 81 w 84"/>
                  <a:gd name="T3" fmla="*/ 0 h 113"/>
                  <a:gd name="T4" fmla="*/ 83 w 84"/>
                  <a:gd name="T5" fmla="*/ 1 h 113"/>
                  <a:gd name="T6" fmla="*/ 82 w 84"/>
                  <a:gd name="T7" fmla="*/ 4 h 113"/>
                  <a:gd name="T8" fmla="*/ 4 w 84"/>
                  <a:gd name="T9" fmla="*/ 40 h 113"/>
                  <a:gd name="T10" fmla="*/ 23 w 84"/>
                  <a:gd name="T11" fmla="*/ 110 h 113"/>
                  <a:gd name="T12" fmla="*/ 22 w 84"/>
                  <a:gd name="T13" fmla="*/ 113 h 113"/>
                  <a:gd name="T14" fmla="*/ 20 w 84"/>
                  <a:gd name="T15" fmla="*/ 111 h 113"/>
                  <a:gd name="T16" fmla="*/ 0 w 84"/>
                  <a:gd name="T17" fmla="*/ 38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113">
                    <a:moveTo>
                      <a:pt x="0" y="38"/>
                    </a:moveTo>
                    <a:cubicBezTo>
                      <a:pt x="81" y="0"/>
                      <a:pt x="81" y="0"/>
                      <a:pt x="81" y="0"/>
                    </a:cubicBezTo>
                    <a:cubicBezTo>
                      <a:pt x="82" y="0"/>
                      <a:pt x="83" y="0"/>
                      <a:pt x="83" y="1"/>
                    </a:cubicBezTo>
                    <a:cubicBezTo>
                      <a:pt x="84" y="2"/>
                      <a:pt x="83" y="3"/>
                      <a:pt x="82" y="4"/>
                    </a:cubicBezTo>
                    <a:cubicBezTo>
                      <a:pt x="4" y="40"/>
                      <a:pt x="4" y="40"/>
                      <a:pt x="4" y="40"/>
                    </a:cubicBezTo>
                    <a:cubicBezTo>
                      <a:pt x="23" y="110"/>
                      <a:pt x="23" y="110"/>
                      <a:pt x="23" y="110"/>
                    </a:cubicBezTo>
                    <a:cubicBezTo>
                      <a:pt x="24" y="111"/>
                      <a:pt x="23" y="113"/>
                      <a:pt x="22" y="113"/>
                    </a:cubicBezTo>
                    <a:cubicBezTo>
                      <a:pt x="21" y="113"/>
                      <a:pt x="20" y="112"/>
                      <a:pt x="20" y="111"/>
                    </a:cubicBezTo>
                    <a:lnTo>
                      <a:pt x="0" y="38"/>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7" name="Freeform 144">
                <a:extLst>
                  <a:ext uri="{FF2B5EF4-FFF2-40B4-BE49-F238E27FC236}">
                    <a16:creationId xmlns:a16="http://schemas.microsoft.com/office/drawing/2014/main" id="{921EC567-235B-46D5-A4CD-6DAAB17CA62B}"/>
                  </a:ext>
                </a:extLst>
              </p:cNvPr>
              <p:cNvSpPr>
                <a:spLocks/>
              </p:cNvSpPr>
              <p:nvPr/>
            </p:nvSpPr>
            <p:spPr bwMode="auto">
              <a:xfrm>
                <a:off x="3007" y="2841"/>
                <a:ext cx="110" cy="172"/>
              </a:xfrm>
              <a:custGeom>
                <a:avLst/>
                <a:gdLst>
                  <a:gd name="T0" fmla="*/ 0 w 86"/>
                  <a:gd name="T1" fmla="*/ 5 h 134"/>
                  <a:gd name="T2" fmla="*/ 1 w 86"/>
                  <a:gd name="T3" fmla="*/ 2 h 134"/>
                  <a:gd name="T4" fmla="*/ 7 w 86"/>
                  <a:gd name="T5" fmla="*/ 2 h 134"/>
                  <a:gd name="T6" fmla="*/ 86 w 86"/>
                  <a:gd name="T7" fmla="*/ 130 h 134"/>
                  <a:gd name="T8" fmla="*/ 82 w 86"/>
                  <a:gd name="T9" fmla="*/ 134 h 134"/>
                  <a:gd name="T10" fmla="*/ 78 w 86"/>
                  <a:gd name="T11" fmla="*/ 131 h 134"/>
                  <a:gd name="T12" fmla="*/ 78 w 86"/>
                  <a:gd name="T13" fmla="*/ 130 h 134"/>
                  <a:gd name="T14" fmla="*/ 1 w 86"/>
                  <a:gd name="T15" fmla="*/ 7 h 134"/>
                  <a:gd name="T16" fmla="*/ 0 w 86"/>
                  <a:gd name="T17" fmla="*/ 5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 h="134">
                    <a:moveTo>
                      <a:pt x="0" y="5"/>
                    </a:moveTo>
                    <a:cubicBezTo>
                      <a:pt x="0" y="4"/>
                      <a:pt x="1" y="2"/>
                      <a:pt x="1" y="2"/>
                    </a:cubicBezTo>
                    <a:cubicBezTo>
                      <a:pt x="3" y="0"/>
                      <a:pt x="5" y="0"/>
                      <a:pt x="7" y="2"/>
                    </a:cubicBezTo>
                    <a:cubicBezTo>
                      <a:pt x="10" y="5"/>
                      <a:pt x="83" y="87"/>
                      <a:pt x="86" y="130"/>
                    </a:cubicBezTo>
                    <a:cubicBezTo>
                      <a:pt x="86" y="132"/>
                      <a:pt x="84" y="134"/>
                      <a:pt x="82" y="134"/>
                    </a:cubicBezTo>
                    <a:cubicBezTo>
                      <a:pt x="80" y="134"/>
                      <a:pt x="78" y="133"/>
                      <a:pt x="78" y="131"/>
                    </a:cubicBezTo>
                    <a:cubicBezTo>
                      <a:pt x="78" y="130"/>
                      <a:pt x="78" y="130"/>
                      <a:pt x="78" y="130"/>
                    </a:cubicBezTo>
                    <a:cubicBezTo>
                      <a:pt x="74" y="89"/>
                      <a:pt x="2" y="8"/>
                      <a:pt x="1" y="7"/>
                    </a:cubicBezTo>
                    <a:cubicBezTo>
                      <a:pt x="1" y="6"/>
                      <a:pt x="0" y="6"/>
                      <a:pt x="0" y="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8" name="Freeform 145">
                <a:extLst>
                  <a:ext uri="{FF2B5EF4-FFF2-40B4-BE49-F238E27FC236}">
                    <a16:creationId xmlns:a16="http://schemas.microsoft.com/office/drawing/2014/main" id="{2295E9F5-ABA0-4784-923B-80BE4F7CAB9E}"/>
                  </a:ext>
                </a:extLst>
              </p:cNvPr>
              <p:cNvSpPr>
                <a:spLocks/>
              </p:cNvSpPr>
              <p:nvPr/>
            </p:nvSpPr>
            <p:spPr bwMode="auto">
              <a:xfrm>
                <a:off x="2859" y="2769"/>
                <a:ext cx="488" cy="120"/>
              </a:xfrm>
              <a:custGeom>
                <a:avLst/>
                <a:gdLst>
                  <a:gd name="T0" fmla="*/ 0 w 380"/>
                  <a:gd name="T1" fmla="*/ 4 h 93"/>
                  <a:gd name="T2" fmla="*/ 1 w 380"/>
                  <a:gd name="T3" fmla="*/ 2 h 93"/>
                  <a:gd name="T4" fmla="*/ 6 w 380"/>
                  <a:gd name="T5" fmla="*/ 1 h 93"/>
                  <a:gd name="T6" fmla="*/ 114 w 380"/>
                  <a:gd name="T7" fmla="*/ 55 h 93"/>
                  <a:gd name="T8" fmla="*/ 306 w 380"/>
                  <a:gd name="T9" fmla="*/ 79 h 93"/>
                  <a:gd name="T10" fmla="*/ 376 w 380"/>
                  <a:gd name="T11" fmla="*/ 85 h 93"/>
                  <a:gd name="T12" fmla="*/ 380 w 380"/>
                  <a:gd name="T13" fmla="*/ 90 h 93"/>
                  <a:gd name="T14" fmla="*/ 375 w 380"/>
                  <a:gd name="T15" fmla="*/ 93 h 93"/>
                  <a:gd name="T16" fmla="*/ 306 w 380"/>
                  <a:gd name="T17" fmla="*/ 86 h 93"/>
                  <a:gd name="T18" fmla="*/ 111 w 380"/>
                  <a:gd name="T19" fmla="*/ 62 h 93"/>
                  <a:gd name="T20" fmla="*/ 3 w 380"/>
                  <a:gd name="T21" fmla="*/ 7 h 93"/>
                  <a:gd name="T22" fmla="*/ 0 w 380"/>
                  <a:gd name="T23" fmla="*/ 4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0" h="93">
                    <a:moveTo>
                      <a:pt x="0" y="4"/>
                    </a:moveTo>
                    <a:cubicBezTo>
                      <a:pt x="0" y="4"/>
                      <a:pt x="1" y="3"/>
                      <a:pt x="1" y="2"/>
                    </a:cubicBezTo>
                    <a:cubicBezTo>
                      <a:pt x="2" y="0"/>
                      <a:pt x="4" y="0"/>
                      <a:pt x="6" y="1"/>
                    </a:cubicBezTo>
                    <a:cubicBezTo>
                      <a:pt x="7" y="1"/>
                      <a:pt x="89" y="43"/>
                      <a:pt x="114" y="55"/>
                    </a:cubicBezTo>
                    <a:cubicBezTo>
                      <a:pt x="131" y="63"/>
                      <a:pt x="233" y="72"/>
                      <a:pt x="306" y="79"/>
                    </a:cubicBezTo>
                    <a:cubicBezTo>
                      <a:pt x="336" y="81"/>
                      <a:pt x="361" y="84"/>
                      <a:pt x="376" y="85"/>
                    </a:cubicBezTo>
                    <a:cubicBezTo>
                      <a:pt x="378" y="86"/>
                      <a:pt x="380" y="87"/>
                      <a:pt x="380" y="90"/>
                    </a:cubicBezTo>
                    <a:cubicBezTo>
                      <a:pt x="379" y="92"/>
                      <a:pt x="377" y="93"/>
                      <a:pt x="375" y="93"/>
                    </a:cubicBezTo>
                    <a:cubicBezTo>
                      <a:pt x="360" y="91"/>
                      <a:pt x="335" y="89"/>
                      <a:pt x="306" y="86"/>
                    </a:cubicBezTo>
                    <a:cubicBezTo>
                      <a:pt x="227" y="79"/>
                      <a:pt x="129" y="70"/>
                      <a:pt x="111" y="62"/>
                    </a:cubicBezTo>
                    <a:cubicBezTo>
                      <a:pt x="86" y="50"/>
                      <a:pt x="3" y="8"/>
                      <a:pt x="3" y="7"/>
                    </a:cubicBezTo>
                    <a:cubicBezTo>
                      <a:pt x="1" y="7"/>
                      <a:pt x="1" y="6"/>
                      <a:pt x="0" y="4"/>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9" name="Freeform 146">
                <a:extLst>
                  <a:ext uri="{FF2B5EF4-FFF2-40B4-BE49-F238E27FC236}">
                    <a16:creationId xmlns:a16="http://schemas.microsoft.com/office/drawing/2014/main" id="{22416213-9914-45B1-A64E-8C1B76DB6E1F}"/>
                  </a:ext>
                </a:extLst>
              </p:cNvPr>
              <p:cNvSpPr>
                <a:spLocks/>
              </p:cNvSpPr>
              <p:nvPr/>
            </p:nvSpPr>
            <p:spPr bwMode="auto">
              <a:xfrm>
                <a:off x="2956" y="2678"/>
                <a:ext cx="310" cy="205"/>
              </a:xfrm>
              <a:custGeom>
                <a:avLst/>
                <a:gdLst>
                  <a:gd name="T0" fmla="*/ 209 w 241"/>
                  <a:gd name="T1" fmla="*/ 0 h 160"/>
                  <a:gd name="T2" fmla="*/ 75 w 241"/>
                  <a:gd name="T3" fmla="*/ 88 h 160"/>
                  <a:gd name="T4" fmla="*/ 103 w 241"/>
                  <a:gd name="T5" fmla="*/ 118 h 160"/>
                  <a:gd name="T6" fmla="*/ 209 w 241"/>
                  <a:gd name="T7" fmla="*/ 0 h 160"/>
                </a:gdLst>
                <a:ahLst/>
                <a:cxnLst>
                  <a:cxn ang="0">
                    <a:pos x="T0" y="T1"/>
                  </a:cxn>
                  <a:cxn ang="0">
                    <a:pos x="T2" y="T3"/>
                  </a:cxn>
                  <a:cxn ang="0">
                    <a:pos x="T4" y="T5"/>
                  </a:cxn>
                  <a:cxn ang="0">
                    <a:pos x="T6" y="T7"/>
                  </a:cxn>
                </a:cxnLst>
                <a:rect l="0" t="0" r="r" b="b"/>
                <a:pathLst>
                  <a:path w="241" h="160">
                    <a:moveTo>
                      <a:pt x="209" y="0"/>
                    </a:moveTo>
                    <a:cubicBezTo>
                      <a:pt x="209" y="0"/>
                      <a:pt x="149" y="15"/>
                      <a:pt x="75" y="88"/>
                    </a:cubicBezTo>
                    <a:cubicBezTo>
                      <a:pt x="0" y="160"/>
                      <a:pt x="55" y="129"/>
                      <a:pt x="103" y="118"/>
                    </a:cubicBezTo>
                    <a:cubicBezTo>
                      <a:pt x="152" y="107"/>
                      <a:pt x="241" y="3"/>
                      <a:pt x="209" y="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0" name="Freeform 147">
                <a:extLst>
                  <a:ext uri="{FF2B5EF4-FFF2-40B4-BE49-F238E27FC236}">
                    <a16:creationId xmlns:a16="http://schemas.microsoft.com/office/drawing/2014/main" id="{527191BC-CEDD-487D-B8C1-84ECA419A4F4}"/>
                  </a:ext>
                </a:extLst>
              </p:cNvPr>
              <p:cNvSpPr>
                <a:spLocks/>
              </p:cNvSpPr>
              <p:nvPr/>
            </p:nvSpPr>
            <p:spPr bwMode="auto">
              <a:xfrm>
                <a:off x="3009" y="2850"/>
                <a:ext cx="130" cy="265"/>
              </a:xfrm>
              <a:custGeom>
                <a:avLst/>
                <a:gdLst>
                  <a:gd name="T0" fmla="*/ 4 w 101"/>
                  <a:gd name="T1" fmla="*/ 0 h 206"/>
                  <a:gd name="T2" fmla="*/ 101 w 101"/>
                  <a:gd name="T3" fmla="*/ 206 h 206"/>
                  <a:gd name="T4" fmla="*/ 4 w 101"/>
                  <a:gd name="T5" fmla="*/ 0 h 206"/>
                </a:gdLst>
                <a:ahLst/>
                <a:cxnLst>
                  <a:cxn ang="0">
                    <a:pos x="T0" y="T1"/>
                  </a:cxn>
                  <a:cxn ang="0">
                    <a:pos x="T2" y="T3"/>
                  </a:cxn>
                  <a:cxn ang="0">
                    <a:pos x="T4" y="T5"/>
                  </a:cxn>
                </a:cxnLst>
                <a:rect l="0" t="0" r="r" b="b"/>
                <a:pathLst>
                  <a:path w="101" h="206">
                    <a:moveTo>
                      <a:pt x="4" y="0"/>
                    </a:moveTo>
                    <a:cubicBezTo>
                      <a:pt x="4" y="0"/>
                      <a:pt x="91" y="181"/>
                      <a:pt x="101" y="206"/>
                    </a:cubicBezTo>
                    <a:cubicBezTo>
                      <a:pt x="101" y="206"/>
                      <a:pt x="0" y="132"/>
                      <a:pt x="4"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1" name="Freeform 148">
                <a:extLst>
                  <a:ext uri="{FF2B5EF4-FFF2-40B4-BE49-F238E27FC236}">
                    <a16:creationId xmlns:a16="http://schemas.microsoft.com/office/drawing/2014/main" id="{B32F464F-D39D-4ED2-A3C1-FCB14A145983}"/>
                  </a:ext>
                </a:extLst>
              </p:cNvPr>
              <p:cNvSpPr>
                <a:spLocks/>
              </p:cNvSpPr>
              <p:nvPr/>
            </p:nvSpPr>
            <p:spPr bwMode="auto">
              <a:xfrm>
                <a:off x="3003" y="2698"/>
                <a:ext cx="213" cy="153"/>
              </a:xfrm>
              <a:custGeom>
                <a:avLst/>
                <a:gdLst>
                  <a:gd name="T0" fmla="*/ 0 w 166"/>
                  <a:gd name="T1" fmla="*/ 117 h 119"/>
                  <a:gd name="T2" fmla="*/ 1 w 166"/>
                  <a:gd name="T3" fmla="*/ 115 h 119"/>
                  <a:gd name="T4" fmla="*/ 163 w 166"/>
                  <a:gd name="T5" fmla="*/ 1 h 119"/>
                  <a:gd name="T6" fmla="*/ 165 w 166"/>
                  <a:gd name="T7" fmla="*/ 1 h 119"/>
                  <a:gd name="T8" fmla="*/ 165 w 166"/>
                  <a:gd name="T9" fmla="*/ 4 h 119"/>
                  <a:gd name="T10" fmla="*/ 2 w 166"/>
                  <a:gd name="T11" fmla="*/ 119 h 119"/>
                  <a:gd name="T12" fmla="*/ 0 w 166"/>
                  <a:gd name="T13" fmla="*/ 118 h 119"/>
                  <a:gd name="T14" fmla="*/ 0 w 166"/>
                  <a:gd name="T15" fmla="*/ 117 h 1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6" h="119">
                    <a:moveTo>
                      <a:pt x="0" y="117"/>
                    </a:moveTo>
                    <a:cubicBezTo>
                      <a:pt x="0" y="117"/>
                      <a:pt x="0" y="116"/>
                      <a:pt x="1" y="115"/>
                    </a:cubicBezTo>
                    <a:cubicBezTo>
                      <a:pt x="13" y="112"/>
                      <a:pt x="112" y="39"/>
                      <a:pt x="163" y="1"/>
                    </a:cubicBezTo>
                    <a:cubicBezTo>
                      <a:pt x="164" y="0"/>
                      <a:pt x="165" y="0"/>
                      <a:pt x="165" y="1"/>
                    </a:cubicBezTo>
                    <a:cubicBezTo>
                      <a:pt x="166" y="2"/>
                      <a:pt x="166" y="3"/>
                      <a:pt x="165" y="4"/>
                    </a:cubicBezTo>
                    <a:cubicBezTo>
                      <a:pt x="159" y="8"/>
                      <a:pt x="18" y="114"/>
                      <a:pt x="2" y="119"/>
                    </a:cubicBezTo>
                    <a:cubicBezTo>
                      <a:pt x="1" y="119"/>
                      <a:pt x="0" y="119"/>
                      <a:pt x="0" y="118"/>
                    </a:cubicBezTo>
                    <a:cubicBezTo>
                      <a:pt x="0" y="118"/>
                      <a:pt x="0" y="118"/>
                      <a:pt x="0" y="117"/>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2" name="Freeform 149">
                <a:extLst>
                  <a:ext uri="{FF2B5EF4-FFF2-40B4-BE49-F238E27FC236}">
                    <a16:creationId xmlns:a16="http://schemas.microsoft.com/office/drawing/2014/main" id="{A21BCF6A-1817-4C9E-BCE7-0CCBEEF05127}"/>
                  </a:ext>
                </a:extLst>
              </p:cNvPr>
              <p:cNvSpPr>
                <a:spLocks/>
              </p:cNvSpPr>
              <p:nvPr/>
            </p:nvSpPr>
            <p:spPr bwMode="auto">
              <a:xfrm>
                <a:off x="3162" y="2769"/>
                <a:ext cx="121" cy="212"/>
              </a:xfrm>
              <a:custGeom>
                <a:avLst/>
                <a:gdLst>
                  <a:gd name="T0" fmla="*/ 70 w 94"/>
                  <a:gd name="T1" fmla="*/ 0 h 165"/>
                  <a:gd name="T2" fmla="*/ 92 w 94"/>
                  <a:gd name="T3" fmla="*/ 92 h 165"/>
                  <a:gd name="T4" fmla="*/ 36 w 94"/>
                  <a:gd name="T5" fmla="*/ 153 h 165"/>
                  <a:gd name="T6" fmla="*/ 31 w 94"/>
                  <a:gd name="T7" fmla="*/ 78 h 165"/>
                  <a:gd name="T8" fmla="*/ 70 w 94"/>
                  <a:gd name="T9" fmla="*/ 0 h 165"/>
                </a:gdLst>
                <a:ahLst/>
                <a:cxnLst>
                  <a:cxn ang="0">
                    <a:pos x="T0" y="T1"/>
                  </a:cxn>
                  <a:cxn ang="0">
                    <a:pos x="T2" y="T3"/>
                  </a:cxn>
                  <a:cxn ang="0">
                    <a:pos x="T4" y="T5"/>
                  </a:cxn>
                  <a:cxn ang="0">
                    <a:pos x="T6" y="T7"/>
                  </a:cxn>
                  <a:cxn ang="0">
                    <a:pos x="T8" y="T9"/>
                  </a:cxn>
                </a:cxnLst>
                <a:rect l="0" t="0" r="r" b="b"/>
                <a:pathLst>
                  <a:path w="94" h="165">
                    <a:moveTo>
                      <a:pt x="70" y="0"/>
                    </a:moveTo>
                    <a:cubicBezTo>
                      <a:pt x="70" y="0"/>
                      <a:pt x="94" y="74"/>
                      <a:pt x="92" y="92"/>
                    </a:cubicBezTo>
                    <a:cubicBezTo>
                      <a:pt x="90" y="110"/>
                      <a:pt x="45" y="165"/>
                      <a:pt x="36" y="153"/>
                    </a:cubicBezTo>
                    <a:cubicBezTo>
                      <a:pt x="27" y="141"/>
                      <a:pt x="0" y="108"/>
                      <a:pt x="31" y="78"/>
                    </a:cubicBezTo>
                    <a:cubicBezTo>
                      <a:pt x="31" y="78"/>
                      <a:pt x="19" y="6"/>
                      <a:pt x="70"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3" name="Freeform 150">
                <a:extLst>
                  <a:ext uri="{FF2B5EF4-FFF2-40B4-BE49-F238E27FC236}">
                    <a16:creationId xmlns:a16="http://schemas.microsoft.com/office/drawing/2014/main" id="{F5CB6F1D-1156-4816-9A58-2159915A0C51}"/>
                  </a:ext>
                </a:extLst>
              </p:cNvPr>
              <p:cNvSpPr>
                <a:spLocks/>
              </p:cNvSpPr>
              <p:nvPr/>
            </p:nvSpPr>
            <p:spPr bwMode="auto">
              <a:xfrm>
                <a:off x="3322" y="2764"/>
                <a:ext cx="243" cy="189"/>
              </a:xfrm>
              <a:custGeom>
                <a:avLst/>
                <a:gdLst>
                  <a:gd name="T0" fmla="*/ 189 w 189"/>
                  <a:gd name="T1" fmla="*/ 91 h 147"/>
                  <a:gd name="T2" fmla="*/ 13 w 189"/>
                  <a:gd name="T3" fmla="*/ 93 h 147"/>
                  <a:gd name="T4" fmla="*/ 51 w 189"/>
                  <a:gd name="T5" fmla="*/ 133 h 147"/>
                  <a:gd name="T6" fmla="*/ 189 w 189"/>
                  <a:gd name="T7" fmla="*/ 91 h 147"/>
                </a:gdLst>
                <a:ahLst/>
                <a:cxnLst>
                  <a:cxn ang="0">
                    <a:pos x="T0" y="T1"/>
                  </a:cxn>
                  <a:cxn ang="0">
                    <a:pos x="T2" y="T3"/>
                  </a:cxn>
                  <a:cxn ang="0">
                    <a:pos x="T4" y="T5"/>
                  </a:cxn>
                  <a:cxn ang="0">
                    <a:pos x="T6" y="T7"/>
                  </a:cxn>
                </a:cxnLst>
                <a:rect l="0" t="0" r="r" b="b"/>
                <a:pathLst>
                  <a:path w="189" h="147">
                    <a:moveTo>
                      <a:pt x="189" y="91"/>
                    </a:moveTo>
                    <a:cubicBezTo>
                      <a:pt x="189" y="91"/>
                      <a:pt x="5" y="0"/>
                      <a:pt x="13" y="93"/>
                    </a:cubicBezTo>
                    <a:cubicBezTo>
                      <a:pt x="13" y="93"/>
                      <a:pt x="0" y="120"/>
                      <a:pt x="51" y="133"/>
                    </a:cubicBezTo>
                    <a:cubicBezTo>
                      <a:pt x="101" y="147"/>
                      <a:pt x="170" y="97"/>
                      <a:pt x="189" y="91"/>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4" name="Freeform 151">
                <a:extLst>
                  <a:ext uri="{FF2B5EF4-FFF2-40B4-BE49-F238E27FC236}">
                    <a16:creationId xmlns:a16="http://schemas.microsoft.com/office/drawing/2014/main" id="{A4FD2BF6-C498-4BDD-8B24-527A872CA5BE}"/>
                  </a:ext>
                </a:extLst>
              </p:cNvPr>
              <p:cNvSpPr>
                <a:spLocks/>
              </p:cNvSpPr>
              <p:nvPr/>
            </p:nvSpPr>
            <p:spPr bwMode="auto">
              <a:xfrm>
                <a:off x="3336" y="2864"/>
                <a:ext cx="198" cy="22"/>
              </a:xfrm>
              <a:custGeom>
                <a:avLst/>
                <a:gdLst>
                  <a:gd name="T0" fmla="*/ 0 w 154"/>
                  <a:gd name="T1" fmla="*/ 15 h 17"/>
                  <a:gd name="T2" fmla="*/ 1 w 154"/>
                  <a:gd name="T3" fmla="*/ 13 h 17"/>
                  <a:gd name="T4" fmla="*/ 152 w 154"/>
                  <a:gd name="T5" fmla="*/ 7 h 17"/>
                  <a:gd name="T6" fmla="*/ 154 w 154"/>
                  <a:gd name="T7" fmla="*/ 9 h 17"/>
                  <a:gd name="T8" fmla="*/ 152 w 154"/>
                  <a:gd name="T9" fmla="*/ 11 h 17"/>
                  <a:gd name="T10" fmla="*/ 2 w 154"/>
                  <a:gd name="T11" fmla="*/ 17 h 17"/>
                  <a:gd name="T12" fmla="*/ 0 w 154"/>
                  <a:gd name="T13" fmla="*/ 15 h 17"/>
                  <a:gd name="T14" fmla="*/ 0 w 154"/>
                  <a:gd name="T15" fmla="*/ 15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7">
                    <a:moveTo>
                      <a:pt x="0" y="15"/>
                    </a:moveTo>
                    <a:cubicBezTo>
                      <a:pt x="0" y="14"/>
                      <a:pt x="0" y="13"/>
                      <a:pt x="1" y="13"/>
                    </a:cubicBezTo>
                    <a:cubicBezTo>
                      <a:pt x="47" y="0"/>
                      <a:pt x="148" y="7"/>
                      <a:pt x="152" y="7"/>
                    </a:cubicBezTo>
                    <a:cubicBezTo>
                      <a:pt x="153" y="7"/>
                      <a:pt x="154" y="8"/>
                      <a:pt x="154" y="9"/>
                    </a:cubicBezTo>
                    <a:cubicBezTo>
                      <a:pt x="154" y="10"/>
                      <a:pt x="153" y="11"/>
                      <a:pt x="152" y="11"/>
                    </a:cubicBezTo>
                    <a:cubicBezTo>
                      <a:pt x="151" y="11"/>
                      <a:pt x="47" y="4"/>
                      <a:pt x="2" y="17"/>
                    </a:cubicBezTo>
                    <a:cubicBezTo>
                      <a:pt x="1" y="17"/>
                      <a:pt x="0" y="16"/>
                      <a:pt x="0" y="15"/>
                    </a:cubicBezTo>
                    <a:cubicBezTo>
                      <a:pt x="0" y="15"/>
                      <a:pt x="0" y="15"/>
                      <a:pt x="0" y="15"/>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5" name="Freeform 152">
                <a:extLst>
                  <a:ext uri="{FF2B5EF4-FFF2-40B4-BE49-F238E27FC236}">
                    <a16:creationId xmlns:a16="http://schemas.microsoft.com/office/drawing/2014/main" id="{2ECB3C00-8891-447C-9D7F-E4C1C9FFCB02}"/>
                  </a:ext>
                </a:extLst>
              </p:cNvPr>
              <p:cNvSpPr>
                <a:spLocks/>
              </p:cNvSpPr>
              <p:nvPr/>
            </p:nvSpPr>
            <p:spPr bwMode="auto">
              <a:xfrm>
                <a:off x="3058" y="3007"/>
                <a:ext cx="89" cy="85"/>
              </a:xfrm>
              <a:custGeom>
                <a:avLst/>
                <a:gdLst>
                  <a:gd name="T0" fmla="*/ 41 w 69"/>
                  <a:gd name="T1" fmla="*/ 0 h 66"/>
                  <a:gd name="T2" fmla="*/ 56 w 69"/>
                  <a:gd name="T3" fmla="*/ 42 h 66"/>
                  <a:gd name="T4" fmla="*/ 41 w 69"/>
                  <a:gd name="T5" fmla="*/ 0 h 66"/>
                </a:gdLst>
                <a:ahLst/>
                <a:cxnLst>
                  <a:cxn ang="0">
                    <a:pos x="T0" y="T1"/>
                  </a:cxn>
                  <a:cxn ang="0">
                    <a:pos x="T2" y="T3"/>
                  </a:cxn>
                  <a:cxn ang="0">
                    <a:pos x="T4" y="T5"/>
                  </a:cxn>
                </a:cxnLst>
                <a:rect l="0" t="0" r="r" b="b"/>
                <a:pathLst>
                  <a:path w="69" h="66">
                    <a:moveTo>
                      <a:pt x="41" y="0"/>
                    </a:moveTo>
                    <a:cubicBezTo>
                      <a:pt x="41" y="0"/>
                      <a:pt x="69" y="18"/>
                      <a:pt x="56" y="42"/>
                    </a:cubicBezTo>
                    <a:cubicBezTo>
                      <a:pt x="42" y="66"/>
                      <a:pt x="0" y="32"/>
                      <a:pt x="41"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6" name="Freeform 153">
                <a:extLst>
                  <a:ext uri="{FF2B5EF4-FFF2-40B4-BE49-F238E27FC236}">
                    <a16:creationId xmlns:a16="http://schemas.microsoft.com/office/drawing/2014/main" id="{44B4C7BD-8AF4-457B-ADAC-847F9FB9C1A0}"/>
                  </a:ext>
                </a:extLst>
              </p:cNvPr>
              <p:cNvSpPr>
                <a:spLocks/>
              </p:cNvSpPr>
              <p:nvPr/>
            </p:nvSpPr>
            <p:spPr bwMode="auto">
              <a:xfrm>
                <a:off x="3108" y="3004"/>
                <a:ext cx="12" cy="53"/>
              </a:xfrm>
              <a:custGeom>
                <a:avLst/>
                <a:gdLst>
                  <a:gd name="T0" fmla="*/ 0 w 9"/>
                  <a:gd name="T1" fmla="*/ 39 h 41"/>
                  <a:gd name="T2" fmla="*/ 0 w 9"/>
                  <a:gd name="T3" fmla="*/ 39 h 41"/>
                  <a:gd name="T4" fmla="*/ 0 w 9"/>
                  <a:gd name="T5" fmla="*/ 3 h 41"/>
                  <a:gd name="T6" fmla="*/ 1 w 9"/>
                  <a:gd name="T7" fmla="*/ 1 h 41"/>
                  <a:gd name="T8" fmla="*/ 4 w 9"/>
                  <a:gd name="T9" fmla="*/ 1 h 41"/>
                  <a:gd name="T10" fmla="*/ 3 w 9"/>
                  <a:gd name="T11" fmla="*/ 40 h 41"/>
                  <a:gd name="T12" fmla="*/ 1 w 9"/>
                  <a:gd name="T13" fmla="*/ 41 h 41"/>
                  <a:gd name="T14" fmla="*/ 0 w 9"/>
                  <a:gd name="T15" fmla="*/ 39 h 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41">
                    <a:moveTo>
                      <a:pt x="0" y="39"/>
                    </a:moveTo>
                    <a:cubicBezTo>
                      <a:pt x="0" y="39"/>
                      <a:pt x="0" y="39"/>
                      <a:pt x="0" y="39"/>
                    </a:cubicBezTo>
                    <a:cubicBezTo>
                      <a:pt x="5" y="11"/>
                      <a:pt x="1" y="4"/>
                      <a:pt x="0" y="3"/>
                    </a:cubicBezTo>
                    <a:cubicBezTo>
                      <a:pt x="0" y="3"/>
                      <a:pt x="0" y="1"/>
                      <a:pt x="1" y="1"/>
                    </a:cubicBezTo>
                    <a:cubicBezTo>
                      <a:pt x="2" y="0"/>
                      <a:pt x="3" y="0"/>
                      <a:pt x="4" y="1"/>
                    </a:cubicBezTo>
                    <a:cubicBezTo>
                      <a:pt x="4" y="2"/>
                      <a:pt x="9" y="10"/>
                      <a:pt x="3" y="40"/>
                    </a:cubicBezTo>
                    <a:cubicBezTo>
                      <a:pt x="3" y="41"/>
                      <a:pt x="2" y="41"/>
                      <a:pt x="1" y="41"/>
                    </a:cubicBezTo>
                    <a:cubicBezTo>
                      <a:pt x="0" y="41"/>
                      <a:pt x="0" y="40"/>
                      <a:pt x="0" y="39"/>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7" name="Freeform 154">
                <a:extLst>
                  <a:ext uri="{FF2B5EF4-FFF2-40B4-BE49-F238E27FC236}">
                    <a16:creationId xmlns:a16="http://schemas.microsoft.com/office/drawing/2014/main" id="{3BED0C26-222A-4049-95B5-ED98FE9BAB3B}"/>
                  </a:ext>
                </a:extLst>
              </p:cNvPr>
              <p:cNvSpPr>
                <a:spLocks/>
              </p:cNvSpPr>
              <p:nvPr/>
            </p:nvSpPr>
            <p:spPr bwMode="auto">
              <a:xfrm>
                <a:off x="3104" y="2336"/>
                <a:ext cx="548" cy="288"/>
              </a:xfrm>
              <a:custGeom>
                <a:avLst/>
                <a:gdLst>
                  <a:gd name="T0" fmla="*/ 197 w 426"/>
                  <a:gd name="T1" fmla="*/ 206 h 224"/>
                  <a:gd name="T2" fmla="*/ 328 w 426"/>
                  <a:gd name="T3" fmla="*/ 185 h 224"/>
                  <a:gd name="T4" fmla="*/ 370 w 426"/>
                  <a:gd name="T5" fmla="*/ 29 h 224"/>
                  <a:gd name="T6" fmla="*/ 232 w 426"/>
                  <a:gd name="T7" fmla="*/ 13 h 224"/>
                  <a:gd name="T8" fmla="*/ 197 w 426"/>
                  <a:gd name="T9" fmla="*/ 206 h 224"/>
                </a:gdLst>
                <a:ahLst/>
                <a:cxnLst>
                  <a:cxn ang="0">
                    <a:pos x="T0" y="T1"/>
                  </a:cxn>
                  <a:cxn ang="0">
                    <a:pos x="T2" y="T3"/>
                  </a:cxn>
                  <a:cxn ang="0">
                    <a:pos x="T4" y="T5"/>
                  </a:cxn>
                  <a:cxn ang="0">
                    <a:pos x="T6" y="T7"/>
                  </a:cxn>
                  <a:cxn ang="0">
                    <a:pos x="T8" y="T9"/>
                  </a:cxn>
                </a:cxnLst>
                <a:rect l="0" t="0" r="r" b="b"/>
                <a:pathLst>
                  <a:path w="426" h="224">
                    <a:moveTo>
                      <a:pt x="197" y="206"/>
                    </a:moveTo>
                    <a:cubicBezTo>
                      <a:pt x="197" y="206"/>
                      <a:pt x="253" y="224"/>
                      <a:pt x="328" y="185"/>
                    </a:cubicBezTo>
                    <a:cubicBezTo>
                      <a:pt x="403" y="146"/>
                      <a:pt x="426" y="53"/>
                      <a:pt x="370" y="29"/>
                    </a:cubicBezTo>
                    <a:cubicBezTo>
                      <a:pt x="313" y="5"/>
                      <a:pt x="272" y="0"/>
                      <a:pt x="232" y="13"/>
                    </a:cubicBezTo>
                    <a:cubicBezTo>
                      <a:pt x="191" y="26"/>
                      <a:pt x="0" y="213"/>
                      <a:pt x="197" y="206"/>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 name="Freeform 155">
                <a:extLst>
                  <a:ext uri="{FF2B5EF4-FFF2-40B4-BE49-F238E27FC236}">
                    <a16:creationId xmlns:a16="http://schemas.microsoft.com/office/drawing/2014/main" id="{F53A6AB9-49C4-4F69-9372-9C506C3A9C54}"/>
                  </a:ext>
                </a:extLst>
              </p:cNvPr>
              <p:cNvSpPr>
                <a:spLocks/>
              </p:cNvSpPr>
              <p:nvPr/>
            </p:nvSpPr>
            <p:spPr bwMode="auto">
              <a:xfrm>
                <a:off x="3161" y="2283"/>
                <a:ext cx="312" cy="338"/>
              </a:xfrm>
              <a:custGeom>
                <a:avLst/>
                <a:gdLst>
                  <a:gd name="T0" fmla="*/ 0 w 243"/>
                  <a:gd name="T1" fmla="*/ 263 h 263"/>
                  <a:gd name="T2" fmla="*/ 224 w 243"/>
                  <a:gd name="T3" fmla="*/ 129 h 263"/>
                  <a:gd name="T4" fmla="*/ 195 w 243"/>
                  <a:gd name="T5" fmla="*/ 2 h 263"/>
                  <a:gd name="T6" fmla="*/ 18 w 243"/>
                  <a:gd name="T7" fmla="*/ 123 h 263"/>
                  <a:gd name="T8" fmla="*/ 0 w 243"/>
                  <a:gd name="T9" fmla="*/ 263 h 263"/>
                </a:gdLst>
                <a:ahLst/>
                <a:cxnLst>
                  <a:cxn ang="0">
                    <a:pos x="T0" y="T1"/>
                  </a:cxn>
                  <a:cxn ang="0">
                    <a:pos x="T2" y="T3"/>
                  </a:cxn>
                  <a:cxn ang="0">
                    <a:pos x="T4" y="T5"/>
                  </a:cxn>
                  <a:cxn ang="0">
                    <a:pos x="T6" y="T7"/>
                  </a:cxn>
                  <a:cxn ang="0">
                    <a:pos x="T8" y="T9"/>
                  </a:cxn>
                </a:cxnLst>
                <a:rect l="0" t="0" r="r" b="b"/>
                <a:pathLst>
                  <a:path w="243" h="263">
                    <a:moveTo>
                      <a:pt x="0" y="263"/>
                    </a:moveTo>
                    <a:cubicBezTo>
                      <a:pt x="0" y="263"/>
                      <a:pt x="206" y="199"/>
                      <a:pt x="224" y="129"/>
                    </a:cubicBezTo>
                    <a:cubicBezTo>
                      <a:pt x="243" y="59"/>
                      <a:pt x="232" y="5"/>
                      <a:pt x="195" y="2"/>
                    </a:cubicBezTo>
                    <a:cubicBezTo>
                      <a:pt x="159" y="0"/>
                      <a:pt x="29" y="9"/>
                      <a:pt x="18" y="123"/>
                    </a:cubicBezTo>
                    <a:cubicBezTo>
                      <a:pt x="10" y="198"/>
                      <a:pt x="22" y="194"/>
                      <a:pt x="0" y="26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 name="Freeform 156">
                <a:extLst>
                  <a:ext uri="{FF2B5EF4-FFF2-40B4-BE49-F238E27FC236}">
                    <a16:creationId xmlns:a16="http://schemas.microsoft.com/office/drawing/2014/main" id="{E4170E8E-77C2-48D5-9A11-B70783ACEBA9}"/>
                  </a:ext>
                </a:extLst>
              </p:cNvPr>
              <p:cNvSpPr>
                <a:spLocks/>
              </p:cNvSpPr>
              <p:nvPr/>
            </p:nvSpPr>
            <p:spPr bwMode="auto">
              <a:xfrm>
                <a:off x="3055" y="2401"/>
                <a:ext cx="330" cy="319"/>
              </a:xfrm>
              <a:custGeom>
                <a:avLst/>
                <a:gdLst>
                  <a:gd name="T0" fmla="*/ 0 w 256"/>
                  <a:gd name="T1" fmla="*/ 200 h 248"/>
                  <a:gd name="T2" fmla="*/ 120 w 256"/>
                  <a:gd name="T3" fmla="*/ 105 h 248"/>
                  <a:gd name="T4" fmla="*/ 197 w 256"/>
                  <a:gd name="T5" fmla="*/ 13 h 248"/>
                  <a:gd name="T6" fmla="*/ 196 w 256"/>
                  <a:gd name="T7" fmla="*/ 115 h 248"/>
                  <a:gd name="T8" fmla="*/ 136 w 256"/>
                  <a:gd name="T9" fmla="*/ 138 h 248"/>
                  <a:gd name="T10" fmla="*/ 126 w 256"/>
                  <a:gd name="T11" fmla="*/ 193 h 248"/>
                  <a:gd name="T12" fmla="*/ 123 w 256"/>
                  <a:gd name="T13" fmla="*/ 203 h 248"/>
                  <a:gd name="T14" fmla="*/ 96 w 256"/>
                  <a:gd name="T15" fmla="*/ 237 h 248"/>
                  <a:gd name="T16" fmla="*/ 0 w 256"/>
                  <a:gd name="T17" fmla="*/ 200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 h="248">
                    <a:moveTo>
                      <a:pt x="0" y="200"/>
                    </a:moveTo>
                    <a:cubicBezTo>
                      <a:pt x="0" y="200"/>
                      <a:pt x="113" y="159"/>
                      <a:pt x="120" y="105"/>
                    </a:cubicBezTo>
                    <a:cubicBezTo>
                      <a:pt x="127" y="52"/>
                      <a:pt x="158" y="0"/>
                      <a:pt x="197" y="13"/>
                    </a:cubicBezTo>
                    <a:cubicBezTo>
                      <a:pt x="236" y="27"/>
                      <a:pt x="256" y="70"/>
                      <a:pt x="196" y="115"/>
                    </a:cubicBezTo>
                    <a:cubicBezTo>
                      <a:pt x="136" y="138"/>
                      <a:pt x="136" y="138"/>
                      <a:pt x="136" y="138"/>
                    </a:cubicBezTo>
                    <a:cubicBezTo>
                      <a:pt x="136" y="138"/>
                      <a:pt x="132" y="166"/>
                      <a:pt x="126" y="193"/>
                    </a:cubicBezTo>
                    <a:cubicBezTo>
                      <a:pt x="125" y="197"/>
                      <a:pt x="124" y="200"/>
                      <a:pt x="123" y="203"/>
                    </a:cubicBezTo>
                    <a:cubicBezTo>
                      <a:pt x="116" y="233"/>
                      <a:pt x="108" y="248"/>
                      <a:pt x="96" y="237"/>
                    </a:cubicBezTo>
                    <a:cubicBezTo>
                      <a:pt x="84" y="226"/>
                      <a:pt x="36" y="194"/>
                      <a:pt x="0" y="20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 name="Freeform 157">
                <a:extLst>
                  <a:ext uri="{FF2B5EF4-FFF2-40B4-BE49-F238E27FC236}">
                    <a16:creationId xmlns:a16="http://schemas.microsoft.com/office/drawing/2014/main" id="{F8952664-C89C-4B1B-9DFC-101C22F5E0A0}"/>
                  </a:ext>
                </a:extLst>
              </p:cNvPr>
              <p:cNvSpPr>
                <a:spLocks/>
              </p:cNvSpPr>
              <p:nvPr/>
            </p:nvSpPr>
            <p:spPr bwMode="auto">
              <a:xfrm>
                <a:off x="3229" y="2372"/>
                <a:ext cx="124" cy="200"/>
              </a:xfrm>
              <a:custGeom>
                <a:avLst/>
                <a:gdLst>
                  <a:gd name="T0" fmla="*/ 0 w 96"/>
                  <a:gd name="T1" fmla="*/ 156 h 156"/>
                  <a:gd name="T2" fmla="*/ 89 w 96"/>
                  <a:gd name="T3" fmla="*/ 74 h 156"/>
                  <a:gd name="T4" fmla="*/ 46 w 96"/>
                  <a:gd name="T5" fmla="*/ 141 h 156"/>
                  <a:gd name="T6" fmla="*/ 0 w 96"/>
                  <a:gd name="T7" fmla="*/ 156 h 156"/>
                </a:gdLst>
                <a:ahLst/>
                <a:cxnLst>
                  <a:cxn ang="0">
                    <a:pos x="T0" y="T1"/>
                  </a:cxn>
                  <a:cxn ang="0">
                    <a:pos x="T2" y="T3"/>
                  </a:cxn>
                  <a:cxn ang="0">
                    <a:pos x="T4" y="T5"/>
                  </a:cxn>
                  <a:cxn ang="0">
                    <a:pos x="T6" y="T7"/>
                  </a:cxn>
                </a:cxnLst>
                <a:rect l="0" t="0" r="r" b="b"/>
                <a:pathLst>
                  <a:path w="96" h="156">
                    <a:moveTo>
                      <a:pt x="0" y="156"/>
                    </a:moveTo>
                    <a:cubicBezTo>
                      <a:pt x="0" y="156"/>
                      <a:pt x="55" y="0"/>
                      <a:pt x="89" y="74"/>
                    </a:cubicBezTo>
                    <a:cubicBezTo>
                      <a:pt x="89" y="74"/>
                      <a:pt x="96" y="104"/>
                      <a:pt x="46" y="141"/>
                    </a:cubicBezTo>
                    <a:lnTo>
                      <a:pt x="0" y="156"/>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 name="Freeform 158">
                <a:extLst>
                  <a:ext uri="{FF2B5EF4-FFF2-40B4-BE49-F238E27FC236}">
                    <a16:creationId xmlns:a16="http://schemas.microsoft.com/office/drawing/2014/main" id="{59A0E9F9-06F1-495F-B2AB-149F80B7217E}"/>
                  </a:ext>
                </a:extLst>
              </p:cNvPr>
              <p:cNvSpPr>
                <a:spLocks/>
              </p:cNvSpPr>
              <p:nvPr/>
            </p:nvSpPr>
            <p:spPr bwMode="auto">
              <a:xfrm>
                <a:off x="3227" y="2588"/>
                <a:ext cx="410" cy="191"/>
              </a:xfrm>
              <a:custGeom>
                <a:avLst/>
                <a:gdLst>
                  <a:gd name="T0" fmla="*/ 90 w 319"/>
                  <a:gd name="T1" fmla="*/ 66 h 149"/>
                  <a:gd name="T2" fmla="*/ 290 w 319"/>
                  <a:gd name="T3" fmla="*/ 98 h 149"/>
                  <a:gd name="T4" fmla="*/ 285 w 319"/>
                  <a:gd name="T5" fmla="*/ 64 h 149"/>
                  <a:gd name="T6" fmla="*/ 91 w 319"/>
                  <a:gd name="T7" fmla="*/ 0 h 149"/>
                  <a:gd name="T8" fmla="*/ 90 w 319"/>
                  <a:gd name="T9" fmla="*/ 66 h 149"/>
                </a:gdLst>
                <a:ahLst/>
                <a:cxnLst>
                  <a:cxn ang="0">
                    <a:pos x="T0" y="T1"/>
                  </a:cxn>
                  <a:cxn ang="0">
                    <a:pos x="T2" y="T3"/>
                  </a:cxn>
                  <a:cxn ang="0">
                    <a:pos x="T4" y="T5"/>
                  </a:cxn>
                  <a:cxn ang="0">
                    <a:pos x="T6" y="T7"/>
                  </a:cxn>
                  <a:cxn ang="0">
                    <a:pos x="T8" y="T9"/>
                  </a:cxn>
                </a:cxnLst>
                <a:rect l="0" t="0" r="r" b="b"/>
                <a:pathLst>
                  <a:path w="319" h="149">
                    <a:moveTo>
                      <a:pt x="90" y="66"/>
                    </a:moveTo>
                    <a:cubicBezTo>
                      <a:pt x="90" y="66"/>
                      <a:pt x="212" y="149"/>
                      <a:pt x="290" y="98"/>
                    </a:cubicBezTo>
                    <a:cubicBezTo>
                      <a:pt x="290" y="98"/>
                      <a:pt x="319" y="74"/>
                      <a:pt x="285" y="64"/>
                    </a:cubicBezTo>
                    <a:cubicBezTo>
                      <a:pt x="251" y="55"/>
                      <a:pt x="91" y="0"/>
                      <a:pt x="91" y="0"/>
                    </a:cubicBezTo>
                    <a:cubicBezTo>
                      <a:pt x="91" y="0"/>
                      <a:pt x="0" y="2"/>
                      <a:pt x="90" y="66"/>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 name="Freeform 159">
                <a:extLst>
                  <a:ext uri="{FF2B5EF4-FFF2-40B4-BE49-F238E27FC236}">
                    <a16:creationId xmlns:a16="http://schemas.microsoft.com/office/drawing/2014/main" id="{1929E5C8-5907-41E7-9607-802DCD8F891B}"/>
                  </a:ext>
                </a:extLst>
              </p:cNvPr>
              <p:cNvSpPr>
                <a:spLocks/>
              </p:cNvSpPr>
              <p:nvPr/>
            </p:nvSpPr>
            <p:spPr bwMode="auto">
              <a:xfrm>
                <a:off x="3216" y="2526"/>
                <a:ext cx="202" cy="283"/>
              </a:xfrm>
              <a:custGeom>
                <a:avLst/>
                <a:gdLst>
                  <a:gd name="T0" fmla="*/ 54 w 157"/>
                  <a:gd name="T1" fmla="*/ 119 h 220"/>
                  <a:gd name="T2" fmla="*/ 123 w 157"/>
                  <a:gd name="T3" fmla="*/ 193 h 220"/>
                  <a:gd name="T4" fmla="*/ 150 w 157"/>
                  <a:gd name="T5" fmla="*/ 155 h 220"/>
                  <a:gd name="T6" fmla="*/ 119 w 157"/>
                  <a:gd name="T7" fmla="*/ 111 h 220"/>
                  <a:gd name="T8" fmla="*/ 113 w 157"/>
                  <a:gd name="T9" fmla="*/ 29 h 220"/>
                  <a:gd name="T10" fmla="*/ 10 w 157"/>
                  <a:gd name="T11" fmla="*/ 36 h 220"/>
                  <a:gd name="T12" fmla="*/ 0 w 157"/>
                  <a:gd name="T13" fmla="*/ 94 h 220"/>
                  <a:gd name="T14" fmla="*/ 54 w 157"/>
                  <a:gd name="T15" fmla="*/ 119 h 2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7" h="220">
                    <a:moveTo>
                      <a:pt x="54" y="119"/>
                    </a:moveTo>
                    <a:cubicBezTo>
                      <a:pt x="107" y="172"/>
                      <a:pt x="101" y="170"/>
                      <a:pt x="123" y="193"/>
                    </a:cubicBezTo>
                    <a:cubicBezTo>
                      <a:pt x="146" y="215"/>
                      <a:pt x="157" y="220"/>
                      <a:pt x="150" y="155"/>
                    </a:cubicBezTo>
                    <a:cubicBezTo>
                      <a:pt x="142" y="91"/>
                      <a:pt x="121" y="142"/>
                      <a:pt x="119" y="111"/>
                    </a:cubicBezTo>
                    <a:cubicBezTo>
                      <a:pt x="116" y="80"/>
                      <a:pt x="133" y="44"/>
                      <a:pt x="113" y="29"/>
                    </a:cubicBezTo>
                    <a:cubicBezTo>
                      <a:pt x="93" y="14"/>
                      <a:pt x="47" y="0"/>
                      <a:pt x="10" y="36"/>
                    </a:cubicBezTo>
                    <a:cubicBezTo>
                      <a:pt x="0" y="94"/>
                      <a:pt x="0" y="94"/>
                      <a:pt x="0" y="94"/>
                    </a:cubicBezTo>
                    <a:cubicBezTo>
                      <a:pt x="0" y="94"/>
                      <a:pt x="29" y="94"/>
                      <a:pt x="54" y="119"/>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 name="Freeform 160">
                <a:extLst>
                  <a:ext uri="{FF2B5EF4-FFF2-40B4-BE49-F238E27FC236}">
                    <a16:creationId xmlns:a16="http://schemas.microsoft.com/office/drawing/2014/main" id="{D48D8C10-0EA1-42AB-A3A3-1A1AC129AEA2}"/>
                  </a:ext>
                </a:extLst>
              </p:cNvPr>
              <p:cNvSpPr>
                <a:spLocks/>
              </p:cNvSpPr>
              <p:nvPr/>
            </p:nvSpPr>
            <p:spPr bwMode="auto">
              <a:xfrm>
                <a:off x="2969" y="2589"/>
                <a:ext cx="432" cy="364"/>
              </a:xfrm>
              <a:custGeom>
                <a:avLst/>
                <a:gdLst>
                  <a:gd name="T0" fmla="*/ 31 w 336"/>
                  <a:gd name="T1" fmla="*/ 191 h 283"/>
                  <a:gd name="T2" fmla="*/ 257 w 336"/>
                  <a:gd name="T3" fmla="*/ 231 h 283"/>
                  <a:gd name="T4" fmla="*/ 336 w 336"/>
                  <a:gd name="T5" fmla="*/ 119 h 283"/>
                  <a:gd name="T6" fmla="*/ 196 w 336"/>
                  <a:gd name="T7" fmla="*/ 19 h 283"/>
                  <a:gd name="T8" fmla="*/ 31 w 336"/>
                  <a:gd name="T9" fmla="*/ 191 h 283"/>
                </a:gdLst>
                <a:ahLst/>
                <a:cxnLst>
                  <a:cxn ang="0">
                    <a:pos x="T0" y="T1"/>
                  </a:cxn>
                  <a:cxn ang="0">
                    <a:pos x="T2" y="T3"/>
                  </a:cxn>
                  <a:cxn ang="0">
                    <a:pos x="T4" y="T5"/>
                  </a:cxn>
                  <a:cxn ang="0">
                    <a:pos x="T6" y="T7"/>
                  </a:cxn>
                  <a:cxn ang="0">
                    <a:pos x="T8" y="T9"/>
                  </a:cxn>
                </a:cxnLst>
                <a:rect l="0" t="0" r="r" b="b"/>
                <a:pathLst>
                  <a:path w="336" h="283">
                    <a:moveTo>
                      <a:pt x="31" y="191"/>
                    </a:moveTo>
                    <a:cubicBezTo>
                      <a:pt x="31" y="191"/>
                      <a:pt x="157" y="283"/>
                      <a:pt x="257" y="231"/>
                    </a:cubicBezTo>
                    <a:cubicBezTo>
                      <a:pt x="257" y="231"/>
                      <a:pt x="331" y="190"/>
                      <a:pt x="336" y="119"/>
                    </a:cubicBezTo>
                    <a:cubicBezTo>
                      <a:pt x="336" y="119"/>
                      <a:pt x="314" y="38"/>
                      <a:pt x="196" y="19"/>
                    </a:cubicBezTo>
                    <a:cubicBezTo>
                      <a:pt x="77" y="0"/>
                      <a:pt x="0" y="198"/>
                      <a:pt x="31" y="191"/>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 name="Freeform 161">
                <a:extLst>
                  <a:ext uri="{FF2B5EF4-FFF2-40B4-BE49-F238E27FC236}">
                    <a16:creationId xmlns:a16="http://schemas.microsoft.com/office/drawing/2014/main" id="{FDFEC044-6968-4CB8-8CCA-82D23AFD8CC1}"/>
                  </a:ext>
                </a:extLst>
              </p:cNvPr>
              <p:cNvSpPr>
                <a:spLocks/>
              </p:cNvSpPr>
              <p:nvPr/>
            </p:nvSpPr>
            <p:spPr bwMode="auto">
              <a:xfrm>
                <a:off x="2802" y="2415"/>
                <a:ext cx="399" cy="412"/>
              </a:xfrm>
              <a:custGeom>
                <a:avLst/>
                <a:gdLst>
                  <a:gd name="T0" fmla="*/ 154 w 310"/>
                  <a:gd name="T1" fmla="*/ 320 h 320"/>
                  <a:gd name="T2" fmla="*/ 253 w 310"/>
                  <a:gd name="T3" fmla="*/ 130 h 320"/>
                  <a:gd name="T4" fmla="*/ 65 w 310"/>
                  <a:gd name="T5" fmla="*/ 133 h 320"/>
                  <a:gd name="T6" fmla="*/ 154 w 310"/>
                  <a:gd name="T7" fmla="*/ 320 h 320"/>
                </a:gdLst>
                <a:ahLst/>
                <a:cxnLst>
                  <a:cxn ang="0">
                    <a:pos x="T0" y="T1"/>
                  </a:cxn>
                  <a:cxn ang="0">
                    <a:pos x="T2" y="T3"/>
                  </a:cxn>
                  <a:cxn ang="0">
                    <a:pos x="T4" y="T5"/>
                  </a:cxn>
                  <a:cxn ang="0">
                    <a:pos x="T6" y="T7"/>
                  </a:cxn>
                </a:cxnLst>
                <a:rect l="0" t="0" r="r" b="b"/>
                <a:pathLst>
                  <a:path w="310" h="320">
                    <a:moveTo>
                      <a:pt x="154" y="320"/>
                    </a:moveTo>
                    <a:cubicBezTo>
                      <a:pt x="154" y="320"/>
                      <a:pt x="310" y="260"/>
                      <a:pt x="253" y="130"/>
                    </a:cubicBezTo>
                    <a:cubicBezTo>
                      <a:pt x="196" y="0"/>
                      <a:pt x="79" y="114"/>
                      <a:pt x="65" y="133"/>
                    </a:cubicBezTo>
                    <a:cubicBezTo>
                      <a:pt x="51" y="153"/>
                      <a:pt x="0" y="257"/>
                      <a:pt x="154" y="320"/>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 name="Freeform 162">
                <a:extLst>
                  <a:ext uri="{FF2B5EF4-FFF2-40B4-BE49-F238E27FC236}">
                    <a16:creationId xmlns:a16="http://schemas.microsoft.com/office/drawing/2014/main" id="{5E53ECAC-C4AE-448E-A16F-AC33983FFA1E}"/>
                  </a:ext>
                </a:extLst>
              </p:cNvPr>
              <p:cNvSpPr>
                <a:spLocks/>
              </p:cNvSpPr>
              <p:nvPr/>
            </p:nvSpPr>
            <p:spPr bwMode="auto">
              <a:xfrm>
                <a:off x="2846" y="2427"/>
                <a:ext cx="284" cy="360"/>
              </a:xfrm>
              <a:custGeom>
                <a:avLst/>
                <a:gdLst>
                  <a:gd name="T0" fmla="*/ 116 w 221"/>
                  <a:gd name="T1" fmla="*/ 280 h 280"/>
                  <a:gd name="T2" fmla="*/ 190 w 221"/>
                  <a:gd name="T3" fmla="*/ 133 h 280"/>
                  <a:gd name="T4" fmla="*/ 116 w 221"/>
                  <a:gd name="T5" fmla="*/ 280 h 280"/>
                </a:gdLst>
                <a:ahLst/>
                <a:cxnLst>
                  <a:cxn ang="0">
                    <a:pos x="T0" y="T1"/>
                  </a:cxn>
                  <a:cxn ang="0">
                    <a:pos x="T2" y="T3"/>
                  </a:cxn>
                  <a:cxn ang="0">
                    <a:pos x="T4" y="T5"/>
                  </a:cxn>
                </a:cxnLst>
                <a:rect l="0" t="0" r="r" b="b"/>
                <a:pathLst>
                  <a:path w="221" h="280">
                    <a:moveTo>
                      <a:pt x="116" y="280"/>
                    </a:moveTo>
                    <a:cubicBezTo>
                      <a:pt x="116" y="280"/>
                      <a:pt x="0" y="0"/>
                      <a:pt x="190" y="133"/>
                    </a:cubicBezTo>
                    <a:cubicBezTo>
                      <a:pt x="221" y="155"/>
                      <a:pt x="100" y="248"/>
                      <a:pt x="116" y="28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 name="Freeform 163">
                <a:extLst>
                  <a:ext uri="{FF2B5EF4-FFF2-40B4-BE49-F238E27FC236}">
                    <a16:creationId xmlns:a16="http://schemas.microsoft.com/office/drawing/2014/main" id="{97C44286-1242-432C-9EF3-E63587175B66}"/>
                  </a:ext>
                </a:extLst>
              </p:cNvPr>
              <p:cNvSpPr>
                <a:spLocks/>
              </p:cNvSpPr>
              <p:nvPr/>
            </p:nvSpPr>
            <p:spPr bwMode="auto">
              <a:xfrm>
                <a:off x="2656" y="2688"/>
                <a:ext cx="358" cy="304"/>
              </a:xfrm>
              <a:custGeom>
                <a:avLst/>
                <a:gdLst>
                  <a:gd name="T0" fmla="*/ 255 w 279"/>
                  <a:gd name="T1" fmla="*/ 132 h 236"/>
                  <a:gd name="T2" fmla="*/ 77 w 279"/>
                  <a:gd name="T3" fmla="*/ 207 h 236"/>
                  <a:gd name="T4" fmla="*/ 61 w 279"/>
                  <a:gd name="T5" fmla="*/ 57 h 236"/>
                  <a:gd name="T6" fmla="*/ 262 w 279"/>
                  <a:gd name="T7" fmla="*/ 96 h 236"/>
                  <a:gd name="T8" fmla="*/ 255 w 279"/>
                  <a:gd name="T9" fmla="*/ 132 h 236"/>
                </a:gdLst>
                <a:ahLst/>
                <a:cxnLst>
                  <a:cxn ang="0">
                    <a:pos x="T0" y="T1"/>
                  </a:cxn>
                  <a:cxn ang="0">
                    <a:pos x="T2" y="T3"/>
                  </a:cxn>
                  <a:cxn ang="0">
                    <a:pos x="T4" y="T5"/>
                  </a:cxn>
                  <a:cxn ang="0">
                    <a:pos x="T6" y="T7"/>
                  </a:cxn>
                  <a:cxn ang="0">
                    <a:pos x="T8" y="T9"/>
                  </a:cxn>
                </a:cxnLst>
                <a:rect l="0" t="0" r="r" b="b"/>
                <a:pathLst>
                  <a:path w="279" h="236">
                    <a:moveTo>
                      <a:pt x="255" y="132"/>
                    </a:moveTo>
                    <a:cubicBezTo>
                      <a:pt x="255" y="132"/>
                      <a:pt x="154" y="236"/>
                      <a:pt x="77" y="207"/>
                    </a:cubicBezTo>
                    <a:cubicBezTo>
                      <a:pt x="0" y="178"/>
                      <a:pt x="18" y="84"/>
                      <a:pt x="61" y="57"/>
                    </a:cubicBezTo>
                    <a:cubicBezTo>
                      <a:pt x="104" y="31"/>
                      <a:pt x="190" y="0"/>
                      <a:pt x="262" y="96"/>
                    </a:cubicBezTo>
                    <a:cubicBezTo>
                      <a:pt x="262" y="96"/>
                      <a:pt x="279" y="110"/>
                      <a:pt x="255" y="132"/>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 name="Freeform 164">
                <a:extLst>
                  <a:ext uri="{FF2B5EF4-FFF2-40B4-BE49-F238E27FC236}">
                    <a16:creationId xmlns:a16="http://schemas.microsoft.com/office/drawing/2014/main" id="{93F78454-5B51-4E74-A78C-D3763502863C}"/>
                  </a:ext>
                </a:extLst>
              </p:cNvPr>
              <p:cNvSpPr>
                <a:spLocks/>
              </p:cNvSpPr>
              <p:nvPr/>
            </p:nvSpPr>
            <p:spPr bwMode="auto">
              <a:xfrm>
                <a:off x="2712" y="2724"/>
                <a:ext cx="364" cy="226"/>
              </a:xfrm>
              <a:custGeom>
                <a:avLst/>
                <a:gdLst>
                  <a:gd name="T0" fmla="*/ 182 w 283"/>
                  <a:gd name="T1" fmla="*/ 111 h 176"/>
                  <a:gd name="T2" fmla="*/ 37 w 283"/>
                  <a:gd name="T3" fmla="*/ 131 h 176"/>
                  <a:gd name="T4" fmla="*/ 163 w 283"/>
                  <a:gd name="T5" fmla="*/ 46 h 176"/>
                  <a:gd name="T6" fmla="*/ 182 w 283"/>
                  <a:gd name="T7" fmla="*/ 111 h 176"/>
                </a:gdLst>
                <a:ahLst/>
                <a:cxnLst>
                  <a:cxn ang="0">
                    <a:pos x="T0" y="T1"/>
                  </a:cxn>
                  <a:cxn ang="0">
                    <a:pos x="T2" y="T3"/>
                  </a:cxn>
                  <a:cxn ang="0">
                    <a:pos x="T4" y="T5"/>
                  </a:cxn>
                  <a:cxn ang="0">
                    <a:pos x="T6" y="T7"/>
                  </a:cxn>
                </a:cxnLst>
                <a:rect l="0" t="0" r="r" b="b"/>
                <a:pathLst>
                  <a:path w="283" h="176">
                    <a:moveTo>
                      <a:pt x="182" y="111"/>
                    </a:moveTo>
                    <a:cubicBezTo>
                      <a:pt x="182" y="111"/>
                      <a:pt x="74" y="176"/>
                      <a:pt x="37" y="131"/>
                    </a:cubicBezTo>
                    <a:cubicBezTo>
                      <a:pt x="0" y="85"/>
                      <a:pt x="43" y="0"/>
                      <a:pt x="163" y="46"/>
                    </a:cubicBezTo>
                    <a:cubicBezTo>
                      <a:pt x="283" y="92"/>
                      <a:pt x="192" y="97"/>
                      <a:pt x="182" y="111"/>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 name="Freeform 165">
                <a:extLst>
                  <a:ext uri="{FF2B5EF4-FFF2-40B4-BE49-F238E27FC236}">
                    <a16:creationId xmlns:a16="http://schemas.microsoft.com/office/drawing/2014/main" id="{8EB5458E-66ED-46D0-8C60-C37923B0F2E3}"/>
                  </a:ext>
                </a:extLst>
              </p:cNvPr>
              <p:cNvSpPr>
                <a:spLocks/>
              </p:cNvSpPr>
              <p:nvPr/>
            </p:nvSpPr>
            <p:spPr bwMode="auto">
              <a:xfrm>
                <a:off x="2730" y="2772"/>
                <a:ext cx="341" cy="436"/>
              </a:xfrm>
              <a:custGeom>
                <a:avLst/>
                <a:gdLst>
                  <a:gd name="T0" fmla="*/ 95 w 265"/>
                  <a:gd name="T1" fmla="*/ 158 h 339"/>
                  <a:gd name="T2" fmla="*/ 110 w 265"/>
                  <a:gd name="T3" fmla="*/ 338 h 339"/>
                  <a:gd name="T4" fmla="*/ 238 w 265"/>
                  <a:gd name="T5" fmla="*/ 112 h 339"/>
                  <a:gd name="T6" fmla="*/ 95 w 265"/>
                  <a:gd name="T7" fmla="*/ 158 h 339"/>
                </a:gdLst>
                <a:ahLst/>
                <a:cxnLst>
                  <a:cxn ang="0">
                    <a:pos x="T0" y="T1"/>
                  </a:cxn>
                  <a:cxn ang="0">
                    <a:pos x="T2" y="T3"/>
                  </a:cxn>
                  <a:cxn ang="0">
                    <a:pos x="T4" y="T5"/>
                  </a:cxn>
                  <a:cxn ang="0">
                    <a:pos x="T6" y="T7"/>
                  </a:cxn>
                </a:cxnLst>
                <a:rect l="0" t="0" r="r" b="b"/>
                <a:pathLst>
                  <a:path w="265" h="339">
                    <a:moveTo>
                      <a:pt x="95" y="158"/>
                    </a:moveTo>
                    <a:cubicBezTo>
                      <a:pt x="95" y="158"/>
                      <a:pt x="0" y="339"/>
                      <a:pt x="110" y="338"/>
                    </a:cubicBezTo>
                    <a:cubicBezTo>
                      <a:pt x="220" y="337"/>
                      <a:pt x="265" y="189"/>
                      <a:pt x="238" y="112"/>
                    </a:cubicBezTo>
                    <a:cubicBezTo>
                      <a:pt x="211" y="35"/>
                      <a:pt x="198" y="0"/>
                      <a:pt x="95" y="158"/>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 name="Freeform 166">
                <a:extLst>
                  <a:ext uri="{FF2B5EF4-FFF2-40B4-BE49-F238E27FC236}">
                    <a16:creationId xmlns:a16="http://schemas.microsoft.com/office/drawing/2014/main" id="{F59090BA-DD71-45C3-907A-A5397CDB7DD1}"/>
                  </a:ext>
                </a:extLst>
              </p:cNvPr>
              <p:cNvSpPr>
                <a:spLocks/>
              </p:cNvSpPr>
              <p:nvPr/>
            </p:nvSpPr>
            <p:spPr bwMode="auto">
              <a:xfrm>
                <a:off x="2841" y="2854"/>
                <a:ext cx="173" cy="320"/>
              </a:xfrm>
              <a:custGeom>
                <a:avLst/>
                <a:gdLst>
                  <a:gd name="T0" fmla="*/ 125 w 135"/>
                  <a:gd name="T1" fmla="*/ 0 h 249"/>
                  <a:gd name="T2" fmla="*/ 75 w 135"/>
                  <a:gd name="T3" fmla="*/ 216 h 249"/>
                  <a:gd name="T4" fmla="*/ 125 w 135"/>
                  <a:gd name="T5" fmla="*/ 0 h 249"/>
                </a:gdLst>
                <a:ahLst/>
                <a:cxnLst>
                  <a:cxn ang="0">
                    <a:pos x="T0" y="T1"/>
                  </a:cxn>
                  <a:cxn ang="0">
                    <a:pos x="T2" y="T3"/>
                  </a:cxn>
                  <a:cxn ang="0">
                    <a:pos x="T4" y="T5"/>
                  </a:cxn>
                </a:cxnLst>
                <a:rect l="0" t="0" r="r" b="b"/>
                <a:pathLst>
                  <a:path w="135" h="249">
                    <a:moveTo>
                      <a:pt x="125" y="0"/>
                    </a:moveTo>
                    <a:cubicBezTo>
                      <a:pt x="125" y="0"/>
                      <a:pt x="135" y="183"/>
                      <a:pt x="75" y="216"/>
                    </a:cubicBezTo>
                    <a:cubicBezTo>
                      <a:pt x="16" y="249"/>
                      <a:pt x="0" y="144"/>
                      <a:pt x="125" y="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 name="Freeform 167">
                <a:extLst>
                  <a:ext uri="{FF2B5EF4-FFF2-40B4-BE49-F238E27FC236}">
                    <a16:creationId xmlns:a16="http://schemas.microsoft.com/office/drawing/2014/main" id="{93DEE0D5-7BD2-4345-9539-B6AEDF035DC5}"/>
                  </a:ext>
                </a:extLst>
              </p:cNvPr>
              <p:cNvSpPr>
                <a:spLocks/>
              </p:cNvSpPr>
              <p:nvPr/>
            </p:nvSpPr>
            <p:spPr bwMode="auto">
              <a:xfrm>
                <a:off x="2977" y="2741"/>
                <a:ext cx="347" cy="463"/>
              </a:xfrm>
              <a:custGeom>
                <a:avLst/>
                <a:gdLst>
                  <a:gd name="T0" fmla="*/ 12 w 270"/>
                  <a:gd name="T1" fmla="*/ 74 h 360"/>
                  <a:gd name="T2" fmla="*/ 210 w 270"/>
                  <a:gd name="T3" fmla="*/ 343 h 360"/>
                  <a:gd name="T4" fmla="*/ 247 w 270"/>
                  <a:gd name="T5" fmla="*/ 216 h 360"/>
                  <a:gd name="T6" fmla="*/ 132 w 270"/>
                  <a:gd name="T7" fmla="*/ 70 h 360"/>
                  <a:gd name="T8" fmla="*/ 12 w 270"/>
                  <a:gd name="T9" fmla="*/ 74 h 360"/>
                </a:gdLst>
                <a:ahLst/>
                <a:cxnLst>
                  <a:cxn ang="0">
                    <a:pos x="T0" y="T1"/>
                  </a:cxn>
                  <a:cxn ang="0">
                    <a:pos x="T2" y="T3"/>
                  </a:cxn>
                  <a:cxn ang="0">
                    <a:pos x="T4" y="T5"/>
                  </a:cxn>
                  <a:cxn ang="0">
                    <a:pos x="T6" y="T7"/>
                  </a:cxn>
                  <a:cxn ang="0">
                    <a:pos x="T8" y="T9"/>
                  </a:cxn>
                </a:cxnLst>
                <a:rect l="0" t="0" r="r" b="b"/>
                <a:pathLst>
                  <a:path w="270" h="360">
                    <a:moveTo>
                      <a:pt x="12" y="74"/>
                    </a:moveTo>
                    <a:cubicBezTo>
                      <a:pt x="12" y="74"/>
                      <a:pt x="25" y="360"/>
                      <a:pt x="210" y="343"/>
                    </a:cubicBezTo>
                    <a:cubicBezTo>
                      <a:pt x="210" y="343"/>
                      <a:pt x="270" y="336"/>
                      <a:pt x="247" y="216"/>
                    </a:cubicBezTo>
                    <a:cubicBezTo>
                      <a:pt x="224" y="97"/>
                      <a:pt x="132" y="70"/>
                      <a:pt x="132" y="70"/>
                    </a:cubicBezTo>
                    <a:cubicBezTo>
                      <a:pt x="132" y="70"/>
                      <a:pt x="0" y="0"/>
                      <a:pt x="12" y="74"/>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 name="Freeform 168">
                <a:extLst>
                  <a:ext uri="{FF2B5EF4-FFF2-40B4-BE49-F238E27FC236}">
                    <a16:creationId xmlns:a16="http://schemas.microsoft.com/office/drawing/2014/main" id="{69ECD559-941A-449A-9E48-6A8E0C4E1D2D}"/>
                  </a:ext>
                </a:extLst>
              </p:cNvPr>
              <p:cNvSpPr>
                <a:spLocks/>
              </p:cNvSpPr>
              <p:nvPr/>
            </p:nvSpPr>
            <p:spPr bwMode="auto">
              <a:xfrm>
                <a:off x="2991" y="2817"/>
                <a:ext cx="310" cy="306"/>
              </a:xfrm>
              <a:custGeom>
                <a:avLst/>
                <a:gdLst>
                  <a:gd name="T0" fmla="*/ 16 w 241"/>
                  <a:gd name="T1" fmla="*/ 42 h 238"/>
                  <a:gd name="T2" fmla="*/ 139 w 241"/>
                  <a:gd name="T3" fmla="*/ 196 h 238"/>
                  <a:gd name="T4" fmla="*/ 104 w 241"/>
                  <a:gd name="T5" fmla="*/ 29 h 238"/>
                  <a:gd name="T6" fmla="*/ 16 w 241"/>
                  <a:gd name="T7" fmla="*/ 42 h 238"/>
                </a:gdLst>
                <a:ahLst/>
                <a:cxnLst>
                  <a:cxn ang="0">
                    <a:pos x="T0" y="T1"/>
                  </a:cxn>
                  <a:cxn ang="0">
                    <a:pos x="T2" y="T3"/>
                  </a:cxn>
                  <a:cxn ang="0">
                    <a:pos x="T4" y="T5"/>
                  </a:cxn>
                  <a:cxn ang="0">
                    <a:pos x="T6" y="T7"/>
                  </a:cxn>
                </a:cxnLst>
                <a:rect l="0" t="0" r="r" b="b"/>
                <a:pathLst>
                  <a:path w="241" h="238">
                    <a:moveTo>
                      <a:pt x="16" y="42"/>
                    </a:moveTo>
                    <a:cubicBezTo>
                      <a:pt x="16" y="42"/>
                      <a:pt x="38" y="238"/>
                      <a:pt x="139" y="196"/>
                    </a:cubicBezTo>
                    <a:cubicBezTo>
                      <a:pt x="241" y="153"/>
                      <a:pt x="176" y="57"/>
                      <a:pt x="104" y="29"/>
                    </a:cubicBezTo>
                    <a:cubicBezTo>
                      <a:pt x="31" y="0"/>
                      <a:pt x="0" y="12"/>
                      <a:pt x="16" y="42"/>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 name="Freeform 169">
                <a:extLst>
                  <a:ext uri="{FF2B5EF4-FFF2-40B4-BE49-F238E27FC236}">
                    <a16:creationId xmlns:a16="http://schemas.microsoft.com/office/drawing/2014/main" id="{93556AF5-233B-40F5-B454-626040D5D917}"/>
                  </a:ext>
                </a:extLst>
              </p:cNvPr>
              <p:cNvSpPr>
                <a:spLocks/>
              </p:cNvSpPr>
              <p:nvPr/>
            </p:nvSpPr>
            <p:spPr bwMode="auto">
              <a:xfrm>
                <a:off x="3026" y="2610"/>
                <a:ext cx="372" cy="270"/>
              </a:xfrm>
              <a:custGeom>
                <a:avLst/>
                <a:gdLst>
                  <a:gd name="T0" fmla="*/ 0 w 289"/>
                  <a:gd name="T1" fmla="*/ 147 h 210"/>
                  <a:gd name="T2" fmla="*/ 217 w 289"/>
                  <a:gd name="T3" fmla="*/ 137 h 210"/>
                  <a:gd name="T4" fmla="*/ 87 w 289"/>
                  <a:gd name="T5" fmla="*/ 45 h 210"/>
                  <a:gd name="T6" fmla="*/ 0 w 289"/>
                  <a:gd name="T7" fmla="*/ 147 h 210"/>
                </a:gdLst>
                <a:ahLst/>
                <a:cxnLst>
                  <a:cxn ang="0">
                    <a:pos x="T0" y="T1"/>
                  </a:cxn>
                  <a:cxn ang="0">
                    <a:pos x="T2" y="T3"/>
                  </a:cxn>
                  <a:cxn ang="0">
                    <a:pos x="T4" y="T5"/>
                  </a:cxn>
                  <a:cxn ang="0">
                    <a:pos x="T6" y="T7"/>
                  </a:cxn>
                </a:cxnLst>
                <a:rect l="0" t="0" r="r" b="b"/>
                <a:pathLst>
                  <a:path w="289" h="210">
                    <a:moveTo>
                      <a:pt x="0" y="147"/>
                    </a:moveTo>
                    <a:cubicBezTo>
                      <a:pt x="0" y="147"/>
                      <a:pt x="145" y="210"/>
                      <a:pt x="217" y="137"/>
                    </a:cubicBezTo>
                    <a:cubicBezTo>
                      <a:pt x="289" y="64"/>
                      <a:pt x="133" y="0"/>
                      <a:pt x="87" y="45"/>
                    </a:cubicBezTo>
                    <a:cubicBezTo>
                      <a:pt x="41" y="90"/>
                      <a:pt x="0" y="147"/>
                      <a:pt x="0" y="147"/>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 name="Freeform 170">
                <a:extLst>
                  <a:ext uri="{FF2B5EF4-FFF2-40B4-BE49-F238E27FC236}">
                    <a16:creationId xmlns:a16="http://schemas.microsoft.com/office/drawing/2014/main" id="{8AAFDA79-2356-4E31-9638-C6A87B7A199F}"/>
                  </a:ext>
                </a:extLst>
              </p:cNvPr>
              <p:cNvSpPr>
                <a:spLocks/>
              </p:cNvSpPr>
              <p:nvPr/>
            </p:nvSpPr>
            <p:spPr bwMode="auto">
              <a:xfrm>
                <a:off x="2805" y="2613"/>
                <a:ext cx="386" cy="399"/>
              </a:xfrm>
              <a:custGeom>
                <a:avLst/>
                <a:gdLst>
                  <a:gd name="T0" fmla="*/ 102 w 300"/>
                  <a:gd name="T1" fmla="*/ 239 h 310"/>
                  <a:gd name="T2" fmla="*/ 99 w 300"/>
                  <a:gd name="T3" fmla="*/ 287 h 310"/>
                  <a:gd name="T4" fmla="*/ 120 w 300"/>
                  <a:gd name="T5" fmla="*/ 296 h 310"/>
                  <a:gd name="T6" fmla="*/ 136 w 300"/>
                  <a:gd name="T7" fmla="*/ 273 h 310"/>
                  <a:gd name="T8" fmla="*/ 157 w 300"/>
                  <a:gd name="T9" fmla="*/ 277 h 310"/>
                  <a:gd name="T10" fmla="*/ 184 w 300"/>
                  <a:gd name="T11" fmla="*/ 292 h 310"/>
                  <a:gd name="T12" fmla="*/ 209 w 300"/>
                  <a:gd name="T13" fmla="*/ 304 h 310"/>
                  <a:gd name="T14" fmla="*/ 228 w 300"/>
                  <a:gd name="T15" fmla="*/ 301 h 310"/>
                  <a:gd name="T16" fmla="*/ 203 w 300"/>
                  <a:gd name="T17" fmla="*/ 234 h 310"/>
                  <a:gd name="T18" fmla="*/ 252 w 300"/>
                  <a:gd name="T19" fmla="*/ 268 h 310"/>
                  <a:gd name="T20" fmla="*/ 248 w 300"/>
                  <a:gd name="T21" fmla="*/ 238 h 310"/>
                  <a:gd name="T22" fmla="*/ 272 w 300"/>
                  <a:gd name="T23" fmla="*/ 240 h 310"/>
                  <a:gd name="T24" fmla="*/ 226 w 300"/>
                  <a:gd name="T25" fmla="*/ 191 h 310"/>
                  <a:gd name="T26" fmla="*/ 261 w 300"/>
                  <a:gd name="T27" fmla="*/ 183 h 310"/>
                  <a:gd name="T28" fmla="*/ 278 w 300"/>
                  <a:gd name="T29" fmla="*/ 170 h 310"/>
                  <a:gd name="T30" fmla="*/ 280 w 300"/>
                  <a:gd name="T31" fmla="*/ 146 h 310"/>
                  <a:gd name="T32" fmla="*/ 288 w 300"/>
                  <a:gd name="T33" fmla="*/ 135 h 310"/>
                  <a:gd name="T34" fmla="*/ 222 w 300"/>
                  <a:gd name="T35" fmla="*/ 131 h 310"/>
                  <a:gd name="T36" fmla="*/ 238 w 300"/>
                  <a:gd name="T37" fmla="*/ 98 h 310"/>
                  <a:gd name="T38" fmla="*/ 223 w 300"/>
                  <a:gd name="T39" fmla="*/ 91 h 310"/>
                  <a:gd name="T40" fmla="*/ 202 w 300"/>
                  <a:gd name="T41" fmla="*/ 72 h 310"/>
                  <a:gd name="T42" fmla="*/ 182 w 300"/>
                  <a:gd name="T43" fmla="*/ 25 h 310"/>
                  <a:gd name="T44" fmla="*/ 161 w 300"/>
                  <a:gd name="T45" fmla="*/ 29 h 310"/>
                  <a:gd name="T46" fmla="*/ 137 w 300"/>
                  <a:gd name="T47" fmla="*/ 90 h 310"/>
                  <a:gd name="T48" fmla="*/ 119 w 300"/>
                  <a:gd name="T49" fmla="*/ 44 h 310"/>
                  <a:gd name="T50" fmla="*/ 125 w 300"/>
                  <a:gd name="T51" fmla="*/ 103 h 310"/>
                  <a:gd name="T52" fmla="*/ 93 w 300"/>
                  <a:gd name="T53" fmla="*/ 60 h 310"/>
                  <a:gd name="T54" fmla="*/ 105 w 300"/>
                  <a:gd name="T55" fmla="*/ 112 h 310"/>
                  <a:gd name="T56" fmla="*/ 30 w 300"/>
                  <a:gd name="T57" fmla="*/ 113 h 310"/>
                  <a:gd name="T58" fmla="*/ 62 w 300"/>
                  <a:gd name="T59" fmla="*/ 135 h 310"/>
                  <a:gd name="T60" fmla="*/ 17 w 300"/>
                  <a:gd name="T61" fmla="*/ 138 h 310"/>
                  <a:gd name="T62" fmla="*/ 52 w 300"/>
                  <a:gd name="T63" fmla="*/ 162 h 310"/>
                  <a:gd name="T64" fmla="*/ 18 w 300"/>
                  <a:gd name="T65" fmla="*/ 179 h 310"/>
                  <a:gd name="T66" fmla="*/ 59 w 300"/>
                  <a:gd name="T67" fmla="*/ 208 h 310"/>
                  <a:gd name="T68" fmla="*/ 99 w 300"/>
                  <a:gd name="T69" fmla="*/ 211 h 310"/>
                  <a:gd name="T70" fmla="*/ 55 w 300"/>
                  <a:gd name="T71" fmla="*/ 280 h 310"/>
                  <a:gd name="T72" fmla="*/ 102 w 300"/>
                  <a:gd name="T73" fmla="*/ 239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00" h="310">
                    <a:moveTo>
                      <a:pt x="102" y="239"/>
                    </a:moveTo>
                    <a:cubicBezTo>
                      <a:pt x="102" y="239"/>
                      <a:pt x="89" y="289"/>
                      <a:pt x="99" y="287"/>
                    </a:cubicBezTo>
                    <a:cubicBezTo>
                      <a:pt x="109" y="285"/>
                      <a:pt x="115" y="295"/>
                      <a:pt x="120" y="296"/>
                    </a:cubicBezTo>
                    <a:cubicBezTo>
                      <a:pt x="124" y="297"/>
                      <a:pt x="131" y="272"/>
                      <a:pt x="136" y="273"/>
                    </a:cubicBezTo>
                    <a:cubicBezTo>
                      <a:pt x="141" y="273"/>
                      <a:pt x="154" y="294"/>
                      <a:pt x="157" y="277"/>
                    </a:cubicBezTo>
                    <a:cubicBezTo>
                      <a:pt x="160" y="261"/>
                      <a:pt x="173" y="281"/>
                      <a:pt x="184" y="292"/>
                    </a:cubicBezTo>
                    <a:cubicBezTo>
                      <a:pt x="196" y="302"/>
                      <a:pt x="204" y="310"/>
                      <a:pt x="209" y="304"/>
                    </a:cubicBezTo>
                    <a:cubicBezTo>
                      <a:pt x="214" y="298"/>
                      <a:pt x="220" y="301"/>
                      <a:pt x="228" y="301"/>
                    </a:cubicBezTo>
                    <a:cubicBezTo>
                      <a:pt x="236" y="302"/>
                      <a:pt x="196" y="235"/>
                      <a:pt x="203" y="234"/>
                    </a:cubicBezTo>
                    <a:cubicBezTo>
                      <a:pt x="210" y="233"/>
                      <a:pt x="250" y="276"/>
                      <a:pt x="252" y="268"/>
                    </a:cubicBezTo>
                    <a:cubicBezTo>
                      <a:pt x="254" y="261"/>
                      <a:pt x="239" y="236"/>
                      <a:pt x="248" y="238"/>
                    </a:cubicBezTo>
                    <a:cubicBezTo>
                      <a:pt x="258" y="239"/>
                      <a:pt x="274" y="247"/>
                      <a:pt x="272" y="240"/>
                    </a:cubicBezTo>
                    <a:cubicBezTo>
                      <a:pt x="271" y="233"/>
                      <a:pt x="213" y="189"/>
                      <a:pt x="226" y="191"/>
                    </a:cubicBezTo>
                    <a:cubicBezTo>
                      <a:pt x="238" y="193"/>
                      <a:pt x="265" y="187"/>
                      <a:pt x="261" y="183"/>
                    </a:cubicBezTo>
                    <a:cubicBezTo>
                      <a:pt x="257" y="179"/>
                      <a:pt x="260" y="183"/>
                      <a:pt x="278" y="170"/>
                    </a:cubicBezTo>
                    <a:cubicBezTo>
                      <a:pt x="295" y="157"/>
                      <a:pt x="280" y="146"/>
                      <a:pt x="280" y="146"/>
                    </a:cubicBezTo>
                    <a:cubicBezTo>
                      <a:pt x="280" y="146"/>
                      <a:pt x="277" y="151"/>
                      <a:pt x="288" y="135"/>
                    </a:cubicBezTo>
                    <a:cubicBezTo>
                      <a:pt x="300" y="119"/>
                      <a:pt x="244" y="131"/>
                      <a:pt x="222" y="131"/>
                    </a:cubicBezTo>
                    <a:cubicBezTo>
                      <a:pt x="200" y="130"/>
                      <a:pt x="233" y="109"/>
                      <a:pt x="238" y="98"/>
                    </a:cubicBezTo>
                    <a:cubicBezTo>
                      <a:pt x="243" y="88"/>
                      <a:pt x="250" y="79"/>
                      <a:pt x="223" y="91"/>
                    </a:cubicBezTo>
                    <a:cubicBezTo>
                      <a:pt x="196" y="104"/>
                      <a:pt x="200" y="89"/>
                      <a:pt x="202" y="72"/>
                    </a:cubicBezTo>
                    <a:cubicBezTo>
                      <a:pt x="205" y="54"/>
                      <a:pt x="194" y="0"/>
                      <a:pt x="182" y="25"/>
                    </a:cubicBezTo>
                    <a:cubicBezTo>
                      <a:pt x="170" y="50"/>
                      <a:pt x="170" y="38"/>
                      <a:pt x="161" y="29"/>
                    </a:cubicBezTo>
                    <a:cubicBezTo>
                      <a:pt x="152" y="21"/>
                      <a:pt x="145" y="73"/>
                      <a:pt x="137" y="90"/>
                    </a:cubicBezTo>
                    <a:cubicBezTo>
                      <a:pt x="129" y="107"/>
                      <a:pt x="132" y="48"/>
                      <a:pt x="119" y="44"/>
                    </a:cubicBezTo>
                    <a:cubicBezTo>
                      <a:pt x="106" y="40"/>
                      <a:pt x="127" y="90"/>
                      <a:pt x="125" y="103"/>
                    </a:cubicBezTo>
                    <a:cubicBezTo>
                      <a:pt x="122" y="117"/>
                      <a:pt x="105" y="66"/>
                      <a:pt x="93" y="60"/>
                    </a:cubicBezTo>
                    <a:cubicBezTo>
                      <a:pt x="81" y="55"/>
                      <a:pt x="114" y="122"/>
                      <a:pt x="105" y="112"/>
                    </a:cubicBezTo>
                    <a:cubicBezTo>
                      <a:pt x="96" y="102"/>
                      <a:pt x="53" y="109"/>
                      <a:pt x="30" y="113"/>
                    </a:cubicBezTo>
                    <a:cubicBezTo>
                      <a:pt x="7" y="117"/>
                      <a:pt x="55" y="133"/>
                      <a:pt x="62" y="135"/>
                    </a:cubicBezTo>
                    <a:cubicBezTo>
                      <a:pt x="70" y="138"/>
                      <a:pt x="34" y="138"/>
                      <a:pt x="17" y="138"/>
                    </a:cubicBezTo>
                    <a:cubicBezTo>
                      <a:pt x="0" y="137"/>
                      <a:pt x="34" y="154"/>
                      <a:pt x="52" y="162"/>
                    </a:cubicBezTo>
                    <a:cubicBezTo>
                      <a:pt x="69" y="170"/>
                      <a:pt x="32" y="169"/>
                      <a:pt x="18" y="179"/>
                    </a:cubicBezTo>
                    <a:cubicBezTo>
                      <a:pt x="4" y="189"/>
                      <a:pt x="45" y="211"/>
                      <a:pt x="59" y="208"/>
                    </a:cubicBezTo>
                    <a:cubicBezTo>
                      <a:pt x="72" y="205"/>
                      <a:pt x="117" y="183"/>
                      <a:pt x="99" y="211"/>
                    </a:cubicBezTo>
                    <a:cubicBezTo>
                      <a:pt x="81" y="239"/>
                      <a:pt x="37" y="300"/>
                      <a:pt x="55" y="280"/>
                    </a:cubicBezTo>
                    <a:cubicBezTo>
                      <a:pt x="73" y="261"/>
                      <a:pt x="54" y="307"/>
                      <a:pt x="102" y="239"/>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 name="Freeform 171">
                <a:extLst>
                  <a:ext uri="{FF2B5EF4-FFF2-40B4-BE49-F238E27FC236}">
                    <a16:creationId xmlns:a16="http://schemas.microsoft.com/office/drawing/2014/main" id="{751D6578-A7CB-4C50-BCD7-C17C7F773385}"/>
                  </a:ext>
                </a:extLst>
              </p:cNvPr>
              <p:cNvSpPr>
                <a:spLocks/>
              </p:cNvSpPr>
              <p:nvPr/>
            </p:nvSpPr>
            <p:spPr bwMode="auto">
              <a:xfrm>
                <a:off x="2918" y="2711"/>
                <a:ext cx="172" cy="219"/>
              </a:xfrm>
              <a:custGeom>
                <a:avLst/>
                <a:gdLst>
                  <a:gd name="T0" fmla="*/ 60 w 134"/>
                  <a:gd name="T1" fmla="*/ 117 h 170"/>
                  <a:gd name="T2" fmla="*/ 77 w 134"/>
                  <a:gd name="T3" fmla="*/ 149 h 170"/>
                  <a:gd name="T4" fmla="*/ 99 w 134"/>
                  <a:gd name="T5" fmla="*/ 135 h 170"/>
                  <a:gd name="T6" fmla="*/ 107 w 134"/>
                  <a:gd name="T7" fmla="*/ 118 h 170"/>
                  <a:gd name="T8" fmla="*/ 118 w 134"/>
                  <a:gd name="T9" fmla="*/ 109 h 170"/>
                  <a:gd name="T10" fmla="*/ 122 w 134"/>
                  <a:gd name="T11" fmla="*/ 89 h 170"/>
                  <a:gd name="T12" fmla="*/ 112 w 134"/>
                  <a:gd name="T13" fmla="*/ 80 h 170"/>
                  <a:gd name="T14" fmla="*/ 110 w 134"/>
                  <a:gd name="T15" fmla="*/ 52 h 170"/>
                  <a:gd name="T16" fmla="*/ 88 w 134"/>
                  <a:gd name="T17" fmla="*/ 44 h 170"/>
                  <a:gd name="T18" fmla="*/ 68 w 134"/>
                  <a:gd name="T19" fmla="*/ 35 h 170"/>
                  <a:gd name="T20" fmla="*/ 48 w 134"/>
                  <a:gd name="T21" fmla="*/ 42 h 170"/>
                  <a:gd name="T22" fmla="*/ 38 w 134"/>
                  <a:gd name="T23" fmla="*/ 57 h 170"/>
                  <a:gd name="T24" fmla="*/ 19 w 134"/>
                  <a:gd name="T25" fmla="*/ 61 h 170"/>
                  <a:gd name="T26" fmla="*/ 29 w 134"/>
                  <a:gd name="T27" fmla="*/ 90 h 170"/>
                  <a:gd name="T28" fmla="*/ 31 w 134"/>
                  <a:gd name="T29" fmla="*/ 100 h 170"/>
                  <a:gd name="T30" fmla="*/ 44 w 134"/>
                  <a:gd name="T31" fmla="*/ 98 h 170"/>
                  <a:gd name="T32" fmla="*/ 27 w 134"/>
                  <a:gd name="T33" fmla="*/ 150 h 170"/>
                  <a:gd name="T34" fmla="*/ 60 w 134"/>
                  <a:gd name="T35" fmla="*/ 117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70">
                    <a:moveTo>
                      <a:pt x="60" y="117"/>
                    </a:moveTo>
                    <a:cubicBezTo>
                      <a:pt x="60" y="117"/>
                      <a:pt x="70" y="160"/>
                      <a:pt x="77" y="149"/>
                    </a:cubicBezTo>
                    <a:cubicBezTo>
                      <a:pt x="85" y="138"/>
                      <a:pt x="86" y="129"/>
                      <a:pt x="99" y="135"/>
                    </a:cubicBezTo>
                    <a:cubicBezTo>
                      <a:pt x="111" y="142"/>
                      <a:pt x="115" y="129"/>
                      <a:pt x="107" y="118"/>
                    </a:cubicBezTo>
                    <a:cubicBezTo>
                      <a:pt x="98" y="106"/>
                      <a:pt x="112" y="116"/>
                      <a:pt x="118" y="109"/>
                    </a:cubicBezTo>
                    <a:cubicBezTo>
                      <a:pt x="123" y="101"/>
                      <a:pt x="134" y="88"/>
                      <a:pt x="122" y="89"/>
                    </a:cubicBezTo>
                    <a:cubicBezTo>
                      <a:pt x="109" y="91"/>
                      <a:pt x="106" y="96"/>
                      <a:pt x="112" y="80"/>
                    </a:cubicBezTo>
                    <a:cubicBezTo>
                      <a:pt x="119" y="64"/>
                      <a:pt x="129" y="42"/>
                      <a:pt x="110" y="52"/>
                    </a:cubicBezTo>
                    <a:cubicBezTo>
                      <a:pt x="91" y="61"/>
                      <a:pt x="95" y="69"/>
                      <a:pt x="88" y="44"/>
                    </a:cubicBezTo>
                    <a:cubicBezTo>
                      <a:pt x="80" y="20"/>
                      <a:pt x="73" y="0"/>
                      <a:pt x="68" y="35"/>
                    </a:cubicBezTo>
                    <a:cubicBezTo>
                      <a:pt x="62" y="69"/>
                      <a:pt x="55" y="50"/>
                      <a:pt x="48" y="42"/>
                    </a:cubicBezTo>
                    <a:cubicBezTo>
                      <a:pt x="42" y="35"/>
                      <a:pt x="36" y="45"/>
                      <a:pt x="38" y="57"/>
                    </a:cubicBezTo>
                    <a:cubicBezTo>
                      <a:pt x="40" y="69"/>
                      <a:pt x="38" y="64"/>
                      <a:pt x="19" y="61"/>
                    </a:cubicBezTo>
                    <a:cubicBezTo>
                      <a:pt x="0" y="59"/>
                      <a:pt x="1" y="75"/>
                      <a:pt x="29" y="90"/>
                    </a:cubicBezTo>
                    <a:cubicBezTo>
                      <a:pt x="29" y="90"/>
                      <a:pt x="40" y="85"/>
                      <a:pt x="31" y="100"/>
                    </a:cubicBezTo>
                    <a:cubicBezTo>
                      <a:pt x="21" y="114"/>
                      <a:pt x="35" y="106"/>
                      <a:pt x="44" y="98"/>
                    </a:cubicBezTo>
                    <a:cubicBezTo>
                      <a:pt x="53" y="89"/>
                      <a:pt x="7" y="170"/>
                      <a:pt x="27" y="150"/>
                    </a:cubicBezTo>
                    <a:cubicBezTo>
                      <a:pt x="46" y="130"/>
                      <a:pt x="52" y="119"/>
                      <a:pt x="60" y="117"/>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 name="Freeform 172">
                <a:extLst>
                  <a:ext uri="{FF2B5EF4-FFF2-40B4-BE49-F238E27FC236}">
                    <a16:creationId xmlns:a16="http://schemas.microsoft.com/office/drawing/2014/main" id="{6C6851C3-8DD6-421F-8185-A38F148811D0}"/>
                  </a:ext>
                </a:extLst>
              </p:cNvPr>
              <p:cNvSpPr>
                <a:spLocks/>
              </p:cNvSpPr>
              <p:nvPr/>
            </p:nvSpPr>
            <p:spPr bwMode="auto">
              <a:xfrm>
                <a:off x="2986" y="2804"/>
                <a:ext cx="59" cy="58"/>
              </a:xfrm>
              <a:custGeom>
                <a:avLst/>
                <a:gdLst>
                  <a:gd name="T0" fmla="*/ 12 w 46"/>
                  <a:gd name="T1" fmla="*/ 39 h 45"/>
                  <a:gd name="T2" fmla="*/ 7 w 46"/>
                  <a:gd name="T3" fmla="*/ 11 h 45"/>
                  <a:gd name="T4" fmla="*/ 35 w 46"/>
                  <a:gd name="T5" fmla="*/ 6 h 45"/>
                  <a:gd name="T6" fmla="*/ 40 w 46"/>
                  <a:gd name="T7" fmla="*/ 34 h 45"/>
                  <a:gd name="T8" fmla="*/ 12 w 46"/>
                  <a:gd name="T9" fmla="*/ 39 h 45"/>
                </a:gdLst>
                <a:ahLst/>
                <a:cxnLst>
                  <a:cxn ang="0">
                    <a:pos x="T0" y="T1"/>
                  </a:cxn>
                  <a:cxn ang="0">
                    <a:pos x="T2" y="T3"/>
                  </a:cxn>
                  <a:cxn ang="0">
                    <a:pos x="T4" y="T5"/>
                  </a:cxn>
                  <a:cxn ang="0">
                    <a:pos x="T6" y="T7"/>
                  </a:cxn>
                  <a:cxn ang="0">
                    <a:pos x="T8" y="T9"/>
                  </a:cxn>
                </a:cxnLst>
                <a:rect l="0" t="0" r="r" b="b"/>
                <a:pathLst>
                  <a:path w="46" h="45">
                    <a:moveTo>
                      <a:pt x="12" y="39"/>
                    </a:moveTo>
                    <a:cubicBezTo>
                      <a:pt x="2" y="32"/>
                      <a:pt x="0" y="20"/>
                      <a:pt x="7" y="11"/>
                    </a:cubicBezTo>
                    <a:cubicBezTo>
                      <a:pt x="13" y="2"/>
                      <a:pt x="25" y="0"/>
                      <a:pt x="35" y="6"/>
                    </a:cubicBezTo>
                    <a:cubicBezTo>
                      <a:pt x="44" y="13"/>
                      <a:pt x="46" y="25"/>
                      <a:pt x="40" y="34"/>
                    </a:cubicBezTo>
                    <a:cubicBezTo>
                      <a:pt x="33" y="43"/>
                      <a:pt x="21" y="45"/>
                      <a:pt x="12" y="39"/>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 name="Freeform 173">
                <a:extLst>
                  <a:ext uri="{FF2B5EF4-FFF2-40B4-BE49-F238E27FC236}">
                    <a16:creationId xmlns:a16="http://schemas.microsoft.com/office/drawing/2014/main" id="{9C5B0CF9-4E51-47AB-AB6F-7B56C1BA600D}"/>
                  </a:ext>
                </a:extLst>
              </p:cNvPr>
              <p:cNvSpPr>
                <a:spLocks/>
              </p:cNvSpPr>
              <p:nvPr/>
            </p:nvSpPr>
            <p:spPr bwMode="auto">
              <a:xfrm>
                <a:off x="2824" y="2956"/>
                <a:ext cx="207" cy="138"/>
              </a:xfrm>
              <a:custGeom>
                <a:avLst/>
                <a:gdLst>
                  <a:gd name="T0" fmla="*/ 80 w 161"/>
                  <a:gd name="T1" fmla="*/ 108 h 108"/>
                  <a:gd name="T2" fmla="*/ 116 w 161"/>
                  <a:gd name="T3" fmla="*/ 0 h 108"/>
                  <a:gd name="T4" fmla="*/ 75 w 161"/>
                  <a:gd name="T5" fmla="*/ 104 h 108"/>
                  <a:gd name="T6" fmla="*/ 80 w 161"/>
                  <a:gd name="T7" fmla="*/ 108 h 108"/>
                </a:gdLst>
                <a:ahLst/>
                <a:cxnLst>
                  <a:cxn ang="0">
                    <a:pos x="T0" y="T1"/>
                  </a:cxn>
                  <a:cxn ang="0">
                    <a:pos x="T2" y="T3"/>
                  </a:cxn>
                  <a:cxn ang="0">
                    <a:pos x="T4" y="T5"/>
                  </a:cxn>
                  <a:cxn ang="0">
                    <a:pos x="T6" y="T7"/>
                  </a:cxn>
                </a:cxnLst>
                <a:rect l="0" t="0" r="r" b="b"/>
                <a:pathLst>
                  <a:path w="161" h="108">
                    <a:moveTo>
                      <a:pt x="80" y="108"/>
                    </a:moveTo>
                    <a:cubicBezTo>
                      <a:pt x="80" y="108"/>
                      <a:pt x="161" y="93"/>
                      <a:pt x="116" y="0"/>
                    </a:cubicBezTo>
                    <a:cubicBezTo>
                      <a:pt x="116" y="0"/>
                      <a:pt x="0" y="5"/>
                      <a:pt x="75" y="104"/>
                    </a:cubicBezTo>
                    <a:lnTo>
                      <a:pt x="80" y="108"/>
                    </a:ln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7" name="Freeform 174">
                <a:extLst>
                  <a:ext uri="{FF2B5EF4-FFF2-40B4-BE49-F238E27FC236}">
                    <a16:creationId xmlns:a16="http://schemas.microsoft.com/office/drawing/2014/main" id="{9838F297-B906-48CD-B990-41146C469F56}"/>
                  </a:ext>
                </a:extLst>
              </p:cNvPr>
              <p:cNvSpPr>
                <a:spLocks/>
              </p:cNvSpPr>
              <p:nvPr/>
            </p:nvSpPr>
            <p:spPr bwMode="auto">
              <a:xfrm>
                <a:off x="2909" y="2953"/>
                <a:ext cx="67" cy="143"/>
              </a:xfrm>
              <a:custGeom>
                <a:avLst/>
                <a:gdLst>
                  <a:gd name="T0" fmla="*/ 13 w 52"/>
                  <a:gd name="T1" fmla="*/ 111 h 111"/>
                  <a:gd name="T2" fmla="*/ 15 w 52"/>
                  <a:gd name="T3" fmla="*/ 111 h 111"/>
                  <a:gd name="T4" fmla="*/ 16 w 52"/>
                  <a:gd name="T5" fmla="*/ 110 h 111"/>
                  <a:gd name="T6" fmla="*/ 51 w 52"/>
                  <a:gd name="T7" fmla="*/ 3 h 111"/>
                  <a:gd name="T8" fmla="*/ 51 w 52"/>
                  <a:gd name="T9" fmla="*/ 1 h 111"/>
                  <a:gd name="T10" fmla="*/ 50 w 52"/>
                  <a:gd name="T11" fmla="*/ 1 h 111"/>
                  <a:gd name="T12" fmla="*/ 13 w 52"/>
                  <a:gd name="T13" fmla="*/ 110 h 111"/>
                  <a:gd name="T14" fmla="*/ 13 w 52"/>
                  <a:gd name="T15" fmla="*/ 111 h 1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111">
                    <a:moveTo>
                      <a:pt x="13" y="111"/>
                    </a:moveTo>
                    <a:cubicBezTo>
                      <a:pt x="14" y="111"/>
                      <a:pt x="14" y="111"/>
                      <a:pt x="15" y="111"/>
                    </a:cubicBezTo>
                    <a:cubicBezTo>
                      <a:pt x="15" y="111"/>
                      <a:pt x="16" y="110"/>
                      <a:pt x="16" y="110"/>
                    </a:cubicBezTo>
                    <a:cubicBezTo>
                      <a:pt x="15" y="109"/>
                      <a:pt x="2" y="30"/>
                      <a:pt x="51" y="3"/>
                    </a:cubicBezTo>
                    <a:cubicBezTo>
                      <a:pt x="51" y="2"/>
                      <a:pt x="52" y="2"/>
                      <a:pt x="51" y="1"/>
                    </a:cubicBezTo>
                    <a:cubicBezTo>
                      <a:pt x="51" y="0"/>
                      <a:pt x="50" y="0"/>
                      <a:pt x="50" y="1"/>
                    </a:cubicBezTo>
                    <a:cubicBezTo>
                      <a:pt x="0" y="28"/>
                      <a:pt x="13" y="109"/>
                      <a:pt x="13" y="110"/>
                    </a:cubicBezTo>
                    <a:cubicBezTo>
                      <a:pt x="13" y="110"/>
                      <a:pt x="13" y="110"/>
                      <a:pt x="13" y="111"/>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8" name="Freeform 175">
                <a:extLst>
                  <a:ext uri="{FF2B5EF4-FFF2-40B4-BE49-F238E27FC236}">
                    <a16:creationId xmlns:a16="http://schemas.microsoft.com/office/drawing/2014/main" id="{51EB41C4-4E9A-4079-837A-C75E94B39F50}"/>
                  </a:ext>
                </a:extLst>
              </p:cNvPr>
              <p:cNvSpPr>
                <a:spLocks/>
              </p:cNvSpPr>
              <p:nvPr/>
            </p:nvSpPr>
            <p:spPr bwMode="auto">
              <a:xfrm>
                <a:off x="2899" y="3017"/>
                <a:ext cx="65" cy="65"/>
              </a:xfrm>
              <a:custGeom>
                <a:avLst/>
                <a:gdLst>
                  <a:gd name="T0" fmla="*/ 20 w 51"/>
                  <a:gd name="T1" fmla="*/ 50 h 50"/>
                  <a:gd name="T2" fmla="*/ 51 w 51"/>
                  <a:gd name="T3" fmla="*/ 31 h 50"/>
                  <a:gd name="T4" fmla="*/ 51 w 51"/>
                  <a:gd name="T5" fmla="*/ 30 h 50"/>
                  <a:gd name="T6" fmla="*/ 51 w 51"/>
                  <a:gd name="T7" fmla="*/ 30 h 50"/>
                  <a:gd name="T8" fmla="*/ 49 w 51"/>
                  <a:gd name="T9" fmla="*/ 29 h 50"/>
                  <a:gd name="T10" fmla="*/ 22 w 51"/>
                  <a:gd name="T11" fmla="*/ 46 h 50"/>
                  <a:gd name="T12" fmla="*/ 3 w 51"/>
                  <a:gd name="T13" fmla="*/ 0 h 50"/>
                  <a:gd name="T14" fmla="*/ 1 w 51"/>
                  <a:gd name="T15" fmla="*/ 0 h 50"/>
                  <a:gd name="T16" fmla="*/ 0 w 51"/>
                  <a:gd name="T17" fmla="*/ 1 h 50"/>
                  <a:gd name="T18" fmla="*/ 20 w 51"/>
                  <a:gd name="T19"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 h="50">
                    <a:moveTo>
                      <a:pt x="20" y="50"/>
                    </a:moveTo>
                    <a:cubicBezTo>
                      <a:pt x="51" y="31"/>
                      <a:pt x="51" y="31"/>
                      <a:pt x="51" y="31"/>
                    </a:cubicBezTo>
                    <a:cubicBezTo>
                      <a:pt x="51" y="31"/>
                      <a:pt x="51" y="30"/>
                      <a:pt x="51" y="30"/>
                    </a:cubicBezTo>
                    <a:cubicBezTo>
                      <a:pt x="51" y="30"/>
                      <a:pt x="51" y="30"/>
                      <a:pt x="51" y="30"/>
                    </a:cubicBezTo>
                    <a:cubicBezTo>
                      <a:pt x="51" y="29"/>
                      <a:pt x="50" y="29"/>
                      <a:pt x="49" y="29"/>
                    </a:cubicBezTo>
                    <a:cubicBezTo>
                      <a:pt x="22" y="46"/>
                      <a:pt x="22" y="46"/>
                      <a:pt x="22" y="46"/>
                    </a:cubicBezTo>
                    <a:cubicBezTo>
                      <a:pt x="3" y="0"/>
                      <a:pt x="3" y="0"/>
                      <a:pt x="3" y="0"/>
                    </a:cubicBezTo>
                    <a:cubicBezTo>
                      <a:pt x="3" y="0"/>
                      <a:pt x="2" y="0"/>
                      <a:pt x="1" y="0"/>
                    </a:cubicBezTo>
                    <a:cubicBezTo>
                      <a:pt x="1" y="0"/>
                      <a:pt x="0" y="1"/>
                      <a:pt x="0" y="1"/>
                    </a:cubicBezTo>
                    <a:lnTo>
                      <a:pt x="20" y="50"/>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9" name="Freeform 176">
                <a:extLst>
                  <a:ext uri="{FF2B5EF4-FFF2-40B4-BE49-F238E27FC236}">
                    <a16:creationId xmlns:a16="http://schemas.microsoft.com/office/drawing/2014/main" id="{28075314-7CA6-48B3-9201-C34435148799}"/>
                  </a:ext>
                </a:extLst>
              </p:cNvPr>
              <p:cNvSpPr>
                <a:spLocks/>
              </p:cNvSpPr>
              <p:nvPr/>
            </p:nvSpPr>
            <p:spPr bwMode="auto">
              <a:xfrm>
                <a:off x="2905" y="2995"/>
                <a:ext cx="75" cy="60"/>
              </a:xfrm>
              <a:custGeom>
                <a:avLst/>
                <a:gdLst>
                  <a:gd name="T0" fmla="*/ 15 w 58"/>
                  <a:gd name="T1" fmla="*/ 46 h 46"/>
                  <a:gd name="T2" fmla="*/ 57 w 58"/>
                  <a:gd name="T3" fmla="*/ 31 h 46"/>
                  <a:gd name="T4" fmla="*/ 58 w 58"/>
                  <a:gd name="T5" fmla="*/ 29 h 46"/>
                  <a:gd name="T6" fmla="*/ 56 w 58"/>
                  <a:gd name="T7" fmla="*/ 28 h 46"/>
                  <a:gd name="T8" fmla="*/ 16 w 58"/>
                  <a:gd name="T9" fmla="*/ 43 h 46"/>
                  <a:gd name="T10" fmla="*/ 3 w 58"/>
                  <a:gd name="T11" fmla="*/ 1 h 46"/>
                  <a:gd name="T12" fmla="*/ 1 w 58"/>
                  <a:gd name="T13" fmla="*/ 0 h 46"/>
                  <a:gd name="T14" fmla="*/ 1 w 58"/>
                  <a:gd name="T15" fmla="*/ 1 h 46"/>
                  <a:gd name="T16" fmla="*/ 15 w 58"/>
                  <a:gd name="T17" fmla="*/ 4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46">
                    <a:moveTo>
                      <a:pt x="15" y="46"/>
                    </a:moveTo>
                    <a:cubicBezTo>
                      <a:pt x="57" y="31"/>
                      <a:pt x="57" y="31"/>
                      <a:pt x="57" y="31"/>
                    </a:cubicBezTo>
                    <a:cubicBezTo>
                      <a:pt x="58" y="30"/>
                      <a:pt x="58" y="30"/>
                      <a:pt x="58" y="29"/>
                    </a:cubicBezTo>
                    <a:cubicBezTo>
                      <a:pt x="58" y="28"/>
                      <a:pt x="57" y="28"/>
                      <a:pt x="56" y="28"/>
                    </a:cubicBezTo>
                    <a:cubicBezTo>
                      <a:pt x="16" y="43"/>
                      <a:pt x="16" y="43"/>
                      <a:pt x="16" y="43"/>
                    </a:cubicBezTo>
                    <a:cubicBezTo>
                      <a:pt x="3" y="1"/>
                      <a:pt x="3" y="1"/>
                      <a:pt x="3" y="1"/>
                    </a:cubicBezTo>
                    <a:cubicBezTo>
                      <a:pt x="3" y="0"/>
                      <a:pt x="2" y="0"/>
                      <a:pt x="1" y="0"/>
                    </a:cubicBezTo>
                    <a:cubicBezTo>
                      <a:pt x="1" y="0"/>
                      <a:pt x="0" y="1"/>
                      <a:pt x="1" y="1"/>
                    </a:cubicBezTo>
                    <a:lnTo>
                      <a:pt x="15" y="46"/>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0" name="Freeform 177">
                <a:extLst>
                  <a:ext uri="{FF2B5EF4-FFF2-40B4-BE49-F238E27FC236}">
                    <a16:creationId xmlns:a16="http://schemas.microsoft.com/office/drawing/2014/main" id="{237C5D44-0443-4FD4-90D9-A0D832CC7FDE}"/>
                  </a:ext>
                </a:extLst>
              </p:cNvPr>
              <p:cNvSpPr>
                <a:spLocks/>
              </p:cNvSpPr>
              <p:nvPr/>
            </p:nvSpPr>
            <p:spPr bwMode="auto">
              <a:xfrm>
                <a:off x="2915" y="2993"/>
                <a:ext cx="43" cy="45"/>
              </a:xfrm>
              <a:custGeom>
                <a:avLst/>
                <a:gdLst>
                  <a:gd name="T0" fmla="*/ 8 w 33"/>
                  <a:gd name="T1" fmla="*/ 35 h 35"/>
                  <a:gd name="T2" fmla="*/ 32 w 33"/>
                  <a:gd name="T3" fmla="*/ 22 h 35"/>
                  <a:gd name="T4" fmla="*/ 32 w 33"/>
                  <a:gd name="T5" fmla="*/ 21 h 35"/>
                  <a:gd name="T6" fmla="*/ 31 w 33"/>
                  <a:gd name="T7" fmla="*/ 20 h 35"/>
                  <a:gd name="T8" fmla="*/ 10 w 33"/>
                  <a:gd name="T9" fmla="*/ 31 h 35"/>
                  <a:gd name="T10" fmla="*/ 3 w 33"/>
                  <a:gd name="T11" fmla="*/ 1 h 35"/>
                  <a:gd name="T12" fmla="*/ 1 w 33"/>
                  <a:gd name="T13" fmla="*/ 0 h 35"/>
                  <a:gd name="T14" fmla="*/ 1 w 33"/>
                  <a:gd name="T15" fmla="*/ 2 h 35"/>
                  <a:gd name="T16" fmla="*/ 8 w 33"/>
                  <a:gd name="T17"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35">
                    <a:moveTo>
                      <a:pt x="8" y="35"/>
                    </a:moveTo>
                    <a:cubicBezTo>
                      <a:pt x="32" y="22"/>
                      <a:pt x="32" y="22"/>
                      <a:pt x="32" y="22"/>
                    </a:cubicBezTo>
                    <a:cubicBezTo>
                      <a:pt x="32" y="22"/>
                      <a:pt x="33" y="21"/>
                      <a:pt x="32" y="21"/>
                    </a:cubicBezTo>
                    <a:cubicBezTo>
                      <a:pt x="32" y="20"/>
                      <a:pt x="31" y="20"/>
                      <a:pt x="31" y="20"/>
                    </a:cubicBezTo>
                    <a:cubicBezTo>
                      <a:pt x="10" y="31"/>
                      <a:pt x="10" y="31"/>
                      <a:pt x="10" y="31"/>
                    </a:cubicBezTo>
                    <a:cubicBezTo>
                      <a:pt x="3" y="1"/>
                      <a:pt x="3" y="1"/>
                      <a:pt x="3" y="1"/>
                    </a:cubicBezTo>
                    <a:cubicBezTo>
                      <a:pt x="3" y="0"/>
                      <a:pt x="2" y="0"/>
                      <a:pt x="1" y="0"/>
                    </a:cubicBezTo>
                    <a:cubicBezTo>
                      <a:pt x="1" y="0"/>
                      <a:pt x="0" y="1"/>
                      <a:pt x="1" y="2"/>
                    </a:cubicBezTo>
                    <a:lnTo>
                      <a:pt x="8" y="35"/>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1" name="Freeform 178">
                <a:extLst>
                  <a:ext uri="{FF2B5EF4-FFF2-40B4-BE49-F238E27FC236}">
                    <a16:creationId xmlns:a16="http://schemas.microsoft.com/office/drawing/2014/main" id="{BDA04B84-12E7-40CA-B149-E6F364477B69}"/>
                  </a:ext>
                </a:extLst>
              </p:cNvPr>
              <p:cNvSpPr>
                <a:spLocks/>
              </p:cNvSpPr>
              <p:nvPr/>
            </p:nvSpPr>
            <p:spPr bwMode="auto">
              <a:xfrm>
                <a:off x="2928" y="2981"/>
                <a:ext cx="22" cy="38"/>
              </a:xfrm>
              <a:custGeom>
                <a:avLst/>
                <a:gdLst>
                  <a:gd name="T0" fmla="*/ 1 w 17"/>
                  <a:gd name="T1" fmla="*/ 29 h 29"/>
                  <a:gd name="T2" fmla="*/ 16 w 17"/>
                  <a:gd name="T3" fmla="*/ 21 h 29"/>
                  <a:gd name="T4" fmla="*/ 17 w 17"/>
                  <a:gd name="T5" fmla="*/ 19 h 29"/>
                  <a:gd name="T6" fmla="*/ 15 w 17"/>
                  <a:gd name="T7" fmla="*/ 18 h 29"/>
                  <a:gd name="T8" fmla="*/ 3 w 17"/>
                  <a:gd name="T9" fmla="*/ 25 h 29"/>
                  <a:gd name="T10" fmla="*/ 2 w 17"/>
                  <a:gd name="T11" fmla="*/ 2 h 29"/>
                  <a:gd name="T12" fmla="*/ 1 w 17"/>
                  <a:gd name="T13" fmla="*/ 1 h 29"/>
                  <a:gd name="T14" fmla="*/ 0 w 17"/>
                  <a:gd name="T15" fmla="*/ 2 h 29"/>
                  <a:gd name="T16" fmla="*/ 1 w 17"/>
                  <a:gd name="T1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29">
                    <a:moveTo>
                      <a:pt x="1" y="29"/>
                    </a:moveTo>
                    <a:cubicBezTo>
                      <a:pt x="16" y="21"/>
                      <a:pt x="16" y="21"/>
                      <a:pt x="16" y="21"/>
                    </a:cubicBezTo>
                    <a:cubicBezTo>
                      <a:pt x="17" y="20"/>
                      <a:pt x="17" y="19"/>
                      <a:pt x="17" y="19"/>
                    </a:cubicBezTo>
                    <a:cubicBezTo>
                      <a:pt x="17" y="18"/>
                      <a:pt x="16" y="18"/>
                      <a:pt x="15" y="18"/>
                    </a:cubicBezTo>
                    <a:cubicBezTo>
                      <a:pt x="3" y="25"/>
                      <a:pt x="3" y="25"/>
                      <a:pt x="3" y="25"/>
                    </a:cubicBezTo>
                    <a:cubicBezTo>
                      <a:pt x="2" y="2"/>
                      <a:pt x="2" y="2"/>
                      <a:pt x="2" y="2"/>
                    </a:cubicBezTo>
                    <a:cubicBezTo>
                      <a:pt x="2" y="1"/>
                      <a:pt x="2" y="0"/>
                      <a:pt x="1" y="1"/>
                    </a:cubicBezTo>
                    <a:cubicBezTo>
                      <a:pt x="0" y="1"/>
                      <a:pt x="0" y="1"/>
                      <a:pt x="0" y="2"/>
                    </a:cubicBezTo>
                    <a:lnTo>
                      <a:pt x="1" y="29"/>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2" name="Freeform 179">
                <a:extLst>
                  <a:ext uri="{FF2B5EF4-FFF2-40B4-BE49-F238E27FC236}">
                    <a16:creationId xmlns:a16="http://schemas.microsoft.com/office/drawing/2014/main" id="{C90D2F73-7AA0-49FC-94BF-36D1134C039E}"/>
                  </a:ext>
                </a:extLst>
              </p:cNvPr>
              <p:cNvSpPr>
                <a:spLocks/>
              </p:cNvSpPr>
              <p:nvPr/>
            </p:nvSpPr>
            <p:spPr bwMode="auto">
              <a:xfrm>
                <a:off x="2659" y="2988"/>
                <a:ext cx="507" cy="391"/>
              </a:xfrm>
              <a:custGeom>
                <a:avLst/>
                <a:gdLst>
                  <a:gd name="T0" fmla="*/ 1 w 394"/>
                  <a:gd name="T1" fmla="*/ 303 h 304"/>
                  <a:gd name="T2" fmla="*/ 1 w 394"/>
                  <a:gd name="T3" fmla="*/ 303 h 304"/>
                  <a:gd name="T4" fmla="*/ 3 w 394"/>
                  <a:gd name="T5" fmla="*/ 303 h 304"/>
                  <a:gd name="T6" fmla="*/ 149 w 394"/>
                  <a:gd name="T7" fmla="*/ 142 h 304"/>
                  <a:gd name="T8" fmla="*/ 243 w 394"/>
                  <a:gd name="T9" fmla="*/ 92 h 304"/>
                  <a:gd name="T10" fmla="*/ 243 w 394"/>
                  <a:gd name="T11" fmla="*/ 92 h 304"/>
                  <a:gd name="T12" fmla="*/ 271 w 394"/>
                  <a:gd name="T13" fmla="*/ 73 h 304"/>
                  <a:gd name="T14" fmla="*/ 324 w 394"/>
                  <a:gd name="T15" fmla="*/ 58 h 304"/>
                  <a:gd name="T16" fmla="*/ 394 w 394"/>
                  <a:gd name="T17" fmla="*/ 2 h 304"/>
                  <a:gd name="T18" fmla="*/ 393 w 394"/>
                  <a:gd name="T19" fmla="*/ 0 h 304"/>
                  <a:gd name="T20" fmla="*/ 391 w 394"/>
                  <a:gd name="T21" fmla="*/ 1 h 304"/>
                  <a:gd name="T22" fmla="*/ 323 w 394"/>
                  <a:gd name="T23" fmla="*/ 56 h 304"/>
                  <a:gd name="T24" fmla="*/ 271 w 394"/>
                  <a:gd name="T25" fmla="*/ 70 h 304"/>
                  <a:gd name="T26" fmla="*/ 270 w 394"/>
                  <a:gd name="T27" fmla="*/ 70 h 304"/>
                  <a:gd name="T28" fmla="*/ 270 w 394"/>
                  <a:gd name="T29" fmla="*/ 70 h 304"/>
                  <a:gd name="T30" fmla="*/ 242 w 394"/>
                  <a:gd name="T31" fmla="*/ 90 h 304"/>
                  <a:gd name="T32" fmla="*/ 147 w 394"/>
                  <a:gd name="T33" fmla="*/ 140 h 304"/>
                  <a:gd name="T34" fmla="*/ 1 w 394"/>
                  <a:gd name="T35" fmla="*/ 301 h 304"/>
                  <a:gd name="T36" fmla="*/ 1 w 394"/>
                  <a:gd name="T37" fmla="*/ 303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4" h="304">
                    <a:moveTo>
                      <a:pt x="1" y="303"/>
                    </a:moveTo>
                    <a:cubicBezTo>
                      <a:pt x="1" y="303"/>
                      <a:pt x="1" y="303"/>
                      <a:pt x="1" y="303"/>
                    </a:cubicBezTo>
                    <a:cubicBezTo>
                      <a:pt x="2" y="304"/>
                      <a:pt x="2" y="303"/>
                      <a:pt x="3" y="303"/>
                    </a:cubicBezTo>
                    <a:cubicBezTo>
                      <a:pt x="4" y="301"/>
                      <a:pt x="86" y="173"/>
                      <a:pt x="149" y="142"/>
                    </a:cubicBezTo>
                    <a:cubicBezTo>
                      <a:pt x="149" y="141"/>
                      <a:pt x="201" y="104"/>
                      <a:pt x="243" y="92"/>
                    </a:cubicBezTo>
                    <a:cubicBezTo>
                      <a:pt x="243" y="92"/>
                      <a:pt x="243" y="92"/>
                      <a:pt x="243" y="92"/>
                    </a:cubicBezTo>
                    <a:cubicBezTo>
                      <a:pt x="271" y="73"/>
                      <a:pt x="271" y="73"/>
                      <a:pt x="271" y="73"/>
                    </a:cubicBezTo>
                    <a:cubicBezTo>
                      <a:pt x="274" y="72"/>
                      <a:pt x="298" y="68"/>
                      <a:pt x="324" y="58"/>
                    </a:cubicBezTo>
                    <a:cubicBezTo>
                      <a:pt x="353" y="48"/>
                      <a:pt x="388" y="30"/>
                      <a:pt x="394" y="2"/>
                    </a:cubicBezTo>
                    <a:cubicBezTo>
                      <a:pt x="394" y="1"/>
                      <a:pt x="393" y="0"/>
                      <a:pt x="393" y="0"/>
                    </a:cubicBezTo>
                    <a:cubicBezTo>
                      <a:pt x="392" y="0"/>
                      <a:pt x="391" y="0"/>
                      <a:pt x="391" y="1"/>
                    </a:cubicBezTo>
                    <a:cubicBezTo>
                      <a:pt x="386" y="28"/>
                      <a:pt x="351" y="46"/>
                      <a:pt x="323" y="56"/>
                    </a:cubicBezTo>
                    <a:cubicBezTo>
                      <a:pt x="296" y="66"/>
                      <a:pt x="271" y="70"/>
                      <a:pt x="271" y="70"/>
                    </a:cubicBezTo>
                    <a:cubicBezTo>
                      <a:pt x="270" y="70"/>
                      <a:pt x="270" y="70"/>
                      <a:pt x="270" y="70"/>
                    </a:cubicBezTo>
                    <a:cubicBezTo>
                      <a:pt x="270" y="70"/>
                      <a:pt x="270" y="70"/>
                      <a:pt x="270" y="70"/>
                    </a:cubicBezTo>
                    <a:cubicBezTo>
                      <a:pt x="242" y="90"/>
                      <a:pt x="242" y="90"/>
                      <a:pt x="242" y="90"/>
                    </a:cubicBezTo>
                    <a:cubicBezTo>
                      <a:pt x="200" y="102"/>
                      <a:pt x="148" y="139"/>
                      <a:pt x="147" y="140"/>
                    </a:cubicBezTo>
                    <a:cubicBezTo>
                      <a:pt x="84" y="171"/>
                      <a:pt x="1" y="300"/>
                      <a:pt x="1" y="301"/>
                    </a:cubicBezTo>
                    <a:cubicBezTo>
                      <a:pt x="0" y="302"/>
                      <a:pt x="0" y="302"/>
                      <a:pt x="1" y="303"/>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3" name="Freeform 180">
                <a:extLst>
                  <a:ext uri="{FF2B5EF4-FFF2-40B4-BE49-F238E27FC236}">
                    <a16:creationId xmlns:a16="http://schemas.microsoft.com/office/drawing/2014/main" id="{E555610E-5D25-42D5-BA33-CF0805BE05D8}"/>
                  </a:ext>
                </a:extLst>
              </p:cNvPr>
              <p:cNvSpPr>
                <a:spLocks/>
              </p:cNvSpPr>
              <p:nvPr/>
            </p:nvSpPr>
            <p:spPr bwMode="auto">
              <a:xfrm>
                <a:off x="3000" y="3028"/>
                <a:ext cx="9" cy="54"/>
              </a:xfrm>
              <a:custGeom>
                <a:avLst/>
                <a:gdLst>
                  <a:gd name="T0" fmla="*/ 5 w 7"/>
                  <a:gd name="T1" fmla="*/ 41 h 42"/>
                  <a:gd name="T2" fmla="*/ 6 w 7"/>
                  <a:gd name="T3" fmla="*/ 42 h 42"/>
                  <a:gd name="T4" fmla="*/ 7 w 7"/>
                  <a:gd name="T5" fmla="*/ 41 h 42"/>
                  <a:gd name="T6" fmla="*/ 3 w 7"/>
                  <a:gd name="T7" fmla="*/ 1 h 42"/>
                  <a:gd name="T8" fmla="*/ 1 w 7"/>
                  <a:gd name="T9" fmla="*/ 0 h 42"/>
                  <a:gd name="T10" fmla="*/ 1 w 7"/>
                  <a:gd name="T11" fmla="*/ 2 h 42"/>
                  <a:gd name="T12" fmla="*/ 4 w 7"/>
                  <a:gd name="T13" fmla="*/ 40 h 42"/>
                  <a:gd name="T14" fmla="*/ 5 w 7"/>
                  <a:gd name="T15" fmla="*/ 41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42">
                    <a:moveTo>
                      <a:pt x="5" y="41"/>
                    </a:moveTo>
                    <a:cubicBezTo>
                      <a:pt x="5" y="41"/>
                      <a:pt x="5" y="42"/>
                      <a:pt x="6" y="42"/>
                    </a:cubicBezTo>
                    <a:cubicBezTo>
                      <a:pt x="6" y="42"/>
                      <a:pt x="7" y="41"/>
                      <a:pt x="7" y="41"/>
                    </a:cubicBezTo>
                    <a:cubicBezTo>
                      <a:pt x="7" y="39"/>
                      <a:pt x="7" y="12"/>
                      <a:pt x="3" y="1"/>
                    </a:cubicBezTo>
                    <a:cubicBezTo>
                      <a:pt x="3" y="0"/>
                      <a:pt x="2" y="0"/>
                      <a:pt x="1" y="0"/>
                    </a:cubicBezTo>
                    <a:cubicBezTo>
                      <a:pt x="1" y="1"/>
                      <a:pt x="0" y="1"/>
                      <a:pt x="1" y="2"/>
                    </a:cubicBezTo>
                    <a:cubicBezTo>
                      <a:pt x="5" y="13"/>
                      <a:pt x="4" y="40"/>
                      <a:pt x="4" y="40"/>
                    </a:cubicBezTo>
                    <a:cubicBezTo>
                      <a:pt x="4" y="41"/>
                      <a:pt x="5" y="41"/>
                      <a:pt x="5" y="41"/>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4" name="Freeform 181">
                <a:extLst>
                  <a:ext uri="{FF2B5EF4-FFF2-40B4-BE49-F238E27FC236}">
                    <a16:creationId xmlns:a16="http://schemas.microsoft.com/office/drawing/2014/main" id="{47F06552-5C37-4714-8B3B-C578BB3C0AC4}"/>
                  </a:ext>
                </a:extLst>
              </p:cNvPr>
              <p:cNvSpPr>
                <a:spLocks/>
              </p:cNvSpPr>
              <p:nvPr/>
            </p:nvSpPr>
            <p:spPr bwMode="auto">
              <a:xfrm>
                <a:off x="2899" y="3093"/>
                <a:ext cx="32" cy="45"/>
              </a:xfrm>
              <a:custGeom>
                <a:avLst/>
                <a:gdLst>
                  <a:gd name="T0" fmla="*/ 1 w 25"/>
                  <a:gd name="T1" fmla="*/ 34 h 35"/>
                  <a:gd name="T2" fmla="*/ 1 w 25"/>
                  <a:gd name="T3" fmla="*/ 35 h 35"/>
                  <a:gd name="T4" fmla="*/ 3 w 25"/>
                  <a:gd name="T5" fmla="*/ 34 h 35"/>
                  <a:gd name="T6" fmla="*/ 23 w 25"/>
                  <a:gd name="T7" fmla="*/ 0 h 35"/>
                  <a:gd name="T8" fmla="*/ 22 w 25"/>
                  <a:gd name="T9" fmla="*/ 0 h 35"/>
                  <a:gd name="T10" fmla="*/ 21 w 25"/>
                  <a:gd name="T11" fmla="*/ 1 h 35"/>
                  <a:gd name="T12" fmla="*/ 1 w 25"/>
                  <a:gd name="T13" fmla="*/ 33 h 35"/>
                  <a:gd name="T14" fmla="*/ 1 w 25"/>
                  <a:gd name="T15" fmla="*/ 34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35">
                    <a:moveTo>
                      <a:pt x="1" y="34"/>
                    </a:moveTo>
                    <a:cubicBezTo>
                      <a:pt x="1" y="34"/>
                      <a:pt x="1" y="35"/>
                      <a:pt x="1" y="35"/>
                    </a:cubicBezTo>
                    <a:cubicBezTo>
                      <a:pt x="1" y="35"/>
                      <a:pt x="2" y="35"/>
                      <a:pt x="3" y="34"/>
                    </a:cubicBezTo>
                    <a:cubicBezTo>
                      <a:pt x="25" y="3"/>
                      <a:pt x="24" y="1"/>
                      <a:pt x="23" y="0"/>
                    </a:cubicBezTo>
                    <a:cubicBezTo>
                      <a:pt x="23" y="0"/>
                      <a:pt x="22" y="0"/>
                      <a:pt x="22" y="0"/>
                    </a:cubicBezTo>
                    <a:cubicBezTo>
                      <a:pt x="21" y="0"/>
                      <a:pt x="21" y="1"/>
                      <a:pt x="21" y="1"/>
                    </a:cubicBezTo>
                    <a:cubicBezTo>
                      <a:pt x="21" y="4"/>
                      <a:pt x="10" y="19"/>
                      <a:pt x="1" y="33"/>
                    </a:cubicBezTo>
                    <a:cubicBezTo>
                      <a:pt x="0" y="33"/>
                      <a:pt x="0" y="34"/>
                      <a:pt x="1" y="34"/>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5" name="Freeform 182">
                <a:extLst>
                  <a:ext uri="{FF2B5EF4-FFF2-40B4-BE49-F238E27FC236}">
                    <a16:creationId xmlns:a16="http://schemas.microsoft.com/office/drawing/2014/main" id="{E80F3239-AE25-421B-9A3C-57A4FACD17C3}"/>
                  </a:ext>
                </a:extLst>
              </p:cNvPr>
              <p:cNvSpPr>
                <a:spLocks/>
              </p:cNvSpPr>
              <p:nvPr/>
            </p:nvSpPr>
            <p:spPr bwMode="auto">
              <a:xfrm>
                <a:off x="2762" y="3178"/>
                <a:ext cx="16" cy="54"/>
              </a:xfrm>
              <a:custGeom>
                <a:avLst/>
                <a:gdLst>
                  <a:gd name="T0" fmla="*/ 6 w 12"/>
                  <a:gd name="T1" fmla="*/ 40 h 42"/>
                  <a:gd name="T2" fmla="*/ 8 w 12"/>
                  <a:gd name="T3" fmla="*/ 42 h 42"/>
                  <a:gd name="T4" fmla="*/ 10 w 12"/>
                  <a:gd name="T5" fmla="*/ 42 h 42"/>
                  <a:gd name="T6" fmla="*/ 10 w 12"/>
                  <a:gd name="T7" fmla="*/ 40 h 42"/>
                  <a:gd name="T8" fmla="*/ 11 w 12"/>
                  <a:gd name="T9" fmla="*/ 2 h 42"/>
                  <a:gd name="T10" fmla="*/ 11 w 12"/>
                  <a:gd name="T11" fmla="*/ 0 h 42"/>
                  <a:gd name="T12" fmla="*/ 9 w 12"/>
                  <a:gd name="T13" fmla="*/ 1 h 42"/>
                  <a:gd name="T14" fmla="*/ 6 w 12"/>
                  <a:gd name="T15" fmla="*/ 40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42">
                    <a:moveTo>
                      <a:pt x="6" y="40"/>
                    </a:moveTo>
                    <a:cubicBezTo>
                      <a:pt x="7" y="41"/>
                      <a:pt x="8" y="42"/>
                      <a:pt x="8" y="42"/>
                    </a:cubicBezTo>
                    <a:cubicBezTo>
                      <a:pt x="9" y="42"/>
                      <a:pt x="10" y="42"/>
                      <a:pt x="10" y="42"/>
                    </a:cubicBezTo>
                    <a:cubicBezTo>
                      <a:pt x="10" y="41"/>
                      <a:pt x="10" y="40"/>
                      <a:pt x="10" y="40"/>
                    </a:cubicBezTo>
                    <a:cubicBezTo>
                      <a:pt x="10" y="40"/>
                      <a:pt x="1" y="32"/>
                      <a:pt x="11" y="2"/>
                    </a:cubicBezTo>
                    <a:cubicBezTo>
                      <a:pt x="12" y="1"/>
                      <a:pt x="11" y="0"/>
                      <a:pt x="11" y="0"/>
                    </a:cubicBezTo>
                    <a:cubicBezTo>
                      <a:pt x="10" y="0"/>
                      <a:pt x="9" y="0"/>
                      <a:pt x="9" y="1"/>
                    </a:cubicBezTo>
                    <a:cubicBezTo>
                      <a:pt x="0" y="25"/>
                      <a:pt x="4" y="36"/>
                      <a:pt x="6" y="40"/>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6" name="Freeform 183">
                <a:extLst>
                  <a:ext uri="{FF2B5EF4-FFF2-40B4-BE49-F238E27FC236}">
                    <a16:creationId xmlns:a16="http://schemas.microsoft.com/office/drawing/2014/main" id="{F43CB6AF-2C70-4D9C-B86C-4E122746267F}"/>
                  </a:ext>
                </a:extLst>
              </p:cNvPr>
              <p:cNvSpPr>
                <a:spLocks/>
              </p:cNvSpPr>
              <p:nvPr/>
            </p:nvSpPr>
            <p:spPr bwMode="auto">
              <a:xfrm>
                <a:off x="2848" y="3165"/>
                <a:ext cx="29" cy="35"/>
              </a:xfrm>
              <a:custGeom>
                <a:avLst/>
                <a:gdLst>
                  <a:gd name="T0" fmla="*/ 0 w 22"/>
                  <a:gd name="T1" fmla="*/ 3 h 27"/>
                  <a:gd name="T2" fmla="*/ 1 w 22"/>
                  <a:gd name="T3" fmla="*/ 4 h 27"/>
                  <a:gd name="T4" fmla="*/ 20 w 22"/>
                  <a:gd name="T5" fmla="*/ 26 h 27"/>
                  <a:gd name="T6" fmla="*/ 21 w 22"/>
                  <a:gd name="T7" fmla="*/ 27 h 27"/>
                  <a:gd name="T8" fmla="*/ 22 w 22"/>
                  <a:gd name="T9" fmla="*/ 25 h 27"/>
                  <a:gd name="T10" fmla="*/ 1 w 22"/>
                  <a:gd name="T11" fmla="*/ 1 h 27"/>
                  <a:gd name="T12" fmla="*/ 0 w 22"/>
                  <a:gd name="T13" fmla="*/ 3 h 27"/>
                  <a:gd name="T14" fmla="*/ 0 w 22"/>
                  <a:gd name="T15" fmla="*/ 3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7">
                    <a:moveTo>
                      <a:pt x="0" y="3"/>
                    </a:moveTo>
                    <a:cubicBezTo>
                      <a:pt x="0" y="4"/>
                      <a:pt x="1" y="4"/>
                      <a:pt x="1" y="4"/>
                    </a:cubicBezTo>
                    <a:cubicBezTo>
                      <a:pt x="2" y="4"/>
                      <a:pt x="11" y="3"/>
                      <a:pt x="20" y="26"/>
                    </a:cubicBezTo>
                    <a:cubicBezTo>
                      <a:pt x="20" y="27"/>
                      <a:pt x="21" y="27"/>
                      <a:pt x="21" y="27"/>
                    </a:cubicBezTo>
                    <a:cubicBezTo>
                      <a:pt x="22" y="27"/>
                      <a:pt x="22" y="26"/>
                      <a:pt x="22" y="25"/>
                    </a:cubicBezTo>
                    <a:cubicBezTo>
                      <a:pt x="13" y="0"/>
                      <a:pt x="2" y="1"/>
                      <a:pt x="1" y="1"/>
                    </a:cubicBezTo>
                    <a:cubicBezTo>
                      <a:pt x="0" y="1"/>
                      <a:pt x="0" y="2"/>
                      <a:pt x="0" y="3"/>
                    </a:cubicBezTo>
                    <a:cubicBezTo>
                      <a:pt x="0" y="3"/>
                      <a:pt x="0" y="3"/>
                      <a:pt x="0" y="3"/>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7" name="Freeform 184">
                <a:extLst>
                  <a:ext uri="{FF2B5EF4-FFF2-40B4-BE49-F238E27FC236}">
                    <a16:creationId xmlns:a16="http://schemas.microsoft.com/office/drawing/2014/main" id="{60668F53-42DF-4509-A113-4C0F87D8781F}"/>
                  </a:ext>
                </a:extLst>
              </p:cNvPr>
              <p:cNvSpPr>
                <a:spLocks/>
              </p:cNvSpPr>
              <p:nvPr/>
            </p:nvSpPr>
            <p:spPr bwMode="auto">
              <a:xfrm>
                <a:off x="2752" y="3244"/>
                <a:ext cx="222" cy="33"/>
              </a:xfrm>
              <a:custGeom>
                <a:avLst/>
                <a:gdLst>
                  <a:gd name="T0" fmla="*/ 0 w 173"/>
                  <a:gd name="T1" fmla="*/ 8 h 26"/>
                  <a:gd name="T2" fmla="*/ 1 w 173"/>
                  <a:gd name="T3" fmla="*/ 9 h 26"/>
                  <a:gd name="T4" fmla="*/ 158 w 173"/>
                  <a:gd name="T5" fmla="*/ 3 h 26"/>
                  <a:gd name="T6" fmla="*/ 170 w 173"/>
                  <a:gd name="T7" fmla="*/ 25 h 26"/>
                  <a:gd name="T8" fmla="*/ 172 w 173"/>
                  <a:gd name="T9" fmla="*/ 26 h 26"/>
                  <a:gd name="T10" fmla="*/ 173 w 173"/>
                  <a:gd name="T11" fmla="*/ 25 h 26"/>
                  <a:gd name="T12" fmla="*/ 159 w 173"/>
                  <a:gd name="T13" fmla="*/ 0 h 26"/>
                  <a:gd name="T14" fmla="*/ 158 w 173"/>
                  <a:gd name="T15" fmla="*/ 0 h 26"/>
                  <a:gd name="T16" fmla="*/ 158 w 173"/>
                  <a:gd name="T17" fmla="*/ 0 h 26"/>
                  <a:gd name="T18" fmla="*/ 1 w 173"/>
                  <a:gd name="T19" fmla="*/ 6 h 26"/>
                  <a:gd name="T20" fmla="*/ 0 w 173"/>
                  <a:gd name="T21" fmla="*/ 7 h 26"/>
                  <a:gd name="T22" fmla="*/ 0 w 173"/>
                  <a:gd name="T23" fmla="*/ 8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3" h="26">
                    <a:moveTo>
                      <a:pt x="0" y="8"/>
                    </a:moveTo>
                    <a:cubicBezTo>
                      <a:pt x="0" y="8"/>
                      <a:pt x="1" y="9"/>
                      <a:pt x="1" y="9"/>
                    </a:cubicBezTo>
                    <a:cubicBezTo>
                      <a:pt x="16" y="8"/>
                      <a:pt x="147" y="4"/>
                      <a:pt x="158" y="3"/>
                    </a:cubicBezTo>
                    <a:cubicBezTo>
                      <a:pt x="160" y="4"/>
                      <a:pt x="170" y="11"/>
                      <a:pt x="170" y="25"/>
                    </a:cubicBezTo>
                    <a:cubicBezTo>
                      <a:pt x="170" y="26"/>
                      <a:pt x="171" y="26"/>
                      <a:pt x="172" y="26"/>
                    </a:cubicBezTo>
                    <a:cubicBezTo>
                      <a:pt x="172" y="26"/>
                      <a:pt x="173" y="26"/>
                      <a:pt x="173" y="25"/>
                    </a:cubicBezTo>
                    <a:cubicBezTo>
                      <a:pt x="172" y="8"/>
                      <a:pt x="159" y="1"/>
                      <a:pt x="159" y="0"/>
                    </a:cubicBezTo>
                    <a:cubicBezTo>
                      <a:pt x="158" y="0"/>
                      <a:pt x="158" y="0"/>
                      <a:pt x="158" y="0"/>
                    </a:cubicBezTo>
                    <a:cubicBezTo>
                      <a:pt x="158" y="0"/>
                      <a:pt x="158" y="0"/>
                      <a:pt x="158" y="0"/>
                    </a:cubicBezTo>
                    <a:cubicBezTo>
                      <a:pt x="153" y="1"/>
                      <a:pt x="43" y="5"/>
                      <a:pt x="1" y="6"/>
                    </a:cubicBezTo>
                    <a:cubicBezTo>
                      <a:pt x="0" y="6"/>
                      <a:pt x="0" y="7"/>
                      <a:pt x="0" y="7"/>
                    </a:cubicBezTo>
                    <a:cubicBezTo>
                      <a:pt x="0" y="8"/>
                      <a:pt x="0" y="8"/>
                      <a:pt x="0" y="8"/>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8" name="Freeform 185">
                <a:extLst>
                  <a:ext uri="{FF2B5EF4-FFF2-40B4-BE49-F238E27FC236}">
                    <a16:creationId xmlns:a16="http://schemas.microsoft.com/office/drawing/2014/main" id="{52C39D71-CBC8-4477-8FA5-ADCAE316B62E}"/>
                  </a:ext>
                </a:extLst>
              </p:cNvPr>
              <p:cNvSpPr>
                <a:spLocks/>
              </p:cNvSpPr>
              <p:nvPr/>
            </p:nvSpPr>
            <p:spPr bwMode="auto">
              <a:xfrm>
                <a:off x="2919" y="3205"/>
                <a:ext cx="14" cy="44"/>
              </a:xfrm>
              <a:custGeom>
                <a:avLst/>
                <a:gdLst>
                  <a:gd name="T0" fmla="*/ 0 w 11"/>
                  <a:gd name="T1" fmla="*/ 34 h 34"/>
                  <a:gd name="T2" fmla="*/ 1 w 11"/>
                  <a:gd name="T3" fmla="*/ 34 h 34"/>
                  <a:gd name="T4" fmla="*/ 3 w 11"/>
                  <a:gd name="T5" fmla="*/ 34 h 34"/>
                  <a:gd name="T6" fmla="*/ 5 w 11"/>
                  <a:gd name="T7" fmla="*/ 1 h 34"/>
                  <a:gd name="T8" fmla="*/ 4 w 11"/>
                  <a:gd name="T9" fmla="*/ 0 h 34"/>
                  <a:gd name="T10" fmla="*/ 3 w 11"/>
                  <a:gd name="T11" fmla="*/ 2 h 34"/>
                  <a:gd name="T12" fmla="*/ 0 w 11"/>
                  <a:gd name="T13" fmla="*/ 33 h 34"/>
                  <a:gd name="T14" fmla="*/ 0 w 11"/>
                  <a:gd name="T15" fmla="*/ 34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34">
                    <a:moveTo>
                      <a:pt x="0" y="34"/>
                    </a:moveTo>
                    <a:cubicBezTo>
                      <a:pt x="1" y="34"/>
                      <a:pt x="1" y="34"/>
                      <a:pt x="1" y="34"/>
                    </a:cubicBezTo>
                    <a:cubicBezTo>
                      <a:pt x="2" y="34"/>
                      <a:pt x="2" y="34"/>
                      <a:pt x="3" y="34"/>
                    </a:cubicBezTo>
                    <a:cubicBezTo>
                      <a:pt x="3" y="33"/>
                      <a:pt x="11" y="10"/>
                      <a:pt x="5" y="1"/>
                    </a:cubicBezTo>
                    <a:cubicBezTo>
                      <a:pt x="5" y="0"/>
                      <a:pt x="4" y="0"/>
                      <a:pt x="4" y="0"/>
                    </a:cubicBezTo>
                    <a:cubicBezTo>
                      <a:pt x="3" y="0"/>
                      <a:pt x="3" y="1"/>
                      <a:pt x="3" y="2"/>
                    </a:cubicBezTo>
                    <a:cubicBezTo>
                      <a:pt x="8" y="11"/>
                      <a:pt x="0" y="32"/>
                      <a:pt x="0" y="33"/>
                    </a:cubicBezTo>
                    <a:cubicBezTo>
                      <a:pt x="0" y="33"/>
                      <a:pt x="0" y="33"/>
                      <a:pt x="0" y="34"/>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9" name="Freeform 186">
                <a:extLst>
                  <a:ext uri="{FF2B5EF4-FFF2-40B4-BE49-F238E27FC236}">
                    <a16:creationId xmlns:a16="http://schemas.microsoft.com/office/drawing/2014/main" id="{D9EC9EFD-1DC3-4995-ACE3-F056B1E19091}"/>
                  </a:ext>
                </a:extLst>
              </p:cNvPr>
              <p:cNvSpPr>
                <a:spLocks/>
              </p:cNvSpPr>
              <p:nvPr/>
            </p:nvSpPr>
            <p:spPr bwMode="auto">
              <a:xfrm>
                <a:off x="2954" y="3197"/>
                <a:ext cx="72" cy="50"/>
              </a:xfrm>
              <a:custGeom>
                <a:avLst/>
                <a:gdLst>
                  <a:gd name="T0" fmla="*/ 0 w 56"/>
                  <a:gd name="T1" fmla="*/ 38 h 39"/>
                  <a:gd name="T2" fmla="*/ 0 w 56"/>
                  <a:gd name="T3" fmla="*/ 38 h 39"/>
                  <a:gd name="T4" fmla="*/ 2 w 56"/>
                  <a:gd name="T5" fmla="*/ 38 h 39"/>
                  <a:gd name="T6" fmla="*/ 55 w 56"/>
                  <a:gd name="T7" fmla="*/ 3 h 39"/>
                  <a:gd name="T8" fmla="*/ 56 w 56"/>
                  <a:gd name="T9" fmla="*/ 2 h 39"/>
                  <a:gd name="T10" fmla="*/ 55 w 56"/>
                  <a:gd name="T11" fmla="*/ 0 h 39"/>
                  <a:gd name="T12" fmla="*/ 0 w 56"/>
                  <a:gd name="T13" fmla="*/ 37 h 39"/>
                  <a:gd name="T14" fmla="*/ 0 w 56"/>
                  <a:gd name="T15" fmla="*/ 38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39">
                    <a:moveTo>
                      <a:pt x="0" y="38"/>
                    </a:moveTo>
                    <a:cubicBezTo>
                      <a:pt x="0" y="38"/>
                      <a:pt x="0" y="38"/>
                      <a:pt x="0" y="38"/>
                    </a:cubicBezTo>
                    <a:cubicBezTo>
                      <a:pt x="1" y="39"/>
                      <a:pt x="1" y="39"/>
                      <a:pt x="2" y="38"/>
                    </a:cubicBezTo>
                    <a:cubicBezTo>
                      <a:pt x="2" y="38"/>
                      <a:pt x="37" y="3"/>
                      <a:pt x="55" y="3"/>
                    </a:cubicBezTo>
                    <a:cubicBezTo>
                      <a:pt x="55" y="3"/>
                      <a:pt x="56" y="2"/>
                      <a:pt x="56" y="2"/>
                    </a:cubicBezTo>
                    <a:cubicBezTo>
                      <a:pt x="56" y="1"/>
                      <a:pt x="55" y="0"/>
                      <a:pt x="55" y="0"/>
                    </a:cubicBezTo>
                    <a:cubicBezTo>
                      <a:pt x="36" y="1"/>
                      <a:pt x="2" y="35"/>
                      <a:pt x="0" y="37"/>
                    </a:cubicBezTo>
                    <a:cubicBezTo>
                      <a:pt x="0" y="37"/>
                      <a:pt x="0" y="38"/>
                      <a:pt x="0" y="38"/>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0" name="Freeform 187">
                <a:extLst>
                  <a:ext uri="{FF2B5EF4-FFF2-40B4-BE49-F238E27FC236}">
                    <a16:creationId xmlns:a16="http://schemas.microsoft.com/office/drawing/2014/main" id="{00592155-898B-4B53-9167-E03A1465B1FD}"/>
                  </a:ext>
                </a:extLst>
              </p:cNvPr>
              <p:cNvSpPr>
                <a:spLocks/>
              </p:cNvSpPr>
              <p:nvPr/>
            </p:nvSpPr>
            <p:spPr bwMode="auto">
              <a:xfrm>
                <a:off x="2852" y="3119"/>
                <a:ext cx="115" cy="47"/>
              </a:xfrm>
              <a:custGeom>
                <a:avLst/>
                <a:gdLst>
                  <a:gd name="T0" fmla="*/ 1 w 89"/>
                  <a:gd name="T1" fmla="*/ 37 h 37"/>
                  <a:gd name="T2" fmla="*/ 2 w 89"/>
                  <a:gd name="T3" fmla="*/ 37 h 37"/>
                  <a:gd name="T4" fmla="*/ 79 w 89"/>
                  <a:gd name="T5" fmla="*/ 18 h 37"/>
                  <a:gd name="T6" fmla="*/ 80 w 89"/>
                  <a:gd name="T7" fmla="*/ 18 h 37"/>
                  <a:gd name="T8" fmla="*/ 87 w 89"/>
                  <a:gd name="T9" fmla="*/ 6 h 37"/>
                  <a:gd name="T10" fmla="*/ 87 w 89"/>
                  <a:gd name="T11" fmla="*/ 5 h 37"/>
                  <a:gd name="T12" fmla="*/ 88 w 89"/>
                  <a:gd name="T13" fmla="*/ 4 h 37"/>
                  <a:gd name="T14" fmla="*/ 89 w 89"/>
                  <a:gd name="T15" fmla="*/ 2 h 37"/>
                  <a:gd name="T16" fmla="*/ 89 w 89"/>
                  <a:gd name="T17" fmla="*/ 2 h 37"/>
                  <a:gd name="T18" fmla="*/ 88 w 89"/>
                  <a:gd name="T19" fmla="*/ 0 h 37"/>
                  <a:gd name="T20" fmla="*/ 87 w 89"/>
                  <a:gd name="T21" fmla="*/ 1 h 37"/>
                  <a:gd name="T22" fmla="*/ 87 w 89"/>
                  <a:gd name="T23" fmla="*/ 1 h 37"/>
                  <a:gd name="T24" fmla="*/ 85 w 89"/>
                  <a:gd name="T25" fmla="*/ 4 h 37"/>
                  <a:gd name="T26" fmla="*/ 85 w 89"/>
                  <a:gd name="T27" fmla="*/ 4 h 37"/>
                  <a:gd name="T28" fmla="*/ 82 w 89"/>
                  <a:gd name="T29" fmla="*/ 9 h 37"/>
                  <a:gd name="T30" fmla="*/ 78 w 89"/>
                  <a:gd name="T31" fmla="*/ 16 h 37"/>
                  <a:gd name="T32" fmla="*/ 1 w 89"/>
                  <a:gd name="T33" fmla="*/ 35 h 37"/>
                  <a:gd name="T34" fmla="*/ 1 w 89"/>
                  <a:gd name="T35" fmla="*/ 36 h 37"/>
                  <a:gd name="T36" fmla="*/ 1 w 89"/>
                  <a:gd name="T37"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9" h="37">
                    <a:moveTo>
                      <a:pt x="1" y="37"/>
                    </a:moveTo>
                    <a:cubicBezTo>
                      <a:pt x="1" y="37"/>
                      <a:pt x="2" y="37"/>
                      <a:pt x="2" y="37"/>
                    </a:cubicBezTo>
                    <a:cubicBezTo>
                      <a:pt x="79" y="18"/>
                      <a:pt x="79" y="18"/>
                      <a:pt x="79" y="18"/>
                    </a:cubicBezTo>
                    <a:cubicBezTo>
                      <a:pt x="80" y="18"/>
                      <a:pt x="80" y="18"/>
                      <a:pt x="80" y="18"/>
                    </a:cubicBezTo>
                    <a:cubicBezTo>
                      <a:pt x="80" y="18"/>
                      <a:pt x="84" y="10"/>
                      <a:pt x="87" y="6"/>
                    </a:cubicBezTo>
                    <a:cubicBezTo>
                      <a:pt x="87" y="5"/>
                      <a:pt x="87" y="5"/>
                      <a:pt x="87" y="5"/>
                    </a:cubicBezTo>
                    <a:cubicBezTo>
                      <a:pt x="87" y="5"/>
                      <a:pt x="87" y="4"/>
                      <a:pt x="88" y="4"/>
                    </a:cubicBezTo>
                    <a:cubicBezTo>
                      <a:pt x="88" y="3"/>
                      <a:pt x="89" y="2"/>
                      <a:pt x="89" y="2"/>
                    </a:cubicBezTo>
                    <a:cubicBezTo>
                      <a:pt x="89" y="2"/>
                      <a:pt x="89" y="2"/>
                      <a:pt x="89" y="2"/>
                    </a:cubicBezTo>
                    <a:cubicBezTo>
                      <a:pt x="89" y="1"/>
                      <a:pt x="89" y="1"/>
                      <a:pt x="88" y="0"/>
                    </a:cubicBezTo>
                    <a:cubicBezTo>
                      <a:pt x="88" y="0"/>
                      <a:pt x="87" y="0"/>
                      <a:pt x="87" y="1"/>
                    </a:cubicBezTo>
                    <a:cubicBezTo>
                      <a:pt x="87" y="1"/>
                      <a:pt x="87" y="1"/>
                      <a:pt x="87" y="1"/>
                    </a:cubicBezTo>
                    <a:cubicBezTo>
                      <a:pt x="87" y="1"/>
                      <a:pt x="86" y="2"/>
                      <a:pt x="85" y="4"/>
                    </a:cubicBezTo>
                    <a:cubicBezTo>
                      <a:pt x="85" y="4"/>
                      <a:pt x="85" y="4"/>
                      <a:pt x="85" y="4"/>
                    </a:cubicBezTo>
                    <a:cubicBezTo>
                      <a:pt x="84" y="5"/>
                      <a:pt x="83" y="7"/>
                      <a:pt x="82" y="9"/>
                    </a:cubicBezTo>
                    <a:cubicBezTo>
                      <a:pt x="78" y="16"/>
                      <a:pt x="78" y="16"/>
                      <a:pt x="78" y="16"/>
                    </a:cubicBezTo>
                    <a:cubicBezTo>
                      <a:pt x="1" y="35"/>
                      <a:pt x="1" y="35"/>
                      <a:pt x="1" y="35"/>
                    </a:cubicBezTo>
                    <a:cubicBezTo>
                      <a:pt x="1" y="35"/>
                      <a:pt x="0" y="36"/>
                      <a:pt x="1" y="36"/>
                    </a:cubicBezTo>
                    <a:cubicBezTo>
                      <a:pt x="1" y="36"/>
                      <a:pt x="1" y="37"/>
                      <a:pt x="1" y="37"/>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1" name="Freeform 188">
                <a:extLst>
                  <a:ext uri="{FF2B5EF4-FFF2-40B4-BE49-F238E27FC236}">
                    <a16:creationId xmlns:a16="http://schemas.microsoft.com/office/drawing/2014/main" id="{222EE0D4-17C8-40DA-A491-64A5EA1C19A4}"/>
                  </a:ext>
                </a:extLst>
              </p:cNvPr>
              <p:cNvSpPr>
                <a:spLocks/>
              </p:cNvSpPr>
              <p:nvPr/>
            </p:nvSpPr>
            <p:spPr bwMode="auto">
              <a:xfrm>
                <a:off x="2951" y="3078"/>
                <a:ext cx="88" cy="64"/>
              </a:xfrm>
              <a:custGeom>
                <a:avLst/>
                <a:gdLst>
                  <a:gd name="T0" fmla="*/ 1 w 68"/>
                  <a:gd name="T1" fmla="*/ 50 h 50"/>
                  <a:gd name="T2" fmla="*/ 2 w 68"/>
                  <a:gd name="T3" fmla="*/ 50 h 50"/>
                  <a:gd name="T4" fmla="*/ 51 w 68"/>
                  <a:gd name="T5" fmla="*/ 34 h 50"/>
                  <a:gd name="T6" fmla="*/ 52 w 68"/>
                  <a:gd name="T7" fmla="*/ 34 h 50"/>
                  <a:gd name="T8" fmla="*/ 67 w 68"/>
                  <a:gd name="T9" fmla="*/ 2 h 50"/>
                  <a:gd name="T10" fmla="*/ 67 w 68"/>
                  <a:gd name="T11" fmla="*/ 1 h 50"/>
                  <a:gd name="T12" fmla="*/ 65 w 68"/>
                  <a:gd name="T13" fmla="*/ 1 h 50"/>
                  <a:gd name="T14" fmla="*/ 50 w 68"/>
                  <a:gd name="T15" fmla="*/ 31 h 50"/>
                  <a:gd name="T16" fmla="*/ 1 w 68"/>
                  <a:gd name="T17" fmla="*/ 48 h 50"/>
                  <a:gd name="T18" fmla="*/ 0 w 68"/>
                  <a:gd name="T19" fmla="*/ 49 h 50"/>
                  <a:gd name="T20" fmla="*/ 1 w 68"/>
                  <a:gd name="T21"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50">
                    <a:moveTo>
                      <a:pt x="1" y="50"/>
                    </a:moveTo>
                    <a:cubicBezTo>
                      <a:pt x="1" y="50"/>
                      <a:pt x="1" y="50"/>
                      <a:pt x="2" y="50"/>
                    </a:cubicBezTo>
                    <a:cubicBezTo>
                      <a:pt x="2" y="50"/>
                      <a:pt x="42" y="34"/>
                      <a:pt x="51" y="34"/>
                    </a:cubicBezTo>
                    <a:cubicBezTo>
                      <a:pt x="52" y="34"/>
                      <a:pt x="52" y="34"/>
                      <a:pt x="52" y="34"/>
                    </a:cubicBezTo>
                    <a:cubicBezTo>
                      <a:pt x="67" y="2"/>
                      <a:pt x="67" y="2"/>
                      <a:pt x="67" y="2"/>
                    </a:cubicBezTo>
                    <a:cubicBezTo>
                      <a:pt x="68" y="2"/>
                      <a:pt x="67" y="1"/>
                      <a:pt x="67" y="1"/>
                    </a:cubicBezTo>
                    <a:cubicBezTo>
                      <a:pt x="66" y="0"/>
                      <a:pt x="65" y="1"/>
                      <a:pt x="65" y="1"/>
                    </a:cubicBezTo>
                    <a:cubicBezTo>
                      <a:pt x="50" y="31"/>
                      <a:pt x="50" y="31"/>
                      <a:pt x="50" y="31"/>
                    </a:cubicBezTo>
                    <a:cubicBezTo>
                      <a:pt x="40" y="32"/>
                      <a:pt x="3" y="47"/>
                      <a:pt x="1" y="48"/>
                    </a:cubicBezTo>
                    <a:cubicBezTo>
                      <a:pt x="0" y="48"/>
                      <a:pt x="0" y="49"/>
                      <a:pt x="0" y="49"/>
                    </a:cubicBezTo>
                    <a:cubicBezTo>
                      <a:pt x="0" y="49"/>
                      <a:pt x="0" y="50"/>
                      <a:pt x="1" y="50"/>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2" name="Freeform 189">
                <a:extLst>
                  <a:ext uri="{FF2B5EF4-FFF2-40B4-BE49-F238E27FC236}">
                    <a16:creationId xmlns:a16="http://schemas.microsoft.com/office/drawing/2014/main" id="{1BD8D741-D3B8-4D2A-93C5-8EDF7F0E7C74}"/>
                  </a:ext>
                </a:extLst>
              </p:cNvPr>
              <p:cNvSpPr>
                <a:spLocks/>
              </p:cNvSpPr>
              <p:nvPr/>
            </p:nvSpPr>
            <p:spPr bwMode="auto">
              <a:xfrm>
                <a:off x="3016" y="3107"/>
                <a:ext cx="167" cy="70"/>
              </a:xfrm>
              <a:custGeom>
                <a:avLst/>
                <a:gdLst>
                  <a:gd name="T0" fmla="*/ 0 w 130"/>
                  <a:gd name="T1" fmla="*/ 10 h 54"/>
                  <a:gd name="T2" fmla="*/ 1 w 130"/>
                  <a:gd name="T3" fmla="*/ 11 h 54"/>
                  <a:gd name="T4" fmla="*/ 104 w 130"/>
                  <a:gd name="T5" fmla="*/ 19 h 54"/>
                  <a:gd name="T6" fmla="*/ 127 w 130"/>
                  <a:gd name="T7" fmla="*/ 52 h 54"/>
                  <a:gd name="T8" fmla="*/ 128 w 130"/>
                  <a:gd name="T9" fmla="*/ 54 h 54"/>
                  <a:gd name="T10" fmla="*/ 130 w 130"/>
                  <a:gd name="T11" fmla="*/ 52 h 54"/>
                  <a:gd name="T12" fmla="*/ 106 w 130"/>
                  <a:gd name="T13" fmla="*/ 17 h 54"/>
                  <a:gd name="T14" fmla="*/ 106 w 130"/>
                  <a:gd name="T15" fmla="*/ 17 h 54"/>
                  <a:gd name="T16" fmla="*/ 106 w 130"/>
                  <a:gd name="T17" fmla="*/ 17 h 54"/>
                  <a:gd name="T18" fmla="*/ 1 w 130"/>
                  <a:gd name="T19" fmla="*/ 8 h 54"/>
                  <a:gd name="T20" fmla="*/ 0 w 130"/>
                  <a:gd name="T21" fmla="*/ 10 h 54"/>
                  <a:gd name="T22" fmla="*/ 0 w 130"/>
                  <a:gd name="T23" fmla="*/ 1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0" h="54">
                    <a:moveTo>
                      <a:pt x="0" y="10"/>
                    </a:moveTo>
                    <a:cubicBezTo>
                      <a:pt x="0" y="10"/>
                      <a:pt x="1" y="11"/>
                      <a:pt x="1" y="11"/>
                    </a:cubicBezTo>
                    <a:cubicBezTo>
                      <a:pt x="2" y="11"/>
                      <a:pt x="62" y="3"/>
                      <a:pt x="104" y="19"/>
                    </a:cubicBezTo>
                    <a:cubicBezTo>
                      <a:pt x="114" y="31"/>
                      <a:pt x="127" y="49"/>
                      <a:pt x="127" y="52"/>
                    </a:cubicBezTo>
                    <a:cubicBezTo>
                      <a:pt x="127" y="53"/>
                      <a:pt x="128" y="54"/>
                      <a:pt x="128" y="54"/>
                    </a:cubicBezTo>
                    <a:cubicBezTo>
                      <a:pt x="129" y="54"/>
                      <a:pt x="129" y="53"/>
                      <a:pt x="130" y="52"/>
                    </a:cubicBezTo>
                    <a:cubicBezTo>
                      <a:pt x="130" y="47"/>
                      <a:pt x="110" y="22"/>
                      <a:pt x="106" y="17"/>
                    </a:cubicBezTo>
                    <a:cubicBezTo>
                      <a:pt x="106" y="17"/>
                      <a:pt x="106" y="17"/>
                      <a:pt x="106" y="17"/>
                    </a:cubicBezTo>
                    <a:cubicBezTo>
                      <a:pt x="106" y="17"/>
                      <a:pt x="106" y="17"/>
                      <a:pt x="106" y="17"/>
                    </a:cubicBezTo>
                    <a:cubicBezTo>
                      <a:pt x="62" y="0"/>
                      <a:pt x="2" y="8"/>
                      <a:pt x="1" y="8"/>
                    </a:cubicBezTo>
                    <a:cubicBezTo>
                      <a:pt x="0" y="8"/>
                      <a:pt x="0" y="9"/>
                      <a:pt x="0" y="10"/>
                    </a:cubicBezTo>
                    <a:cubicBezTo>
                      <a:pt x="0" y="10"/>
                      <a:pt x="0" y="10"/>
                      <a:pt x="0" y="10"/>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3" name="Freeform 190">
                <a:extLst>
                  <a:ext uri="{FF2B5EF4-FFF2-40B4-BE49-F238E27FC236}">
                    <a16:creationId xmlns:a16="http://schemas.microsoft.com/office/drawing/2014/main" id="{6F305C1C-12AA-4A2D-8771-85F99977C734}"/>
                  </a:ext>
                </a:extLst>
              </p:cNvPr>
              <p:cNvSpPr>
                <a:spLocks/>
              </p:cNvSpPr>
              <p:nvPr/>
            </p:nvSpPr>
            <p:spPr bwMode="auto">
              <a:xfrm>
                <a:off x="2969" y="3102"/>
                <a:ext cx="41" cy="48"/>
              </a:xfrm>
              <a:custGeom>
                <a:avLst/>
                <a:gdLst>
                  <a:gd name="T0" fmla="*/ 1 w 32"/>
                  <a:gd name="T1" fmla="*/ 3 h 37"/>
                  <a:gd name="T2" fmla="*/ 1 w 32"/>
                  <a:gd name="T3" fmla="*/ 3 h 37"/>
                  <a:gd name="T4" fmla="*/ 30 w 32"/>
                  <a:gd name="T5" fmla="*/ 36 h 37"/>
                  <a:gd name="T6" fmla="*/ 31 w 32"/>
                  <a:gd name="T7" fmla="*/ 37 h 37"/>
                  <a:gd name="T8" fmla="*/ 32 w 32"/>
                  <a:gd name="T9" fmla="*/ 35 h 37"/>
                  <a:gd name="T10" fmla="*/ 2 w 32"/>
                  <a:gd name="T11" fmla="*/ 1 h 37"/>
                  <a:gd name="T12" fmla="*/ 1 w 32"/>
                  <a:gd name="T13" fmla="*/ 1 h 37"/>
                  <a:gd name="T14" fmla="*/ 1 w 32"/>
                  <a:gd name="T15" fmla="*/ 3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37">
                    <a:moveTo>
                      <a:pt x="1" y="3"/>
                    </a:moveTo>
                    <a:cubicBezTo>
                      <a:pt x="1" y="3"/>
                      <a:pt x="1" y="3"/>
                      <a:pt x="1" y="3"/>
                    </a:cubicBezTo>
                    <a:cubicBezTo>
                      <a:pt x="1" y="3"/>
                      <a:pt x="24" y="20"/>
                      <a:pt x="30" y="36"/>
                    </a:cubicBezTo>
                    <a:cubicBezTo>
                      <a:pt x="30" y="37"/>
                      <a:pt x="31" y="37"/>
                      <a:pt x="31" y="37"/>
                    </a:cubicBezTo>
                    <a:cubicBezTo>
                      <a:pt x="32" y="37"/>
                      <a:pt x="32" y="36"/>
                      <a:pt x="32" y="35"/>
                    </a:cubicBezTo>
                    <a:cubicBezTo>
                      <a:pt x="26" y="18"/>
                      <a:pt x="3" y="2"/>
                      <a:pt x="2" y="1"/>
                    </a:cubicBezTo>
                    <a:cubicBezTo>
                      <a:pt x="2" y="0"/>
                      <a:pt x="1" y="1"/>
                      <a:pt x="1" y="1"/>
                    </a:cubicBezTo>
                    <a:cubicBezTo>
                      <a:pt x="0" y="2"/>
                      <a:pt x="0" y="2"/>
                      <a:pt x="1" y="3"/>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4" name="Freeform 191">
                <a:extLst>
                  <a:ext uri="{FF2B5EF4-FFF2-40B4-BE49-F238E27FC236}">
                    <a16:creationId xmlns:a16="http://schemas.microsoft.com/office/drawing/2014/main" id="{B99AB54A-8FF3-4510-A63C-47C580DBCA87}"/>
                  </a:ext>
                </a:extLst>
              </p:cNvPr>
              <p:cNvSpPr>
                <a:spLocks/>
              </p:cNvSpPr>
              <p:nvPr/>
            </p:nvSpPr>
            <p:spPr bwMode="auto">
              <a:xfrm>
                <a:off x="2730" y="3277"/>
                <a:ext cx="28" cy="46"/>
              </a:xfrm>
              <a:custGeom>
                <a:avLst/>
                <a:gdLst>
                  <a:gd name="T0" fmla="*/ 20 w 22"/>
                  <a:gd name="T1" fmla="*/ 36 h 36"/>
                  <a:gd name="T2" fmla="*/ 21 w 22"/>
                  <a:gd name="T3" fmla="*/ 36 h 36"/>
                  <a:gd name="T4" fmla="*/ 22 w 22"/>
                  <a:gd name="T5" fmla="*/ 35 h 36"/>
                  <a:gd name="T6" fmla="*/ 2 w 22"/>
                  <a:gd name="T7" fmla="*/ 1 h 36"/>
                  <a:gd name="T8" fmla="*/ 0 w 22"/>
                  <a:gd name="T9" fmla="*/ 1 h 36"/>
                  <a:gd name="T10" fmla="*/ 0 w 22"/>
                  <a:gd name="T11" fmla="*/ 3 h 36"/>
                  <a:gd name="T12" fmla="*/ 20 w 22"/>
                  <a:gd name="T13" fmla="*/ 35 h 36"/>
                  <a:gd name="T14" fmla="*/ 20 w 22"/>
                  <a:gd name="T15" fmla="*/ 36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36">
                    <a:moveTo>
                      <a:pt x="20" y="36"/>
                    </a:moveTo>
                    <a:cubicBezTo>
                      <a:pt x="20" y="36"/>
                      <a:pt x="21" y="36"/>
                      <a:pt x="21" y="36"/>
                    </a:cubicBezTo>
                    <a:cubicBezTo>
                      <a:pt x="22" y="36"/>
                      <a:pt x="22" y="35"/>
                      <a:pt x="22" y="35"/>
                    </a:cubicBezTo>
                    <a:cubicBezTo>
                      <a:pt x="15" y="15"/>
                      <a:pt x="2" y="1"/>
                      <a:pt x="2" y="1"/>
                    </a:cubicBezTo>
                    <a:cubicBezTo>
                      <a:pt x="2" y="1"/>
                      <a:pt x="1" y="0"/>
                      <a:pt x="0" y="1"/>
                    </a:cubicBezTo>
                    <a:cubicBezTo>
                      <a:pt x="0" y="1"/>
                      <a:pt x="0" y="2"/>
                      <a:pt x="0" y="3"/>
                    </a:cubicBezTo>
                    <a:cubicBezTo>
                      <a:pt x="0" y="3"/>
                      <a:pt x="13" y="16"/>
                      <a:pt x="20" y="35"/>
                    </a:cubicBezTo>
                    <a:cubicBezTo>
                      <a:pt x="20" y="35"/>
                      <a:pt x="20" y="36"/>
                      <a:pt x="20" y="36"/>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5" name="Freeform 192">
                <a:extLst>
                  <a:ext uri="{FF2B5EF4-FFF2-40B4-BE49-F238E27FC236}">
                    <a16:creationId xmlns:a16="http://schemas.microsoft.com/office/drawing/2014/main" id="{A8DF940A-3519-436C-9782-324138E6F5C9}"/>
                  </a:ext>
                </a:extLst>
              </p:cNvPr>
              <p:cNvSpPr>
                <a:spLocks/>
              </p:cNvSpPr>
              <p:nvPr/>
            </p:nvSpPr>
            <p:spPr bwMode="auto">
              <a:xfrm>
                <a:off x="3149" y="3085"/>
                <a:ext cx="67" cy="47"/>
              </a:xfrm>
              <a:custGeom>
                <a:avLst/>
                <a:gdLst>
                  <a:gd name="T0" fmla="*/ 0 w 52"/>
                  <a:gd name="T1" fmla="*/ 36 h 36"/>
                  <a:gd name="T2" fmla="*/ 1 w 52"/>
                  <a:gd name="T3" fmla="*/ 36 h 36"/>
                  <a:gd name="T4" fmla="*/ 18 w 52"/>
                  <a:gd name="T5" fmla="*/ 33 h 36"/>
                  <a:gd name="T6" fmla="*/ 18 w 52"/>
                  <a:gd name="T7" fmla="*/ 33 h 36"/>
                  <a:gd name="T8" fmla="*/ 51 w 52"/>
                  <a:gd name="T9" fmla="*/ 2 h 36"/>
                  <a:gd name="T10" fmla="*/ 52 w 52"/>
                  <a:gd name="T11" fmla="*/ 1 h 36"/>
                  <a:gd name="T12" fmla="*/ 50 w 52"/>
                  <a:gd name="T13" fmla="*/ 0 h 36"/>
                  <a:gd name="T14" fmla="*/ 17 w 52"/>
                  <a:gd name="T15" fmla="*/ 31 h 36"/>
                  <a:gd name="T16" fmla="*/ 1 w 52"/>
                  <a:gd name="T17" fmla="*/ 34 h 36"/>
                  <a:gd name="T18" fmla="*/ 0 w 52"/>
                  <a:gd name="T19" fmla="*/ 35 h 36"/>
                  <a:gd name="T20" fmla="*/ 0 w 52"/>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36">
                    <a:moveTo>
                      <a:pt x="0" y="36"/>
                    </a:moveTo>
                    <a:cubicBezTo>
                      <a:pt x="0" y="36"/>
                      <a:pt x="1" y="36"/>
                      <a:pt x="1" y="36"/>
                    </a:cubicBezTo>
                    <a:cubicBezTo>
                      <a:pt x="18" y="33"/>
                      <a:pt x="18" y="33"/>
                      <a:pt x="18" y="33"/>
                    </a:cubicBezTo>
                    <a:cubicBezTo>
                      <a:pt x="18" y="33"/>
                      <a:pt x="18" y="33"/>
                      <a:pt x="18" y="33"/>
                    </a:cubicBezTo>
                    <a:cubicBezTo>
                      <a:pt x="30" y="22"/>
                      <a:pt x="48" y="3"/>
                      <a:pt x="51" y="2"/>
                    </a:cubicBezTo>
                    <a:cubicBezTo>
                      <a:pt x="51" y="2"/>
                      <a:pt x="52" y="2"/>
                      <a:pt x="52" y="1"/>
                    </a:cubicBezTo>
                    <a:cubicBezTo>
                      <a:pt x="51" y="0"/>
                      <a:pt x="51" y="0"/>
                      <a:pt x="50" y="0"/>
                    </a:cubicBezTo>
                    <a:cubicBezTo>
                      <a:pt x="48" y="0"/>
                      <a:pt x="28" y="19"/>
                      <a:pt x="17" y="31"/>
                    </a:cubicBezTo>
                    <a:cubicBezTo>
                      <a:pt x="1" y="34"/>
                      <a:pt x="1" y="34"/>
                      <a:pt x="1" y="34"/>
                    </a:cubicBezTo>
                    <a:cubicBezTo>
                      <a:pt x="0" y="34"/>
                      <a:pt x="0" y="34"/>
                      <a:pt x="0" y="35"/>
                    </a:cubicBezTo>
                    <a:cubicBezTo>
                      <a:pt x="0" y="35"/>
                      <a:pt x="0" y="35"/>
                      <a:pt x="0" y="36"/>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6" name="Freeform 193">
                <a:extLst>
                  <a:ext uri="{FF2B5EF4-FFF2-40B4-BE49-F238E27FC236}">
                    <a16:creationId xmlns:a16="http://schemas.microsoft.com/office/drawing/2014/main" id="{E071B95B-B5F3-4509-BA5F-5AFEBE0D4AB8}"/>
                  </a:ext>
                </a:extLst>
              </p:cNvPr>
              <p:cNvSpPr>
                <a:spLocks/>
              </p:cNvSpPr>
              <p:nvPr/>
            </p:nvSpPr>
            <p:spPr bwMode="auto">
              <a:xfrm>
                <a:off x="3170" y="3125"/>
                <a:ext cx="33" cy="7"/>
              </a:xfrm>
              <a:custGeom>
                <a:avLst/>
                <a:gdLst>
                  <a:gd name="T0" fmla="*/ 0 w 26"/>
                  <a:gd name="T1" fmla="*/ 2 h 5"/>
                  <a:gd name="T2" fmla="*/ 1 w 26"/>
                  <a:gd name="T3" fmla="*/ 2 h 5"/>
                  <a:gd name="T4" fmla="*/ 25 w 26"/>
                  <a:gd name="T5" fmla="*/ 3 h 5"/>
                  <a:gd name="T6" fmla="*/ 26 w 26"/>
                  <a:gd name="T7" fmla="*/ 2 h 5"/>
                  <a:gd name="T8" fmla="*/ 24 w 26"/>
                  <a:gd name="T9" fmla="*/ 1 h 5"/>
                  <a:gd name="T10" fmla="*/ 2 w 26"/>
                  <a:gd name="T11" fmla="*/ 0 h 5"/>
                  <a:gd name="T12" fmla="*/ 0 w 26"/>
                  <a:gd name="T13" fmla="*/ 1 h 5"/>
                  <a:gd name="T14" fmla="*/ 0 w 26"/>
                  <a:gd name="T15" fmla="*/ 2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5">
                    <a:moveTo>
                      <a:pt x="0" y="2"/>
                    </a:moveTo>
                    <a:cubicBezTo>
                      <a:pt x="1" y="2"/>
                      <a:pt x="1" y="2"/>
                      <a:pt x="1" y="2"/>
                    </a:cubicBezTo>
                    <a:cubicBezTo>
                      <a:pt x="6" y="3"/>
                      <a:pt x="22" y="5"/>
                      <a:pt x="25" y="3"/>
                    </a:cubicBezTo>
                    <a:cubicBezTo>
                      <a:pt x="26" y="3"/>
                      <a:pt x="26" y="2"/>
                      <a:pt x="26" y="2"/>
                    </a:cubicBezTo>
                    <a:cubicBezTo>
                      <a:pt x="25" y="1"/>
                      <a:pt x="25" y="1"/>
                      <a:pt x="24" y="1"/>
                    </a:cubicBezTo>
                    <a:cubicBezTo>
                      <a:pt x="22" y="2"/>
                      <a:pt x="11" y="1"/>
                      <a:pt x="2" y="0"/>
                    </a:cubicBezTo>
                    <a:cubicBezTo>
                      <a:pt x="1" y="0"/>
                      <a:pt x="0" y="0"/>
                      <a:pt x="0" y="1"/>
                    </a:cubicBezTo>
                    <a:cubicBezTo>
                      <a:pt x="0" y="1"/>
                      <a:pt x="0" y="1"/>
                      <a:pt x="0" y="2"/>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7" name="Freeform 194">
                <a:extLst>
                  <a:ext uri="{FF2B5EF4-FFF2-40B4-BE49-F238E27FC236}">
                    <a16:creationId xmlns:a16="http://schemas.microsoft.com/office/drawing/2014/main" id="{BE68580F-E9EC-4801-AF72-44E503ED82E6}"/>
                  </a:ext>
                </a:extLst>
              </p:cNvPr>
              <p:cNvSpPr>
                <a:spLocks/>
              </p:cNvSpPr>
              <p:nvPr/>
            </p:nvSpPr>
            <p:spPr bwMode="auto">
              <a:xfrm>
                <a:off x="3187" y="3120"/>
                <a:ext cx="11" cy="9"/>
              </a:xfrm>
              <a:custGeom>
                <a:avLst/>
                <a:gdLst>
                  <a:gd name="T0" fmla="*/ 1 w 9"/>
                  <a:gd name="T1" fmla="*/ 7 h 7"/>
                  <a:gd name="T2" fmla="*/ 1 w 9"/>
                  <a:gd name="T3" fmla="*/ 7 h 7"/>
                  <a:gd name="T4" fmla="*/ 2 w 9"/>
                  <a:gd name="T5" fmla="*/ 7 h 7"/>
                  <a:gd name="T6" fmla="*/ 8 w 9"/>
                  <a:gd name="T7" fmla="*/ 2 h 7"/>
                  <a:gd name="T8" fmla="*/ 9 w 9"/>
                  <a:gd name="T9" fmla="*/ 1 h 7"/>
                  <a:gd name="T10" fmla="*/ 7 w 9"/>
                  <a:gd name="T11" fmla="*/ 0 h 7"/>
                  <a:gd name="T12" fmla="*/ 1 w 9"/>
                  <a:gd name="T13" fmla="*/ 5 h 7"/>
                  <a:gd name="T14" fmla="*/ 1 w 9"/>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1" y="7"/>
                    </a:moveTo>
                    <a:cubicBezTo>
                      <a:pt x="1" y="7"/>
                      <a:pt x="1" y="7"/>
                      <a:pt x="1" y="7"/>
                    </a:cubicBezTo>
                    <a:cubicBezTo>
                      <a:pt x="1" y="7"/>
                      <a:pt x="2" y="7"/>
                      <a:pt x="2" y="7"/>
                    </a:cubicBezTo>
                    <a:cubicBezTo>
                      <a:pt x="8" y="2"/>
                      <a:pt x="8" y="2"/>
                      <a:pt x="8" y="2"/>
                    </a:cubicBezTo>
                    <a:cubicBezTo>
                      <a:pt x="9" y="2"/>
                      <a:pt x="9" y="1"/>
                      <a:pt x="9" y="1"/>
                    </a:cubicBezTo>
                    <a:cubicBezTo>
                      <a:pt x="8" y="0"/>
                      <a:pt x="7" y="0"/>
                      <a:pt x="7" y="0"/>
                    </a:cubicBezTo>
                    <a:cubicBezTo>
                      <a:pt x="1" y="5"/>
                      <a:pt x="1" y="5"/>
                      <a:pt x="1" y="5"/>
                    </a:cubicBezTo>
                    <a:cubicBezTo>
                      <a:pt x="0" y="5"/>
                      <a:pt x="0" y="6"/>
                      <a:pt x="1" y="7"/>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8" name="Freeform 195">
                <a:extLst>
                  <a:ext uri="{FF2B5EF4-FFF2-40B4-BE49-F238E27FC236}">
                    <a16:creationId xmlns:a16="http://schemas.microsoft.com/office/drawing/2014/main" id="{B1657732-9ADD-481F-A579-1D9D73CCEFD0}"/>
                  </a:ext>
                </a:extLst>
              </p:cNvPr>
              <p:cNvSpPr>
                <a:spLocks/>
              </p:cNvSpPr>
              <p:nvPr/>
            </p:nvSpPr>
            <p:spPr bwMode="auto">
              <a:xfrm>
                <a:off x="3170" y="3124"/>
                <a:ext cx="21" cy="18"/>
              </a:xfrm>
              <a:custGeom>
                <a:avLst/>
                <a:gdLst>
                  <a:gd name="T0" fmla="*/ 0 w 16"/>
                  <a:gd name="T1" fmla="*/ 3 h 14"/>
                  <a:gd name="T2" fmla="*/ 1 w 16"/>
                  <a:gd name="T3" fmla="*/ 3 h 14"/>
                  <a:gd name="T4" fmla="*/ 14 w 16"/>
                  <a:gd name="T5" fmla="*/ 14 h 14"/>
                  <a:gd name="T6" fmla="*/ 15 w 16"/>
                  <a:gd name="T7" fmla="*/ 13 h 14"/>
                  <a:gd name="T8" fmla="*/ 15 w 16"/>
                  <a:gd name="T9" fmla="*/ 12 h 14"/>
                  <a:gd name="T10" fmla="*/ 2 w 16"/>
                  <a:gd name="T11" fmla="*/ 1 h 14"/>
                  <a:gd name="T12" fmla="*/ 1 w 16"/>
                  <a:gd name="T13" fmla="*/ 1 h 14"/>
                  <a:gd name="T14" fmla="*/ 0 w 16"/>
                  <a:gd name="T15" fmla="*/ 3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4">
                    <a:moveTo>
                      <a:pt x="0" y="3"/>
                    </a:moveTo>
                    <a:cubicBezTo>
                      <a:pt x="0" y="3"/>
                      <a:pt x="1" y="3"/>
                      <a:pt x="1" y="3"/>
                    </a:cubicBezTo>
                    <a:cubicBezTo>
                      <a:pt x="2" y="4"/>
                      <a:pt x="11" y="13"/>
                      <a:pt x="14" y="14"/>
                    </a:cubicBezTo>
                    <a:cubicBezTo>
                      <a:pt x="15" y="14"/>
                      <a:pt x="15" y="14"/>
                      <a:pt x="15" y="13"/>
                    </a:cubicBezTo>
                    <a:cubicBezTo>
                      <a:pt x="16" y="13"/>
                      <a:pt x="15" y="12"/>
                      <a:pt x="15" y="12"/>
                    </a:cubicBezTo>
                    <a:cubicBezTo>
                      <a:pt x="13" y="11"/>
                      <a:pt x="7" y="6"/>
                      <a:pt x="2" y="1"/>
                    </a:cubicBezTo>
                    <a:cubicBezTo>
                      <a:pt x="2" y="0"/>
                      <a:pt x="1" y="0"/>
                      <a:pt x="1" y="1"/>
                    </a:cubicBezTo>
                    <a:cubicBezTo>
                      <a:pt x="0" y="1"/>
                      <a:pt x="0" y="2"/>
                      <a:pt x="0" y="3"/>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9" name="Line 196">
                <a:extLst>
                  <a:ext uri="{FF2B5EF4-FFF2-40B4-BE49-F238E27FC236}">
                    <a16:creationId xmlns:a16="http://schemas.microsoft.com/office/drawing/2014/main" id="{799A7B68-99F9-4189-A795-39E4BE8BCB3E}"/>
                  </a:ext>
                </a:extLst>
              </p:cNvPr>
              <p:cNvSpPr>
                <a:spLocks noChangeShapeType="1"/>
              </p:cNvSpPr>
              <p:nvPr/>
            </p:nvSpPr>
            <p:spPr bwMode="auto">
              <a:xfrm>
                <a:off x="3088" y="3118"/>
                <a:ext cx="0" cy="0"/>
              </a:xfrm>
              <a:prstGeom prst="line">
                <a:avLst/>
              </a:prstGeom>
              <a:noFill/>
              <a:ln w="7938"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0" name="Freeform 197">
                <a:extLst>
                  <a:ext uri="{FF2B5EF4-FFF2-40B4-BE49-F238E27FC236}">
                    <a16:creationId xmlns:a16="http://schemas.microsoft.com/office/drawing/2014/main" id="{388D35BE-F727-450D-BCD4-116AFD93B0B2}"/>
                  </a:ext>
                </a:extLst>
              </p:cNvPr>
              <p:cNvSpPr>
                <a:spLocks/>
              </p:cNvSpPr>
              <p:nvPr/>
            </p:nvSpPr>
            <p:spPr bwMode="auto">
              <a:xfrm>
                <a:off x="2677" y="3058"/>
                <a:ext cx="152" cy="121"/>
              </a:xfrm>
              <a:custGeom>
                <a:avLst/>
                <a:gdLst>
                  <a:gd name="T0" fmla="*/ 76 w 118"/>
                  <a:gd name="T1" fmla="*/ 94 h 94"/>
                  <a:gd name="T2" fmla="*/ 107 w 118"/>
                  <a:gd name="T3" fmla="*/ 55 h 94"/>
                  <a:gd name="T4" fmla="*/ 101 w 118"/>
                  <a:gd name="T5" fmla="*/ 34 h 94"/>
                  <a:gd name="T6" fmla="*/ 63 w 118"/>
                  <a:gd name="T7" fmla="*/ 23 h 94"/>
                  <a:gd name="T8" fmla="*/ 70 w 118"/>
                  <a:gd name="T9" fmla="*/ 92 h 94"/>
                  <a:gd name="T10" fmla="*/ 76 w 118"/>
                  <a:gd name="T11" fmla="*/ 94 h 94"/>
                </a:gdLst>
                <a:ahLst/>
                <a:cxnLst>
                  <a:cxn ang="0">
                    <a:pos x="T0" y="T1"/>
                  </a:cxn>
                  <a:cxn ang="0">
                    <a:pos x="T2" y="T3"/>
                  </a:cxn>
                  <a:cxn ang="0">
                    <a:pos x="T4" y="T5"/>
                  </a:cxn>
                  <a:cxn ang="0">
                    <a:pos x="T6" y="T7"/>
                  </a:cxn>
                  <a:cxn ang="0">
                    <a:pos x="T8" y="T9"/>
                  </a:cxn>
                  <a:cxn ang="0">
                    <a:pos x="T10" y="T11"/>
                  </a:cxn>
                </a:cxnLst>
                <a:rect l="0" t="0" r="r" b="b"/>
                <a:pathLst>
                  <a:path w="118" h="94">
                    <a:moveTo>
                      <a:pt x="76" y="94"/>
                    </a:moveTo>
                    <a:cubicBezTo>
                      <a:pt x="76" y="94"/>
                      <a:pt x="118" y="80"/>
                      <a:pt x="107" y="55"/>
                    </a:cubicBezTo>
                    <a:cubicBezTo>
                      <a:pt x="107" y="55"/>
                      <a:pt x="110" y="43"/>
                      <a:pt x="101" y="34"/>
                    </a:cubicBezTo>
                    <a:cubicBezTo>
                      <a:pt x="101" y="34"/>
                      <a:pt x="91" y="0"/>
                      <a:pt x="63" y="23"/>
                    </a:cubicBezTo>
                    <a:cubicBezTo>
                      <a:pt x="63" y="23"/>
                      <a:pt x="0" y="44"/>
                      <a:pt x="70" y="92"/>
                    </a:cubicBezTo>
                    <a:lnTo>
                      <a:pt x="76" y="94"/>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1" name="Freeform 198">
                <a:extLst>
                  <a:ext uri="{FF2B5EF4-FFF2-40B4-BE49-F238E27FC236}">
                    <a16:creationId xmlns:a16="http://schemas.microsoft.com/office/drawing/2014/main" id="{D722621A-D170-43AA-9FCF-50B0F103FBFD}"/>
                  </a:ext>
                </a:extLst>
              </p:cNvPr>
              <p:cNvSpPr>
                <a:spLocks/>
              </p:cNvSpPr>
              <p:nvPr/>
            </p:nvSpPr>
            <p:spPr bwMode="auto">
              <a:xfrm>
                <a:off x="2694" y="3322"/>
                <a:ext cx="127" cy="161"/>
              </a:xfrm>
              <a:custGeom>
                <a:avLst/>
                <a:gdLst>
                  <a:gd name="T0" fmla="*/ 46 w 99"/>
                  <a:gd name="T1" fmla="*/ 4 h 125"/>
                  <a:gd name="T2" fmla="*/ 22 w 99"/>
                  <a:gd name="T3" fmla="*/ 85 h 125"/>
                  <a:gd name="T4" fmla="*/ 69 w 99"/>
                  <a:gd name="T5" fmla="*/ 71 h 125"/>
                  <a:gd name="T6" fmla="*/ 49 w 99"/>
                  <a:gd name="T7" fmla="*/ 0 h 125"/>
                  <a:gd name="T8" fmla="*/ 46 w 99"/>
                  <a:gd name="T9" fmla="*/ 4 h 125"/>
                </a:gdLst>
                <a:ahLst/>
                <a:cxnLst>
                  <a:cxn ang="0">
                    <a:pos x="T0" y="T1"/>
                  </a:cxn>
                  <a:cxn ang="0">
                    <a:pos x="T2" y="T3"/>
                  </a:cxn>
                  <a:cxn ang="0">
                    <a:pos x="T4" y="T5"/>
                  </a:cxn>
                  <a:cxn ang="0">
                    <a:pos x="T6" y="T7"/>
                  </a:cxn>
                  <a:cxn ang="0">
                    <a:pos x="T8" y="T9"/>
                  </a:cxn>
                </a:cxnLst>
                <a:rect l="0" t="0" r="r" b="b"/>
                <a:pathLst>
                  <a:path w="99" h="125">
                    <a:moveTo>
                      <a:pt x="46" y="4"/>
                    </a:moveTo>
                    <a:cubicBezTo>
                      <a:pt x="0" y="23"/>
                      <a:pt x="22" y="85"/>
                      <a:pt x="22" y="85"/>
                    </a:cubicBezTo>
                    <a:cubicBezTo>
                      <a:pt x="22" y="85"/>
                      <a:pt x="40" y="125"/>
                      <a:pt x="69" y="71"/>
                    </a:cubicBezTo>
                    <a:cubicBezTo>
                      <a:pt x="99" y="18"/>
                      <a:pt x="49" y="0"/>
                      <a:pt x="49" y="0"/>
                    </a:cubicBezTo>
                    <a:lnTo>
                      <a:pt x="46" y="4"/>
                    </a:ln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2" name="Freeform 199">
                <a:extLst>
                  <a:ext uri="{FF2B5EF4-FFF2-40B4-BE49-F238E27FC236}">
                    <a16:creationId xmlns:a16="http://schemas.microsoft.com/office/drawing/2014/main" id="{10B04614-3461-49F0-9E53-338E380D85DF}"/>
                  </a:ext>
                </a:extLst>
              </p:cNvPr>
              <p:cNvSpPr>
                <a:spLocks/>
              </p:cNvSpPr>
              <p:nvPr/>
            </p:nvSpPr>
            <p:spPr bwMode="auto">
              <a:xfrm>
                <a:off x="2737" y="3321"/>
                <a:ext cx="39" cy="130"/>
              </a:xfrm>
              <a:custGeom>
                <a:avLst/>
                <a:gdLst>
                  <a:gd name="T0" fmla="*/ 1 w 31"/>
                  <a:gd name="T1" fmla="*/ 100 h 101"/>
                  <a:gd name="T2" fmla="*/ 1 w 31"/>
                  <a:gd name="T3" fmla="*/ 101 h 101"/>
                  <a:gd name="T4" fmla="*/ 3 w 31"/>
                  <a:gd name="T5" fmla="*/ 100 h 101"/>
                  <a:gd name="T6" fmla="*/ 17 w 31"/>
                  <a:gd name="T7" fmla="*/ 1 h 101"/>
                  <a:gd name="T8" fmla="*/ 15 w 31"/>
                  <a:gd name="T9" fmla="*/ 0 h 101"/>
                  <a:gd name="T10" fmla="*/ 15 w 31"/>
                  <a:gd name="T11" fmla="*/ 1 h 101"/>
                  <a:gd name="T12" fmla="*/ 1 w 31"/>
                  <a:gd name="T13" fmla="*/ 99 h 101"/>
                  <a:gd name="T14" fmla="*/ 1 w 31"/>
                  <a:gd name="T15" fmla="*/ 100 h 10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101">
                    <a:moveTo>
                      <a:pt x="1" y="100"/>
                    </a:moveTo>
                    <a:cubicBezTo>
                      <a:pt x="1" y="100"/>
                      <a:pt x="1" y="100"/>
                      <a:pt x="1" y="101"/>
                    </a:cubicBezTo>
                    <a:cubicBezTo>
                      <a:pt x="2" y="101"/>
                      <a:pt x="3" y="101"/>
                      <a:pt x="3" y="100"/>
                    </a:cubicBezTo>
                    <a:cubicBezTo>
                      <a:pt x="4" y="97"/>
                      <a:pt x="31" y="39"/>
                      <a:pt x="17" y="1"/>
                    </a:cubicBezTo>
                    <a:cubicBezTo>
                      <a:pt x="17" y="0"/>
                      <a:pt x="16" y="0"/>
                      <a:pt x="15" y="0"/>
                    </a:cubicBezTo>
                    <a:cubicBezTo>
                      <a:pt x="15" y="0"/>
                      <a:pt x="14" y="1"/>
                      <a:pt x="15" y="1"/>
                    </a:cubicBezTo>
                    <a:cubicBezTo>
                      <a:pt x="28" y="38"/>
                      <a:pt x="1" y="98"/>
                      <a:pt x="1" y="99"/>
                    </a:cubicBezTo>
                    <a:cubicBezTo>
                      <a:pt x="0" y="99"/>
                      <a:pt x="1" y="100"/>
                      <a:pt x="1" y="100"/>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3" name="Freeform 200">
                <a:extLst>
                  <a:ext uri="{FF2B5EF4-FFF2-40B4-BE49-F238E27FC236}">
                    <a16:creationId xmlns:a16="http://schemas.microsoft.com/office/drawing/2014/main" id="{A751C8A3-A1B2-4CFA-A641-705D3C65E5AF}"/>
                  </a:ext>
                </a:extLst>
              </p:cNvPr>
              <p:cNvSpPr>
                <a:spLocks/>
              </p:cNvSpPr>
              <p:nvPr/>
            </p:nvSpPr>
            <p:spPr bwMode="auto">
              <a:xfrm>
                <a:off x="2836" y="3106"/>
                <a:ext cx="123" cy="100"/>
              </a:xfrm>
              <a:custGeom>
                <a:avLst/>
                <a:gdLst>
                  <a:gd name="T0" fmla="*/ 69 w 96"/>
                  <a:gd name="T1" fmla="*/ 78 h 78"/>
                  <a:gd name="T2" fmla="*/ 49 w 96"/>
                  <a:gd name="T3" fmla="*/ 17 h 78"/>
                  <a:gd name="T4" fmla="*/ 22 w 96"/>
                  <a:gd name="T5" fmla="*/ 4 h 78"/>
                  <a:gd name="T6" fmla="*/ 24 w 96"/>
                  <a:gd name="T7" fmla="*/ 66 h 78"/>
                  <a:gd name="T8" fmla="*/ 63 w 96"/>
                  <a:gd name="T9" fmla="*/ 76 h 78"/>
                  <a:gd name="T10" fmla="*/ 69 w 96"/>
                  <a:gd name="T11" fmla="*/ 78 h 78"/>
                </a:gdLst>
                <a:ahLst/>
                <a:cxnLst>
                  <a:cxn ang="0">
                    <a:pos x="T0" y="T1"/>
                  </a:cxn>
                  <a:cxn ang="0">
                    <a:pos x="T2" y="T3"/>
                  </a:cxn>
                  <a:cxn ang="0">
                    <a:pos x="T4" y="T5"/>
                  </a:cxn>
                  <a:cxn ang="0">
                    <a:pos x="T6" y="T7"/>
                  </a:cxn>
                  <a:cxn ang="0">
                    <a:pos x="T8" y="T9"/>
                  </a:cxn>
                  <a:cxn ang="0">
                    <a:pos x="T10" y="T11"/>
                  </a:cxn>
                </a:cxnLst>
                <a:rect l="0" t="0" r="r" b="b"/>
                <a:pathLst>
                  <a:path w="96" h="78">
                    <a:moveTo>
                      <a:pt x="69" y="78"/>
                    </a:moveTo>
                    <a:cubicBezTo>
                      <a:pt x="69" y="78"/>
                      <a:pt x="96" y="22"/>
                      <a:pt x="49" y="17"/>
                    </a:cubicBezTo>
                    <a:cubicBezTo>
                      <a:pt x="49" y="17"/>
                      <a:pt x="28" y="0"/>
                      <a:pt x="22" y="4"/>
                    </a:cubicBezTo>
                    <a:cubicBezTo>
                      <a:pt x="16" y="9"/>
                      <a:pt x="0" y="37"/>
                      <a:pt x="24" y="66"/>
                    </a:cubicBezTo>
                    <a:cubicBezTo>
                      <a:pt x="24" y="66"/>
                      <a:pt x="30" y="76"/>
                      <a:pt x="63" y="76"/>
                    </a:cubicBezTo>
                    <a:lnTo>
                      <a:pt x="69" y="78"/>
                    </a:ln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4" name="Freeform 201">
                <a:extLst>
                  <a:ext uri="{FF2B5EF4-FFF2-40B4-BE49-F238E27FC236}">
                    <a16:creationId xmlns:a16="http://schemas.microsoft.com/office/drawing/2014/main" id="{5978127D-0682-4DBF-8AD4-676060F5E252}"/>
                  </a:ext>
                </a:extLst>
              </p:cNvPr>
              <p:cNvSpPr>
                <a:spLocks/>
              </p:cNvSpPr>
              <p:nvPr/>
            </p:nvSpPr>
            <p:spPr bwMode="auto">
              <a:xfrm>
                <a:off x="2931" y="3276"/>
                <a:ext cx="61" cy="91"/>
              </a:xfrm>
              <a:custGeom>
                <a:avLst/>
                <a:gdLst>
                  <a:gd name="T0" fmla="*/ 33 w 48"/>
                  <a:gd name="T1" fmla="*/ 0 h 71"/>
                  <a:gd name="T2" fmla="*/ 43 w 48"/>
                  <a:gd name="T3" fmla="*/ 32 h 71"/>
                  <a:gd name="T4" fmla="*/ 22 w 48"/>
                  <a:gd name="T5" fmla="*/ 65 h 71"/>
                  <a:gd name="T6" fmla="*/ 3 w 48"/>
                  <a:gd name="T7" fmla="*/ 37 h 71"/>
                  <a:gd name="T8" fmla="*/ 33 w 48"/>
                  <a:gd name="T9" fmla="*/ 0 h 71"/>
                </a:gdLst>
                <a:ahLst/>
                <a:cxnLst>
                  <a:cxn ang="0">
                    <a:pos x="T0" y="T1"/>
                  </a:cxn>
                  <a:cxn ang="0">
                    <a:pos x="T2" y="T3"/>
                  </a:cxn>
                  <a:cxn ang="0">
                    <a:pos x="T4" y="T5"/>
                  </a:cxn>
                  <a:cxn ang="0">
                    <a:pos x="T6" y="T7"/>
                  </a:cxn>
                  <a:cxn ang="0">
                    <a:pos x="T8" y="T9"/>
                  </a:cxn>
                </a:cxnLst>
                <a:rect l="0" t="0" r="r" b="b"/>
                <a:pathLst>
                  <a:path w="48" h="71">
                    <a:moveTo>
                      <a:pt x="33" y="0"/>
                    </a:moveTo>
                    <a:cubicBezTo>
                      <a:pt x="33" y="0"/>
                      <a:pt x="48" y="5"/>
                      <a:pt x="43" y="32"/>
                    </a:cubicBezTo>
                    <a:cubicBezTo>
                      <a:pt x="43" y="32"/>
                      <a:pt x="43" y="59"/>
                      <a:pt x="22" y="65"/>
                    </a:cubicBezTo>
                    <a:cubicBezTo>
                      <a:pt x="0" y="71"/>
                      <a:pt x="3" y="37"/>
                      <a:pt x="3" y="37"/>
                    </a:cubicBezTo>
                    <a:cubicBezTo>
                      <a:pt x="3" y="37"/>
                      <a:pt x="7" y="2"/>
                      <a:pt x="33" y="0"/>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5" name="Freeform 202">
                <a:extLst>
                  <a:ext uri="{FF2B5EF4-FFF2-40B4-BE49-F238E27FC236}">
                    <a16:creationId xmlns:a16="http://schemas.microsoft.com/office/drawing/2014/main" id="{675AD160-68AB-4CE9-9ED1-B52FFE132DBA}"/>
                  </a:ext>
                </a:extLst>
              </p:cNvPr>
              <p:cNvSpPr>
                <a:spLocks/>
              </p:cNvSpPr>
              <p:nvPr/>
            </p:nvSpPr>
            <p:spPr bwMode="auto">
              <a:xfrm>
                <a:off x="2917" y="2932"/>
                <a:ext cx="147" cy="98"/>
              </a:xfrm>
              <a:custGeom>
                <a:avLst/>
                <a:gdLst>
                  <a:gd name="T0" fmla="*/ 27 w 115"/>
                  <a:gd name="T1" fmla="*/ 0 h 76"/>
                  <a:gd name="T2" fmla="*/ 67 w 115"/>
                  <a:gd name="T3" fmla="*/ 76 h 76"/>
                  <a:gd name="T4" fmla="*/ 21 w 115"/>
                  <a:gd name="T5" fmla="*/ 1 h 76"/>
                  <a:gd name="T6" fmla="*/ 27 w 115"/>
                  <a:gd name="T7" fmla="*/ 0 h 76"/>
                </a:gdLst>
                <a:ahLst/>
                <a:cxnLst>
                  <a:cxn ang="0">
                    <a:pos x="T0" y="T1"/>
                  </a:cxn>
                  <a:cxn ang="0">
                    <a:pos x="T2" y="T3"/>
                  </a:cxn>
                  <a:cxn ang="0">
                    <a:pos x="T4" y="T5"/>
                  </a:cxn>
                  <a:cxn ang="0">
                    <a:pos x="T6" y="T7"/>
                  </a:cxn>
                </a:cxnLst>
                <a:rect l="0" t="0" r="r" b="b"/>
                <a:pathLst>
                  <a:path w="115" h="76">
                    <a:moveTo>
                      <a:pt x="27" y="0"/>
                    </a:moveTo>
                    <a:cubicBezTo>
                      <a:pt x="115" y="3"/>
                      <a:pt x="67" y="76"/>
                      <a:pt x="67" y="76"/>
                    </a:cubicBezTo>
                    <a:cubicBezTo>
                      <a:pt x="67" y="76"/>
                      <a:pt x="0" y="69"/>
                      <a:pt x="21" y="1"/>
                    </a:cubicBezTo>
                    <a:lnTo>
                      <a:pt x="27" y="0"/>
                    </a:ln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6" name="Freeform 203">
                <a:extLst>
                  <a:ext uri="{FF2B5EF4-FFF2-40B4-BE49-F238E27FC236}">
                    <a16:creationId xmlns:a16="http://schemas.microsoft.com/office/drawing/2014/main" id="{6F52C752-CF06-4A64-8D4D-55D0B206C1E9}"/>
                  </a:ext>
                </a:extLst>
              </p:cNvPr>
              <p:cNvSpPr>
                <a:spLocks/>
              </p:cNvSpPr>
              <p:nvPr/>
            </p:nvSpPr>
            <p:spPr bwMode="auto">
              <a:xfrm>
                <a:off x="2942" y="2932"/>
                <a:ext cx="62" cy="99"/>
              </a:xfrm>
              <a:custGeom>
                <a:avLst/>
                <a:gdLst>
                  <a:gd name="T0" fmla="*/ 46 w 48"/>
                  <a:gd name="T1" fmla="*/ 76 h 77"/>
                  <a:gd name="T2" fmla="*/ 47 w 48"/>
                  <a:gd name="T3" fmla="*/ 77 h 77"/>
                  <a:gd name="T4" fmla="*/ 48 w 48"/>
                  <a:gd name="T5" fmla="*/ 75 h 77"/>
                  <a:gd name="T6" fmla="*/ 2 w 48"/>
                  <a:gd name="T7" fmla="*/ 0 h 77"/>
                  <a:gd name="T8" fmla="*/ 0 w 48"/>
                  <a:gd name="T9" fmla="*/ 1 h 77"/>
                  <a:gd name="T10" fmla="*/ 1 w 48"/>
                  <a:gd name="T11" fmla="*/ 2 h 77"/>
                  <a:gd name="T12" fmla="*/ 45 w 48"/>
                  <a:gd name="T13" fmla="*/ 76 h 77"/>
                  <a:gd name="T14" fmla="*/ 46 w 48"/>
                  <a:gd name="T15" fmla="*/ 76 h 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77">
                    <a:moveTo>
                      <a:pt x="46" y="76"/>
                    </a:moveTo>
                    <a:cubicBezTo>
                      <a:pt x="46" y="77"/>
                      <a:pt x="46" y="77"/>
                      <a:pt x="47" y="77"/>
                    </a:cubicBezTo>
                    <a:cubicBezTo>
                      <a:pt x="47" y="77"/>
                      <a:pt x="48" y="76"/>
                      <a:pt x="48" y="75"/>
                    </a:cubicBezTo>
                    <a:cubicBezTo>
                      <a:pt x="48" y="75"/>
                      <a:pt x="41" y="21"/>
                      <a:pt x="2" y="0"/>
                    </a:cubicBezTo>
                    <a:cubicBezTo>
                      <a:pt x="1" y="0"/>
                      <a:pt x="1" y="0"/>
                      <a:pt x="0" y="1"/>
                    </a:cubicBezTo>
                    <a:cubicBezTo>
                      <a:pt x="0" y="1"/>
                      <a:pt x="0" y="2"/>
                      <a:pt x="1" y="2"/>
                    </a:cubicBezTo>
                    <a:cubicBezTo>
                      <a:pt x="39" y="23"/>
                      <a:pt x="45" y="75"/>
                      <a:pt x="45" y="76"/>
                    </a:cubicBezTo>
                    <a:cubicBezTo>
                      <a:pt x="45" y="76"/>
                      <a:pt x="46" y="76"/>
                      <a:pt x="46" y="76"/>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7" name="Freeform 204">
                <a:extLst>
                  <a:ext uri="{FF2B5EF4-FFF2-40B4-BE49-F238E27FC236}">
                    <a16:creationId xmlns:a16="http://schemas.microsoft.com/office/drawing/2014/main" id="{6A0337D6-2DEC-4087-99EA-9C45DCAE7886}"/>
                  </a:ext>
                </a:extLst>
              </p:cNvPr>
              <p:cNvSpPr>
                <a:spLocks/>
              </p:cNvSpPr>
              <p:nvPr/>
            </p:nvSpPr>
            <p:spPr bwMode="auto">
              <a:xfrm>
                <a:off x="2906" y="3148"/>
                <a:ext cx="207" cy="133"/>
              </a:xfrm>
              <a:custGeom>
                <a:avLst/>
                <a:gdLst>
                  <a:gd name="T0" fmla="*/ 80 w 161"/>
                  <a:gd name="T1" fmla="*/ 0 h 103"/>
                  <a:gd name="T2" fmla="*/ 69 w 161"/>
                  <a:gd name="T3" fmla="*/ 103 h 103"/>
                  <a:gd name="T4" fmla="*/ 80 w 161"/>
                  <a:gd name="T5" fmla="*/ 0 h 103"/>
                </a:gdLst>
                <a:ahLst/>
                <a:cxnLst>
                  <a:cxn ang="0">
                    <a:pos x="T0" y="T1"/>
                  </a:cxn>
                  <a:cxn ang="0">
                    <a:pos x="T2" y="T3"/>
                  </a:cxn>
                  <a:cxn ang="0">
                    <a:pos x="T4" y="T5"/>
                  </a:cxn>
                </a:cxnLst>
                <a:rect l="0" t="0" r="r" b="b"/>
                <a:pathLst>
                  <a:path w="161" h="103">
                    <a:moveTo>
                      <a:pt x="80" y="0"/>
                    </a:moveTo>
                    <a:cubicBezTo>
                      <a:pt x="80" y="0"/>
                      <a:pt x="161" y="42"/>
                      <a:pt x="69" y="103"/>
                    </a:cubicBezTo>
                    <a:cubicBezTo>
                      <a:pt x="69" y="103"/>
                      <a:pt x="0" y="61"/>
                      <a:pt x="80" y="0"/>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8" name="Freeform 205">
                <a:extLst>
                  <a:ext uri="{FF2B5EF4-FFF2-40B4-BE49-F238E27FC236}">
                    <a16:creationId xmlns:a16="http://schemas.microsoft.com/office/drawing/2014/main" id="{8A736E49-CE28-46A6-8B6C-B6991B888A74}"/>
                  </a:ext>
                </a:extLst>
              </p:cNvPr>
              <p:cNvSpPr>
                <a:spLocks/>
              </p:cNvSpPr>
              <p:nvPr/>
            </p:nvSpPr>
            <p:spPr bwMode="auto">
              <a:xfrm>
                <a:off x="2994" y="3146"/>
                <a:ext cx="16" cy="138"/>
              </a:xfrm>
              <a:custGeom>
                <a:avLst/>
                <a:gdLst>
                  <a:gd name="T0" fmla="*/ 0 w 13"/>
                  <a:gd name="T1" fmla="*/ 106 h 107"/>
                  <a:gd name="T2" fmla="*/ 1 w 13"/>
                  <a:gd name="T3" fmla="*/ 106 h 107"/>
                  <a:gd name="T4" fmla="*/ 2 w 13"/>
                  <a:gd name="T5" fmla="*/ 106 h 107"/>
                  <a:gd name="T6" fmla="*/ 13 w 13"/>
                  <a:gd name="T7" fmla="*/ 2 h 107"/>
                  <a:gd name="T8" fmla="*/ 12 w 13"/>
                  <a:gd name="T9" fmla="*/ 0 h 107"/>
                  <a:gd name="T10" fmla="*/ 11 w 13"/>
                  <a:gd name="T11" fmla="*/ 2 h 107"/>
                  <a:gd name="T12" fmla="*/ 0 w 13"/>
                  <a:gd name="T13" fmla="*/ 105 h 107"/>
                  <a:gd name="T14" fmla="*/ 0 w 13"/>
                  <a:gd name="T15" fmla="*/ 106 h 1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07">
                    <a:moveTo>
                      <a:pt x="0" y="106"/>
                    </a:moveTo>
                    <a:cubicBezTo>
                      <a:pt x="0" y="106"/>
                      <a:pt x="0" y="106"/>
                      <a:pt x="1" y="106"/>
                    </a:cubicBezTo>
                    <a:cubicBezTo>
                      <a:pt x="1" y="107"/>
                      <a:pt x="2" y="106"/>
                      <a:pt x="2" y="106"/>
                    </a:cubicBezTo>
                    <a:cubicBezTo>
                      <a:pt x="9" y="91"/>
                      <a:pt x="13" y="5"/>
                      <a:pt x="13" y="2"/>
                    </a:cubicBezTo>
                    <a:cubicBezTo>
                      <a:pt x="13" y="1"/>
                      <a:pt x="13" y="0"/>
                      <a:pt x="12" y="0"/>
                    </a:cubicBezTo>
                    <a:cubicBezTo>
                      <a:pt x="11" y="0"/>
                      <a:pt x="11" y="1"/>
                      <a:pt x="11" y="2"/>
                    </a:cubicBezTo>
                    <a:cubicBezTo>
                      <a:pt x="11" y="2"/>
                      <a:pt x="6" y="90"/>
                      <a:pt x="0" y="105"/>
                    </a:cubicBezTo>
                    <a:cubicBezTo>
                      <a:pt x="0" y="105"/>
                      <a:pt x="0" y="106"/>
                      <a:pt x="0" y="106"/>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55" name="Group 407">
              <a:extLst>
                <a:ext uri="{FF2B5EF4-FFF2-40B4-BE49-F238E27FC236}">
                  <a16:creationId xmlns:a16="http://schemas.microsoft.com/office/drawing/2014/main" id="{B6EF1B09-2733-4657-B36B-EC0349B41A21}"/>
                </a:ext>
              </a:extLst>
            </p:cNvPr>
            <p:cNvGrpSpPr>
              <a:grpSpLocks/>
            </p:cNvGrpSpPr>
            <p:nvPr/>
          </p:nvGrpSpPr>
          <p:grpSpPr bwMode="auto">
            <a:xfrm>
              <a:off x="194" y="582"/>
              <a:ext cx="3645" cy="2780"/>
              <a:chOff x="194" y="582"/>
              <a:chExt cx="3645" cy="2780"/>
            </a:xfrm>
          </p:grpSpPr>
          <p:sp>
            <p:nvSpPr>
              <p:cNvPr id="1289" name="Freeform 207">
                <a:extLst>
                  <a:ext uri="{FF2B5EF4-FFF2-40B4-BE49-F238E27FC236}">
                    <a16:creationId xmlns:a16="http://schemas.microsoft.com/office/drawing/2014/main" id="{EA1CD718-BAD9-44B1-8702-A8EB1B14FC92}"/>
                  </a:ext>
                </a:extLst>
              </p:cNvPr>
              <p:cNvSpPr>
                <a:spLocks/>
              </p:cNvSpPr>
              <p:nvPr/>
            </p:nvSpPr>
            <p:spPr bwMode="auto">
              <a:xfrm>
                <a:off x="2960" y="2953"/>
                <a:ext cx="192" cy="127"/>
              </a:xfrm>
              <a:custGeom>
                <a:avLst/>
                <a:gdLst>
                  <a:gd name="T0" fmla="*/ 59 w 149"/>
                  <a:gd name="T1" fmla="*/ 99 h 99"/>
                  <a:gd name="T2" fmla="*/ 84 w 149"/>
                  <a:gd name="T3" fmla="*/ 9 h 99"/>
                  <a:gd name="T4" fmla="*/ 59 w 149"/>
                  <a:gd name="T5" fmla="*/ 99 h 99"/>
                </a:gdLst>
                <a:ahLst/>
                <a:cxnLst>
                  <a:cxn ang="0">
                    <a:pos x="T0" y="T1"/>
                  </a:cxn>
                  <a:cxn ang="0">
                    <a:pos x="T2" y="T3"/>
                  </a:cxn>
                  <a:cxn ang="0">
                    <a:pos x="T4" y="T5"/>
                  </a:cxn>
                </a:cxnLst>
                <a:rect l="0" t="0" r="r" b="b"/>
                <a:pathLst>
                  <a:path w="149" h="99">
                    <a:moveTo>
                      <a:pt x="59" y="99"/>
                    </a:moveTo>
                    <a:cubicBezTo>
                      <a:pt x="59" y="99"/>
                      <a:pt x="149" y="63"/>
                      <a:pt x="84" y="9"/>
                    </a:cubicBezTo>
                    <a:cubicBezTo>
                      <a:pt x="84" y="9"/>
                      <a:pt x="0" y="0"/>
                      <a:pt x="59" y="99"/>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0" name="Freeform 208">
                <a:extLst>
                  <a:ext uri="{FF2B5EF4-FFF2-40B4-BE49-F238E27FC236}">
                    <a16:creationId xmlns:a16="http://schemas.microsoft.com/office/drawing/2014/main" id="{C11D62B8-BA5F-4C0C-B1EC-70439A5C3B53}"/>
                  </a:ext>
                </a:extLst>
              </p:cNvPr>
              <p:cNvSpPr>
                <a:spLocks/>
              </p:cNvSpPr>
              <p:nvPr/>
            </p:nvSpPr>
            <p:spPr bwMode="auto">
              <a:xfrm>
                <a:off x="3107" y="2887"/>
                <a:ext cx="129" cy="102"/>
              </a:xfrm>
              <a:custGeom>
                <a:avLst/>
                <a:gdLst>
                  <a:gd name="T0" fmla="*/ 44 w 100"/>
                  <a:gd name="T1" fmla="*/ 79 h 79"/>
                  <a:gd name="T2" fmla="*/ 51 w 100"/>
                  <a:gd name="T3" fmla="*/ 0 h 79"/>
                  <a:gd name="T4" fmla="*/ 44 w 100"/>
                  <a:gd name="T5" fmla="*/ 79 h 79"/>
                </a:gdLst>
                <a:ahLst/>
                <a:cxnLst>
                  <a:cxn ang="0">
                    <a:pos x="T0" y="T1"/>
                  </a:cxn>
                  <a:cxn ang="0">
                    <a:pos x="T2" y="T3"/>
                  </a:cxn>
                  <a:cxn ang="0">
                    <a:pos x="T4" y="T5"/>
                  </a:cxn>
                </a:cxnLst>
                <a:rect l="0" t="0" r="r" b="b"/>
                <a:pathLst>
                  <a:path w="100" h="79">
                    <a:moveTo>
                      <a:pt x="44" y="79"/>
                    </a:moveTo>
                    <a:cubicBezTo>
                      <a:pt x="44" y="79"/>
                      <a:pt x="100" y="50"/>
                      <a:pt x="51" y="0"/>
                    </a:cubicBezTo>
                    <a:cubicBezTo>
                      <a:pt x="51" y="0"/>
                      <a:pt x="0" y="7"/>
                      <a:pt x="44" y="79"/>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1" name="Freeform 209">
                <a:extLst>
                  <a:ext uri="{FF2B5EF4-FFF2-40B4-BE49-F238E27FC236}">
                    <a16:creationId xmlns:a16="http://schemas.microsoft.com/office/drawing/2014/main" id="{8334D335-9801-4E59-91E6-196CF34FA621}"/>
                  </a:ext>
                </a:extLst>
              </p:cNvPr>
              <p:cNvSpPr>
                <a:spLocks/>
              </p:cNvSpPr>
              <p:nvPr/>
            </p:nvSpPr>
            <p:spPr bwMode="auto">
              <a:xfrm>
                <a:off x="3152" y="2986"/>
                <a:ext cx="166" cy="101"/>
              </a:xfrm>
              <a:custGeom>
                <a:avLst/>
                <a:gdLst>
                  <a:gd name="T0" fmla="*/ 48 w 129"/>
                  <a:gd name="T1" fmla="*/ 78 h 78"/>
                  <a:gd name="T2" fmla="*/ 67 w 129"/>
                  <a:gd name="T3" fmla="*/ 0 h 78"/>
                  <a:gd name="T4" fmla="*/ 48 w 129"/>
                  <a:gd name="T5" fmla="*/ 78 h 78"/>
                </a:gdLst>
                <a:ahLst/>
                <a:cxnLst>
                  <a:cxn ang="0">
                    <a:pos x="T0" y="T1"/>
                  </a:cxn>
                  <a:cxn ang="0">
                    <a:pos x="T2" y="T3"/>
                  </a:cxn>
                  <a:cxn ang="0">
                    <a:pos x="T4" y="T5"/>
                  </a:cxn>
                </a:cxnLst>
                <a:rect l="0" t="0" r="r" b="b"/>
                <a:pathLst>
                  <a:path w="129" h="78">
                    <a:moveTo>
                      <a:pt x="48" y="78"/>
                    </a:moveTo>
                    <a:cubicBezTo>
                      <a:pt x="48" y="78"/>
                      <a:pt x="129" y="46"/>
                      <a:pt x="67" y="0"/>
                    </a:cubicBezTo>
                    <a:cubicBezTo>
                      <a:pt x="67" y="0"/>
                      <a:pt x="0" y="21"/>
                      <a:pt x="48" y="78"/>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2" name="Freeform 210">
                <a:extLst>
                  <a:ext uri="{FF2B5EF4-FFF2-40B4-BE49-F238E27FC236}">
                    <a16:creationId xmlns:a16="http://schemas.microsoft.com/office/drawing/2014/main" id="{148C335C-DD53-4D37-AE38-58E2A2FC180D}"/>
                  </a:ext>
                </a:extLst>
              </p:cNvPr>
              <p:cNvSpPr>
                <a:spLocks/>
              </p:cNvSpPr>
              <p:nvPr/>
            </p:nvSpPr>
            <p:spPr bwMode="auto">
              <a:xfrm>
                <a:off x="3119" y="3174"/>
                <a:ext cx="141" cy="103"/>
              </a:xfrm>
              <a:custGeom>
                <a:avLst/>
                <a:gdLst>
                  <a:gd name="T0" fmla="*/ 48 w 110"/>
                  <a:gd name="T1" fmla="*/ 0 h 80"/>
                  <a:gd name="T2" fmla="*/ 50 w 110"/>
                  <a:gd name="T3" fmla="*/ 80 h 80"/>
                  <a:gd name="T4" fmla="*/ 48 w 110"/>
                  <a:gd name="T5" fmla="*/ 0 h 80"/>
                </a:gdLst>
                <a:ahLst/>
                <a:cxnLst>
                  <a:cxn ang="0">
                    <a:pos x="T0" y="T1"/>
                  </a:cxn>
                  <a:cxn ang="0">
                    <a:pos x="T2" y="T3"/>
                  </a:cxn>
                  <a:cxn ang="0">
                    <a:pos x="T4" y="T5"/>
                  </a:cxn>
                </a:cxnLst>
                <a:rect l="0" t="0" r="r" b="b"/>
                <a:pathLst>
                  <a:path w="110" h="80">
                    <a:moveTo>
                      <a:pt x="48" y="0"/>
                    </a:moveTo>
                    <a:cubicBezTo>
                      <a:pt x="48" y="0"/>
                      <a:pt x="110" y="39"/>
                      <a:pt x="50" y="80"/>
                    </a:cubicBezTo>
                    <a:cubicBezTo>
                      <a:pt x="50" y="80"/>
                      <a:pt x="0" y="53"/>
                      <a:pt x="48" y="0"/>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3" name="Freeform 211">
                <a:extLst>
                  <a:ext uri="{FF2B5EF4-FFF2-40B4-BE49-F238E27FC236}">
                    <a16:creationId xmlns:a16="http://schemas.microsoft.com/office/drawing/2014/main" id="{161E3A60-62F6-454F-B9A7-F642AA614F14}"/>
                  </a:ext>
                </a:extLst>
              </p:cNvPr>
              <p:cNvSpPr>
                <a:spLocks/>
              </p:cNvSpPr>
              <p:nvPr/>
            </p:nvSpPr>
            <p:spPr bwMode="auto">
              <a:xfrm>
                <a:off x="2775" y="3199"/>
                <a:ext cx="211" cy="140"/>
              </a:xfrm>
              <a:custGeom>
                <a:avLst/>
                <a:gdLst>
                  <a:gd name="T0" fmla="*/ 78 w 164"/>
                  <a:gd name="T1" fmla="*/ 0 h 109"/>
                  <a:gd name="T2" fmla="*/ 71 w 164"/>
                  <a:gd name="T3" fmla="*/ 109 h 109"/>
                  <a:gd name="T4" fmla="*/ 74 w 164"/>
                  <a:gd name="T5" fmla="*/ 0 h 109"/>
                  <a:gd name="T6" fmla="*/ 78 w 164"/>
                  <a:gd name="T7" fmla="*/ 0 h 109"/>
                </a:gdLst>
                <a:ahLst/>
                <a:cxnLst>
                  <a:cxn ang="0">
                    <a:pos x="T0" y="T1"/>
                  </a:cxn>
                  <a:cxn ang="0">
                    <a:pos x="T2" y="T3"/>
                  </a:cxn>
                  <a:cxn ang="0">
                    <a:pos x="T4" y="T5"/>
                  </a:cxn>
                  <a:cxn ang="0">
                    <a:pos x="T6" y="T7"/>
                  </a:cxn>
                </a:cxnLst>
                <a:rect l="0" t="0" r="r" b="b"/>
                <a:pathLst>
                  <a:path w="164" h="109">
                    <a:moveTo>
                      <a:pt x="78" y="0"/>
                    </a:moveTo>
                    <a:cubicBezTo>
                      <a:pt x="78" y="0"/>
                      <a:pt x="164" y="42"/>
                      <a:pt x="71" y="109"/>
                    </a:cubicBezTo>
                    <a:cubicBezTo>
                      <a:pt x="71" y="109"/>
                      <a:pt x="0" y="55"/>
                      <a:pt x="74" y="0"/>
                    </a:cubicBezTo>
                    <a:lnTo>
                      <a:pt x="78" y="0"/>
                    </a:ln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4" name="Line 212">
                <a:extLst>
                  <a:ext uri="{FF2B5EF4-FFF2-40B4-BE49-F238E27FC236}">
                    <a16:creationId xmlns:a16="http://schemas.microsoft.com/office/drawing/2014/main" id="{A46C526A-3464-4067-A209-ADCCB94AF629}"/>
                  </a:ext>
                </a:extLst>
              </p:cNvPr>
              <p:cNvSpPr>
                <a:spLocks noChangeShapeType="1"/>
              </p:cNvSpPr>
              <p:nvPr/>
            </p:nvSpPr>
            <p:spPr bwMode="auto">
              <a:xfrm>
                <a:off x="2866" y="3339"/>
                <a:ext cx="0" cy="0"/>
              </a:xfrm>
              <a:prstGeom prst="line">
                <a:avLst/>
              </a:prstGeom>
              <a:noFill/>
              <a:ln w="7938"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5" name="Freeform 213">
                <a:extLst>
                  <a:ext uri="{FF2B5EF4-FFF2-40B4-BE49-F238E27FC236}">
                    <a16:creationId xmlns:a16="http://schemas.microsoft.com/office/drawing/2014/main" id="{F2AA3CC0-18ED-4448-9C77-B9307850E444}"/>
                  </a:ext>
                </a:extLst>
              </p:cNvPr>
              <p:cNvSpPr>
                <a:spLocks/>
              </p:cNvSpPr>
              <p:nvPr/>
            </p:nvSpPr>
            <p:spPr bwMode="auto">
              <a:xfrm>
                <a:off x="3025" y="3155"/>
                <a:ext cx="59" cy="85"/>
              </a:xfrm>
              <a:custGeom>
                <a:avLst/>
                <a:gdLst>
                  <a:gd name="T0" fmla="*/ 0 w 46"/>
                  <a:gd name="T1" fmla="*/ 35 h 66"/>
                  <a:gd name="T2" fmla="*/ 46 w 46"/>
                  <a:gd name="T3" fmla="*/ 33 h 66"/>
                  <a:gd name="T4" fmla="*/ 0 w 46"/>
                  <a:gd name="T5" fmla="*/ 35 h 66"/>
                </a:gdLst>
                <a:ahLst/>
                <a:cxnLst>
                  <a:cxn ang="0">
                    <a:pos x="T0" y="T1"/>
                  </a:cxn>
                  <a:cxn ang="0">
                    <a:pos x="T2" y="T3"/>
                  </a:cxn>
                  <a:cxn ang="0">
                    <a:pos x="T4" y="T5"/>
                  </a:cxn>
                </a:cxnLst>
                <a:rect l="0" t="0" r="r" b="b"/>
                <a:pathLst>
                  <a:path w="46" h="66">
                    <a:moveTo>
                      <a:pt x="0" y="35"/>
                    </a:moveTo>
                    <a:cubicBezTo>
                      <a:pt x="0" y="35"/>
                      <a:pt x="26" y="0"/>
                      <a:pt x="46" y="33"/>
                    </a:cubicBezTo>
                    <a:cubicBezTo>
                      <a:pt x="46" y="33"/>
                      <a:pt x="28" y="66"/>
                      <a:pt x="0" y="35"/>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6" name="Freeform 214">
                <a:extLst>
                  <a:ext uri="{FF2B5EF4-FFF2-40B4-BE49-F238E27FC236}">
                    <a16:creationId xmlns:a16="http://schemas.microsoft.com/office/drawing/2014/main" id="{0FB72B9A-1AFD-49CB-9B32-0720AC87134D}"/>
                  </a:ext>
                </a:extLst>
              </p:cNvPr>
              <p:cNvSpPr>
                <a:spLocks/>
              </p:cNvSpPr>
              <p:nvPr/>
            </p:nvSpPr>
            <p:spPr bwMode="auto">
              <a:xfrm>
                <a:off x="3022" y="3190"/>
                <a:ext cx="64" cy="11"/>
              </a:xfrm>
              <a:custGeom>
                <a:avLst/>
                <a:gdLst>
                  <a:gd name="T0" fmla="*/ 0 w 50"/>
                  <a:gd name="T1" fmla="*/ 8 h 9"/>
                  <a:gd name="T2" fmla="*/ 2 w 50"/>
                  <a:gd name="T3" fmla="*/ 9 h 9"/>
                  <a:gd name="T4" fmla="*/ 47 w 50"/>
                  <a:gd name="T5" fmla="*/ 7 h 9"/>
                  <a:gd name="T6" fmla="*/ 49 w 50"/>
                  <a:gd name="T7" fmla="*/ 7 h 9"/>
                  <a:gd name="T8" fmla="*/ 49 w 50"/>
                  <a:gd name="T9" fmla="*/ 5 h 9"/>
                  <a:gd name="T10" fmla="*/ 49 w 50"/>
                  <a:gd name="T11" fmla="*/ 5 h 9"/>
                  <a:gd name="T12" fmla="*/ 1 w 50"/>
                  <a:gd name="T13" fmla="*/ 6 h 9"/>
                  <a:gd name="T14" fmla="*/ 0 w 50"/>
                  <a:gd name="T15" fmla="*/ 8 h 9"/>
                  <a:gd name="T16" fmla="*/ 0 w 50"/>
                  <a:gd name="T17" fmla="*/ 8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9">
                    <a:moveTo>
                      <a:pt x="0" y="8"/>
                    </a:moveTo>
                    <a:cubicBezTo>
                      <a:pt x="1" y="9"/>
                      <a:pt x="1" y="9"/>
                      <a:pt x="2" y="9"/>
                    </a:cubicBezTo>
                    <a:cubicBezTo>
                      <a:pt x="22" y="6"/>
                      <a:pt x="46" y="4"/>
                      <a:pt x="47" y="7"/>
                    </a:cubicBezTo>
                    <a:cubicBezTo>
                      <a:pt x="48" y="7"/>
                      <a:pt x="48" y="7"/>
                      <a:pt x="49" y="7"/>
                    </a:cubicBezTo>
                    <a:cubicBezTo>
                      <a:pt x="50" y="7"/>
                      <a:pt x="50" y="6"/>
                      <a:pt x="49" y="5"/>
                    </a:cubicBezTo>
                    <a:cubicBezTo>
                      <a:pt x="49" y="5"/>
                      <a:pt x="49" y="5"/>
                      <a:pt x="49" y="5"/>
                    </a:cubicBezTo>
                    <a:cubicBezTo>
                      <a:pt x="46" y="0"/>
                      <a:pt x="15" y="4"/>
                      <a:pt x="1" y="6"/>
                    </a:cubicBezTo>
                    <a:cubicBezTo>
                      <a:pt x="1" y="7"/>
                      <a:pt x="0" y="7"/>
                      <a:pt x="0" y="8"/>
                    </a:cubicBezTo>
                    <a:cubicBezTo>
                      <a:pt x="0" y="8"/>
                      <a:pt x="0" y="8"/>
                      <a:pt x="0" y="8"/>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7" name="Freeform 215">
                <a:extLst>
                  <a:ext uri="{FF2B5EF4-FFF2-40B4-BE49-F238E27FC236}">
                    <a16:creationId xmlns:a16="http://schemas.microsoft.com/office/drawing/2014/main" id="{2AB35D90-D800-45C9-B859-D5A0625033E5}"/>
                  </a:ext>
                </a:extLst>
              </p:cNvPr>
              <p:cNvSpPr>
                <a:spLocks/>
              </p:cNvSpPr>
              <p:nvPr/>
            </p:nvSpPr>
            <p:spPr bwMode="auto">
              <a:xfrm>
                <a:off x="3212" y="2985"/>
                <a:ext cx="40" cy="104"/>
              </a:xfrm>
              <a:custGeom>
                <a:avLst/>
                <a:gdLst>
                  <a:gd name="T0" fmla="*/ 0 w 31"/>
                  <a:gd name="T1" fmla="*/ 80 h 81"/>
                  <a:gd name="T2" fmla="*/ 0 w 31"/>
                  <a:gd name="T3" fmla="*/ 80 h 81"/>
                  <a:gd name="T4" fmla="*/ 2 w 31"/>
                  <a:gd name="T5" fmla="*/ 80 h 81"/>
                  <a:gd name="T6" fmla="*/ 21 w 31"/>
                  <a:gd name="T7" fmla="*/ 1 h 81"/>
                  <a:gd name="T8" fmla="*/ 19 w 31"/>
                  <a:gd name="T9" fmla="*/ 0 h 81"/>
                  <a:gd name="T10" fmla="*/ 18 w 31"/>
                  <a:gd name="T11" fmla="*/ 1 h 81"/>
                  <a:gd name="T12" fmla="*/ 0 w 31"/>
                  <a:gd name="T13" fmla="*/ 78 h 81"/>
                  <a:gd name="T14" fmla="*/ 0 w 31"/>
                  <a:gd name="T15" fmla="*/ 80 h 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81">
                    <a:moveTo>
                      <a:pt x="0" y="80"/>
                    </a:moveTo>
                    <a:cubicBezTo>
                      <a:pt x="0" y="80"/>
                      <a:pt x="0" y="80"/>
                      <a:pt x="0" y="80"/>
                    </a:cubicBezTo>
                    <a:cubicBezTo>
                      <a:pt x="1" y="81"/>
                      <a:pt x="2" y="81"/>
                      <a:pt x="2" y="80"/>
                    </a:cubicBezTo>
                    <a:cubicBezTo>
                      <a:pt x="2" y="80"/>
                      <a:pt x="31" y="52"/>
                      <a:pt x="21" y="1"/>
                    </a:cubicBezTo>
                    <a:cubicBezTo>
                      <a:pt x="21" y="0"/>
                      <a:pt x="20" y="0"/>
                      <a:pt x="19" y="0"/>
                    </a:cubicBezTo>
                    <a:cubicBezTo>
                      <a:pt x="19" y="0"/>
                      <a:pt x="18" y="0"/>
                      <a:pt x="18" y="1"/>
                    </a:cubicBezTo>
                    <a:cubicBezTo>
                      <a:pt x="28" y="52"/>
                      <a:pt x="1" y="78"/>
                      <a:pt x="0" y="78"/>
                    </a:cubicBezTo>
                    <a:cubicBezTo>
                      <a:pt x="0" y="79"/>
                      <a:pt x="0" y="79"/>
                      <a:pt x="0" y="80"/>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8" name="Freeform 216">
                <a:extLst>
                  <a:ext uri="{FF2B5EF4-FFF2-40B4-BE49-F238E27FC236}">
                    <a16:creationId xmlns:a16="http://schemas.microsoft.com/office/drawing/2014/main" id="{363C59A9-0C80-478A-84E1-4C7DB8BE3266}"/>
                  </a:ext>
                </a:extLst>
              </p:cNvPr>
              <p:cNvSpPr>
                <a:spLocks/>
              </p:cNvSpPr>
              <p:nvPr/>
            </p:nvSpPr>
            <p:spPr bwMode="auto">
              <a:xfrm>
                <a:off x="3227" y="2997"/>
                <a:ext cx="28" cy="24"/>
              </a:xfrm>
              <a:custGeom>
                <a:avLst/>
                <a:gdLst>
                  <a:gd name="T0" fmla="*/ 10 w 22"/>
                  <a:gd name="T1" fmla="*/ 19 h 19"/>
                  <a:gd name="T2" fmla="*/ 22 w 22"/>
                  <a:gd name="T3" fmla="*/ 10 h 19"/>
                  <a:gd name="T4" fmla="*/ 22 w 22"/>
                  <a:gd name="T5" fmla="*/ 9 h 19"/>
                  <a:gd name="T6" fmla="*/ 20 w 22"/>
                  <a:gd name="T7" fmla="*/ 8 h 19"/>
                  <a:gd name="T8" fmla="*/ 11 w 22"/>
                  <a:gd name="T9" fmla="*/ 16 h 19"/>
                  <a:gd name="T10" fmla="*/ 2 w 22"/>
                  <a:gd name="T11" fmla="*/ 1 h 19"/>
                  <a:gd name="T12" fmla="*/ 0 w 22"/>
                  <a:gd name="T13" fmla="*/ 0 h 19"/>
                  <a:gd name="T14" fmla="*/ 0 w 22"/>
                  <a:gd name="T15" fmla="*/ 2 h 19"/>
                  <a:gd name="T16" fmla="*/ 10 w 22"/>
                  <a:gd name="T1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19">
                    <a:moveTo>
                      <a:pt x="10" y="19"/>
                    </a:moveTo>
                    <a:cubicBezTo>
                      <a:pt x="22" y="10"/>
                      <a:pt x="22" y="10"/>
                      <a:pt x="22" y="10"/>
                    </a:cubicBezTo>
                    <a:cubicBezTo>
                      <a:pt x="22" y="10"/>
                      <a:pt x="22" y="9"/>
                      <a:pt x="22" y="9"/>
                    </a:cubicBezTo>
                    <a:cubicBezTo>
                      <a:pt x="21" y="8"/>
                      <a:pt x="21" y="8"/>
                      <a:pt x="20" y="8"/>
                    </a:cubicBezTo>
                    <a:cubicBezTo>
                      <a:pt x="11" y="16"/>
                      <a:pt x="11" y="16"/>
                      <a:pt x="11" y="16"/>
                    </a:cubicBezTo>
                    <a:cubicBezTo>
                      <a:pt x="2" y="1"/>
                      <a:pt x="2" y="1"/>
                      <a:pt x="2" y="1"/>
                    </a:cubicBezTo>
                    <a:cubicBezTo>
                      <a:pt x="2" y="0"/>
                      <a:pt x="1" y="0"/>
                      <a:pt x="0" y="0"/>
                    </a:cubicBezTo>
                    <a:cubicBezTo>
                      <a:pt x="0" y="0"/>
                      <a:pt x="0" y="1"/>
                      <a:pt x="0" y="2"/>
                    </a:cubicBezTo>
                    <a:lnTo>
                      <a:pt x="10" y="19"/>
                    </a:ln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9" name="Freeform 217">
                <a:extLst>
                  <a:ext uri="{FF2B5EF4-FFF2-40B4-BE49-F238E27FC236}">
                    <a16:creationId xmlns:a16="http://schemas.microsoft.com/office/drawing/2014/main" id="{6CAFA1A4-887F-4743-A87F-6D04350ECD61}"/>
                  </a:ext>
                </a:extLst>
              </p:cNvPr>
              <p:cNvSpPr>
                <a:spLocks/>
              </p:cNvSpPr>
              <p:nvPr/>
            </p:nvSpPr>
            <p:spPr bwMode="auto">
              <a:xfrm>
                <a:off x="3218" y="3007"/>
                <a:ext cx="45" cy="37"/>
              </a:xfrm>
              <a:custGeom>
                <a:avLst/>
                <a:gdLst>
                  <a:gd name="T0" fmla="*/ 15 w 35"/>
                  <a:gd name="T1" fmla="*/ 29 h 29"/>
                  <a:gd name="T2" fmla="*/ 35 w 35"/>
                  <a:gd name="T3" fmla="*/ 14 h 29"/>
                  <a:gd name="T4" fmla="*/ 35 w 35"/>
                  <a:gd name="T5" fmla="*/ 12 h 29"/>
                  <a:gd name="T6" fmla="*/ 33 w 35"/>
                  <a:gd name="T7" fmla="*/ 12 h 29"/>
                  <a:gd name="T8" fmla="*/ 16 w 35"/>
                  <a:gd name="T9" fmla="*/ 26 h 29"/>
                  <a:gd name="T10" fmla="*/ 3 w 35"/>
                  <a:gd name="T11" fmla="*/ 0 h 29"/>
                  <a:gd name="T12" fmla="*/ 1 w 35"/>
                  <a:gd name="T13" fmla="*/ 0 h 29"/>
                  <a:gd name="T14" fmla="*/ 0 w 35"/>
                  <a:gd name="T15" fmla="*/ 2 h 29"/>
                  <a:gd name="T16" fmla="*/ 15 w 35"/>
                  <a:gd name="T1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29">
                    <a:moveTo>
                      <a:pt x="15" y="29"/>
                    </a:moveTo>
                    <a:cubicBezTo>
                      <a:pt x="35" y="14"/>
                      <a:pt x="35" y="14"/>
                      <a:pt x="35" y="14"/>
                    </a:cubicBezTo>
                    <a:cubicBezTo>
                      <a:pt x="35" y="13"/>
                      <a:pt x="35" y="12"/>
                      <a:pt x="35" y="12"/>
                    </a:cubicBezTo>
                    <a:cubicBezTo>
                      <a:pt x="35" y="11"/>
                      <a:pt x="34" y="11"/>
                      <a:pt x="33" y="12"/>
                    </a:cubicBezTo>
                    <a:cubicBezTo>
                      <a:pt x="16" y="26"/>
                      <a:pt x="16" y="26"/>
                      <a:pt x="16" y="26"/>
                    </a:cubicBezTo>
                    <a:cubicBezTo>
                      <a:pt x="3" y="0"/>
                      <a:pt x="3" y="0"/>
                      <a:pt x="3" y="0"/>
                    </a:cubicBezTo>
                    <a:cubicBezTo>
                      <a:pt x="2" y="0"/>
                      <a:pt x="2" y="0"/>
                      <a:pt x="1" y="0"/>
                    </a:cubicBezTo>
                    <a:cubicBezTo>
                      <a:pt x="0" y="0"/>
                      <a:pt x="0" y="1"/>
                      <a:pt x="0" y="2"/>
                    </a:cubicBezTo>
                    <a:lnTo>
                      <a:pt x="15" y="29"/>
                    </a:ln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0" name="Freeform 218">
                <a:extLst>
                  <a:ext uri="{FF2B5EF4-FFF2-40B4-BE49-F238E27FC236}">
                    <a16:creationId xmlns:a16="http://schemas.microsoft.com/office/drawing/2014/main" id="{2948A703-EF80-4966-B3CB-E42217FD268F}"/>
                  </a:ext>
                </a:extLst>
              </p:cNvPr>
              <p:cNvSpPr>
                <a:spLocks/>
              </p:cNvSpPr>
              <p:nvPr/>
            </p:nvSpPr>
            <p:spPr bwMode="auto">
              <a:xfrm>
                <a:off x="3209" y="3019"/>
                <a:ext cx="47" cy="46"/>
              </a:xfrm>
              <a:custGeom>
                <a:avLst/>
                <a:gdLst>
                  <a:gd name="T0" fmla="*/ 17 w 37"/>
                  <a:gd name="T1" fmla="*/ 36 h 36"/>
                  <a:gd name="T2" fmla="*/ 36 w 37"/>
                  <a:gd name="T3" fmla="*/ 24 h 36"/>
                  <a:gd name="T4" fmla="*/ 37 w 37"/>
                  <a:gd name="T5" fmla="*/ 23 h 36"/>
                  <a:gd name="T6" fmla="*/ 35 w 37"/>
                  <a:gd name="T7" fmla="*/ 22 h 36"/>
                  <a:gd name="T8" fmla="*/ 18 w 37"/>
                  <a:gd name="T9" fmla="*/ 32 h 36"/>
                  <a:gd name="T10" fmla="*/ 2 w 37"/>
                  <a:gd name="T11" fmla="*/ 0 h 36"/>
                  <a:gd name="T12" fmla="*/ 1 w 37"/>
                  <a:gd name="T13" fmla="*/ 0 h 36"/>
                  <a:gd name="T14" fmla="*/ 0 w 37"/>
                  <a:gd name="T15" fmla="*/ 1 h 36"/>
                  <a:gd name="T16" fmla="*/ 17 w 37"/>
                  <a:gd name="T17"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36">
                    <a:moveTo>
                      <a:pt x="17" y="36"/>
                    </a:moveTo>
                    <a:cubicBezTo>
                      <a:pt x="36" y="24"/>
                      <a:pt x="36" y="24"/>
                      <a:pt x="36" y="24"/>
                    </a:cubicBezTo>
                    <a:cubicBezTo>
                      <a:pt x="37" y="24"/>
                      <a:pt x="37" y="23"/>
                      <a:pt x="37" y="23"/>
                    </a:cubicBezTo>
                    <a:cubicBezTo>
                      <a:pt x="36" y="22"/>
                      <a:pt x="35" y="22"/>
                      <a:pt x="35" y="22"/>
                    </a:cubicBezTo>
                    <a:cubicBezTo>
                      <a:pt x="18" y="32"/>
                      <a:pt x="18" y="32"/>
                      <a:pt x="18" y="32"/>
                    </a:cubicBezTo>
                    <a:cubicBezTo>
                      <a:pt x="2" y="0"/>
                      <a:pt x="2" y="0"/>
                      <a:pt x="2" y="0"/>
                    </a:cubicBezTo>
                    <a:cubicBezTo>
                      <a:pt x="2" y="0"/>
                      <a:pt x="1" y="0"/>
                      <a:pt x="1" y="0"/>
                    </a:cubicBezTo>
                    <a:cubicBezTo>
                      <a:pt x="0" y="0"/>
                      <a:pt x="0" y="1"/>
                      <a:pt x="0" y="1"/>
                    </a:cubicBezTo>
                    <a:lnTo>
                      <a:pt x="17" y="36"/>
                    </a:ln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1" name="Freeform 219">
                <a:extLst>
                  <a:ext uri="{FF2B5EF4-FFF2-40B4-BE49-F238E27FC236}">
                    <a16:creationId xmlns:a16="http://schemas.microsoft.com/office/drawing/2014/main" id="{0CB3BEDE-3BC3-400A-B99B-F189ECE97A26}"/>
                  </a:ext>
                </a:extLst>
              </p:cNvPr>
              <p:cNvSpPr>
                <a:spLocks/>
              </p:cNvSpPr>
              <p:nvPr/>
            </p:nvSpPr>
            <p:spPr bwMode="auto">
              <a:xfrm>
                <a:off x="3162" y="2886"/>
                <a:ext cx="23" cy="106"/>
              </a:xfrm>
              <a:custGeom>
                <a:avLst/>
                <a:gdLst>
                  <a:gd name="T0" fmla="*/ 0 w 18"/>
                  <a:gd name="T1" fmla="*/ 81 h 82"/>
                  <a:gd name="T2" fmla="*/ 1 w 18"/>
                  <a:gd name="T3" fmla="*/ 81 h 82"/>
                  <a:gd name="T4" fmla="*/ 3 w 18"/>
                  <a:gd name="T5" fmla="*/ 81 h 82"/>
                  <a:gd name="T6" fmla="*/ 9 w 18"/>
                  <a:gd name="T7" fmla="*/ 1 h 82"/>
                  <a:gd name="T8" fmla="*/ 8 w 18"/>
                  <a:gd name="T9" fmla="*/ 0 h 82"/>
                  <a:gd name="T10" fmla="*/ 7 w 18"/>
                  <a:gd name="T11" fmla="*/ 1 h 82"/>
                  <a:gd name="T12" fmla="*/ 0 w 18"/>
                  <a:gd name="T13" fmla="*/ 80 h 82"/>
                  <a:gd name="T14" fmla="*/ 0 w 18"/>
                  <a:gd name="T15" fmla="*/ 81 h 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82">
                    <a:moveTo>
                      <a:pt x="0" y="81"/>
                    </a:moveTo>
                    <a:cubicBezTo>
                      <a:pt x="1" y="81"/>
                      <a:pt x="1" y="81"/>
                      <a:pt x="1" y="81"/>
                    </a:cubicBezTo>
                    <a:cubicBezTo>
                      <a:pt x="2" y="82"/>
                      <a:pt x="2" y="81"/>
                      <a:pt x="3" y="81"/>
                    </a:cubicBezTo>
                    <a:cubicBezTo>
                      <a:pt x="3" y="80"/>
                      <a:pt x="18" y="40"/>
                      <a:pt x="9" y="1"/>
                    </a:cubicBezTo>
                    <a:cubicBezTo>
                      <a:pt x="9" y="0"/>
                      <a:pt x="8" y="0"/>
                      <a:pt x="8" y="0"/>
                    </a:cubicBezTo>
                    <a:cubicBezTo>
                      <a:pt x="7" y="0"/>
                      <a:pt x="7" y="1"/>
                      <a:pt x="7" y="1"/>
                    </a:cubicBezTo>
                    <a:cubicBezTo>
                      <a:pt x="16" y="40"/>
                      <a:pt x="0" y="79"/>
                      <a:pt x="0" y="80"/>
                    </a:cubicBezTo>
                    <a:cubicBezTo>
                      <a:pt x="0" y="80"/>
                      <a:pt x="0" y="81"/>
                      <a:pt x="0" y="81"/>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2" name="Freeform 220">
                <a:extLst>
                  <a:ext uri="{FF2B5EF4-FFF2-40B4-BE49-F238E27FC236}">
                    <a16:creationId xmlns:a16="http://schemas.microsoft.com/office/drawing/2014/main" id="{0788C142-BA3F-4933-BAE5-E8F6F3034701}"/>
                  </a:ext>
                </a:extLst>
              </p:cNvPr>
              <p:cNvSpPr>
                <a:spLocks/>
              </p:cNvSpPr>
              <p:nvPr/>
            </p:nvSpPr>
            <p:spPr bwMode="auto">
              <a:xfrm>
                <a:off x="3157" y="2949"/>
                <a:ext cx="26" cy="28"/>
              </a:xfrm>
              <a:custGeom>
                <a:avLst/>
                <a:gdLst>
                  <a:gd name="T0" fmla="*/ 8 w 20"/>
                  <a:gd name="T1" fmla="*/ 22 h 22"/>
                  <a:gd name="T2" fmla="*/ 19 w 20"/>
                  <a:gd name="T3" fmla="*/ 15 h 22"/>
                  <a:gd name="T4" fmla="*/ 19 w 20"/>
                  <a:gd name="T5" fmla="*/ 13 h 22"/>
                  <a:gd name="T6" fmla="*/ 19 w 20"/>
                  <a:gd name="T7" fmla="*/ 13 h 22"/>
                  <a:gd name="T8" fmla="*/ 18 w 20"/>
                  <a:gd name="T9" fmla="*/ 13 h 22"/>
                  <a:gd name="T10" fmla="*/ 10 w 20"/>
                  <a:gd name="T11" fmla="*/ 18 h 22"/>
                  <a:gd name="T12" fmla="*/ 2 w 20"/>
                  <a:gd name="T13" fmla="*/ 1 h 22"/>
                  <a:gd name="T14" fmla="*/ 1 w 20"/>
                  <a:gd name="T15" fmla="*/ 0 h 22"/>
                  <a:gd name="T16" fmla="*/ 0 w 20"/>
                  <a:gd name="T17" fmla="*/ 2 h 22"/>
                  <a:gd name="T18" fmla="*/ 8 w 20"/>
                  <a:gd name="T19"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22">
                    <a:moveTo>
                      <a:pt x="8" y="22"/>
                    </a:moveTo>
                    <a:cubicBezTo>
                      <a:pt x="19" y="15"/>
                      <a:pt x="19" y="15"/>
                      <a:pt x="19" y="15"/>
                    </a:cubicBezTo>
                    <a:cubicBezTo>
                      <a:pt x="19" y="15"/>
                      <a:pt x="20" y="14"/>
                      <a:pt x="19" y="13"/>
                    </a:cubicBezTo>
                    <a:cubicBezTo>
                      <a:pt x="19" y="13"/>
                      <a:pt x="19" y="13"/>
                      <a:pt x="19" y="13"/>
                    </a:cubicBezTo>
                    <a:cubicBezTo>
                      <a:pt x="19" y="13"/>
                      <a:pt x="18" y="13"/>
                      <a:pt x="18" y="13"/>
                    </a:cubicBezTo>
                    <a:cubicBezTo>
                      <a:pt x="10" y="18"/>
                      <a:pt x="10" y="18"/>
                      <a:pt x="10" y="18"/>
                    </a:cubicBezTo>
                    <a:cubicBezTo>
                      <a:pt x="2" y="1"/>
                      <a:pt x="2" y="1"/>
                      <a:pt x="2" y="1"/>
                    </a:cubicBezTo>
                    <a:cubicBezTo>
                      <a:pt x="2" y="0"/>
                      <a:pt x="1" y="0"/>
                      <a:pt x="1" y="0"/>
                    </a:cubicBezTo>
                    <a:cubicBezTo>
                      <a:pt x="0" y="1"/>
                      <a:pt x="0" y="1"/>
                      <a:pt x="0" y="2"/>
                    </a:cubicBezTo>
                    <a:lnTo>
                      <a:pt x="8" y="22"/>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3" name="Freeform 221">
                <a:extLst>
                  <a:ext uri="{FF2B5EF4-FFF2-40B4-BE49-F238E27FC236}">
                    <a16:creationId xmlns:a16="http://schemas.microsoft.com/office/drawing/2014/main" id="{12EADC77-FC53-4B45-9E9D-F5189A5057B4}"/>
                  </a:ext>
                </a:extLst>
              </p:cNvPr>
              <p:cNvSpPr>
                <a:spLocks/>
              </p:cNvSpPr>
              <p:nvPr/>
            </p:nvSpPr>
            <p:spPr bwMode="auto">
              <a:xfrm>
                <a:off x="3153" y="2922"/>
                <a:ext cx="40" cy="40"/>
              </a:xfrm>
              <a:custGeom>
                <a:avLst/>
                <a:gdLst>
                  <a:gd name="T0" fmla="*/ 14 w 31"/>
                  <a:gd name="T1" fmla="*/ 31 h 31"/>
                  <a:gd name="T2" fmla="*/ 30 w 31"/>
                  <a:gd name="T3" fmla="*/ 21 h 31"/>
                  <a:gd name="T4" fmla="*/ 30 w 31"/>
                  <a:gd name="T5" fmla="*/ 19 h 31"/>
                  <a:gd name="T6" fmla="*/ 30 w 31"/>
                  <a:gd name="T7" fmla="*/ 19 h 31"/>
                  <a:gd name="T8" fmla="*/ 29 w 31"/>
                  <a:gd name="T9" fmla="*/ 18 h 31"/>
                  <a:gd name="T10" fmla="*/ 15 w 31"/>
                  <a:gd name="T11" fmla="*/ 27 h 31"/>
                  <a:gd name="T12" fmla="*/ 3 w 31"/>
                  <a:gd name="T13" fmla="*/ 1 h 31"/>
                  <a:gd name="T14" fmla="*/ 1 w 31"/>
                  <a:gd name="T15" fmla="*/ 0 h 31"/>
                  <a:gd name="T16" fmla="*/ 1 w 31"/>
                  <a:gd name="T17" fmla="*/ 2 h 31"/>
                  <a:gd name="T18" fmla="*/ 14 w 31"/>
                  <a:gd name="T19"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31">
                    <a:moveTo>
                      <a:pt x="14" y="31"/>
                    </a:moveTo>
                    <a:cubicBezTo>
                      <a:pt x="30" y="21"/>
                      <a:pt x="30" y="21"/>
                      <a:pt x="30" y="21"/>
                    </a:cubicBezTo>
                    <a:cubicBezTo>
                      <a:pt x="31" y="20"/>
                      <a:pt x="31" y="19"/>
                      <a:pt x="30" y="19"/>
                    </a:cubicBezTo>
                    <a:cubicBezTo>
                      <a:pt x="30" y="19"/>
                      <a:pt x="30" y="19"/>
                      <a:pt x="30" y="19"/>
                    </a:cubicBezTo>
                    <a:cubicBezTo>
                      <a:pt x="30" y="18"/>
                      <a:pt x="29" y="18"/>
                      <a:pt x="29" y="18"/>
                    </a:cubicBezTo>
                    <a:cubicBezTo>
                      <a:pt x="15" y="27"/>
                      <a:pt x="15" y="27"/>
                      <a:pt x="15" y="27"/>
                    </a:cubicBezTo>
                    <a:cubicBezTo>
                      <a:pt x="3" y="1"/>
                      <a:pt x="3" y="1"/>
                      <a:pt x="3" y="1"/>
                    </a:cubicBezTo>
                    <a:cubicBezTo>
                      <a:pt x="3" y="0"/>
                      <a:pt x="2" y="0"/>
                      <a:pt x="1" y="0"/>
                    </a:cubicBezTo>
                    <a:cubicBezTo>
                      <a:pt x="1" y="0"/>
                      <a:pt x="0" y="1"/>
                      <a:pt x="1" y="2"/>
                    </a:cubicBezTo>
                    <a:lnTo>
                      <a:pt x="14" y="31"/>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4" name="Freeform 222">
                <a:extLst>
                  <a:ext uri="{FF2B5EF4-FFF2-40B4-BE49-F238E27FC236}">
                    <a16:creationId xmlns:a16="http://schemas.microsoft.com/office/drawing/2014/main" id="{56552003-136E-44E2-92A2-82C4392E0533}"/>
                  </a:ext>
                </a:extLst>
              </p:cNvPr>
              <p:cNvSpPr>
                <a:spLocks/>
              </p:cNvSpPr>
              <p:nvPr/>
            </p:nvSpPr>
            <p:spPr bwMode="auto">
              <a:xfrm>
                <a:off x="3158" y="2910"/>
                <a:ext cx="34" cy="37"/>
              </a:xfrm>
              <a:custGeom>
                <a:avLst/>
                <a:gdLst>
                  <a:gd name="T0" fmla="*/ 12 w 26"/>
                  <a:gd name="T1" fmla="*/ 28 h 28"/>
                  <a:gd name="T2" fmla="*/ 26 w 26"/>
                  <a:gd name="T3" fmla="*/ 19 h 28"/>
                  <a:gd name="T4" fmla="*/ 26 w 26"/>
                  <a:gd name="T5" fmla="*/ 17 h 28"/>
                  <a:gd name="T6" fmla="*/ 26 w 26"/>
                  <a:gd name="T7" fmla="*/ 17 h 28"/>
                  <a:gd name="T8" fmla="*/ 24 w 26"/>
                  <a:gd name="T9" fmla="*/ 17 h 28"/>
                  <a:gd name="T10" fmla="*/ 13 w 26"/>
                  <a:gd name="T11" fmla="*/ 24 h 28"/>
                  <a:gd name="T12" fmla="*/ 2 w 26"/>
                  <a:gd name="T13" fmla="*/ 1 h 28"/>
                  <a:gd name="T14" fmla="*/ 1 w 26"/>
                  <a:gd name="T15" fmla="*/ 0 h 28"/>
                  <a:gd name="T16" fmla="*/ 0 w 26"/>
                  <a:gd name="T17" fmla="*/ 2 h 28"/>
                  <a:gd name="T18" fmla="*/ 12 w 26"/>
                  <a:gd name="T19"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28">
                    <a:moveTo>
                      <a:pt x="12" y="28"/>
                    </a:moveTo>
                    <a:cubicBezTo>
                      <a:pt x="26" y="19"/>
                      <a:pt x="26" y="19"/>
                      <a:pt x="26" y="19"/>
                    </a:cubicBezTo>
                    <a:cubicBezTo>
                      <a:pt x="26" y="19"/>
                      <a:pt x="26" y="18"/>
                      <a:pt x="26" y="17"/>
                    </a:cubicBezTo>
                    <a:cubicBezTo>
                      <a:pt x="26" y="17"/>
                      <a:pt x="26" y="17"/>
                      <a:pt x="26" y="17"/>
                    </a:cubicBezTo>
                    <a:cubicBezTo>
                      <a:pt x="26" y="17"/>
                      <a:pt x="25" y="16"/>
                      <a:pt x="24" y="17"/>
                    </a:cubicBezTo>
                    <a:cubicBezTo>
                      <a:pt x="13" y="24"/>
                      <a:pt x="13" y="24"/>
                      <a:pt x="13" y="24"/>
                    </a:cubicBezTo>
                    <a:cubicBezTo>
                      <a:pt x="2" y="1"/>
                      <a:pt x="2" y="1"/>
                      <a:pt x="2" y="1"/>
                    </a:cubicBezTo>
                    <a:cubicBezTo>
                      <a:pt x="2" y="0"/>
                      <a:pt x="1" y="0"/>
                      <a:pt x="1" y="0"/>
                    </a:cubicBezTo>
                    <a:cubicBezTo>
                      <a:pt x="0" y="0"/>
                      <a:pt x="0" y="1"/>
                      <a:pt x="0" y="2"/>
                    </a:cubicBezTo>
                    <a:lnTo>
                      <a:pt x="12" y="28"/>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5" name="Freeform 223">
                <a:extLst>
                  <a:ext uri="{FF2B5EF4-FFF2-40B4-BE49-F238E27FC236}">
                    <a16:creationId xmlns:a16="http://schemas.microsoft.com/office/drawing/2014/main" id="{24B9472F-609D-40E6-B69A-4E0290339EA2}"/>
                  </a:ext>
                </a:extLst>
              </p:cNvPr>
              <p:cNvSpPr>
                <a:spLocks/>
              </p:cNvSpPr>
              <p:nvPr/>
            </p:nvSpPr>
            <p:spPr bwMode="auto">
              <a:xfrm>
                <a:off x="3164" y="2899"/>
                <a:ext cx="24" cy="28"/>
              </a:xfrm>
              <a:custGeom>
                <a:avLst/>
                <a:gdLst>
                  <a:gd name="T0" fmla="*/ 9 w 19"/>
                  <a:gd name="T1" fmla="*/ 22 h 22"/>
                  <a:gd name="T2" fmla="*/ 19 w 19"/>
                  <a:gd name="T3" fmla="*/ 17 h 22"/>
                  <a:gd name="T4" fmla="*/ 19 w 19"/>
                  <a:gd name="T5" fmla="*/ 15 h 22"/>
                  <a:gd name="T6" fmla="*/ 17 w 19"/>
                  <a:gd name="T7" fmla="*/ 15 h 22"/>
                  <a:gd name="T8" fmla="*/ 10 w 19"/>
                  <a:gd name="T9" fmla="*/ 19 h 22"/>
                  <a:gd name="T10" fmla="*/ 2 w 19"/>
                  <a:gd name="T11" fmla="*/ 1 h 22"/>
                  <a:gd name="T12" fmla="*/ 0 w 19"/>
                  <a:gd name="T13" fmla="*/ 1 h 22"/>
                  <a:gd name="T14" fmla="*/ 0 w 19"/>
                  <a:gd name="T15" fmla="*/ 2 h 22"/>
                  <a:gd name="T16" fmla="*/ 9 w 19"/>
                  <a:gd name="T17"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22">
                    <a:moveTo>
                      <a:pt x="9" y="22"/>
                    </a:moveTo>
                    <a:cubicBezTo>
                      <a:pt x="19" y="17"/>
                      <a:pt x="19" y="17"/>
                      <a:pt x="19" y="17"/>
                    </a:cubicBezTo>
                    <a:cubicBezTo>
                      <a:pt x="19" y="17"/>
                      <a:pt x="19" y="16"/>
                      <a:pt x="19" y="15"/>
                    </a:cubicBezTo>
                    <a:cubicBezTo>
                      <a:pt x="19" y="15"/>
                      <a:pt x="18" y="14"/>
                      <a:pt x="17" y="15"/>
                    </a:cubicBezTo>
                    <a:cubicBezTo>
                      <a:pt x="10" y="19"/>
                      <a:pt x="10" y="19"/>
                      <a:pt x="10" y="19"/>
                    </a:cubicBezTo>
                    <a:cubicBezTo>
                      <a:pt x="2" y="1"/>
                      <a:pt x="2" y="1"/>
                      <a:pt x="2" y="1"/>
                    </a:cubicBezTo>
                    <a:cubicBezTo>
                      <a:pt x="2" y="1"/>
                      <a:pt x="1" y="0"/>
                      <a:pt x="0" y="1"/>
                    </a:cubicBezTo>
                    <a:cubicBezTo>
                      <a:pt x="0" y="1"/>
                      <a:pt x="0" y="2"/>
                      <a:pt x="0" y="2"/>
                    </a:cubicBezTo>
                    <a:lnTo>
                      <a:pt x="9" y="22"/>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6" name="Freeform 224">
                <a:extLst>
                  <a:ext uri="{FF2B5EF4-FFF2-40B4-BE49-F238E27FC236}">
                    <a16:creationId xmlns:a16="http://schemas.microsoft.com/office/drawing/2014/main" id="{4A43CB6C-E2CD-40CC-8538-AF829E0A453E}"/>
                  </a:ext>
                </a:extLst>
              </p:cNvPr>
              <p:cNvSpPr>
                <a:spLocks/>
              </p:cNvSpPr>
              <p:nvPr/>
            </p:nvSpPr>
            <p:spPr bwMode="auto">
              <a:xfrm>
                <a:off x="3179" y="3173"/>
                <a:ext cx="31" cy="107"/>
              </a:xfrm>
              <a:custGeom>
                <a:avLst/>
                <a:gdLst>
                  <a:gd name="T0" fmla="*/ 2 w 24"/>
                  <a:gd name="T1" fmla="*/ 82 h 83"/>
                  <a:gd name="T2" fmla="*/ 2 w 24"/>
                  <a:gd name="T3" fmla="*/ 82 h 83"/>
                  <a:gd name="T4" fmla="*/ 4 w 24"/>
                  <a:gd name="T5" fmla="*/ 82 h 83"/>
                  <a:gd name="T6" fmla="*/ 2 w 24"/>
                  <a:gd name="T7" fmla="*/ 1 h 83"/>
                  <a:gd name="T8" fmla="*/ 1 w 24"/>
                  <a:gd name="T9" fmla="*/ 0 h 83"/>
                  <a:gd name="T10" fmla="*/ 0 w 24"/>
                  <a:gd name="T11" fmla="*/ 2 h 83"/>
                  <a:gd name="T12" fmla="*/ 2 w 24"/>
                  <a:gd name="T13" fmla="*/ 81 h 83"/>
                  <a:gd name="T14" fmla="*/ 2 w 24"/>
                  <a:gd name="T15" fmla="*/ 82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83">
                    <a:moveTo>
                      <a:pt x="2" y="82"/>
                    </a:moveTo>
                    <a:cubicBezTo>
                      <a:pt x="2" y="82"/>
                      <a:pt x="2" y="82"/>
                      <a:pt x="2" y="82"/>
                    </a:cubicBezTo>
                    <a:cubicBezTo>
                      <a:pt x="3" y="83"/>
                      <a:pt x="4" y="83"/>
                      <a:pt x="4" y="82"/>
                    </a:cubicBezTo>
                    <a:cubicBezTo>
                      <a:pt x="24" y="51"/>
                      <a:pt x="3" y="3"/>
                      <a:pt x="2" y="1"/>
                    </a:cubicBezTo>
                    <a:cubicBezTo>
                      <a:pt x="2" y="0"/>
                      <a:pt x="1" y="0"/>
                      <a:pt x="1" y="0"/>
                    </a:cubicBezTo>
                    <a:cubicBezTo>
                      <a:pt x="0" y="0"/>
                      <a:pt x="0" y="1"/>
                      <a:pt x="0" y="2"/>
                    </a:cubicBezTo>
                    <a:cubicBezTo>
                      <a:pt x="0" y="2"/>
                      <a:pt x="21" y="51"/>
                      <a:pt x="2" y="81"/>
                    </a:cubicBezTo>
                    <a:cubicBezTo>
                      <a:pt x="2" y="81"/>
                      <a:pt x="2" y="82"/>
                      <a:pt x="2" y="82"/>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7" name="Freeform 225">
                <a:extLst>
                  <a:ext uri="{FF2B5EF4-FFF2-40B4-BE49-F238E27FC236}">
                    <a16:creationId xmlns:a16="http://schemas.microsoft.com/office/drawing/2014/main" id="{0C67E7E8-D9DB-4DEB-BD70-7A147E32473A}"/>
                  </a:ext>
                </a:extLst>
              </p:cNvPr>
              <p:cNvSpPr>
                <a:spLocks/>
              </p:cNvSpPr>
              <p:nvPr/>
            </p:nvSpPr>
            <p:spPr bwMode="auto">
              <a:xfrm>
                <a:off x="3171" y="3190"/>
                <a:ext cx="34" cy="21"/>
              </a:xfrm>
              <a:custGeom>
                <a:avLst/>
                <a:gdLst>
                  <a:gd name="T0" fmla="*/ 0 w 26"/>
                  <a:gd name="T1" fmla="*/ 15 h 17"/>
                  <a:gd name="T2" fmla="*/ 0 w 26"/>
                  <a:gd name="T3" fmla="*/ 16 h 17"/>
                  <a:gd name="T4" fmla="*/ 2 w 26"/>
                  <a:gd name="T5" fmla="*/ 16 h 17"/>
                  <a:gd name="T6" fmla="*/ 12 w 26"/>
                  <a:gd name="T7" fmla="*/ 4 h 17"/>
                  <a:gd name="T8" fmla="*/ 23 w 26"/>
                  <a:gd name="T9" fmla="*/ 17 h 17"/>
                  <a:gd name="T10" fmla="*/ 25 w 26"/>
                  <a:gd name="T11" fmla="*/ 17 h 17"/>
                  <a:gd name="T12" fmla="*/ 25 w 26"/>
                  <a:gd name="T13" fmla="*/ 15 h 17"/>
                  <a:gd name="T14" fmla="*/ 12 w 26"/>
                  <a:gd name="T15" fmla="*/ 0 h 17"/>
                  <a:gd name="T16" fmla="*/ 0 w 26"/>
                  <a:gd name="T17" fmla="*/ 14 h 17"/>
                  <a:gd name="T18" fmla="*/ 0 w 26"/>
                  <a:gd name="T19"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17">
                    <a:moveTo>
                      <a:pt x="0" y="15"/>
                    </a:moveTo>
                    <a:cubicBezTo>
                      <a:pt x="0" y="16"/>
                      <a:pt x="0" y="16"/>
                      <a:pt x="0" y="16"/>
                    </a:cubicBezTo>
                    <a:cubicBezTo>
                      <a:pt x="1" y="16"/>
                      <a:pt x="2" y="16"/>
                      <a:pt x="2" y="16"/>
                    </a:cubicBezTo>
                    <a:cubicBezTo>
                      <a:pt x="12" y="4"/>
                      <a:pt x="12" y="4"/>
                      <a:pt x="12" y="4"/>
                    </a:cubicBezTo>
                    <a:cubicBezTo>
                      <a:pt x="23" y="17"/>
                      <a:pt x="23" y="17"/>
                      <a:pt x="23" y="17"/>
                    </a:cubicBezTo>
                    <a:cubicBezTo>
                      <a:pt x="24" y="17"/>
                      <a:pt x="25" y="17"/>
                      <a:pt x="25" y="17"/>
                    </a:cubicBezTo>
                    <a:cubicBezTo>
                      <a:pt x="26" y="16"/>
                      <a:pt x="26" y="16"/>
                      <a:pt x="25" y="15"/>
                    </a:cubicBezTo>
                    <a:cubicBezTo>
                      <a:pt x="12" y="0"/>
                      <a:pt x="12" y="0"/>
                      <a:pt x="12" y="0"/>
                    </a:cubicBezTo>
                    <a:cubicBezTo>
                      <a:pt x="0" y="14"/>
                      <a:pt x="0" y="14"/>
                      <a:pt x="0" y="14"/>
                    </a:cubicBezTo>
                    <a:cubicBezTo>
                      <a:pt x="0" y="14"/>
                      <a:pt x="0" y="15"/>
                      <a:pt x="0" y="15"/>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8" name="Freeform 226">
                <a:extLst>
                  <a:ext uri="{FF2B5EF4-FFF2-40B4-BE49-F238E27FC236}">
                    <a16:creationId xmlns:a16="http://schemas.microsoft.com/office/drawing/2014/main" id="{46C2B62C-E98D-4382-A696-B189D3717B14}"/>
                  </a:ext>
                </a:extLst>
              </p:cNvPr>
              <p:cNvSpPr>
                <a:spLocks/>
              </p:cNvSpPr>
              <p:nvPr/>
            </p:nvSpPr>
            <p:spPr bwMode="auto">
              <a:xfrm>
                <a:off x="3166" y="3214"/>
                <a:ext cx="50" cy="17"/>
              </a:xfrm>
              <a:custGeom>
                <a:avLst/>
                <a:gdLst>
                  <a:gd name="T0" fmla="*/ 1 w 39"/>
                  <a:gd name="T1" fmla="*/ 11 h 13"/>
                  <a:gd name="T2" fmla="*/ 2 w 39"/>
                  <a:gd name="T3" fmla="*/ 11 h 13"/>
                  <a:gd name="T4" fmla="*/ 19 w 39"/>
                  <a:gd name="T5" fmla="*/ 3 h 13"/>
                  <a:gd name="T6" fmla="*/ 37 w 39"/>
                  <a:gd name="T7" fmla="*/ 12 h 13"/>
                  <a:gd name="T8" fmla="*/ 39 w 39"/>
                  <a:gd name="T9" fmla="*/ 12 h 13"/>
                  <a:gd name="T10" fmla="*/ 38 w 39"/>
                  <a:gd name="T11" fmla="*/ 10 h 13"/>
                  <a:gd name="T12" fmla="*/ 19 w 39"/>
                  <a:gd name="T13" fmla="*/ 0 h 13"/>
                  <a:gd name="T14" fmla="*/ 1 w 39"/>
                  <a:gd name="T15" fmla="*/ 9 h 13"/>
                  <a:gd name="T16" fmla="*/ 1 w 39"/>
                  <a:gd name="T17" fmla="*/ 11 h 13"/>
                  <a:gd name="T18" fmla="*/ 1 w 39"/>
                  <a:gd name="T19" fmla="*/ 1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13">
                    <a:moveTo>
                      <a:pt x="1" y="11"/>
                    </a:moveTo>
                    <a:cubicBezTo>
                      <a:pt x="1" y="11"/>
                      <a:pt x="2" y="12"/>
                      <a:pt x="2" y="11"/>
                    </a:cubicBezTo>
                    <a:cubicBezTo>
                      <a:pt x="19" y="3"/>
                      <a:pt x="19" y="3"/>
                      <a:pt x="19" y="3"/>
                    </a:cubicBezTo>
                    <a:cubicBezTo>
                      <a:pt x="37" y="12"/>
                      <a:pt x="37" y="12"/>
                      <a:pt x="37" y="12"/>
                    </a:cubicBezTo>
                    <a:cubicBezTo>
                      <a:pt x="38" y="13"/>
                      <a:pt x="39" y="12"/>
                      <a:pt x="39" y="12"/>
                    </a:cubicBezTo>
                    <a:cubicBezTo>
                      <a:pt x="39" y="11"/>
                      <a:pt x="39" y="10"/>
                      <a:pt x="38" y="10"/>
                    </a:cubicBezTo>
                    <a:cubicBezTo>
                      <a:pt x="19" y="0"/>
                      <a:pt x="19" y="0"/>
                      <a:pt x="19" y="0"/>
                    </a:cubicBezTo>
                    <a:cubicBezTo>
                      <a:pt x="1" y="9"/>
                      <a:pt x="1" y="9"/>
                      <a:pt x="1" y="9"/>
                    </a:cubicBezTo>
                    <a:cubicBezTo>
                      <a:pt x="1" y="9"/>
                      <a:pt x="0" y="10"/>
                      <a:pt x="1" y="11"/>
                    </a:cubicBezTo>
                    <a:cubicBezTo>
                      <a:pt x="1" y="11"/>
                      <a:pt x="1" y="11"/>
                      <a:pt x="1" y="11"/>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9" name="Freeform 227">
                <a:extLst>
                  <a:ext uri="{FF2B5EF4-FFF2-40B4-BE49-F238E27FC236}">
                    <a16:creationId xmlns:a16="http://schemas.microsoft.com/office/drawing/2014/main" id="{0C3B23B3-110F-4EED-BB6B-EB3CC43241D9}"/>
                  </a:ext>
                </a:extLst>
              </p:cNvPr>
              <p:cNvSpPr>
                <a:spLocks/>
              </p:cNvSpPr>
              <p:nvPr/>
            </p:nvSpPr>
            <p:spPr bwMode="auto">
              <a:xfrm>
                <a:off x="3166" y="3227"/>
                <a:ext cx="41" cy="22"/>
              </a:xfrm>
              <a:custGeom>
                <a:avLst/>
                <a:gdLst>
                  <a:gd name="T0" fmla="*/ 0 w 32"/>
                  <a:gd name="T1" fmla="*/ 16 h 17"/>
                  <a:gd name="T2" fmla="*/ 0 w 32"/>
                  <a:gd name="T3" fmla="*/ 16 h 17"/>
                  <a:gd name="T4" fmla="*/ 2 w 32"/>
                  <a:gd name="T5" fmla="*/ 16 h 17"/>
                  <a:gd name="T6" fmla="*/ 21 w 32"/>
                  <a:gd name="T7" fmla="*/ 3 h 17"/>
                  <a:gd name="T8" fmla="*/ 29 w 32"/>
                  <a:gd name="T9" fmla="*/ 13 h 17"/>
                  <a:gd name="T10" fmla="*/ 31 w 32"/>
                  <a:gd name="T11" fmla="*/ 13 h 17"/>
                  <a:gd name="T12" fmla="*/ 31 w 32"/>
                  <a:gd name="T13" fmla="*/ 12 h 17"/>
                  <a:gd name="T14" fmla="*/ 21 w 32"/>
                  <a:gd name="T15" fmla="*/ 0 h 17"/>
                  <a:gd name="T16" fmla="*/ 0 w 32"/>
                  <a:gd name="T17" fmla="*/ 14 h 17"/>
                  <a:gd name="T18" fmla="*/ 0 w 32"/>
                  <a:gd name="T19" fmla="*/ 1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17">
                    <a:moveTo>
                      <a:pt x="0" y="16"/>
                    </a:moveTo>
                    <a:cubicBezTo>
                      <a:pt x="0" y="16"/>
                      <a:pt x="0" y="16"/>
                      <a:pt x="0" y="16"/>
                    </a:cubicBezTo>
                    <a:cubicBezTo>
                      <a:pt x="0" y="17"/>
                      <a:pt x="1" y="17"/>
                      <a:pt x="2" y="16"/>
                    </a:cubicBezTo>
                    <a:cubicBezTo>
                      <a:pt x="21" y="3"/>
                      <a:pt x="21" y="3"/>
                      <a:pt x="21" y="3"/>
                    </a:cubicBezTo>
                    <a:cubicBezTo>
                      <a:pt x="29" y="13"/>
                      <a:pt x="29" y="13"/>
                      <a:pt x="29" y="13"/>
                    </a:cubicBezTo>
                    <a:cubicBezTo>
                      <a:pt x="30" y="14"/>
                      <a:pt x="31" y="14"/>
                      <a:pt x="31" y="13"/>
                    </a:cubicBezTo>
                    <a:cubicBezTo>
                      <a:pt x="32" y="13"/>
                      <a:pt x="32" y="12"/>
                      <a:pt x="31" y="12"/>
                    </a:cubicBezTo>
                    <a:cubicBezTo>
                      <a:pt x="21" y="0"/>
                      <a:pt x="21" y="0"/>
                      <a:pt x="21" y="0"/>
                    </a:cubicBezTo>
                    <a:cubicBezTo>
                      <a:pt x="0" y="14"/>
                      <a:pt x="0" y="14"/>
                      <a:pt x="0" y="14"/>
                    </a:cubicBezTo>
                    <a:cubicBezTo>
                      <a:pt x="0" y="15"/>
                      <a:pt x="0" y="15"/>
                      <a:pt x="0" y="16"/>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0" name="Freeform 228">
                <a:extLst>
                  <a:ext uri="{FF2B5EF4-FFF2-40B4-BE49-F238E27FC236}">
                    <a16:creationId xmlns:a16="http://schemas.microsoft.com/office/drawing/2014/main" id="{C3AD5F7A-9F98-4CDA-923B-9AD42A99DABE}"/>
                  </a:ext>
                </a:extLst>
              </p:cNvPr>
              <p:cNvSpPr>
                <a:spLocks/>
              </p:cNvSpPr>
              <p:nvPr/>
            </p:nvSpPr>
            <p:spPr bwMode="auto">
              <a:xfrm>
                <a:off x="3035" y="2962"/>
                <a:ext cx="36" cy="120"/>
              </a:xfrm>
              <a:custGeom>
                <a:avLst/>
                <a:gdLst>
                  <a:gd name="T0" fmla="*/ 0 w 28"/>
                  <a:gd name="T1" fmla="*/ 92 h 93"/>
                  <a:gd name="T2" fmla="*/ 1 w 28"/>
                  <a:gd name="T3" fmla="*/ 93 h 93"/>
                  <a:gd name="T4" fmla="*/ 2 w 28"/>
                  <a:gd name="T5" fmla="*/ 92 h 93"/>
                  <a:gd name="T6" fmla="*/ 27 w 28"/>
                  <a:gd name="T7" fmla="*/ 3 h 93"/>
                  <a:gd name="T8" fmla="*/ 27 w 28"/>
                  <a:gd name="T9" fmla="*/ 1 h 93"/>
                  <a:gd name="T10" fmla="*/ 26 w 28"/>
                  <a:gd name="T11" fmla="*/ 1 h 93"/>
                  <a:gd name="T12" fmla="*/ 0 w 28"/>
                  <a:gd name="T13" fmla="*/ 91 h 93"/>
                  <a:gd name="T14" fmla="*/ 0 w 28"/>
                  <a:gd name="T15" fmla="*/ 92 h 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93">
                    <a:moveTo>
                      <a:pt x="0" y="92"/>
                    </a:moveTo>
                    <a:cubicBezTo>
                      <a:pt x="0" y="93"/>
                      <a:pt x="1" y="93"/>
                      <a:pt x="1" y="93"/>
                    </a:cubicBezTo>
                    <a:cubicBezTo>
                      <a:pt x="2" y="93"/>
                      <a:pt x="2" y="93"/>
                      <a:pt x="2" y="92"/>
                    </a:cubicBezTo>
                    <a:cubicBezTo>
                      <a:pt x="11" y="49"/>
                      <a:pt x="22" y="4"/>
                      <a:pt x="27" y="3"/>
                    </a:cubicBezTo>
                    <a:cubicBezTo>
                      <a:pt x="27" y="3"/>
                      <a:pt x="28" y="2"/>
                      <a:pt x="27" y="1"/>
                    </a:cubicBezTo>
                    <a:cubicBezTo>
                      <a:pt x="27" y="1"/>
                      <a:pt x="26" y="0"/>
                      <a:pt x="26" y="1"/>
                    </a:cubicBezTo>
                    <a:cubicBezTo>
                      <a:pt x="18" y="3"/>
                      <a:pt x="3" y="77"/>
                      <a:pt x="0" y="91"/>
                    </a:cubicBezTo>
                    <a:cubicBezTo>
                      <a:pt x="0" y="92"/>
                      <a:pt x="0" y="92"/>
                      <a:pt x="0" y="92"/>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1" name="Freeform 229">
                <a:extLst>
                  <a:ext uri="{FF2B5EF4-FFF2-40B4-BE49-F238E27FC236}">
                    <a16:creationId xmlns:a16="http://schemas.microsoft.com/office/drawing/2014/main" id="{E7E1B2E1-B8BA-4623-BC95-464CA626C949}"/>
                  </a:ext>
                </a:extLst>
              </p:cNvPr>
              <p:cNvSpPr>
                <a:spLocks/>
              </p:cNvSpPr>
              <p:nvPr/>
            </p:nvSpPr>
            <p:spPr bwMode="auto">
              <a:xfrm>
                <a:off x="3023" y="3029"/>
                <a:ext cx="36" cy="35"/>
              </a:xfrm>
              <a:custGeom>
                <a:avLst/>
                <a:gdLst>
                  <a:gd name="T0" fmla="*/ 14 w 28"/>
                  <a:gd name="T1" fmla="*/ 27 h 27"/>
                  <a:gd name="T2" fmla="*/ 27 w 28"/>
                  <a:gd name="T3" fmla="*/ 20 h 27"/>
                  <a:gd name="T4" fmla="*/ 28 w 28"/>
                  <a:gd name="T5" fmla="*/ 18 h 27"/>
                  <a:gd name="T6" fmla="*/ 26 w 28"/>
                  <a:gd name="T7" fmla="*/ 18 h 27"/>
                  <a:gd name="T8" fmla="*/ 15 w 28"/>
                  <a:gd name="T9" fmla="*/ 24 h 27"/>
                  <a:gd name="T10" fmla="*/ 3 w 28"/>
                  <a:gd name="T11" fmla="*/ 0 h 27"/>
                  <a:gd name="T12" fmla="*/ 1 w 28"/>
                  <a:gd name="T13" fmla="*/ 0 h 27"/>
                  <a:gd name="T14" fmla="*/ 0 w 28"/>
                  <a:gd name="T15" fmla="*/ 2 h 27"/>
                  <a:gd name="T16" fmla="*/ 14 w 28"/>
                  <a:gd name="T1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27">
                    <a:moveTo>
                      <a:pt x="14" y="27"/>
                    </a:moveTo>
                    <a:cubicBezTo>
                      <a:pt x="27" y="20"/>
                      <a:pt x="27" y="20"/>
                      <a:pt x="27" y="20"/>
                    </a:cubicBezTo>
                    <a:cubicBezTo>
                      <a:pt x="28" y="20"/>
                      <a:pt x="28" y="19"/>
                      <a:pt x="28" y="18"/>
                    </a:cubicBezTo>
                    <a:cubicBezTo>
                      <a:pt x="27" y="18"/>
                      <a:pt x="27" y="17"/>
                      <a:pt x="26" y="18"/>
                    </a:cubicBezTo>
                    <a:cubicBezTo>
                      <a:pt x="15" y="24"/>
                      <a:pt x="15" y="24"/>
                      <a:pt x="15" y="24"/>
                    </a:cubicBezTo>
                    <a:cubicBezTo>
                      <a:pt x="3" y="0"/>
                      <a:pt x="3" y="0"/>
                      <a:pt x="3" y="0"/>
                    </a:cubicBezTo>
                    <a:cubicBezTo>
                      <a:pt x="2" y="0"/>
                      <a:pt x="2" y="0"/>
                      <a:pt x="1" y="0"/>
                    </a:cubicBezTo>
                    <a:cubicBezTo>
                      <a:pt x="0" y="0"/>
                      <a:pt x="0" y="1"/>
                      <a:pt x="0" y="2"/>
                    </a:cubicBezTo>
                    <a:lnTo>
                      <a:pt x="14" y="27"/>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2" name="Freeform 230">
                <a:extLst>
                  <a:ext uri="{FF2B5EF4-FFF2-40B4-BE49-F238E27FC236}">
                    <a16:creationId xmlns:a16="http://schemas.microsoft.com/office/drawing/2014/main" id="{D6DD4175-9BF1-4C1C-8FB7-2AF69CAB4B25}"/>
                  </a:ext>
                </a:extLst>
              </p:cNvPr>
              <p:cNvSpPr>
                <a:spLocks/>
              </p:cNvSpPr>
              <p:nvPr/>
            </p:nvSpPr>
            <p:spPr bwMode="auto">
              <a:xfrm>
                <a:off x="3025" y="2998"/>
                <a:ext cx="48" cy="53"/>
              </a:xfrm>
              <a:custGeom>
                <a:avLst/>
                <a:gdLst>
                  <a:gd name="T0" fmla="*/ 14 w 38"/>
                  <a:gd name="T1" fmla="*/ 41 h 41"/>
                  <a:gd name="T2" fmla="*/ 37 w 38"/>
                  <a:gd name="T3" fmla="*/ 31 h 41"/>
                  <a:gd name="T4" fmla="*/ 38 w 38"/>
                  <a:gd name="T5" fmla="*/ 30 h 41"/>
                  <a:gd name="T6" fmla="*/ 36 w 38"/>
                  <a:gd name="T7" fmla="*/ 29 h 41"/>
                  <a:gd name="T8" fmla="*/ 15 w 38"/>
                  <a:gd name="T9" fmla="*/ 38 h 41"/>
                  <a:gd name="T10" fmla="*/ 2 w 38"/>
                  <a:gd name="T11" fmla="*/ 1 h 41"/>
                  <a:gd name="T12" fmla="*/ 1 w 38"/>
                  <a:gd name="T13" fmla="*/ 0 h 41"/>
                  <a:gd name="T14" fmla="*/ 0 w 38"/>
                  <a:gd name="T15" fmla="*/ 2 h 41"/>
                  <a:gd name="T16" fmla="*/ 14 w 38"/>
                  <a:gd name="T17"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41">
                    <a:moveTo>
                      <a:pt x="14" y="41"/>
                    </a:moveTo>
                    <a:cubicBezTo>
                      <a:pt x="37" y="31"/>
                      <a:pt x="37" y="31"/>
                      <a:pt x="37" y="31"/>
                    </a:cubicBezTo>
                    <a:cubicBezTo>
                      <a:pt x="38" y="31"/>
                      <a:pt x="38" y="30"/>
                      <a:pt x="38" y="30"/>
                    </a:cubicBezTo>
                    <a:cubicBezTo>
                      <a:pt x="38" y="29"/>
                      <a:pt x="37" y="29"/>
                      <a:pt x="36" y="29"/>
                    </a:cubicBezTo>
                    <a:cubicBezTo>
                      <a:pt x="15" y="38"/>
                      <a:pt x="15" y="38"/>
                      <a:pt x="15" y="38"/>
                    </a:cubicBezTo>
                    <a:cubicBezTo>
                      <a:pt x="2" y="1"/>
                      <a:pt x="2" y="1"/>
                      <a:pt x="2" y="1"/>
                    </a:cubicBezTo>
                    <a:cubicBezTo>
                      <a:pt x="2" y="1"/>
                      <a:pt x="1" y="0"/>
                      <a:pt x="1" y="0"/>
                    </a:cubicBezTo>
                    <a:cubicBezTo>
                      <a:pt x="0" y="1"/>
                      <a:pt x="0" y="1"/>
                      <a:pt x="0" y="2"/>
                    </a:cubicBezTo>
                    <a:lnTo>
                      <a:pt x="14" y="41"/>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3" name="Freeform 231">
                <a:extLst>
                  <a:ext uri="{FF2B5EF4-FFF2-40B4-BE49-F238E27FC236}">
                    <a16:creationId xmlns:a16="http://schemas.microsoft.com/office/drawing/2014/main" id="{1BA83932-D0DE-49D6-9B33-89B912A8D1F9}"/>
                  </a:ext>
                </a:extLst>
              </p:cNvPr>
              <p:cNvSpPr>
                <a:spLocks/>
              </p:cNvSpPr>
              <p:nvPr/>
            </p:nvSpPr>
            <p:spPr bwMode="auto">
              <a:xfrm>
                <a:off x="3031" y="2986"/>
                <a:ext cx="55" cy="51"/>
              </a:xfrm>
              <a:custGeom>
                <a:avLst/>
                <a:gdLst>
                  <a:gd name="T0" fmla="*/ 12 w 43"/>
                  <a:gd name="T1" fmla="*/ 39 h 39"/>
                  <a:gd name="T2" fmla="*/ 42 w 43"/>
                  <a:gd name="T3" fmla="*/ 27 h 39"/>
                  <a:gd name="T4" fmla="*/ 43 w 43"/>
                  <a:gd name="T5" fmla="*/ 26 h 39"/>
                  <a:gd name="T6" fmla="*/ 42 w 43"/>
                  <a:gd name="T7" fmla="*/ 25 h 39"/>
                  <a:gd name="T8" fmla="*/ 14 w 43"/>
                  <a:gd name="T9" fmla="*/ 35 h 39"/>
                  <a:gd name="T10" fmla="*/ 2 w 43"/>
                  <a:gd name="T11" fmla="*/ 1 h 39"/>
                  <a:gd name="T12" fmla="*/ 1 w 43"/>
                  <a:gd name="T13" fmla="*/ 0 h 39"/>
                  <a:gd name="T14" fmla="*/ 0 w 43"/>
                  <a:gd name="T15" fmla="*/ 2 h 39"/>
                  <a:gd name="T16" fmla="*/ 12 w 43"/>
                  <a:gd name="T17"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39">
                    <a:moveTo>
                      <a:pt x="12" y="39"/>
                    </a:moveTo>
                    <a:cubicBezTo>
                      <a:pt x="42" y="27"/>
                      <a:pt x="42" y="27"/>
                      <a:pt x="42" y="27"/>
                    </a:cubicBezTo>
                    <a:cubicBezTo>
                      <a:pt x="43" y="27"/>
                      <a:pt x="43" y="26"/>
                      <a:pt x="43" y="26"/>
                    </a:cubicBezTo>
                    <a:cubicBezTo>
                      <a:pt x="43" y="25"/>
                      <a:pt x="42" y="25"/>
                      <a:pt x="42" y="25"/>
                    </a:cubicBezTo>
                    <a:cubicBezTo>
                      <a:pt x="14" y="35"/>
                      <a:pt x="14" y="35"/>
                      <a:pt x="14" y="35"/>
                    </a:cubicBezTo>
                    <a:cubicBezTo>
                      <a:pt x="2" y="1"/>
                      <a:pt x="2" y="1"/>
                      <a:pt x="2" y="1"/>
                    </a:cubicBezTo>
                    <a:cubicBezTo>
                      <a:pt x="2" y="0"/>
                      <a:pt x="1" y="0"/>
                      <a:pt x="1" y="0"/>
                    </a:cubicBezTo>
                    <a:cubicBezTo>
                      <a:pt x="0" y="0"/>
                      <a:pt x="0" y="1"/>
                      <a:pt x="0" y="2"/>
                    </a:cubicBezTo>
                    <a:lnTo>
                      <a:pt x="12" y="39"/>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4" name="Freeform 232">
                <a:extLst>
                  <a:ext uri="{FF2B5EF4-FFF2-40B4-BE49-F238E27FC236}">
                    <a16:creationId xmlns:a16="http://schemas.microsoft.com/office/drawing/2014/main" id="{09E55551-DBFA-4A5E-9C22-5CD96200B011}"/>
                  </a:ext>
                </a:extLst>
              </p:cNvPr>
              <p:cNvSpPr>
                <a:spLocks/>
              </p:cNvSpPr>
              <p:nvPr/>
            </p:nvSpPr>
            <p:spPr bwMode="auto">
              <a:xfrm>
                <a:off x="3041" y="2983"/>
                <a:ext cx="38" cy="34"/>
              </a:xfrm>
              <a:custGeom>
                <a:avLst/>
                <a:gdLst>
                  <a:gd name="T0" fmla="*/ 6 w 29"/>
                  <a:gd name="T1" fmla="*/ 27 h 27"/>
                  <a:gd name="T2" fmla="*/ 28 w 29"/>
                  <a:gd name="T3" fmla="*/ 17 h 27"/>
                  <a:gd name="T4" fmla="*/ 28 w 29"/>
                  <a:gd name="T5" fmla="*/ 16 h 27"/>
                  <a:gd name="T6" fmla="*/ 27 w 29"/>
                  <a:gd name="T7" fmla="*/ 15 h 27"/>
                  <a:gd name="T8" fmla="*/ 8 w 29"/>
                  <a:gd name="T9" fmla="*/ 24 h 27"/>
                  <a:gd name="T10" fmla="*/ 2 w 29"/>
                  <a:gd name="T11" fmla="*/ 1 h 27"/>
                  <a:gd name="T12" fmla="*/ 1 w 29"/>
                  <a:gd name="T13" fmla="*/ 1 h 27"/>
                  <a:gd name="T14" fmla="*/ 0 w 29"/>
                  <a:gd name="T15" fmla="*/ 2 h 27"/>
                  <a:gd name="T16" fmla="*/ 6 w 29"/>
                  <a:gd name="T1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7">
                    <a:moveTo>
                      <a:pt x="6" y="27"/>
                    </a:moveTo>
                    <a:cubicBezTo>
                      <a:pt x="28" y="17"/>
                      <a:pt x="28" y="17"/>
                      <a:pt x="28" y="17"/>
                    </a:cubicBezTo>
                    <a:cubicBezTo>
                      <a:pt x="28" y="17"/>
                      <a:pt x="29" y="16"/>
                      <a:pt x="28" y="16"/>
                    </a:cubicBezTo>
                    <a:cubicBezTo>
                      <a:pt x="28" y="15"/>
                      <a:pt x="27" y="15"/>
                      <a:pt x="27" y="15"/>
                    </a:cubicBezTo>
                    <a:cubicBezTo>
                      <a:pt x="8" y="24"/>
                      <a:pt x="8" y="24"/>
                      <a:pt x="8" y="24"/>
                    </a:cubicBezTo>
                    <a:cubicBezTo>
                      <a:pt x="2" y="1"/>
                      <a:pt x="2" y="1"/>
                      <a:pt x="2" y="1"/>
                    </a:cubicBezTo>
                    <a:cubicBezTo>
                      <a:pt x="2" y="1"/>
                      <a:pt x="1" y="0"/>
                      <a:pt x="1" y="1"/>
                    </a:cubicBezTo>
                    <a:cubicBezTo>
                      <a:pt x="0" y="1"/>
                      <a:pt x="0" y="1"/>
                      <a:pt x="0" y="2"/>
                    </a:cubicBezTo>
                    <a:lnTo>
                      <a:pt x="6" y="27"/>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5" name="Freeform 233">
                <a:extLst>
                  <a:ext uri="{FF2B5EF4-FFF2-40B4-BE49-F238E27FC236}">
                    <a16:creationId xmlns:a16="http://schemas.microsoft.com/office/drawing/2014/main" id="{E288DA94-2048-463A-9D75-6A514527A26C}"/>
                  </a:ext>
                </a:extLst>
              </p:cNvPr>
              <p:cNvSpPr>
                <a:spLocks/>
              </p:cNvSpPr>
              <p:nvPr/>
            </p:nvSpPr>
            <p:spPr bwMode="auto">
              <a:xfrm>
                <a:off x="3050" y="2972"/>
                <a:ext cx="20" cy="31"/>
              </a:xfrm>
              <a:custGeom>
                <a:avLst/>
                <a:gdLst>
                  <a:gd name="T0" fmla="*/ 2 w 15"/>
                  <a:gd name="T1" fmla="*/ 24 h 24"/>
                  <a:gd name="T2" fmla="*/ 15 w 15"/>
                  <a:gd name="T3" fmla="*/ 13 h 24"/>
                  <a:gd name="T4" fmla="*/ 15 w 15"/>
                  <a:gd name="T5" fmla="*/ 11 h 24"/>
                  <a:gd name="T6" fmla="*/ 13 w 15"/>
                  <a:gd name="T7" fmla="*/ 11 h 24"/>
                  <a:gd name="T8" fmla="*/ 4 w 15"/>
                  <a:gd name="T9" fmla="*/ 19 h 24"/>
                  <a:gd name="T10" fmla="*/ 3 w 15"/>
                  <a:gd name="T11" fmla="*/ 1 h 24"/>
                  <a:gd name="T12" fmla="*/ 1 w 15"/>
                  <a:gd name="T13" fmla="*/ 0 h 24"/>
                  <a:gd name="T14" fmla="*/ 0 w 15"/>
                  <a:gd name="T15" fmla="*/ 1 h 24"/>
                  <a:gd name="T16" fmla="*/ 2 w 15"/>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24">
                    <a:moveTo>
                      <a:pt x="2" y="24"/>
                    </a:moveTo>
                    <a:cubicBezTo>
                      <a:pt x="15" y="13"/>
                      <a:pt x="15" y="13"/>
                      <a:pt x="15" y="13"/>
                    </a:cubicBezTo>
                    <a:cubicBezTo>
                      <a:pt x="15" y="12"/>
                      <a:pt x="15" y="11"/>
                      <a:pt x="15" y="11"/>
                    </a:cubicBezTo>
                    <a:cubicBezTo>
                      <a:pt x="15" y="10"/>
                      <a:pt x="14" y="10"/>
                      <a:pt x="13" y="11"/>
                    </a:cubicBezTo>
                    <a:cubicBezTo>
                      <a:pt x="4" y="19"/>
                      <a:pt x="4" y="19"/>
                      <a:pt x="4" y="19"/>
                    </a:cubicBezTo>
                    <a:cubicBezTo>
                      <a:pt x="3" y="1"/>
                      <a:pt x="3" y="1"/>
                      <a:pt x="3" y="1"/>
                    </a:cubicBezTo>
                    <a:cubicBezTo>
                      <a:pt x="3" y="0"/>
                      <a:pt x="2" y="0"/>
                      <a:pt x="1" y="0"/>
                    </a:cubicBezTo>
                    <a:cubicBezTo>
                      <a:pt x="1" y="0"/>
                      <a:pt x="0" y="1"/>
                      <a:pt x="0" y="1"/>
                    </a:cubicBezTo>
                    <a:lnTo>
                      <a:pt x="2" y="24"/>
                    </a:ln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6" name="Freeform 234">
                <a:extLst>
                  <a:ext uri="{FF2B5EF4-FFF2-40B4-BE49-F238E27FC236}">
                    <a16:creationId xmlns:a16="http://schemas.microsoft.com/office/drawing/2014/main" id="{D6390E70-9232-4341-BADF-98D214E7354F}"/>
                  </a:ext>
                </a:extLst>
              </p:cNvPr>
              <p:cNvSpPr>
                <a:spLocks/>
              </p:cNvSpPr>
              <p:nvPr/>
            </p:nvSpPr>
            <p:spPr bwMode="auto">
              <a:xfrm>
                <a:off x="2861" y="3110"/>
                <a:ext cx="66" cy="99"/>
              </a:xfrm>
              <a:custGeom>
                <a:avLst/>
                <a:gdLst>
                  <a:gd name="T0" fmla="*/ 9 w 51"/>
                  <a:gd name="T1" fmla="*/ 24 h 77"/>
                  <a:gd name="T2" fmla="*/ 48 w 51"/>
                  <a:gd name="T3" fmla="*/ 76 h 77"/>
                  <a:gd name="T4" fmla="*/ 50 w 51"/>
                  <a:gd name="T5" fmla="*/ 76 h 77"/>
                  <a:gd name="T6" fmla="*/ 50 w 51"/>
                  <a:gd name="T7" fmla="*/ 74 h 77"/>
                  <a:gd name="T8" fmla="*/ 2 w 51"/>
                  <a:gd name="T9" fmla="*/ 4 h 77"/>
                  <a:gd name="T10" fmla="*/ 3 w 51"/>
                  <a:gd name="T11" fmla="*/ 2 h 77"/>
                  <a:gd name="T12" fmla="*/ 3 w 51"/>
                  <a:gd name="T13" fmla="*/ 1 h 77"/>
                  <a:gd name="T14" fmla="*/ 1 w 51"/>
                  <a:gd name="T15" fmla="*/ 0 h 77"/>
                  <a:gd name="T16" fmla="*/ 0 w 51"/>
                  <a:gd name="T17" fmla="*/ 4 h 77"/>
                  <a:gd name="T18" fmla="*/ 9 w 51"/>
                  <a:gd name="T19" fmla="*/ 24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 h="77">
                    <a:moveTo>
                      <a:pt x="9" y="24"/>
                    </a:moveTo>
                    <a:cubicBezTo>
                      <a:pt x="22" y="46"/>
                      <a:pt x="47" y="74"/>
                      <a:pt x="48" y="76"/>
                    </a:cubicBezTo>
                    <a:cubicBezTo>
                      <a:pt x="49" y="77"/>
                      <a:pt x="50" y="77"/>
                      <a:pt x="50" y="76"/>
                    </a:cubicBezTo>
                    <a:cubicBezTo>
                      <a:pt x="51" y="76"/>
                      <a:pt x="51" y="75"/>
                      <a:pt x="50" y="74"/>
                    </a:cubicBezTo>
                    <a:cubicBezTo>
                      <a:pt x="37" y="59"/>
                      <a:pt x="1" y="15"/>
                      <a:pt x="2" y="4"/>
                    </a:cubicBezTo>
                    <a:cubicBezTo>
                      <a:pt x="3" y="3"/>
                      <a:pt x="3" y="3"/>
                      <a:pt x="3" y="2"/>
                    </a:cubicBezTo>
                    <a:cubicBezTo>
                      <a:pt x="4" y="2"/>
                      <a:pt x="4" y="1"/>
                      <a:pt x="3" y="1"/>
                    </a:cubicBezTo>
                    <a:cubicBezTo>
                      <a:pt x="3" y="0"/>
                      <a:pt x="2" y="0"/>
                      <a:pt x="1" y="0"/>
                    </a:cubicBezTo>
                    <a:cubicBezTo>
                      <a:pt x="1" y="1"/>
                      <a:pt x="0" y="2"/>
                      <a:pt x="0" y="4"/>
                    </a:cubicBezTo>
                    <a:cubicBezTo>
                      <a:pt x="0" y="8"/>
                      <a:pt x="3" y="15"/>
                      <a:pt x="9" y="24"/>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7" name="Freeform 235">
                <a:extLst>
                  <a:ext uri="{FF2B5EF4-FFF2-40B4-BE49-F238E27FC236}">
                    <a16:creationId xmlns:a16="http://schemas.microsoft.com/office/drawing/2014/main" id="{23A62CB9-88ED-4980-B1DE-5D7487276E82}"/>
                  </a:ext>
                </a:extLst>
              </p:cNvPr>
              <p:cNvSpPr>
                <a:spLocks/>
              </p:cNvSpPr>
              <p:nvPr/>
            </p:nvSpPr>
            <p:spPr bwMode="auto">
              <a:xfrm>
                <a:off x="2870" y="3163"/>
                <a:ext cx="59" cy="29"/>
              </a:xfrm>
              <a:custGeom>
                <a:avLst/>
                <a:gdLst>
                  <a:gd name="T0" fmla="*/ 0 w 46"/>
                  <a:gd name="T1" fmla="*/ 13 h 23"/>
                  <a:gd name="T2" fmla="*/ 1 w 46"/>
                  <a:gd name="T3" fmla="*/ 14 h 23"/>
                  <a:gd name="T4" fmla="*/ 32 w 46"/>
                  <a:gd name="T5" fmla="*/ 23 h 23"/>
                  <a:gd name="T6" fmla="*/ 46 w 46"/>
                  <a:gd name="T7" fmla="*/ 2 h 23"/>
                  <a:gd name="T8" fmla="*/ 45 w 46"/>
                  <a:gd name="T9" fmla="*/ 0 h 23"/>
                  <a:gd name="T10" fmla="*/ 43 w 46"/>
                  <a:gd name="T11" fmla="*/ 0 h 23"/>
                  <a:gd name="T12" fmla="*/ 31 w 46"/>
                  <a:gd name="T13" fmla="*/ 20 h 23"/>
                  <a:gd name="T14" fmla="*/ 1 w 46"/>
                  <a:gd name="T15" fmla="*/ 11 h 23"/>
                  <a:gd name="T16" fmla="*/ 0 w 46"/>
                  <a:gd name="T17" fmla="*/ 12 h 23"/>
                  <a:gd name="T18" fmla="*/ 0 w 46"/>
                  <a:gd name="T19"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 h="23">
                    <a:moveTo>
                      <a:pt x="0" y="13"/>
                    </a:moveTo>
                    <a:cubicBezTo>
                      <a:pt x="0" y="14"/>
                      <a:pt x="0" y="14"/>
                      <a:pt x="1" y="14"/>
                    </a:cubicBezTo>
                    <a:cubicBezTo>
                      <a:pt x="32" y="23"/>
                      <a:pt x="32" y="23"/>
                      <a:pt x="32" y="23"/>
                    </a:cubicBezTo>
                    <a:cubicBezTo>
                      <a:pt x="46" y="2"/>
                      <a:pt x="46" y="2"/>
                      <a:pt x="46" y="2"/>
                    </a:cubicBezTo>
                    <a:cubicBezTo>
                      <a:pt x="46" y="1"/>
                      <a:pt x="46" y="0"/>
                      <a:pt x="45" y="0"/>
                    </a:cubicBezTo>
                    <a:cubicBezTo>
                      <a:pt x="45" y="0"/>
                      <a:pt x="44" y="0"/>
                      <a:pt x="43" y="0"/>
                    </a:cubicBezTo>
                    <a:cubicBezTo>
                      <a:pt x="31" y="20"/>
                      <a:pt x="31" y="20"/>
                      <a:pt x="31" y="20"/>
                    </a:cubicBezTo>
                    <a:cubicBezTo>
                      <a:pt x="1" y="11"/>
                      <a:pt x="1" y="11"/>
                      <a:pt x="1" y="11"/>
                    </a:cubicBezTo>
                    <a:cubicBezTo>
                      <a:pt x="1" y="11"/>
                      <a:pt x="0" y="12"/>
                      <a:pt x="0" y="12"/>
                    </a:cubicBezTo>
                    <a:cubicBezTo>
                      <a:pt x="0" y="13"/>
                      <a:pt x="0" y="13"/>
                      <a:pt x="0" y="13"/>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8" name="Freeform 236">
                <a:extLst>
                  <a:ext uri="{FF2B5EF4-FFF2-40B4-BE49-F238E27FC236}">
                    <a16:creationId xmlns:a16="http://schemas.microsoft.com/office/drawing/2014/main" id="{8E5A89B4-7421-4E9F-8951-C744B02E6EF6}"/>
                  </a:ext>
                </a:extLst>
              </p:cNvPr>
              <p:cNvSpPr>
                <a:spLocks/>
              </p:cNvSpPr>
              <p:nvPr/>
            </p:nvSpPr>
            <p:spPr bwMode="auto">
              <a:xfrm>
                <a:off x="2857" y="3145"/>
                <a:ext cx="66" cy="36"/>
              </a:xfrm>
              <a:custGeom>
                <a:avLst/>
                <a:gdLst>
                  <a:gd name="T0" fmla="*/ 0 w 51"/>
                  <a:gd name="T1" fmla="*/ 13 h 28"/>
                  <a:gd name="T2" fmla="*/ 0 w 51"/>
                  <a:gd name="T3" fmla="*/ 13 h 28"/>
                  <a:gd name="T4" fmla="*/ 35 w 51"/>
                  <a:gd name="T5" fmla="*/ 28 h 28"/>
                  <a:gd name="T6" fmla="*/ 35 w 51"/>
                  <a:gd name="T7" fmla="*/ 27 h 28"/>
                  <a:gd name="T8" fmla="*/ 50 w 51"/>
                  <a:gd name="T9" fmla="*/ 2 h 28"/>
                  <a:gd name="T10" fmla="*/ 50 w 51"/>
                  <a:gd name="T11" fmla="*/ 1 h 28"/>
                  <a:gd name="T12" fmla="*/ 48 w 51"/>
                  <a:gd name="T13" fmla="*/ 1 h 28"/>
                  <a:gd name="T14" fmla="*/ 34 w 51"/>
                  <a:gd name="T15" fmla="*/ 25 h 28"/>
                  <a:gd name="T16" fmla="*/ 1 w 51"/>
                  <a:gd name="T17" fmla="*/ 11 h 28"/>
                  <a:gd name="T18" fmla="*/ 0 w 51"/>
                  <a:gd name="T19" fmla="*/ 12 h 28"/>
                  <a:gd name="T20" fmla="*/ 0 w 51"/>
                  <a:gd name="T21" fmla="*/ 13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 h="28">
                    <a:moveTo>
                      <a:pt x="0" y="13"/>
                    </a:moveTo>
                    <a:cubicBezTo>
                      <a:pt x="0" y="13"/>
                      <a:pt x="0" y="13"/>
                      <a:pt x="0" y="13"/>
                    </a:cubicBezTo>
                    <a:cubicBezTo>
                      <a:pt x="35" y="28"/>
                      <a:pt x="35" y="28"/>
                      <a:pt x="35" y="28"/>
                    </a:cubicBezTo>
                    <a:cubicBezTo>
                      <a:pt x="35" y="27"/>
                      <a:pt x="35" y="27"/>
                      <a:pt x="35" y="27"/>
                    </a:cubicBezTo>
                    <a:cubicBezTo>
                      <a:pt x="41" y="19"/>
                      <a:pt x="50" y="3"/>
                      <a:pt x="50" y="2"/>
                    </a:cubicBezTo>
                    <a:cubicBezTo>
                      <a:pt x="51" y="2"/>
                      <a:pt x="51" y="1"/>
                      <a:pt x="50" y="1"/>
                    </a:cubicBezTo>
                    <a:cubicBezTo>
                      <a:pt x="50" y="0"/>
                      <a:pt x="49" y="0"/>
                      <a:pt x="48" y="1"/>
                    </a:cubicBezTo>
                    <a:cubicBezTo>
                      <a:pt x="48" y="1"/>
                      <a:pt x="48" y="1"/>
                      <a:pt x="34" y="25"/>
                    </a:cubicBezTo>
                    <a:cubicBezTo>
                      <a:pt x="1" y="11"/>
                      <a:pt x="1" y="11"/>
                      <a:pt x="1" y="11"/>
                    </a:cubicBezTo>
                    <a:cubicBezTo>
                      <a:pt x="1" y="11"/>
                      <a:pt x="0" y="11"/>
                      <a:pt x="0" y="12"/>
                    </a:cubicBezTo>
                    <a:cubicBezTo>
                      <a:pt x="0" y="12"/>
                      <a:pt x="0" y="13"/>
                      <a:pt x="0" y="13"/>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9" name="Freeform 237">
                <a:extLst>
                  <a:ext uri="{FF2B5EF4-FFF2-40B4-BE49-F238E27FC236}">
                    <a16:creationId xmlns:a16="http://schemas.microsoft.com/office/drawing/2014/main" id="{26ADB7C4-F7A7-4764-928D-2F17C4E90325}"/>
                  </a:ext>
                </a:extLst>
              </p:cNvPr>
              <p:cNvSpPr>
                <a:spLocks/>
              </p:cNvSpPr>
              <p:nvPr/>
            </p:nvSpPr>
            <p:spPr bwMode="auto">
              <a:xfrm>
                <a:off x="2852" y="3139"/>
                <a:ext cx="56" cy="29"/>
              </a:xfrm>
              <a:custGeom>
                <a:avLst/>
                <a:gdLst>
                  <a:gd name="T0" fmla="*/ 1 w 43"/>
                  <a:gd name="T1" fmla="*/ 4 h 22"/>
                  <a:gd name="T2" fmla="*/ 1 w 43"/>
                  <a:gd name="T3" fmla="*/ 4 h 22"/>
                  <a:gd name="T4" fmla="*/ 31 w 43"/>
                  <a:gd name="T5" fmla="*/ 22 h 22"/>
                  <a:gd name="T6" fmla="*/ 43 w 43"/>
                  <a:gd name="T7" fmla="*/ 2 h 22"/>
                  <a:gd name="T8" fmla="*/ 43 w 43"/>
                  <a:gd name="T9" fmla="*/ 0 h 22"/>
                  <a:gd name="T10" fmla="*/ 41 w 43"/>
                  <a:gd name="T11" fmla="*/ 1 h 22"/>
                  <a:gd name="T12" fmla="*/ 30 w 43"/>
                  <a:gd name="T13" fmla="*/ 18 h 22"/>
                  <a:gd name="T14" fmla="*/ 2 w 43"/>
                  <a:gd name="T15" fmla="*/ 2 h 22"/>
                  <a:gd name="T16" fmla="*/ 1 w 43"/>
                  <a:gd name="T17" fmla="*/ 3 h 22"/>
                  <a:gd name="T18" fmla="*/ 1 w 43"/>
                  <a:gd name="T19" fmla="*/ 4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22">
                    <a:moveTo>
                      <a:pt x="1" y="4"/>
                    </a:moveTo>
                    <a:cubicBezTo>
                      <a:pt x="1" y="4"/>
                      <a:pt x="1" y="4"/>
                      <a:pt x="1" y="4"/>
                    </a:cubicBezTo>
                    <a:cubicBezTo>
                      <a:pt x="31" y="22"/>
                      <a:pt x="31" y="22"/>
                      <a:pt x="31" y="22"/>
                    </a:cubicBezTo>
                    <a:cubicBezTo>
                      <a:pt x="43" y="2"/>
                      <a:pt x="43" y="2"/>
                      <a:pt x="43" y="2"/>
                    </a:cubicBezTo>
                    <a:cubicBezTo>
                      <a:pt x="43" y="1"/>
                      <a:pt x="43" y="1"/>
                      <a:pt x="43" y="0"/>
                    </a:cubicBezTo>
                    <a:cubicBezTo>
                      <a:pt x="42" y="0"/>
                      <a:pt x="41" y="0"/>
                      <a:pt x="41" y="1"/>
                    </a:cubicBezTo>
                    <a:cubicBezTo>
                      <a:pt x="30" y="18"/>
                      <a:pt x="30" y="18"/>
                      <a:pt x="30" y="18"/>
                    </a:cubicBezTo>
                    <a:cubicBezTo>
                      <a:pt x="2" y="2"/>
                      <a:pt x="2" y="2"/>
                      <a:pt x="2" y="2"/>
                    </a:cubicBezTo>
                    <a:cubicBezTo>
                      <a:pt x="2" y="2"/>
                      <a:pt x="1" y="2"/>
                      <a:pt x="1" y="3"/>
                    </a:cubicBezTo>
                    <a:cubicBezTo>
                      <a:pt x="0" y="3"/>
                      <a:pt x="0" y="4"/>
                      <a:pt x="1" y="4"/>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0" name="Freeform 238">
                <a:extLst>
                  <a:ext uri="{FF2B5EF4-FFF2-40B4-BE49-F238E27FC236}">
                    <a16:creationId xmlns:a16="http://schemas.microsoft.com/office/drawing/2014/main" id="{60252244-C3A7-4792-B5F5-C271F5C8EEA3}"/>
                  </a:ext>
                </a:extLst>
              </p:cNvPr>
              <p:cNvSpPr>
                <a:spLocks/>
              </p:cNvSpPr>
              <p:nvPr/>
            </p:nvSpPr>
            <p:spPr bwMode="auto">
              <a:xfrm>
                <a:off x="2859" y="3125"/>
                <a:ext cx="29" cy="27"/>
              </a:xfrm>
              <a:custGeom>
                <a:avLst/>
                <a:gdLst>
                  <a:gd name="T0" fmla="*/ 0 w 23"/>
                  <a:gd name="T1" fmla="*/ 5 h 21"/>
                  <a:gd name="T2" fmla="*/ 1 w 23"/>
                  <a:gd name="T3" fmla="*/ 5 h 21"/>
                  <a:gd name="T4" fmla="*/ 17 w 23"/>
                  <a:gd name="T5" fmla="*/ 21 h 21"/>
                  <a:gd name="T6" fmla="*/ 23 w 23"/>
                  <a:gd name="T7" fmla="*/ 2 h 21"/>
                  <a:gd name="T8" fmla="*/ 22 w 23"/>
                  <a:gd name="T9" fmla="*/ 0 h 21"/>
                  <a:gd name="T10" fmla="*/ 20 w 23"/>
                  <a:gd name="T11" fmla="*/ 1 h 21"/>
                  <a:gd name="T12" fmla="*/ 16 w 23"/>
                  <a:gd name="T13" fmla="*/ 16 h 21"/>
                  <a:gd name="T14" fmla="*/ 2 w 23"/>
                  <a:gd name="T15" fmla="*/ 4 h 21"/>
                  <a:gd name="T16" fmla="*/ 1 w 23"/>
                  <a:gd name="T17" fmla="*/ 4 h 21"/>
                  <a:gd name="T18" fmla="*/ 0 w 23"/>
                  <a:gd name="T19"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 h="21">
                    <a:moveTo>
                      <a:pt x="0" y="5"/>
                    </a:moveTo>
                    <a:cubicBezTo>
                      <a:pt x="1" y="5"/>
                      <a:pt x="1" y="5"/>
                      <a:pt x="1" y="5"/>
                    </a:cubicBezTo>
                    <a:cubicBezTo>
                      <a:pt x="17" y="21"/>
                      <a:pt x="17" y="21"/>
                      <a:pt x="17" y="21"/>
                    </a:cubicBezTo>
                    <a:cubicBezTo>
                      <a:pt x="23" y="2"/>
                      <a:pt x="23" y="2"/>
                      <a:pt x="23" y="2"/>
                    </a:cubicBezTo>
                    <a:cubicBezTo>
                      <a:pt x="23" y="1"/>
                      <a:pt x="22" y="0"/>
                      <a:pt x="22" y="0"/>
                    </a:cubicBezTo>
                    <a:cubicBezTo>
                      <a:pt x="21" y="0"/>
                      <a:pt x="20" y="0"/>
                      <a:pt x="20" y="1"/>
                    </a:cubicBezTo>
                    <a:cubicBezTo>
                      <a:pt x="16" y="16"/>
                      <a:pt x="16" y="16"/>
                      <a:pt x="16" y="16"/>
                    </a:cubicBezTo>
                    <a:cubicBezTo>
                      <a:pt x="2" y="4"/>
                      <a:pt x="2" y="4"/>
                      <a:pt x="2" y="4"/>
                    </a:cubicBezTo>
                    <a:cubicBezTo>
                      <a:pt x="2" y="3"/>
                      <a:pt x="1" y="3"/>
                      <a:pt x="1" y="4"/>
                    </a:cubicBezTo>
                    <a:cubicBezTo>
                      <a:pt x="0" y="4"/>
                      <a:pt x="0" y="5"/>
                      <a:pt x="0" y="5"/>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1" name="Freeform 239">
                <a:extLst>
                  <a:ext uri="{FF2B5EF4-FFF2-40B4-BE49-F238E27FC236}">
                    <a16:creationId xmlns:a16="http://schemas.microsoft.com/office/drawing/2014/main" id="{9BB58FF0-5165-4533-840E-17DC48447411}"/>
                  </a:ext>
                </a:extLst>
              </p:cNvPr>
              <p:cNvSpPr>
                <a:spLocks/>
              </p:cNvSpPr>
              <p:nvPr/>
            </p:nvSpPr>
            <p:spPr bwMode="auto">
              <a:xfrm>
                <a:off x="2953" y="3274"/>
                <a:ext cx="24" cy="88"/>
              </a:xfrm>
              <a:custGeom>
                <a:avLst/>
                <a:gdLst>
                  <a:gd name="T0" fmla="*/ 0 w 19"/>
                  <a:gd name="T1" fmla="*/ 67 h 68"/>
                  <a:gd name="T2" fmla="*/ 1 w 19"/>
                  <a:gd name="T3" fmla="*/ 68 h 68"/>
                  <a:gd name="T4" fmla="*/ 2 w 19"/>
                  <a:gd name="T5" fmla="*/ 67 h 68"/>
                  <a:gd name="T6" fmla="*/ 16 w 19"/>
                  <a:gd name="T7" fmla="*/ 0 h 68"/>
                  <a:gd name="T8" fmla="*/ 15 w 19"/>
                  <a:gd name="T9" fmla="*/ 0 h 68"/>
                  <a:gd name="T10" fmla="*/ 15 w 19"/>
                  <a:gd name="T11" fmla="*/ 2 h 68"/>
                  <a:gd name="T12" fmla="*/ 0 w 19"/>
                  <a:gd name="T13" fmla="*/ 66 h 68"/>
                  <a:gd name="T14" fmla="*/ 0 w 19"/>
                  <a:gd name="T15" fmla="*/ 67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68">
                    <a:moveTo>
                      <a:pt x="0" y="67"/>
                    </a:moveTo>
                    <a:cubicBezTo>
                      <a:pt x="0" y="67"/>
                      <a:pt x="0" y="68"/>
                      <a:pt x="1" y="68"/>
                    </a:cubicBezTo>
                    <a:cubicBezTo>
                      <a:pt x="1" y="68"/>
                      <a:pt x="2" y="67"/>
                      <a:pt x="2" y="67"/>
                    </a:cubicBezTo>
                    <a:cubicBezTo>
                      <a:pt x="10" y="38"/>
                      <a:pt x="19" y="3"/>
                      <a:pt x="16" y="0"/>
                    </a:cubicBezTo>
                    <a:cubicBezTo>
                      <a:pt x="16" y="0"/>
                      <a:pt x="15" y="0"/>
                      <a:pt x="15" y="0"/>
                    </a:cubicBezTo>
                    <a:cubicBezTo>
                      <a:pt x="14" y="1"/>
                      <a:pt x="14" y="1"/>
                      <a:pt x="15" y="2"/>
                    </a:cubicBezTo>
                    <a:cubicBezTo>
                      <a:pt x="16" y="5"/>
                      <a:pt x="8" y="37"/>
                      <a:pt x="0" y="66"/>
                    </a:cubicBezTo>
                    <a:cubicBezTo>
                      <a:pt x="0" y="66"/>
                      <a:pt x="0" y="67"/>
                      <a:pt x="0" y="67"/>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2" name="Freeform 240">
                <a:extLst>
                  <a:ext uri="{FF2B5EF4-FFF2-40B4-BE49-F238E27FC236}">
                    <a16:creationId xmlns:a16="http://schemas.microsoft.com/office/drawing/2014/main" id="{144425F8-3890-4290-9915-DDD270C05666}"/>
                  </a:ext>
                </a:extLst>
              </p:cNvPr>
              <p:cNvSpPr>
                <a:spLocks/>
              </p:cNvSpPr>
              <p:nvPr/>
            </p:nvSpPr>
            <p:spPr bwMode="auto">
              <a:xfrm>
                <a:off x="2944" y="3336"/>
                <a:ext cx="25" cy="14"/>
              </a:xfrm>
              <a:custGeom>
                <a:avLst/>
                <a:gdLst>
                  <a:gd name="T0" fmla="*/ 0 w 20"/>
                  <a:gd name="T1" fmla="*/ 8 h 11"/>
                  <a:gd name="T2" fmla="*/ 2 w 20"/>
                  <a:gd name="T3" fmla="*/ 9 h 11"/>
                  <a:gd name="T4" fmla="*/ 12 w 20"/>
                  <a:gd name="T5" fmla="*/ 3 h 11"/>
                  <a:gd name="T6" fmla="*/ 17 w 20"/>
                  <a:gd name="T7" fmla="*/ 10 h 11"/>
                  <a:gd name="T8" fmla="*/ 19 w 20"/>
                  <a:gd name="T9" fmla="*/ 10 h 11"/>
                  <a:gd name="T10" fmla="*/ 19 w 20"/>
                  <a:gd name="T11" fmla="*/ 8 h 11"/>
                  <a:gd name="T12" fmla="*/ 13 w 20"/>
                  <a:gd name="T13" fmla="*/ 0 h 11"/>
                  <a:gd name="T14" fmla="*/ 0 w 20"/>
                  <a:gd name="T15" fmla="*/ 6 h 11"/>
                  <a:gd name="T16" fmla="*/ 0 w 20"/>
                  <a:gd name="T17" fmla="*/ 8 h 11"/>
                  <a:gd name="T18" fmla="*/ 0 w 20"/>
                  <a:gd name="T19" fmla="*/ 8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11">
                    <a:moveTo>
                      <a:pt x="0" y="8"/>
                    </a:moveTo>
                    <a:cubicBezTo>
                      <a:pt x="0" y="9"/>
                      <a:pt x="1" y="9"/>
                      <a:pt x="2" y="9"/>
                    </a:cubicBezTo>
                    <a:cubicBezTo>
                      <a:pt x="12" y="3"/>
                      <a:pt x="12" y="3"/>
                      <a:pt x="12" y="3"/>
                    </a:cubicBezTo>
                    <a:cubicBezTo>
                      <a:pt x="17" y="10"/>
                      <a:pt x="17" y="10"/>
                      <a:pt x="17" y="10"/>
                    </a:cubicBezTo>
                    <a:cubicBezTo>
                      <a:pt x="18" y="10"/>
                      <a:pt x="19" y="11"/>
                      <a:pt x="19" y="10"/>
                    </a:cubicBezTo>
                    <a:cubicBezTo>
                      <a:pt x="20" y="10"/>
                      <a:pt x="20" y="9"/>
                      <a:pt x="19" y="8"/>
                    </a:cubicBezTo>
                    <a:cubicBezTo>
                      <a:pt x="13" y="0"/>
                      <a:pt x="13" y="0"/>
                      <a:pt x="13" y="0"/>
                    </a:cubicBezTo>
                    <a:cubicBezTo>
                      <a:pt x="0" y="6"/>
                      <a:pt x="0" y="6"/>
                      <a:pt x="0" y="6"/>
                    </a:cubicBezTo>
                    <a:cubicBezTo>
                      <a:pt x="0" y="7"/>
                      <a:pt x="0" y="7"/>
                      <a:pt x="0" y="8"/>
                    </a:cubicBezTo>
                    <a:cubicBezTo>
                      <a:pt x="0" y="8"/>
                      <a:pt x="0" y="8"/>
                      <a:pt x="0" y="8"/>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3" name="Freeform 241">
                <a:extLst>
                  <a:ext uri="{FF2B5EF4-FFF2-40B4-BE49-F238E27FC236}">
                    <a16:creationId xmlns:a16="http://schemas.microsoft.com/office/drawing/2014/main" id="{57BC45A4-B7B8-40D3-A722-5E6B2EA1487D}"/>
                  </a:ext>
                </a:extLst>
              </p:cNvPr>
              <p:cNvSpPr>
                <a:spLocks/>
              </p:cNvSpPr>
              <p:nvPr/>
            </p:nvSpPr>
            <p:spPr bwMode="auto">
              <a:xfrm>
                <a:off x="2940" y="3321"/>
                <a:ext cx="37" cy="19"/>
              </a:xfrm>
              <a:custGeom>
                <a:avLst/>
                <a:gdLst>
                  <a:gd name="T0" fmla="*/ 0 w 29"/>
                  <a:gd name="T1" fmla="*/ 14 h 15"/>
                  <a:gd name="T2" fmla="*/ 0 w 29"/>
                  <a:gd name="T3" fmla="*/ 14 h 15"/>
                  <a:gd name="T4" fmla="*/ 2 w 29"/>
                  <a:gd name="T5" fmla="*/ 14 h 15"/>
                  <a:gd name="T6" fmla="*/ 18 w 29"/>
                  <a:gd name="T7" fmla="*/ 3 h 15"/>
                  <a:gd name="T8" fmla="*/ 27 w 29"/>
                  <a:gd name="T9" fmla="*/ 14 h 15"/>
                  <a:gd name="T10" fmla="*/ 29 w 29"/>
                  <a:gd name="T11" fmla="*/ 14 h 15"/>
                  <a:gd name="T12" fmla="*/ 29 w 29"/>
                  <a:gd name="T13" fmla="*/ 13 h 15"/>
                  <a:gd name="T14" fmla="*/ 19 w 29"/>
                  <a:gd name="T15" fmla="*/ 0 h 15"/>
                  <a:gd name="T16" fmla="*/ 0 w 29"/>
                  <a:gd name="T17" fmla="*/ 12 h 15"/>
                  <a:gd name="T18" fmla="*/ 0 w 29"/>
                  <a:gd name="T19" fmla="*/ 14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15">
                    <a:moveTo>
                      <a:pt x="0" y="14"/>
                    </a:moveTo>
                    <a:cubicBezTo>
                      <a:pt x="0" y="14"/>
                      <a:pt x="0" y="14"/>
                      <a:pt x="0" y="14"/>
                    </a:cubicBezTo>
                    <a:cubicBezTo>
                      <a:pt x="1" y="14"/>
                      <a:pt x="1" y="14"/>
                      <a:pt x="2" y="14"/>
                    </a:cubicBezTo>
                    <a:cubicBezTo>
                      <a:pt x="18" y="3"/>
                      <a:pt x="18" y="3"/>
                      <a:pt x="18" y="3"/>
                    </a:cubicBezTo>
                    <a:cubicBezTo>
                      <a:pt x="27" y="14"/>
                      <a:pt x="27" y="14"/>
                      <a:pt x="27" y="14"/>
                    </a:cubicBezTo>
                    <a:cubicBezTo>
                      <a:pt x="27" y="15"/>
                      <a:pt x="28" y="15"/>
                      <a:pt x="29" y="14"/>
                    </a:cubicBezTo>
                    <a:cubicBezTo>
                      <a:pt x="29" y="14"/>
                      <a:pt x="29" y="13"/>
                      <a:pt x="29" y="13"/>
                    </a:cubicBezTo>
                    <a:cubicBezTo>
                      <a:pt x="19" y="0"/>
                      <a:pt x="19" y="0"/>
                      <a:pt x="19" y="0"/>
                    </a:cubicBezTo>
                    <a:cubicBezTo>
                      <a:pt x="0" y="12"/>
                      <a:pt x="0" y="12"/>
                      <a:pt x="0" y="12"/>
                    </a:cubicBezTo>
                    <a:cubicBezTo>
                      <a:pt x="0" y="12"/>
                      <a:pt x="0" y="13"/>
                      <a:pt x="0" y="14"/>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4" name="Freeform 242">
                <a:extLst>
                  <a:ext uri="{FF2B5EF4-FFF2-40B4-BE49-F238E27FC236}">
                    <a16:creationId xmlns:a16="http://schemas.microsoft.com/office/drawing/2014/main" id="{5F279F18-C8F6-495F-89F9-C6A9EF6C7A16}"/>
                  </a:ext>
                </a:extLst>
              </p:cNvPr>
              <p:cNvSpPr>
                <a:spLocks/>
              </p:cNvSpPr>
              <p:nvPr/>
            </p:nvSpPr>
            <p:spPr bwMode="auto">
              <a:xfrm>
                <a:off x="2940" y="3307"/>
                <a:ext cx="41" cy="20"/>
              </a:xfrm>
              <a:custGeom>
                <a:avLst/>
                <a:gdLst>
                  <a:gd name="T0" fmla="*/ 0 w 32"/>
                  <a:gd name="T1" fmla="*/ 13 h 16"/>
                  <a:gd name="T2" fmla="*/ 2 w 32"/>
                  <a:gd name="T3" fmla="*/ 14 h 16"/>
                  <a:gd name="T4" fmla="*/ 21 w 32"/>
                  <a:gd name="T5" fmla="*/ 3 h 16"/>
                  <a:gd name="T6" fmla="*/ 30 w 32"/>
                  <a:gd name="T7" fmla="*/ 15 h 16"/>
                  <a:gd name="T8" fmla="*/ 31 w 32"/>
                  <a:gd name="T9" fmla="*/ 15 h 16"/>
                  <a:gd name="T10" fmla="*/ 32 w 32"/>
                  <a:gd name="T11" fmla="*/ 14 h 16"/>
                  <a:gd name="T12" fmla="*/ 22 w 32"/>
                  <a:gd name="T13" fmla="*/ 0 h 16"/>
                  <a:gd name="T14" fmla="*/ 0 w 32"/>
                  <a:gd name="T15" fmla="*/ 11 h 16"/>
                  <a:gd name="T16" fmla="*/ 0 w 32"/>
                  <a:gd name="T17" fmla="*/ 13 h 16"/>
                  <a:gd name="T18" fmla="*/ 0 w 32"/>
                  <a:gd name="T19" fmla="*/ 13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16">
                    <a:moveTo>
                      <a:pt x="0" y="13"/>
                    </a:moveTo>
                    <a:cubicBezTo>
                      <a:pt x="0" y="14"/>
                      <a:pt x="1" y="14"/>
                      <a:pt x="2" y="14"/>
                    </a:cubicBezTo>
                    <a:cubicBezTo>
                      <a:pt x="21" y="3"/>
                      <a:pt x="21" y="3"/>
                      <a:pt x="21" y="3"/>
                    </a:cubicBezTo>
                    <a:cubicBezTo>
                      <a:pt x="30" y="15"/>
                      <a:pt x="30" y="15"/>
                      <a:pt x="30" y="15"/>
                    </a:cubicBezTo>
                    <a:cubicBezTo>
                      <a:pt x="30" y="16"/>
                      <a:pt x="31" y="16"/>
                      <a:pt x="31" y="15"/>
                    </a:cubicBezTo>
                    <a:cubicBezTo>
                      <a:pt x="32" y="15"/>
                      <a:pt x="32" y="14"/>
                      <a:pt x="32" y="14"/>
                    </a:cubicBezTo>
                    <a:cubicBezTo>
                      <a:pt x="22" y="0"/>
                      <a:pt x="22" y="0"/>
                      <a:pt x="22" y="0"/>
                    </a:cubicBezTo>
                    <a:cubicBezTo>
                      <a:pt x="0" y="11"/>
                      <a:pt x="0" y="11"/>
                      <a:pt x="0" y="11"/>
                    </a:cubicBezTo>
                    <a:cubicBezTo>
                      <a:pt x="0" y="12"/>
                      <a:pt x="0" y="12"/>
                      <a:pt x="0" y="13"/>
                    </a:cubicBezTo>
                    <a:cubicBezTo>
                      <a:pt x="0" y="13"/>
                      <a:pt x="0" y="13"/>
                      <a:pt x="0" y="13"/>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5" name="Freeform 243">
                <a:extLst>
                  <a:ext uri="{FF2B5EF4-FFF2-40B4-BE49-F238E27FC236}">
                    <a16:creationId xmlns:a16="http://schemas.microsoft.com/office/drawing/2014/main" id="{93C15DE0-8388-4F6E-821C-9BEE0785EEF3}"/>
                  </a:ext>
                </a:extLst>
              </p:cNvPr>
              <p:cNvSpPr>
                <a:spLocks/>
              </p:cNvSpPr>
              <p:nvPr/>
            </p:nvSpPr>
            <p:spPr bwMode="auto">
              <a:xfrm>
                <a:off x="2942" y="3295"/>
                <a:ext cx="40" cy="18"/>
              </a:xfrm>
              <a:custGeom>
                <a:avLst/>
                <a:gdLst>
                  <a:gd name="T0" fmla="*/ 0 w 31"/>
                  <a:gd name="T1" fmla="*/ 10 h 14"/>
                  <a:gd name="T2" fmla="*/ 2 w 31"/>
                  <a:gd name="T3" fmla="*/ 10 h 14"/>
                  <a:gd name="T4" fmla="*/ 21 w 31"/>
                  <a:gd name="T5" fmla="*/ 3 h 14"/>
                  <a:gd name="T6" fmla="*/ 29 w 31"/>
                  <a:gd name="T7" fmla="*/ 13 h 14"/>
                  <a:gd name="T8" fmla="*/ 31 w 31"/>
                  <a:gd name="T9" fmla="*/ 13 h 14"/>
                  <a:gd name="T10" fmla="*/ 31 w 31"/>
                  <a:gd name="T11" fmla="*/ 11 h 14"/>
                  <a:gd name="T12" fmla="*/ 22 w 31"/>
                  <a:gd name="T13" fmla="*/ 0 h 14"/>
                  <a:gd name="T14" fmla="*/ 1 w 31"/>
                  <a:gd name="T15" fmla="*/ 8 h 14"/>
                  <a:gd name="T16" fmla="*/ 0 w 31"/>
                  <a:gd name="T17" fmla="*/ 9 h 14"/>
                  <a:gd name="T18" fmla="*/ 0 w 31"/>
                  <a:gd name="T19" fmla="*/ 1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14">
                    <a:moveTo>
                      <a:pt x="0" y="10"/>
                    </a:moveTo>
                    <a:cubicBezTo>
                      <a:pt x="1" y="10"/>
                      <a:pt x="1" y="10"/>
                      <a:pt x="2" y="10"/>
                    </a:cubicBezTo>
                    <a:cubicBezTo>
                      <a:pt x="21" y="3"/>
                      <a:pt x="21" y="3"/>
                      <a:pt x="21" y="3"/>
                    </a:cubicBezTo>
                    <a:cubicBezTo>
                      <a:pt x="29" y="13"/>
                      <a:pt x="29" y="13"/>
                      <a:pt x="29" y="13"/>
                    </a:cubicBezTo>
                    <a:cubicBezTo>
                      <a:pt x="29" y="13"/>
                      <a:pt x="30" y="14"/>
                      <a:pt x="31" y="13"/>
                    </a:cubicBezTo>
                    <a:cubicBezTo>
                      <a:pt x="31" y="13"/>
                      <a:pt x="31" y="12"/>
                      <a:pt x="31" y="11"/>
                    </a:cubicBezTo>
                    <a:cubicBezTo>
                      <a:pt x="22" y="0"/>
                      <a:pt x="22" y="0"/>
                      <a:pt x="22" y="0"/>
                    </a:cubicBezTo>
                    <a:cubicBezTo>
                      <a:pt x="1" y="8"/>
                      <a:pt x="1" y="8"/>
                      <a:pt x="1" y="8"/>
                    </a:cubicBezTo>
                    <a:cubicBezTo>
                      <a:pt x="0" y="8"/>
                      <a:pt x="0" y="9"/>
                      <a:pt x="0" y="9"/>
                    </a:cubicBezTo>
                    <a:cubicBezTo>
                      <a:pt x="0" y="9"/>
                      <a:pt x="0" y="10"/>
                      <a:pt x="0" y="10"/>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6" name="Freeform 244">
                <a:extLst>
                  <a:ext uri="{FF2B5EF4-FFF2-40B4-BE49-F238E27FC236}">
                    <a16:creationId xmlns:a16="http://schemas.microsoft.com/office/drawing/2014/main" id="{60790D89-F743-4821-8ECF-AA7D07F56124}"/>
                  </a:ext>
                </a:extLst>
              </p:cNvPr>
              <p:cNvSpPr>
                <a:spLocks/>
              </p:cNvSpPr>
              <p:nvPr/>
            </p:nvSpPr>
            <p:spPr bwMode="auto">
              <a:xfrm>
                <a:off x="2947" y="3284"/>
                <a:ext cx="36" cy="14"/>
              </a:xfrm>
              <a:custGeom>
                <a:avLst/>
                <a:gdLst>
                  <a:gd name="T0" fmla="*/ 1 w 28"/>
                  <a:gd name="T1" fmla="*/ 10 h 11"/>
                  <a:gd name="T2" fmla="*/ 2 w 28"/>
                  <a:gd name="T3" fmla="*/ 11 h 11"/>
                  <a:gd name="T4" fmla="*/ 19 w 28"/>
                  <a:gd name="T5" fmla="*/ 3 h 11"/>
                  <a:gd name="T6" fmla="*/ 26 w 28"/>
                  <a:gd name="T7" fmla="*/ 10 h 11"/>
                  <a:gd name="T8" fmla="*/ 27 w 28"/>
                  <a:gd name="T9" fmla="*/ 11 h 11"/>
                  <a:gd name="T10" fmla="*/ 27 w 28"/>
                  <a:gd name="T11" fmla="*/ 9 h 11"/>
                  <a:gd name="T12" fmla="*/ 20 w 28"/>
                  <a:gd name="T13" fmla="*/ 0 h 11"/>
                  <a:gd name="T14" fmla="*/ 1 w 28"/>
                  <a:gd name="T15" fmla="*/ 8 h 11"/>
                  <a:gd name="T16" fmla="*/ 0 w 28"/>
                  <a:gd name="T17" fmla="*/ 10 h 11"/>
                  <a:gd name="T18" fmla="*/ 1 w 28"/>
                  <a:gd name="T19" fmla="*/ 1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11">
                    <a:moveTo>
                      <a:pt x="1" y="10"/>
                    </a:moveTo>
                    <a:cubicBezTo>
                      <a:pt x="1" y="11"/>
                      <a:pt x="2" y="11"/>
                      <a:pt x="2" y="11"/>
                    </a:cubicBezTo>
                    <a:cubicBezTo>
                      <a:pt x="19" y="3"/>
                      <a:pt x="19" y="3"/>
                      <a:pt x="19" y="3"/>
                    </a:cubicBezTo>
                    <a:cubicBezTo>
                      <a:pt x="26" y="10"/>
                      <a:pt x="26" y="10"/>
                      <a:pt x="26" y="10"/>
                    </a:cubicBezTo>
                    <a:cubicBezTo>
                      <a:pt x="26" y="11"/>
                      <a:pt x="27" y="11"/>
                      <a:pt x="27" y="11"/>
                    </a:cubicBezTo>
                    <a:cubicBezTo>
                      <a:pt x="28" y="10"/>
                      <a:pt x="28" y="9"/>
                      <a:pt x="27" y="9"/>
                    </a:cubicBezTo>
                    <a:cubicBezTo>
                      <a:pt x="20" y="0"/>
                      <a:pt x="20" y="0"/>
                      <a:pt x="20" y="0"/>
                    </a:cubicBezTo>
                    <a:cubicBezTo>
                      <a:pt x="1" y="8"/>
                      <a:pt x="1" y="8"/>
                      <a:pt x="1" y="8"/>
                    </a:cubicBezTo>
                    <a:cubicBezTo>
                      <a:pt x="0" y="9"/>
                      <a:pt x="0" y="9"/>
                      <a:pt x="0" y="10"/>
                    </a:cubicBezTo>
                    <a:cubicBezTo>
                      <a:pt x="0" y="10"/>
                      <a:pt x="1" y="10"/>
                      <a:pt x="1" y="10"/>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7" name="Freeform 245">
                <a:extLst>
                  <a:ext uri="{FF2B5EF4-FFF2-40B4-BE49-F238E27FC236}">
                    <a16:creationId xmlns:a16="http://schemas.microsoft.com/office/drawing/2014/main" id="{EFC40139-9047-4AE1-85E5-F5C7C0D950C1}"/>
                  </a:ext>
                </a:extLst>
              </p:cNvPr>
              <p:cNvSpPr>
                <a:spLocks/>
              </p:cNvSpPr>
              <p:nvPr/>
            </p:nvSpPr>
            <p:spPr bwMode="auto">
              <a:xfrm>
                <a:off x="2860" y="3196"/>
                <a:ext cx="17" cy="144"/>
              </a:xfrm>
              <a:custGeom>
                <a:avLst/>
                <a:gdLst>
                  <a:gd name="T0" fmla="*/ 3 w 13"/>
                  <a:gd name="T1" fmla="*/ 111 h 112"/>
                  <a:gd name="T2" fmla="*/ 5 w 13"/>
                  <a:gd name="T3" fmla="*/ 112 h 112"/>
                  <a:gd name="T4" fmla="*/ 7 w 13"/>
                  <a:gd name="T5" fmla="*/ 111 h 112"/>
                  <a:gd name="T6" fmla="*/ 6 w 13"/>
                  <a:gd name="T7" fmla="*/ 110 h 112"/>
                  <a:gd name="T8" fmla="*/ 13 w 13"/>
                  <a:gd name="T9" fmla="*/ 2 h 112"/>
                  <a:gd name="T10" fmla="*/ 12 w 13"/>
                  <a:gd name="T11" fmla="*/ 0 h 112"/>
                  <a:gd name="T12" fmla="*/ 11 w 13"/>
                  <a:gd name="T13" fmla="*/ 1 h 112"/>
                  <a:gd name="T14" fmla="*/ 4 w 13"/>
                  <a:gd name="T15" fmla="*/ 55 h 112"/>
                  <a:gd name="T16" fmla="*/ 3 w 13"/>
                  <a:gd name="T17" fmla="*/ 111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12">
                    <a:moveTo>
                      <a:pt x="3" y="111"/>
                    </a:moveTo>
                    <a:cubicBezTo>
                      <a:pt x="4" y="112"/>
                      <a:pt x="5" y="112"/>
                      <a:pt x="5" y="112"/>
                    </a:cubicBezTo>
                    <a:cubicBezTo>
                      <a:pt x="6" y="112"/>
                      <a:pt x="6" y="112"/>
                      <a:pt x="7" y="111"/>
                    </a:cubicBezTo>
                    <a:cubicBezTo>
                      <a:pt x="7" y="110"/>
                      <a:pt x="6" y="110"/>
                      <a:pt x="6" y="110"/>
                    </a:cubicBezTo>
                    <a:cubicBezTo>
                      <a:pt x="2" y="107"/>
                      <a:pt x="6" y="52"/>
                      <a:pt x="13" y="2"/>
                    </a:cubicBezTo>
                    <a:cubicBezTo>
                      <a:pt x="13" y="1"/>
                      <a:pt x="13" y="0"/>
                      <a:pt x="12" y="0"/>
                    </a:cubicBezTo>
                    <a:cubicBezTo>
                      <a:pt x="11" y="0"/>
                      <a:pt x="11" y="1"/>
                      <a:pt x="11" y="1"/>
                    </a:cubicBezTo>
                    <a:cubicBezTo>
                      <a:pt x="11" y="2"/>
                      <a:pt x="7" y="28"/>
                      <a:pt x="4" y="55"/>
                    </a:cubicBezTo>
                    <a:cubicBezTo>
                      <a:pt x="0" y="98"/>
                      <a:pt x="2" y="108"/>
                      <a:pt x="3" y="111"/>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8" name="Freeform 246">
                <a:extLst>
                  <a:ext uri="{FF2B5EF4-FFF2-40B4-BE49-F238E27FC236}">
                    <a16:creationId xmlns:a16="http://schemas.microsoft.com/office/drawing/2014/main" id="{12CEEA6E-15A7-4722-B7B0-ABA5A45693FC}"/>
                  </a:ext>
                </a:extLst>
              </p:cNvPr>
              <p:cNvSpPr>
                <a:spLocks/>
              </p:cNvSpPr>
              <p:nvPr/>
            </p:nvSpPr>
            <p:spPr bwMode="auto">
              <a:xfrm>
                <a:off x="2850" y="3210"/>
                <a:ext cx="45" cy="19"/>
              </a:xfrm>
              <a:custGeom>
                <a:avLst/>
                <a:gdLst>
                  <a:gd name="T0" fmla="*/ 0 w 35"/>
                  <a:gd name="T1" fmla="*/ 14 h 15"/>
                  <a:gd name="T2" fmla="*/ 0 w 35"/>
                  <a:gd name="T3" fmla="*/ 14 h 15"/>
                  <a:gd name="T4" fmla="*/ 2 w 35"/>
                  <a:gd name="T5" fmla="*/ 14 h 15"/>
                  <a:gd name="T6" fmla="*/ 19 w 35"/>
                  <a:gd name="T7" fmla="*/ 3 h 15"/>
                  <a:gd name="T8" fmla="*/ 33 w 35"/>
                  <a:gd name="T9" fmla="*/ 12 h 15"/>
                  <a:gd name="T10" fmla="*/ 35 w 35"/>
                  <a:gd name="T11" fmla="*/ 12 h 15"/>
                  <a:gd name="T12" fmla="*/ 34 w 35"/>
                  <a:gd name="T13" fmla="*/ 10 h 15"/>
                  <a:gd name="T14" fmla="*/ 18 w 35"/>
                  <a:gd name="T15" fmla="*/ 0 h 15"/>
                  <a:gd name="T16" fmla="*/ 0 w 35"/>
                  <a:gd name="T17" fmla="*/ 12 h 15"/>
                  <a:gd name="T18" fmla="*/ 0 w 35"/>
                  <a:gd name="T19" fmla="*/ 14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15">
                    <a:moveTo>
                      <a:pt x="0" y="14"/>
                    </a:moveTo>
                    <a:cubicBezTo>
                      <a:pt x="0" y="14"/>
                      <a:pt x="0" y="14"/>
                      <a:pt x="0" y="14"/>
                    </a:cubicBezTo>
                    <a:cubicBezTo>
                      <a:pt x="0" y="15"/>
                      <a:pt x="1" y="15"/>
                      <a:pt x="2" y="14"/>
                    </a:cubicBezTo>
                    <a:cubicBezTo>
                      <a:pt x="19" y="3"/>
                      <a:pt x="19" y="3"/>
                      <a:pt x="19" y="3"/>
                    </a:cubicBezTo>
                    <a:cubicBezTo>
                      <a:pt x="33" y="12"/>
                      <a:pt x="33" y="12"/>
                      <a:pt x="33" y="12"/>
                    </a:cubicBezTo>
                    <a:cubicBezTo>
                      <a:pt x="34" y="13"/>
                      <a:pt x="34" y="12"/>
                      <a:pt x="35" y="12"/>
                    </a:cubicBezTo>
                    <a:cubicBezTo>
                      <a:pt x="35" y="11"/>
                      <a:pt x="35" y="10"/>
                      <a:pt x="34" y="10"/>
                    </a:cubicBezTo>
                    <a:cubicBezTo>
                      <a:pt x="18" y="0"/>
                      <a:pt x="18" y="0"/>
                      <a:pt x="18" y="0"/>
                    </a:cubicBezTo>
                    <a:cubicBezTo>
                      <a:pt x="0" y="12"/>
                      <a:pt x="0" y="12"/>
                      <a:pt x="0" y="12"/>
                    </a:cubicBezTo>
                    <a:cubicBezTo>
                      <a:pt x="0" y="13"/>
                      <a:pt x="0" y="13"/>
                      <a:pt x="0" y="14"/>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9" name="Freeform 247">
                <a:extLst>
                  <a:ext uri="{FF2B5EF4-FFF2-40B4-BE49-F238E27FC236}">
                    <a16:creationId xmlns:a16="http://schemas.microsoft.com/office/drawing/2014/main" id="{933442DE-C9FB-4F0D-8078-916636255543}"/>
                  </a:ext>
                </a:extLst>
              </p:cNvPr>
              <p:cNvSpPr>
                <a:spLocks/>
              </p:cNvSpPr>
              <p:nvPr/>
            </p:nvSpPr>
            <p:spPr bwMode="auto">
              <a:xfrm>
                <a:off x="2837" y="3224"/>
                <a:ext cx="78" cy="39"/>
              </a:xfrm>
              <a:custGeom>
                <a:avLst/>
                <a:gdLst>
                  <a:gd name="T0" fmla="*/ 0 w 61"/>
                  <a:gd name="T1" fmla="*/ 19 h 30"/>
                  <a:gd name="T2" fmla="*/ 0 w 61"/>
                  <a:gd name="T3" fmla="*/ 19 h 30"/>
                  <a:gd name="T4" fmla="*/ 2 w 61"/>
                  <a:gd name="T5" fmla="*/ 20 h 30"/>
                  <a:gd name="T6" fmla="*/ 27 w 61"/>
                  <a:gd name="T7" fmla="*/ 3 h 30"/>
                  <a:gd name="T8" fmla="*/ 59 w 61"/>
                  <a:gd name="T9" fmla="*/ 29 h 30"/>
                  <a:gd name="T10" fmla="*/ 60 w 61"/>
                  <a:gd name="T11" fmla="*/ 29 h 30"/>
                  <a:gd name="T12" fmla="*/ 60 w 61"/>
                  <a:gd name="T13" fmla="*/ 27 h 30"/>
                  <a:gd name="T14" fmla="*/ 27 w 61"/>
                  <a:gd name="T15" fmla="*/ 0 h 30"/>
                  <a:gd name="T16" fmla="*/ 1 w 61"/>
                  <a:gd name="T17" fmla="*/ 17 h 30"/>
                  <a:gd name="T18" fmla="*/ 0 w 61"/>
                  <a:gd name="T19" fmla="*/ 1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30">
                    <a:moveTo>
                      <a:pt x="0" y="19"/>
                    </a:moveTo>
                    <a:cubicBezTo>
                      <a:pt x="0" y="19"/>
                      <a:pt x="0" y="19"/>
                      <a:pt x="0" y="19"/>
                    </a:cubicBezTo>
                    <a:cubicBezTo>
                      <a:pt x="1" y="20"/>
                      <a:pt x="2" y="20"/>
                      <a:pt x="2" y="20"/>
                    </a:cubicBezTo>
                    <a:cubicBezTo>
                      <a:pt x="27" y="3"/>
                      <a:pt x="27" y="3"/>
                      <a:pt x="27" y="3"/>
                    </a:cubicBezTo>
                    <a:cubicBezTo>
                      <a:pt x="59" y="29"/>
                      <a:pt x="59" y="29"/>
                      <a:pt x="59" y="29"/>
                    </a:cubicBezTo>
                    <a:cubicBezTo>
                      <a:pt x="59" y="30"/>
                      <a:pt x="60" y="29"/>
                      <a:pt x="60" y="29"/>
                    </a:cubicBezTo>
                    <a:cubicBezTo>
                      <a:pt x="61" y="28"/>
                      <a:pt x="61" y="28"/>
                      <a:pt x="60" y="27"/>
                    </a:cubicBezTo>
                    <a:cubicBezTo>
                      <a:pt x="27" y="0"/>
                      <a:pt x="27" y="0"/>
                      <a:pt x="27" y="0"/>
                    </a:cubicBezTo>
                    <a:cubicBezTo>
                      <a:pt x="1" y="17"/>
                      <a:pt x="1" y="17"/>
                      <a:pt x="1" y="17"/>
                    </a:cubicBezTo>
                    <a:cubicBezTo>
                      <a:pt x="0" y="18"/>
                      <a:pt x="0" y="19"/>
                      <a:pt x="0" y="19"/>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0" name="Freeform 248">
                <a:extLst>
                  <a:ext uri="{FF2B5EF4-FFF2-40B4-BE49-F238E27FC236}">
                    <a16:creationId xmlns:a16="http://schemas.microsoft.com/office/drawing/2014/main" id="{E84E63F1-6818-4F75-9D13-FBF9787CC09F}"/>
                  </a:ext>
                </a:extLst>
              </p:cNvPr>
              <p:cNvSpPr>
                <a:spLocks/>
              </p:cNvSpPr>
              <p:nvPr/>
            </p:nvSpPr>
            <p:spPr bwMode="auto">
              <a:xfrm>
                <a:off x="2832" y="3244"/>
                <a:ext cx="77" cy="38"/>
              </a:xfrm>
              <a:custGeom>
                <a:avLst/>
                <a:gdLst>
                  <a:gd name="T0" fmla="*/ 0 w 60"/>
                  <a:gd name="T1" fmla="*/ 18 h 30"/>
                  <a:gd name="T2" fmla="*/ 2 w 60"/>
                  <a:gd name="T3" fmla="*/ 18 h 30"/>
                  <a:gd name="T4" fmla="*/ 29 w 60"/>
                  <a:gd name="T5" fmla="*/ 3 h 30"/>
                  <a:gd name="T6" fmla="*/ 58 w 60"/>
                  <a:gd name="T7" fmla="*/ 29 h 30"/>
                  <a:gd name="T8" fmla="*/ 60 w 60"/>
                  <a:gd name="T9" fmla="*/ 29 h 30"/>
                  <a:gd name="T10" fmla="*/ 60 w 60"/>
                  <a:gd name="T11" fmla="*/ 28 h 30"/>
                  <a:gd name="T12" fmla="*/ 30 w 60"/>
                  <a:gd name="T13" fmla="*/ 0 h 30"/>
                  <a:gd name="T14" fmla="*/ 0 w 60"/>
                  <a:gd name="T15" fmla="*/ 16 h 30"/>
                  <a:gd name="T16" fmla="*/ 0 w 60"/>
                  <a:gd name="T17" fmla="*/ 17 h 30"/>
                  <a:gd name="T18" fmla="*/ 0 w 60"/>
                  <a:gd name="T19" fmla="*/ 18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30">
                    <a:moveTo>
                      <a:pt x="0" y="18"/>
                    </a:moveTo>
                    <a:cubicBezTo>
                      <a:pt x="0" y="18"/>
                      <a:pt x="1" y="18"/>
                      <a:pt x="2" y="18"/>
                    </a:cubicBezTo>
                    <a:cubicBezTo>
                      <a:pt x="29" y="3"/>
                      <a:pt x="29" y="3"/>
                      <a:pt x="29" y="3"/>
                    </a:cubicBezTo>
                    <a:cubicBezTo>
                      <a:pt x="58" y="29"/>
                      <a:pt x="58" y="29"/>
                      <a:pt x="58" y="29"/>
                    </a:cubicBezTo>
                    <a:cubicBezTo>
                      <a:pt x="58" y="30"/>
                      <a:pt x="59" y="30"/>
                      <a:pt x="60" y="29"/>
                    </a:cubicBezTo>
                    <a:cubicBezTo>
                      <a:pt x="60" y="29"/>
                      <a:pt x="60" y="28"/>
                      <a:pt x="60" y="28"/>
                    </a:cubicBezTo>
                    <a:cubicBezTo>
                      <a:pt x="30" y="0"/>
                      <a:pt x="30" y="0"/>
                      <a:pt x="30" y="0"/>
                    </a:cubicBezTo>
                    <a:cubicBezTo>
                      <a:pt x="0" y="16"/>
                      <a:pt x="0" y="16"/>
                      <a:pt x="0" y="16"/>
                    </a:cubicBezTo>
                    <a:cubicBezTo>
                      <a:pt x="0" y="16"/>
                      <a:pt x="0" y="17"/>
                      <a:pt x="0" y="17"/>
                    </a:cubicBezTo>
                    <a:cubicBezTo>
                      <a:pt x="0" y="17"/>
                      <a:pt x="0" y="18"/>
                      <a:pt x="0" y="18"/>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1" name="Freeform 249">
                <a:extLst>
                  <a:ext uri="{FF2B5EF4-FFF2-40B4-BE49-F238E27FC236}">
                    <a16:creationId xmlns:a16="http://schemas.microsoft.com/office/drawing/2014/main" id="{303AAACF-FDCB-45A1-8494-EBB852D42110}"/>
                  </a:ext>
                </a:extLst>
              </p:cNvPr>
              <p:cNvSpPr>
                <a:spLocks/>
              </p:cNvSpPr>
              <p:nvPr/>
            </p:nvSpPr>
            <p:spPr bwMode="auto">
              <a:xfrm>
                <a:off x="2834" y="3262"/>
                <a:ext cx="61" cy="37"/>
              </a:xfrm>
              <a:custGeom>
                <a:avLst/>
                <a:gdLst>
                  <a:gd name="T0" fmla="*/ 1 w 47"/>
                  <a:gd name="T1" fmla="*/ 13 h 29"/>
                  <a:gd name="T2" fmla="*/ 2 w 47"/>
                  <a:gd name="T3" fmla="*/ 14 h 29"/>
                  <a:gd name="T4" fmla="*/ 26 w 47"/>
                  <a:gd name="T5" fmla="*/ 3 h 29"/>
                  <a:gd name="T6" fmla="*/ 45 w 47"/>
                  <a:gd name="T7" fmla="*/ 29 h 29"/>
                  <a:gd name="T8" fmla="*/ 46 w 47"/>
                  <a:gd name="T9" fmla="*/ 29 h 29"/>
                  <a:gd name="T10" fmla="*/ 47 w 47"/>
                  <a:gd name="T11" fmla="*/ 27 h 29"/>
                  <a:gd name="T12" fmla="*/ 26 w 47"/>
                  <a:gd name="T13" fmla="*/ 0 h 29"/>
                  <a:gd name="T14" fmla="*/ 1 w 47"/>
                  <a:gd name="T15" fmla="*/ 12 h 29"/>
                  <a:gd name="T16" fmla="*/ 1 w 47"/>
                  <a:gd name="T17" fmla="*/ 13 h 29"/>
                  <a:gd name="T18" fmla="*/ 1 w 47"/>
                  <a:gd name="T19" fmla="*/ 1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29">
                    <a:moveTo>
                      <a:pt x="1" y="13"/>
                    </a:moveTo>
                    <a:cubicBezTo>
                      <a:pt x="1" y="14"/>
                      <a:pt x="2" y="14"/>
                      <a:pt x="2" y="14"/>
                    </a:cubicBezTo>
                    <a:cubicBezTo>
                      <a:pt x="26" y="3"/>
                      <a:pt x="26" y="3"/>
                      <a:pt x="26" y="3"/>
                    </a:cubicBezTo>
                    <a:cubicBezTo>
                      <a:pt x="45" y="29"/>
                      <a:pt x="45" y="29"/>
                      <a:pt x="45" y="29"/>
                    </a:cubicBezTo>
                    <a:cubicBezTo>
                      <a:pt x="45" y="29"/>
                      <a:pt x="46" y="29"/>
                      <a:pt x="46" y="29"/>
                    </a:cubicBezTo>
                    <a:cubicBezTo>
                      <a:pt x="47" y="29"/>
                      <a:pt x="47" y="28"/>
                      <a:pt x="47" y="27"/>
                    </a:cubicBezTo>
                    <a:cubicBezTo>
                      <a:pt x="26" y="0"/>
                      <a:pt x="26" y="0"/>
                      <a:pt x="26" y="0"/>
                    </a:cubicBezTo>
                    <a:cubicBezTo>
                      <a:pt x="1" y="12"/>
                      <a:pt x="1" y="12"/>
                      <a:pt x="1" y="12"/>
                    </a:cubicBezTo>
                    <a:cubicBezTo>
                      <a:pt x="1" y="12"/>
                      <a:pt x="0" y="13"/>
                      <a:pt x="1" y="13"/>
                    </a:cubicBezTo>
                    <a:cubicBezTo>
                      <a:pt x="1" y="13"/>
                      <a:pt x="1" y="13"/>
                      <a:pt x="1" y="13"/>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2" name="Freeform 250">
                <a:extLst>
                  <a:ext uri="{FF2B5EF4-FFF2-40B4-BE49-F238E27FC236}">
                    <a16:creationId xmlns:a16="http://schemas.microsoft.com/office/drawing/2014/main" id="{3C3154E2-A0C3-4A01-AB1D-67D05691C5AB}"/>
                  </a:ext>
                </a:extLst>
              </p:cNvPr>
              <p:cNvSpPr>
                <a:spLocks/>
              </p:cNvSpPr>
              <p:nvPr/>
            </p:nvSpPr>
            <p:spPr bwMode="auto">
              <a:xfrm>
                <a:off x="2841" y="3285"/>
                <a:ext cx="41" cy="31"/>
              </a:xfrm>
              <a:custGeom>
                <a:avLst/>
                <a:gdLst>
                  <a:gd name="T0" fmla="*/ 0 w 32"/>
                  <a:gd name="T1" fmla="*/ 14 h 24"/>
                  <a:gd name="T2" fmla="*/ 0 w 32"/>
                  <a:gd name="T3" fmla="*/ 14 h 24"/>
                  <a:gd name="T4" fmla="*/ 2 w 32"/>
                  <a:gd name="T5" fmla="*/ 15 h 24"/>
                  <a:gd name="T6" fmla="*/ 19 w 32"/>
                  <a:gd name="T7" fmla="*/ 3 h 24"/>
                  <a:gd name="T8" fmla="*/ 29 w 32"/>
                  <a:gd name="T9" fmla="*/ 23 h 24"/>
                  <a:gd name="T10" fmla="*/ 31 w 32"/>
                  <a:gd name="T11" fmla="*/ 24 h 24"/>
                  <a:gd name="T12" fmla="*/ 31 w 32"/>
                  <a:gd name="T13" fmla="*/ 22 h 24"/>
                  <a:gd name="T14" fmla="*/ 20 w 32"/>
                  <a:gd name="T15" fmla="*/ 0 h 24"/>
                  <a:gd name="T16" fmla="*/ 1 w 32"/>
                  <a:gd name="T17" fmla="*/ 13 h 24"/>
                  <a:gd name="T18" fmla="*/ 0 w 32"/>
                  <a:gd name="T19" fmla="*/ 1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24">
                    <a:moveTo>
                      <a:pt x="0" y="14"/>
                    </a:moveTo>
                    <a:cubicBezTo>
                      <a:pt x="0" y="14"/>
                      <a:pt x="0" y="14"/>
                      <a:pt x="0" y="14"/>
                    </a:cubicBezTo>
                    <a:cubicBezTo>
                      <a:pt x="1" y="15"/>
                      <a:pt x="2" y="15"/>
                      <a:pt x="2" y="15"/>
                    </a:cubicBezTo>
                    <a:cubicBezTo>
                      <a:pt x="19" y="3"/>
                      <a:pt x="19" y="3"/>
                      <a:pt x="19" y="3"/>
                    </a:cubicBezTo>
                    <a:cubicBezTo>
                      <a:pt x="29" y="23"/>
                      <a:pt x="29" y="23"/>
                      <a:pt x="29" y="23"/>
                    </a:cubicBezTo>
                    <a:cubicBezTo>
                      <a:pt x="29" y="24"/>
                      <a:pt x="30" y="24"/>
                      <a:pt x="31" y="24"/>
                    </a:cubicBezTo>
                    <a:cubicBezTo>
                      <a:pt x="31" y="23"/>
                      <a:pt x="32" y="23"/>
                      <a:pt x="31" y="22"/>
                    </a:cubicBezTo>
                    <a:cubicBezTo>
                      <a:pt x="20" y="0"/>
                      <a:pt x="20" y="0"/>
                      <a:pt x="20" y="0"/>
                    </a:cubicBezTo>
                    <a:cubicBezTo>
                      <a:pt x="1" y="13"/>
                      <a:pt x="1" y="13"/>
                      <a:pt x="1" y="13"/>
                    </a:cubicBezTo>
                    <a:cubicBezTo>
                      <a:pt x="0" y="13"/>
                      <a:pt x="0" y="14"/>
                      <a:pt x="0" y="14"/>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3" name="Freeform 251">
                <a:extLst>
                  <a:ext uri="{FF2B5EF4-FFF2-40B4-BE49-F238E27FC236}">
                    <a16:creationId xmlns:a16="http://schemas.microsoft.com/office/drawing/2014/main" id="{8F11D0CD-E2E6-4F44-8410-F11C532F4B90}"/>
                  </a:ext>
                </a:extLst>
              </p:cNvPr>
              <p:cNvSpPr>
                <a:spLocks/>
              </p:cNvSpPr>
              <p:nvPr/>
            </p:nvSpPr>
            <p:spPr bwMode="auto">
              <a:xfrm>
                <a:off x="2854" y="3305"/>
                <a:ext cx="16" cy="24"/>
              </a:xfrm>
              <a:custGeom>
                <a:avLst/>
                <a:gdLst>
                  <a:gd name="T0" fmla="*/ 0 w 13"/>
                  <a:gd name="T1" fmla="*/ 12 h 18"/>
                  <a:gd name="T2" fmla="*/ 0 w 13"/>
                  <a:gd name="T3" fmla="*/ 13 h 18"/>
                  <a:gd name="T4" fmla="*/ 2 w 13"/>
                  <a:gd name="T5" fmla="*/ 12 h 18"/>
                  <a:gd name="T6" fmla="*/ 8 w 13"/>
                  <a:gd name="T7" fmla="*/ 5 h 18"/>
                  <a:gd name="T8" fmla="*/ 11 w 13"/>
                  <a:gd name="T9" fmla="*/ 17 h 18"/>
                  <a:gd name="T10" fmla="*/ 12 w 13"/>
                  <a:gd name="T11" fmla="*/ 18 h 18"/>
                  <a:gd name="T12" fmla="*/ 13 w 13"/>
                  <a:gd name="T13" fmla="*/ 16 h 18"/>
                  <a:gd name="T14" fmla="*/ 9 w 13"/>
                  <a:gd name="T15" fmla="*/ 0 h 18"/>
                  <a:gd name="T16" fmla="*/ 0 w 13"/>
                  <a:gd name="T17" fmla="*/ 11 h 18"/>
                  <a:gd name="T18" fmla="*/ 0 w 13"/>
                  <a:gd name="T19"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18">
                    <a:moveTo>
                      <a:pt x="0" y="12"/>
                    </a:moveTo>
                    <a:cubicBezTo>
                      <a:pt x="0" y="12"/>
                      <a:pt x="0" y="12"/>
                      <a:pt x="0" y="13"/>
                    </a:cubicBezTo>
                    <a:cubicBezTo>
                      <a:pt x="1" y="13"/>
                      <a:pt x="1" y="13"/>
                      <a:pt x="2" y="12"/>
                    </a:cubicBezTo>
                    <a:cubicBezTo>
                      <a:pt x="8" y="5"/>
                      <a:pt x="8" y="5"/>
                      <a:pt x="8" y="5"/>
                    </a:cubicBezTo>
                    <a:cubicBezTo>
                      <a:pt x="11" y="17"/>
                      <a:pt x="11" y="17"/>
                      <a:pt x="11" y="17"/>
                    </a:cubicBezTo>
                    <a:cubicBezTo>
                      <a:pt x="11" y="18"/>
                      <a:pt x="11" y="18"/>
                      <a:pt x="12" y="18"/>
                    </a:cubicBezTo>
                    <a:cubicBezTo>
                      <a:pt x="13" y="18"/>
                      <a:pt x="13" y="17"/>
                      <a:pt x="13" y="16"/>
                    </a:cubicBezTo>
                    <a:cubicBezTo>
                      <a:pt x="9" y="0"/>
                      <a:pt x="9" y="0"/>
                      <a:pt x="9" y="0"/>
                    </a:cubicBezTo>
                    <a:cubicBezTo>
                      <a:pt x="0" y="11"/>
                      <a:pt x="0" y="11"/>
                      <a:pt x="0" y="11"/>
                    </a:cubicBezTo>
                    <a:cubicBezTo>
                      <a:pt x="0" y="11"/>
                      <a:pt x="0" y="12"/>
                      <a:pt x="0" y="12"/>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4" name="Freeform 252">
                <a:extLst>
                  <a:ext uri="{FF2B5EF4-FFF2-40B4-BE49-F238E27FC236}">
                    <a16:creationId xmlns:a16="http://schemas.microsoft.com/office/drawing/2014/main" id="{CD86BF66-9494-4582-AA29-92A5BD31106E}"/>
                  </a:ext>
                </a:extLst>
              </p:cNvPr>
              <p:cNvSpPr>
                <a:spLocks/>
              </p:cNvSpPr>
              <p:nvPr/>
            </p:nvSpPr>
            <p:spPr bwMode="auto">
              <a:xfrm>
                <a:off x="2757" y="3087"/>
                <a:ext cx="21" cy="95"/>
              </a:xfrm>
              <a:custGeom>
                <a:avLst/>
                <a:gdLst>
                  <a:gd name="T0" fmla="*/ 13 w 16"/>
                  <a:gd name="T1" fmla="*/ 73 h 74"/>
                  <a:gd name="T2" fmla="*/ 14 w 16"/>
                  <a:gd name="T3" fmla="*/ 74 h 74"/>
                  <a:gd name="T4" fmla="*/ 15 w 16"/>
                  <a:gd name="T5" fmla="*/ 72 h 74"/>
                  <a:gd name="T6" fmla="*/ 2 w 16"/>
                  <a:gd name="T7" fmla="*/ 0 h 74"/>
                  <a:gd name="T8" fmla="*/ 0 w 16"/>
                  <a:gd name="T9" fmla="*/ 0 h 74"/>
                  <a:gd name="T10" fmla="*/ 0 w 16"/>
                  <a:gd name="T11" fmla="*/ 2 h 74"/>
                  <a:gd name="T12" fmla="*/ 13 w 16"/>
                  <a:gd name="T13" fmla="*/ 72 h 74"/>
                  <a:gd name="T14" fmla="*/ 13 w 16"/>
                  <a:gd name="T15" fmla="*/ 73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74">
                    <a:moveTo>
                      <a:pt x="13" y="73"/>
                    </a:moveTo>
                    <a:cubicBezTo>
                      <a:pt x="13" y="73"/>
                      <a:pt x="14" y="74"/>
                      <a:pt x="14" y="74"/>
                    </a:cubicBezTo>
                    <a:cubicBezTo>
                      <a:pt x="15" y="74"/>
                      <a:pt x="16" y="73"/>
                      <a:pt x="15" y="72"/>
                    </a:cubicBezTo>
                    <a:cubicBezTo>
                      <a:pt x="15" y="70"/>
                      <a:pt x="9" y="9"/>
                      <a:pt x="2" y="0"/>
                    </a:cubicBezTo>
                    <a:cubicBezTo>
                      <a:pt x="2" y="0"/>
                      <a:pt x="1" y="0"/>
                      <a:pt x="0" y="0"/>
                    </a:cubicBezTo>
                    <a:cubicBezTo>
                      <a:pt x="0" y="0"/>
                      <a:pt x="0" y="1"/>
                      <a:pt x="0" y="2"/>
                    </a:cubicBezTo>
                    <a:cubicBezTo>
                      <a:pt x="5" y="8"/>
                      <a:pt x="11" y="55"/>
                      <a:pt x="13" y="72"/>
                    </a:cubicBezTo>
                    <a:cubicBezTo>
                      <a:pt x="13" y="73"/>
                      <a:pt x="13" y="73"/>
                      <a:pt x="13" y="73"/>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5" name="Freeform 253">
                <a:extLst>
                  <a:ext uri="{FF2B5EF4-FFF2-40B4-BE49-F238E27FC236}">
                    <a16:creationId xmlns:a16="http://schemas.microsoft.com/office/drawing/2014/main" id="{D27F65EA-D06D-4E4B-A0D2-01B2B149883F}"/>
                  </a:ext>
                </a:extLst>
              </p:cNvPr>
              <p:cNvSpPr>
                <a:spLocks/>
              </p:cNvSpPr>
              <p:nvPr/>
            </p:nvSpPr>
            <p:spPr bwMode="auto">
              <a:xfrm>
                <a:off x="2731" y="3123"/>
                <a:ext cx="79" cy="42"/>
              </a:xfrm>
              <a:custGeom>
                <a:avLst/>
                <a:gdLst>
                  <a:gd name="T0" fmla="*/ 0 w 61"/>
                  <a:gd name="T1" fmla="*/ 2 h 33"/>
                  <a:gd name="T2" fmla="*/ 0 w 61"/>
                  <a:gd name="T3" fmla="*/ 2 h 33"/>
                  <a:gd name="T4" fmla="*/ 33 w 61"/>
                  <a:gd name="T5" fmla="*/ 33 h 33"/>
                  <a:gd name="T6" fmla="*/ 60 w 61"/>
                  <a:gd name="T7" fmla="*/ 15 h 33"/>
                  <a:gd name="T8" fmla="*/ 61 w 61"/>
                  <a:gd name="T9" fmla="*/ 13 h 33"/>
                  <a:gd name="T10" fmla="*/ 59 w 61"/>
                  <a:gd name="T11" fmla="*/ 13 h 33"/>
                  <a:gd name="T12" fmla="*/ 33 w 61"/>
                  <a:gd name="T13" fmla="*/ 30 h 33"/>
                  <a:gd name="T14" fmla="*/ 2 w 61"/>
                  <a:gd name="T15" fmla="*/ 0 h 33"/>
                  <a:gd name="T16" fmla="*/ 0 w 61"/>
                  <a:gd name="T17" fmla="*/ 0 h 33"/>
                  <a:gd name="T18" fmla="*/ 0 w 61"/>
                  <a:gd name="T19" fmla="*/ 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33">
                    <a:moveTo>
                      <a:pt x="0" y="2"/>
                    </a:moveTo>
                    <a:cubicBezTo>
                      <a:pt x="0" y="2"/>
                      <a:pt x="0" y="2"/>
                      <a:pt x="0" y="2"/>
                    </a:cubicBezTo>
                    <a:cubicBezTo>
                      <a:pt x="33" y="33"/>
                      <a:pt x="33" y="33"/>
                      <a:pt x="33" y="33"/>
                    </a:cubicBezTo>
                    <a:cubicBezTo>
                      <a:pt x="60" y="15"/>
                      <a:pt x="60" y="15"/>
                      <a:pt x="60" y="15"/>
                    </a:cubicBezTo>
                    <a:cubicBezTo>
                      <a:pt x="61" y="15"/>
                      <a:pt x="61" y="14"/>
                      <a:pt x="61" y="13"/>
                    </a:cubicBezTo>
                    <a:cubicBezTo>
                      <a:pt x="60" y="13"/>
                      <a:pt x="59" y="12"/>
                      <a:pt x="59" y="13"/>
                    </a:cubicBezTo>
                    <a:cubicBezTo>
                      <a:pt x="33" y="30"/>
                      <a:pt x="33" y="30"/>
                      <a:pt x="33" y="30"/>
                    </a:cubicBezTo>
                    <a:cubicBezTo>
                      <a:pt x="2" y="0"/>
                      <a:pt x="2" y="0"/>
                      <a:pt x="2" y="0"/>
                    </a:cubicBezTo>
                    <a:cubicBezTo>
                      <a:pt x="2" y="0"/>
                      <a:pt x="1" y="0"/>
                      <a:pt x="0" y="0"/>
                    </a:cubicBezTo>
                    <a:cubicBezTo>
                      <a:pt x="0" y="1"/>
                      <a:pt x="0" y="1"/>
                      <a:pt x="0" y="2"/>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6" name="Freeform 254">
                <a:extLst>
                  <a:ext uri="{FF2B5EF4-FFF2-40B4-BE49-F238E27FC236}">
                    <a16:creationId xmlns:a16="http://schemas.microsoft.com/office/drawing/2014/main" id="{A365F28A-E634-4092-9617-572FE151572C}"/>
                  </a:ext>
                </a:extLst>
              </p:cNvPr>
              <p:cNvSpPr>
                <a:spLocks/>
              </p:cNvSpPr>
              <p:nvPr/>
            </p:nvSpPr>
            <p:spPr bwMode="auto">
              <a:xfrm>
                <a:off x="2743" y="3112"/>
                <a:ext cx="69" cy="35"/>
              </a:xfrm>
              <a:custGeom>
                <a:avLst/>
                <a:gdLst>
                  <a:gd name="T0" fmla="*/ 0 w 54"/>
                  <a:gd name="T1" fmla="*/ 5 h 27"/>
                  <a:gd name="T2" fmla="*/ 0 w 54"/>
                  <a:gd name="T3" fmla="*/ 5 h 27"/>
                  <a:gd name="T4" fmla="*/ 22 w 54"/>
                  <a:gd name="T5" fmla="*/ 27 h 27"/>
                  <a:gd name="T6" fmla="*/ 53 w 54"/>
                  <a:gd name="T7" fmla="*/ 3 h 27"/>
                  <a:gd name="T8" fmla="*/ 53 w 54"/>
                  <a:gd name="T9" fmla="*/ 1 h 27"/>
                  <a:gd name="T10" fmla="*/ 52 w 54"/>
                  <a:gd name="T11" fmla="*/ 1 h 27"/>
                  <a:gd name="T12" fmla="*/ 22 w 54"/>
                  <a:gd name="T13" fmla="*/ 23 h 27"/>
                  <a:gd name="T14" fmla="*/ 2 w 54"/>
                  <a:gd name="T15" fmla="*/ 4 h 27"/>
                  <a:gd name="T16" fmla="*/ 0 w 54"/>
                  <a:gd name="T17" fmla="*/ 4 h 27"/>
                  <a:gd name="T18" fmla="*/ 0 w 54"/>
                  <a:gd name="T19" fmla="*/ 5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 h="27">
                    <a:moveTo>
                      <a:pt x="0" y="5"/>
                    </a:moveTo>
                    <a:cubicBezTo>
                      <a:pt x="0" y="5"/>
                      <a:pt x="0" y="5"/>
                      <a:pt x="0" y="5"/>
                    </a:cubicBezTo>
                    <a:cubicBezTo>
                      <a:pt x="22" y="27"/>
                      <a:pt x="22" y="27"/>
                      <a:pt x="22" y="27"/>
                    </a:cubicBezTo>
                    <a:cubicBezTo>
                      <a:pt x="53" y="3"/>
                      <a:pt x="53" y="3"/>
                      <a:pt x="53" y="3"/>
                    </a:cubicBezTo>
                    <a:cubicBezTo>
                      <a:pt x="54" y="2"/>
                      <a:pt x="54" y="1"/>
                      <a:pt x="53" y="1"/>
                    </a:cubicBezTo>
                    <a:cubicBezTo>
                      <a:pt x="53" y="0"/>
                      <a:pt x="52" y="0"/>
                      <a:pt x="52" y="1"/>
                    </a:cubicBezTo>
                    <a:cubicBezTo>
                      <a:pt x="22" y="23"/>
                      <a:pt x="22" y="23"/>
                      <a:pt x="22" y="23"/>
                    </a:cubicBezTo>
                    <a:cubicBezTo>
                      <a:pt x="2" y="4"/>
                      <a:pt x="2" y="4"/>
                      <a:pt x="2" y="4"/>
                    </a:cubicBezTo>
                    <a:cubicBezTo>
                      <a:pt x="2" y="3"/>
                      <a:pt x="1" y="3"/>
                      <a:pt x="0" y="4"/>
                    </a:cubicBezTo>
                    <a:cubicBezTo>
                      <a:pt x="0" y="4"/>
                      <a:pt x="0" y="5"/>
                      <a:pt x="0" y="5"/>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7" name="Freeform 255">
                <a:extLst>
                  <a:ext uri="{FF2B5EF4-FFF2-40B4-BE49-F238E27FC236}">
                    <a16:creationId xmlns:a16="http://schemas.microsoft.com/office/drawing/2014/main" id="{C6131618-D112-4F11-A6BD-5AB4C05545A5}"/>
                  </a:ext>
                </a:extLst>
              </p:cNvPr>
              <p:cNvSpPr>
                <a:spLocks/>
              </p:cNvSpPr>
              <p:nvPr/>
            </p:nvSpPr>
            <p:spPr bwMode="auto">
              <a:xfrm>
                <a:off x="2752" y="3094"/>
                <a:ext cx="41" cy="35"/>
              </a:xfrm>
              <a:custGeom>
                <a:avLst/>
                <a:gdLst>
                  <a:gd name="T0" fmla="*/ 13 w 32"/>
                  <a:gd name="T1" fmla="*/ 27 h 27"/>
                  <a:gd name="T2" fmla="*/ 32 w 32"/>
                  <a:gd name="T3" fmla="*/ 2 h 27"/>
                  <a:gd name="T4" fmla="*/ 32 w 32"/>
                  <a:gd name="T5" fmla="*/ 1 h 27"/>
                  <a:gd name="T6" fmla="*/ 30 w 32"/>
                  <a:gd name="T7" fmla="*/ 1 h 27"/>
                  <a:gd name="T8" fmla="*/ 13 w 32"/>
                  <a:gd name="T9" fmla="*/ 22 h 27"/>
                  <a:gd name="T10" fmla="*/ 2 w 32"/>
                  <a:gd name="T11" fmla="*/ 5 h 27"/>
                  <a:gd name="T12" fmla="*/ 2 w 32"/>
                  <a:gd name="T13" fmla="*/ 5 h 27"/>
                  <a:gd name="T14" fmla="*/ 0 w 32"/>
                  <a:gd name="T15" fmla="*/ 5 h 27"/>
                  <a:gd name="T16" fmla="*/ 0 w 32"/>
                  <a:gd name="T17" fmla="*/ 7 h 27"/>
                  <a:gd name="T18" fmla="*/ 13 w 32"/>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27">
                    <a:moveTo>
                      <a:pt x="13" y="27"/>
                    </a:moveTo>
                    <a:cubicBezTo>
                      <a:pt x="32" y="2"/>
                      <a:pt x="32" y="2"/>
                      <a:pt x="32" y="2"/>
                    </a:cubicBezTo>
                    <a:cubicBezTo>
                      <a:pt x="32" y="2"/>
                      <a:pt x="32" y="1"/>
                      <a:pt x="32" y="1"/>
                    </a:cubicBezTo>
                    <a:cubicBezTo>
                      <a:pt x="31" y="0"/>
                      <a:pt x="30" y="0"/>
                      <a:pt x="30" y="1"/>
                    </a:cubicBezTo>
                    <a:cubicBezTo>
                      <a:pt x="13" y="22"/>
                      <a:pt x="13" y="22"/>
                      <a:pt x="13" y="22"/>
                    </a:cubicBezTo>
                    <a:cubicBezTo>
                      <a:pt x="2" y="5"/>
                      <a:pt x="2" y="5"/>
                      <a:pt x="2" y="5"/>
                    </a:cubicBezTo>
                    <a:cubicBezTo>
                      <a:pt x="2" y="5"/>
                      <a:pt x="2" y="5"/>
                      <a:pt x="2" y="5"/>
                    </a:cubicBezTo>
                    <a:cubicBezTo>
                      <a:pt x="2" y="5"/>
                      <a:pt x="1" y="5"/>
                      <a:pt x="0" y="5"/>
                    </a:cubicBezTo>
                    <a:cubicBezTo>
                      <a:pt x="0" y="5"/>
                      <a:pt x="0" y="6"/>
                      <a:pt x="0" y="7"/>
                    </a:cubicBezTo>
                    <a:lnTo>
                      <a:pt x="13" y="27"/>
                    </a:ln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8" name="Freeform 256">
                <a:extLst>
                  <a:ext uri="{FF2B5EF4-FFF2-40B4-BE49-F238E27FC236}">
                    <a16:creationId xmlns:a16="http://schemas.microsoft.com/office/drawing/2014/main" id="{9D856413-0D0B-41FE-8C98-4ABE4213C03D}"/>
                  </a:ext>
                </a:extLst>
              </p:cNvPr>
              <p:cNvSpPr>
                <a:spLocks/>
              </p:cNvSpPr>
              <p:nvPr/>
            </p:nvSpPr>
            <p:spPr bwMode="auto">
              <a:xfrm>
                <a:off x="2670" y="778"/>
                <a:ext cx="150" cy="246"/>
              </a:xfrm>
              <a:custGeom>
                <a:avLst/>
                <a:gdLst>
                  <a:gd name="T0" fmla="*/ 100 w 117"/>
                  <a:gd name="T1" fmla="*/ 37 h 191"/>
                  <a:gd name="T2" fmla="*/ 88 w 117"/>
                  <a:gd name="T3" fmla="*/ 124 h 191"/>
                  <a:gd name="T4" fmla="*/ 9 w 117"/>
                  <a:gd name="T5" fmla="*/ 191 h 191"/>
                  <a:gd name="T6" fmla="*/ 5 w 117"/>
                  <a:gd name="T7" fmla="*/ 144 h 191"/>
                  <a:gd name="T8" fmla="*/ 100 w 117"/>
                  <a:gd name="T9" fmla="*/ 37 h 191"/>
                </a:gdLst>
                <a:ahLst/>
                <a:cxnLst>
                  <a:cxn ang="0">
                    <a:pos x="T0" y="T1"/>
                  </a:cxn>
                  <a:cxn ang="0">
                    <a:pos x="T2" y="T3"/>
                  </a:cxn>
                  <a:cxn ang="0">
                    <a:pos x="T4" y="T5"/>
                  </a:cxn>
                  <a:cxn ang="0">
                    <a:pos x="T6" y="T7"/>
                  </a:cxn>
                  <a:cxn ang="0">
                    <a:pos x="T8" y="T9"/>
                  </a:cxn>
                </a:cxnLst>
                <a:rect l="0" t="0" r="r" b="b"/>
                <a:pathLst>
                  <a:path w="117" h="191">
                    <a:moveTo>
                      <a:pt x="100" y="37"/>
                    </a:moveTo>
                    <a:cubicBezTo>
                      <a:pt x="100" y="37"/>
                      <a:pt x="117" y="81"/>
                      <a:pt x="88" y="124"/>
                    </a:cubicBezTo>
                    <a:cubicBezTo>
                      <a:pt x="60" y="166"/>
                      <a:pt x="9" y="191"/>
                      <a:pt x="9" y="191"/>
                    </a:cubicBezTo>
                    <a:cubicBezTo>
                      <a:pt x="9" y="191"/>
                      <a:pt x="0" y="172"/>
                      <a:pt x="5" y="144"/>
                    </a:cubicBezTo>
                    <a:cubicBezTo>
                      <a:pt x="10" y="116"/>
                      <a:pt x="95" y="0"/>
                      <a:pt x="100" y="37"/>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9" name="Freeform 257">
                <a:extLst>
                  <a:ext uri="{FF2B5EF4-FFF2-40B4-BE49-F238E27FC236}">
                    <a16:creationId xmlns:a16="http://schemas.microsoft.com/office/drawing/2014/main" id="{B947CED8-451E-4948-87CC-2A83D8C2F4E1}"/>
                  </a:ext>
                </a:extLst>
              </p:cNvPr>
              <p:cNvSpPr>
                <a:spLocks/>
              </p:cNvSpPr>
              <p:nvPr/>
            </p:nvSpPr>
            <p:spPr bwMode="auto">
              <a:xfrm>
                <a:off x="2308" y="868"/>
                <a:ext cx="468" cy="217"/>
              </a:xfrm>
              <a:custGeom>
                <a:avLst/>
                <a:gdLst>
                  <a:gd name="T0" fmla="*/ 0 w 364"/>
                  <a:gd name="T1" fmla="*/ 3 h 169"/>
                  <a:gd name="T2" fmla="*/ 1 w 364"/>
                  <a:gd name="T3" fmla="*/ 4 h 169"/>
                  <a:gd name="T4" fmla="*/ 361 w 364"/>
                  <a:gd name="T5" fmla="*/ 168 h 169"/>
                  <a:gd name="T6" fmla="*/ 364 w 364"/>
                  <a:gd name="T7" fmla="*/ 168 h 169"/>
                  <a:gd name="T8" fmla="*/ 363 w 364"/>
                  <a:gd name="T9" fmla="*/ 165 h 169"/>
                  <a:gd name="T10" fmla="*/ 2 w 364"/>
                  <a:gd name="T11" fmla="*/ 1 h 169"/>
                  <a:gd name="T12" fmla="*/ 0 w 364"/>
                  <a:gd name="T13" fmla="*/ 2 h 169"/>
                  <a:gd name="T14" fmla="*/ 0 w 364"/>
                  <a:gd name="T15" fmla="*/ 3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4" h="169">
                    <a:moveTo>
                      <a:pt x="0" y="3"/>
                    </a:moveTo>
                    <a:cubicBezTo>
                      <a:pt x="0" y="3"/>
                      <a:pt x="0" y="4"/>
                      <a:pt x="1" y="4"/>
                    </a:cubicBezTo>
                    <a:cubicBezTo>
                      <a:pt x="220" y="66"/>
                      <a:pt x="360" y="167"/>
                      <a:pt x="361" y="168"/>
                    </a:cubicBezTo>
                    <a:cubicBezTo>
                      <a:pt x="362" y="169"/>
                      <a:pt x="363" y="168"/>
                      <a:pt x="364" y="168"/>
                    </a:cubicBezTo>
                    <a:cubicBezTo>
                      <a:pt x="364" y="167"/>
                      <a:pt x="364" y="166"/>
                      <a:pt x="363" y="165"/>
                    </a:cubicBezTo>
                    <a:cubicBezTo>
                      <a:pt x="362" y="164"/>
                      <a:pt x="222" y="63"/>
                      <a:pt x="2" y="1"/>
                    </a:cubicBezTo>
                    <a:cubicBezTo>
                      <a:pt x="1" y="0"/>
                      <a:pt x="0" y="1"/>
                      <a:pt x="0" y="2"/>
                    </a:cubicBezTo>
                    <a:cubicBezTo>
                      <a:pt x="0" y="2"/>
                      <a:pt x="0" y="2"/>
                      <a:pt x="0" y="3"/>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0" name="Freeform 258">
                <a:extLst>
                  <a:ext uri="{FF2B5EF4-FFF2-40B4-BE49-F238E27FC236}">
                    <a16:creationId xmlns:a16="http://schemas.microsoft.com/office/drawing/2014/main" id="{A199DD2F-288D-4DD1-9CA9-E995521524D6}"/>
                  </a:ext>
                </a:extLst>
              </p:cNvPr>
              <p:cNvSpPr>
                <a:spLocks/>
              </p:cNvSpPr>
              <p:nvPr/>
            </p:nvSpPr>
            <p:spPr bwMode="auto">
              <a:xfrm>
                <a:off x="2564" y="662"/>
                <a:ext cx="156" cy="317"/>
              </a:xfrm>
              <a:custGeom>
                <a:avLst/>
                <a:gdLst>
                  <a:gd name="T0" fmla="*/ 109 w 121"/>
                  <a:gd name="T1" fmla="*/ 74 h 246"/>
                  <a:gd name="T2" fmla="*/ 80 w 121"/>
                  <a:gd name="T3" fmla="*/ 190 h 246"/>
                  <a:gd name="T4" fmla="*/ 23 w 121"/>
                  <a:gd name="T5" fmla="*/ 246 h 246"/>
                  <a:gd name="T6" fmla="*/ 9 w 121"/>
                  <a:gd name="T7" fmla="*/ 165 h 246"/>
                  <a:gd name="T8" fmla="*/ 109 w 121"/>
                  <a:gd name="T9" fmla="*/ 74 h 246"/>
                </a:gdLst>
                <a:ahLst/>
                <a:cxnLst>
                  <a:cxn ang="0">
                    <a:pos x="T0" y="T1"/>
                  </a:cxn>
                  <a:cxn ang="0">
                    <a:pos x="T2" y="T3"/>
                  </a:cxn>
                  <a:cxn ang="0">
                    <a:pos x="T4" y="T5"/>
                  </a:cxn>
                  <a:cxn ang="0">
                    <a:pos x="T6" y="T7"/>
                  </a:cxn>
                  <a:cxn ang="0">
                    <a:pos x="T8" y="T9"/>
                  </a:cxn>
                </a:cxnLst>
                <a:rect l="0" t="0" r="r" b="b"/>
                <a:pathLst>
                  <a:path w="121" h="246">
                    <a:moveTo>
                      <a:pt x="109" y="74"/>
                    </a:moveTo>
                    <a:cubicBezTo>
                      <a:pt x="109" y="74"/>
                      <a:pt x="101" y="171"/>
                      <a:pt x="80" y="190"/>
                    </a:cubicBezTo>
                    <a:cubicBezTo>
                      <a:pt x="59" y="210"/>
                      <a:pt x="23" y="246"/>
                      <a:pt x="23" y="246"/>
                    </a:cubicBezTo>
                    <a:cubicBezTo>
                      <a:pt x="23" y="246"/>
                      <a:pt x="0" y="193"/>
                      <a:pt x="9" y="165"/>
                    </a:cubicBezTo>
                    <a:cubicBezTo>
                      <a:pt x="18" y="138"/>
                      <a:pt x="121" y="0"/>
                      <a:pt x="109" y="74"/>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1" name="Freeform 259">
                <a:extLst>
                  <a:ext uri="{FF2B5EF4-FFF2-40B4-BE49-F238E27FC236}">
                    <a16:creationId xmlns:a16="http://schemas.microsoft.com/office/drawing/2014/main" id="{2E1500D9-8D91-410B-B691-C9AD42E19FA2}"/>
                  </a:ext>
                </a:extLst>
              </p:cNvPr>
              <p:cNvSpPr>
                <a:spLocks/>
              </p:cNvSpPr>
              <p:nvPr/>
            </p:nvSpPr>
            <p:spPr bwMode="auto">
              <a:xfrm>
                <a:off x="2481" y="624"/>
                <a:ext cx="113" cy="344"/>
              </a:xfrm>
              <a:custGeom>
                <a:avLst/>
                <a:gdLst>
                  <a:gd name="T0" fmla="*/ 80 w 88"/>
                  <a:gd name="T1" fmla="*/ 52 h 268"/>
                  <a:gd name="T2" fmla="*/ 51 w 88"/>
                  <a:gd name="T3" fmla="*/ 40 h 268"/>
                  <a:gd name="T4" fmla="*/ 9 w 88"/>
                  <a:gd name="T5" fmla="*/ 128 h 268"/>
                  <a:gd name="T6" fmla="*/ 18 w 88"/>
                  <a:gd name="T7" fmla="*/ 227 h 268"/>
                  <a:gd name="T8" fmla="*/ 26 w 88"/>
                  <a:gd name="T9" fmla="*/ 245 h 268"/>
                  <a:gd name="T10" fmla="*/ 58 w 88"/>
                  <a:gd name="T11" fmla="*/ 186 h 268"/>
                  <a:gd name="T12" fmla="*/ 80 w 88"/>
                  <a:gd name="T13" fmla="*/ 52 h 268"/>
                </a:gdLst>
                <a:ahLst/>
                <a:cxnLst>
                  <a:cxn ang="0">
                    <a:pos x="T0" y="T1"/>
                  </a:cxn>
                  <a:cxn ang="0">
                    <a:pos x="T2" y="T3"/>
                  </a:cxn>
                  <a:cxn ang="0">
                    <a:pos x="T4" y="T5"/>
                  </a:cxn>
                  <a:cxn ang="0">
                    <a:pos x="T6" y="T7"/>
                  </a:cxn>
                  <a:cxn ang="0">
                    <a:pos x="T8" y="T9"/>
                  </a:cxn>
                  <a:cxn ang="0">
                    <a:pos x="T10" y="T11"/>
                  </a:cxn>
                  <a:cxn ang="0">
                    <a:pos x="T12" y="T13"/>
                  </a:cxn>
                </a:cxnLst>
                <a:rect l="0" t="0" r="r" b="b"/>
                <a:pathLst>
                  <a:path w="88" h="268">
                    <a:moveTo>
                      <a:pt x="80" y="52"/>
                    </a:moveTo>
                    <a:cubicBezTo>
                      <a:pt x="80" y="52"/>
                      <a:pt x="71" y="0"/>
                      <a:pt x="51" y="40"/>
                    </a:cubicBezTo>
                    <a:cubicBezTo>
                      <a:pt x="31" y="81"/>
                      <a:pt x="16" y="98"/>
                      <a:pt x="9" y="128"/>
                    </a:cubicBezTo>
                    <a:cubicBezTo>
                      <a:pt x="2" y="158"/>
                      <a:pt x="0" y="186"/>
                      <a:pt x="18" y="227"/>
                    </a:cubicBezTo>
                    <a:cubicBezTo>
                      <a:pt x="37" y="268"/>
                      <a:pt x="26" y="245"/>
                      <a:pt x="26" y="245"/>
                    </a:cubicBezTo>
                    <a:cubicBezTo>
                      <a:pt x="26" y="245"/>
                      <a:pt x="48" y="204"/>
                      <a:pt x="58" y="186"/>
                    </a:cubicBezTo>
                    <a:cubicBezTo>
                      <a:pt x="67" y="168"/>
                      <a:pt x="88" y="133"/>
                      <a:pt x="80" y="52"/>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2" name="Freeform 260">
                <a:extLst>
                  <a:ext uri="{FF2B5EF4-FFF2-40B4-BE49-F238E27FC236}">
                    <a16:creationId xmlns:a16="http://schemas.microsoft.com/office/drawing/2014/main" id="{B57884A8-2C75-434F-BA25-25F90BC86D15}"/>
                  </a:ext>
                </a:extLst>
              </p:cNvPr>
              <p:cNvSpPr>
                <a:spLocks/>
              </p:cNvSpPr>
              <p:nvPr/>
            </p:nvSpPr>
            <p:spPr bwMode="auto">
              <a:xfrm>
                <a:off x="2344" y="625"/>
                <a:ext cx="180" cy="279"/>
              </a:xfrm>
              <a:custGeom>
                <a:avLst/>
                <a:gdLst>
                  <a:gd name="T0" fmla="*/ 53 w 140"/>
                  <a:gd name="T1" fmla="*/ 217 h 217"/>
                  <a:gd name="T2" fmla="*/ 28 w 140"/>
                  <a:gd name="T3" fmla="*/ 16 h 217"/>
                  <a:gd name="T4" fmla="*/ 9 w 140"/>
                  <a:gd name="T5" fmla="*/ 38 h 217"/>
                  <a:gd name="T6" fmla="*/ 8 w 140"/>
                  <a:gd name="T7" fmla="*/ 117 h 217"/>
                  <a:gd name="T8" fmla="*/ 53 w 140"/>
                  <a:gd name="T9" fmla="*/ 217 h 217"/>
                </a:gdLst>
                <a:ahLst/>
                <a:cxnLst>
                  <a:cxn ang="0">
                    <a:pos x="T0" y="T1"/>
                  </a:cxn>
                  <a:cxn ang="0">
                    <a:pos x="T2" y="T3"/>
                  </a:cxn>
                  <a:cxn ang="0">
                    <a:pos x="T4" y="T5"/>
                  </a:cxn>
                  <a:cxn ang="0">
                    <a:pos x="T6" y="T7"/>
                  </a:cxn>
                  <a:cxn ang="0">
                    <a:pos x="T8" y="T9"/>
                  </a:cxn>
                </a:cxnLst>
                <a:rect l="0" t="0" r="r" b="b"/>
                <a:pathLst>
                  <a:path w="140" h="217">
                    <a:moveTo>
                      <a:pt x="53" y="217"/>
                    </a:moveTo>
                    <a:cubicBezTo>
                      <a:pt x="53" y="217"/>
                      <a:pt x="140" y="91"/>
                      <a:pt x="28" y="16"/>
                    </a:cubicBezTo>
                    <a:cubicBezTo>
                      <a:pt x="28" y="16"/>
                      <a:pt x="0" y="0"/>
                      <a:pt x="9" y="38"/>
                    </a:cubicBezTo>
                    <a:cubicBezTo>
                      <a:pt x="19" y="76"/>
                      <a:pt x="2" y="95"/>
                      <a:pt x="8" y="117"/>
                    </a:cubicBezTo>
                    <a:cubicBezTo>
                      <a:pt x="13" y="139"/>
                      <a:pt x="33" y="180"/>
                      <a:pt x="53" y="217"/>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3" name="Freeform 261">
                <a:extLst>
                  <a:ext uri="{FF2B5EF4-FFF2-40B4-BE49-F238E27FC236}">
                    <a16:creationId xmlns:a16="http://schemas.microsoft.com/office/drawing/2014/main" id="{A64FEAB6-0F72-45A2-8A07-1A575A4810EA}"/>
                  </a:ext>
                </a:extLst>
              </p:cNvPr>
              <p:cNvSpPr>
                <a:spLocks/>
              </p:cNvSpPr>
              <p:nvPr/>
            </p:nvSpPr>
            <p:spPr bwMode="auto">
              <a:xfrm>
                <a:off x="2033" y="582"/>
                <a:ext cx="277" cy="289"/>
              </a:xfrm>
              <a:custGeom>
                <a:avLst/>
                <a:gdLst>
                  <a:gd name="T0" fmla="*/ 68 w 215"/>
                  <a:gd name="T1" fmla="*/ 34 h 224"/>
                  <a:gd name="T2" fmla="*/ 171 w 215"/>
                  <a:gd name="T3" fmla="*/ 109 h 224"/>
                  <a:gd name="T4" fmla="*/ 215 w 215"/>
                  <a:gd name="T5" fmla="*/ 224 h 224"/>
                  <a:gd name="T6" fmla="*/ 146 w 215"/>
                  <a:gd name="T7" fmla="*/ 177 h 224"/>
                  <a:gd name="T8" fmla="*/ 68 w 215"/>
                  <a:gd name="T9" fmla="*/ 34 h 224"/>
                </a:gdLst>
                <a:ahLst/>
                <a:cxnLst>
                  <a:cxn ang="0">
                    <a:pos x="T0" y="T1"/>
                  </a:cxn>
                  <a:cxn ang="0">
                    <a:pos x="T2" y="T3"/>
                  </a:cxn>
                  <a:cxn ang="0">
                    <a:pos x="T4" y="T5"/>
                  </a:cxn>
                  <a:cxn ang="0">
                    <a:pos x="T6" y="T7"/>
                  </a:cxn>
                  <a:cxn ang="0">
                    <a:pos x="T8" y="T9"/>
                  </a:cxn>
                </a:cxnLst>
                <a:rect l="0" t="0" r="r" b="b"/>
                <a:pathLst>
                  <a:path w="215" h="224">
                    <a:moveTo>
                      <a:pt x="68" y="34"/>
                    </a:moveTo>
                    <a:cubicBezTo>
                      <a:pt x="68" y="34"/>
                      <a:pt x="152" y="84"/>
                      <a:pt x="171" y="109"/>
                    </a:cubicBezTo>
                    <a:cubicBezTo>
                      <a:pt x="171" y="109"/>
                      <a:pt x="210" y="167"/>
                      <a:pt x="215" y="224"/>
                    </a:cubicBezTo>
                    <a:cubicBezTo>
                      <a:pt x="215" y="224"/>
                      <a:pt x="164" y="191"/>
                      <a:pt x="146" y="177"/>
                    </a:cubicBezTo>
                    <a:cubicBezTo>
                      <a:pt x="128" y="163"/>
                      <a:pt x="0" y="0"/>
                      <a:pt x="68" y="34"/>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4" name="Freeform 262">
                <a:extLst>
                  <a:ext uri="{FF2B5EF4-FFF2-40B4-BE49-F238E27FC236}">
                    <a16:creationId xmlns:a16="http://schemas.microsoft.com/office/drawing/2014/main" id="{AFBCEA41-2661-4D82-BC1D-C94B365996B5}"/>
                  </a:ext>
                </a:extLst>
              </p:cNvPr>
              <p:cNvSpPr>
                <a:spLocks/>
              </p:cNvSpPr>
              <p:nvPr/>
            </p:nvSpPr>
            <p:spPr bwMode="auto">
              <a:xfrm>
                <a:off x="2064" y="871"/>
                <a:ext cx="246" cy="171"/>
              </a:xfrm>
              <a:custGeom>
                <a:avLst/>
                <a:gdLst>
                  <a:gd name="T0" fmla="*/ 191 w 191"/>
                  <a:gd name="T1" fmla="*/ 0 h 133"/>
                  <a:gd name="T2" fmla="*/ 133 w 191"/>
                  <a:gd name="T3" fmla="*/ 78 h 133"/>
                  <a:gd name="T4" fmla="*/ 5 w 191"/>
                  <a:gd name="T5" fmla="*/ 110 h 133"/>
                  <a:gd name="T6" fmla="*/ 143 w 191"/>
                  <a:gd name="T7" fmla="*/ 22 h 133"/>
                  <a:gd name="T8" fmla="*/ 191 w 191"/>
                  <a:gd name="T9" fmla="*/ 0 h 133"/>
                </a:gdLst>
                <a:ahLst/>
                <a:cxnLst>
                  <a:cxn ang="0">
                    <a:pos x="T0" y="T1"/>
                  </a:cxn>
                  <a:cxn ang="0">
                    <a:pos x="T2" y="T3"/>
                  </a:cxn>
                  <a:cxn ang="0">
                    <a:pos x="T4" y="T5"/>
                  </a:cxn>
                  <a:cxn ang="0">
                    <a:pos x="T6" y="T7"/>
                  </a:cxn>
                  <a:cxn ang="0">
                    <a:pos x="T8" y="T9"/>
                  </a:cxn>
                </a:cxnLst>
                <a:rect l="0" t="0" r="r" b="b"/>
                <a:pathLst>
                  <a:path w="191" h="133">
                    <a:moveTo>
                      <a:pt x="191" y="0"/>
                    </a:moveTo>
                    <a:cubicBezTo>
                      <a:pt x="191" y="0"/>
                      <a:pt x="175" y="50"/>
                      <a:pt x="133" y="78"/>
                    </a:cubicBezTo>
                    <a:cubicBezTo>
                      <a:pt x="90" y="106"/>
                      <a:pt x="11" y="133"/>
                      <a:pt x="5" y="110"/>
                    </a:cubicBezTo>
                    <a:cubicBezTo>
                      <a:pt x="0" y="88"/>
                      <a:pt x="124" y="34"/>
                      <a:pt x="143" y="22"/>
                    </a:cubicBezTo>
                    <a:cubicBezTo>
                      <a:pt x="162" y="11"/>
                      <a:pt x="191" y="0"/>
                      <a:pt x="191" y="0"/>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5" name="Freeform 263">
                <a:extLst>
                  <a:ext uri="{FF2B5EF4-FFF2-40B4-BE49-F238E27FC236}">
                    <a16:creationId xmlns:a16="http://schemas.microsoft.com/office/drawing/2014/main" id="{C81560AB-D27B-476B-916E-FBE613B20521}"/>
                  </a:ext>
                </a:extLst>
              </p:cNvPr>
              <p:cNvSpPr>
                <a:spLocks/>
              </p:cNvSpPr>
              <p:nvPr/>
            </p:nvSpPr>
            <p:spPr bwMode="auto">
              <a:xfrm>
                <a:off x="2100" y="899"/>
                <a:ext cx="298" cy="225"/>
              </a:xfrm>
              <a:custGeom>
                <a:avLst/>
                <a:gdLst>
                  <a:gd name="T0" fmla="*/ 232 w 232"/>
                  <a:gd name="T1" fmla="*/ 0 h 175"/>
                  <a:gd name="T2" fmla="*/ 185 w 232"/>
                  <a:gd name="T3" fmla="*/ 107 h 175"/>
                  <a:gd name="T4" fmla="*/ 30 w 232"/>
                  <a:gd name="T5" fmla="*/ 165 h 175"/>
                  <a:gd name="T6" fmla="*/ 27 w 232"/>
                  <a:gd name="T7" fmla="*/ 137 h 175"/>
                  <a:gd name="T8" fmla="*/ 159 w 232"/>
                  <a:gd name="T9" fmla="*/ 48 h 175"/>
                  <a:gd name="T10" fmla="*/ 232 w 232"/>
                  <a:gd name="T11" fmla="*/ 0 h 175"/>
                </a:gdLst>
                <a:ahLst/>
                <a:cxnLst>
                  <a:cxn ang="0">
                    <a:pos x="T0" y="T1"/>
                  </a:cxn>
                  <a:cxn ang="0">
                    <a:pos x="T2" y="T3"/>
                  </a:cxn>
                  <a:cxn ang="0">
                    <a:pos x="T4" y="T5"/>
                  </a:cxn>
                  <a:cxn ang="0">
                    <a:pos x="T6" y="T7"/>
                  </a:cxn>
                  <a:cxn ang="0">
                    <a:pos x="T8" y="T9"/>
                  </a:cxn>
                  <a:cxn ang="0">
                    <a:pos x="T10" y="T11"/>
                  </a:cxn>
                </a:cxnLst>
                <a:rect l="0" t="0" r="r" b="b"/>
                <a:pathLst>
                  <a:path w="232" h="175">
                    <a:moveTo>
                      <a:pt x="232" y="0"/>
                    </a:moveTo>
                    <a:cubicBezTo>
                      <a:pt x="232" y="0"/>
                      <a:pt x="212" y="81"/>
                      <a:pt x="185" y="107"/>
                    </a:cubicBezTo>
                    <a:cubicBezTo>
                      <a:pt x="159" y="133"/>
                      <a:pt x="60" y="175"/>
                      <a:pt x="30" y="165"/>
                    </a:cubicBezTo>
                    <a:cubicBezTo>
                      <a:pt x="0" y="155"/>
                      <a:pt x="13" y="146"/>
                      <a:pt x="27" y="137"/>
                    </a:cubicBezTo>
                    <a:cubicBezTo>
                      <a:pt x="42" y="127"/>
                      <a:pt x="138" y="70"/>
                      <a:pt x="159" y="48"/>
                    </a:cubicBezTo>
                    <a:cubicBezTo>
                      <a:pt x="180" y="26"/>
                      <a:pt x="214" y="9"/>
                      <a:pt x="232" y="0"/>
                    </a:cubicBezTo>
                    <a:close/>
                  </a:path>
                </a:pathLst>
              </a:custGeom>
              <a:solidFill>
                <a:srgbClr val="00C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6" name="Freeform 264">
                <a:extLst>
                  <a:ext uri="{FF2B5EF4-FFF2-40B4-BE49-F238E27FC236}">
                    <a16:creationId xmlns:a16="http://schemas.microsoft.com/office/drawing/2014/main" id="{A761C10F-60B7-4B92-9E94-C6439EF5B438}"/>
                  </a:ext>
                </a:extLst>
              </p:cNvPr>
              <p:cNvSpPr>
                <a:spLocks/>
              </p:cNvSpPr>
              <p:nvPr/>
            </p:nvSpPr>
            <p:spPr bwMode="auto">
              <a:xfrm>
                <a:off x="2261" y="935"/>
                <a:ext cx="232" cy="287"/>
              </a:xfrm>
              <a:custGeom>
                <a:avLst/>
                <a:gdLst>
                  <a:gd name="T0" fmla="*/ 181 w 181"/>
                  <a:gd name="T1" fmla="*/ 0 h 223"/>
                  <a:gd name="T2" fmla="*/ 131 w 181"/>
                  <a:gd name="T3" fmla="*/ 128 h 223"/>
                  <a:gd name="T4" fmla="*/ 7 w 181"/>
                  <a:gd name="T5" fmla="*/ 212 h 223"/>
                  <a:gd name="T6" fmla="*/ 30 w 181"/>
                  <a:gd name="T7" fmla="*/ 157 h 223"/>
                  <a:gd name="T8" fmla="*/ 109 w 181"/>
                  <a:gd name="T9" fmla="*/ 42 h 223"/>
                  <a:gd name="T10" fmla="*/ 181 w 181"/>
                  <a:gd name="T11" fmla="*/ 0 h 223"/>
                </a:gdLst>
                <a:ahLst/>
                <a:cxnLst>
                  <a:cxn ang="0">
                    <a:pos x="T0" y="T1"/>
                  </a:cxn>
                  <a:cxn ang="0">
                    <a:pos x="T2" y="T3"/>
                  </a:cxn>
                  <a:cxn ang="0">
                    <a:pos x="T4" y="T5"/>
                  </a:cxn>
                  <a:cxn ang="0">
                    <a:pos x="T6" y="T7"/>
                  </a:cxn>
                  <a:cxn ang="0">
                    <a:pos x="T8" y="T9"/>
                  </a:cxn>
                  <a:cxn ang="0">
                    <a:pos x="T10" y="T11"/>
                  </a:cxn>
                </a:cxnLst>
                <a:rect l="0" t="0" r="r" b="b"/>
                <a:pathLst>
                  <a:path w="181" h="223">
                    <a:moveTo>
                      <a:pt x="181" y="0"/>
                    </a:moveTo>
                    <a:cubicBezTo>
                      <a:pt x="181" y="0"/>
                      <a:pt x="178" y="63"/>
                      <a:pt x="131" y="128"/>
                    </a:cubicBezTo>
                    <a:cubicBezTo>
                      <a:pt x="84" y="194"/>
                      <a:pt x="13" y="223"/>
                      <a:pt x="7" y="212"/>
                    </a:cubicBezTo>
                    <a:cubicBezTo>
                      <a:pt x="0" y="201"/>
                      <a:pt x="22" y="171"/>
                      <a:pt x="30" y="157"/>
                    </a:cubicBezTo>
                    <a:cubicBezTo>
                      <a:pt x="38" y="143"/>
                      <a:pt x="89" y="56"/>
                      <a:pt x="109" y="42"/>
                    </a:cubicBezTo>
                    <a:cubicBezTo>
                      <a:pt x="129" y="28"/>
                      <a:pt x="172" y="11"/>
                      <a:pt x="181" y="0"/>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7" name="Line 265">
                <a:extLst>
                  <a:ext uri="{FF2B5EF4-FFF2-40B4-BE49-F238E27FC236}">
                    <a16:creationId xmlns:a16="http://schemas.microsoft.com/office/drawing/2014/main" id="{7D470EF9-2530-4C75-9C77-A2576CA8DF14}"/>
                  </a:ext>
                </a:extLst>
              </p:cNvPr>
              <p:cNvSpPr>
                <a:spLocks noChangeShapeType="1"/>
              </p:cNvSpPr>
              <p:nvPr/>
            </p:nvSpPr>
            <p:spPr bwMode="auto">
              <a:xfrm>
                <a:off x="2096" y="1093"/>
                <a:ext cx="0" cy="0"/>
              </a:xfrm>
              <a:prstGeom prst="line">
                <a:avLst/>
              </a:prstGeom>
              <a:noFill/>
              <a:ln w="7938" cap="rnd">
                <a:solidFill>
                  <a:srgbClr val="44424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8" name="Freeform 266">
                <a:extLst>
                  <a:ext uri="{FF2B5EF4-FFF2-40B4-BE49-F238E27FC236}">
                    <a16:creationId xmlns:a16="http://schemas.microsoft.com/office/drawing/2014/main" id="{2B770111-2199-43FA-8134-6EC089A48C1E}"/>
                  </a:ext>
                </a:extLst>
              </p:cNvPr>
              <p:cNvSpPr>
                <a:spLocks/>
              </p:cNvSpPr>
              <p:nvPr/>
            </p:nvSpPr>
            <p:spPr bwMode="auto">
              <a:xfrm>
                <a:off x="2352" y="979"/>
                <a:ext cx="232" cy="280"/>
              </a:xfrm>
              <a:custGeom>
                <a:avLst/>
                <a:gdLst>
                  <a:gd name="T0" fmla="*/ 180 w 180"/>
                  <a:gd name="T1" fmla="*/ 0 h 218"/>
                  <a:gd name="T2" fmla="*/ 156 w 180"/>
                  <a:gd name="T3" fmla="*/ 93 h 218"/>
                  <a:gd name="T4" fmla="*/ 25 w 180"/>
                  <a:gd name="T5" fmla="*/ 215 h 218"/>
                  <a:gd name="T6" fmla="*/ 6 w 180"/>
                  <a:gd name="T7" fmla="*/ 204 h 218"/>
                  <a:gd name="T8" fmla="*/ 50 w 180"/>
                  <a:gd name="T9" fmla="*/ 139 h 218"/>
                  <a:gd name="T10" fmla="*/ 93 w 180"/>
                  <a:gd name="T11" fmla="*/ 63 h 218"/>
                  <a:gd name="T12" fmla="*/ 127 w 180"/>
                  <a:gd name="T13" fmla="*/ 26 h 218"/>
                  <a:gd name="T14" fmla="*/ 180 w 180"/>
                  <a:gd name="T15" fmla="*/ 0 h 2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0" h="218">
                    <a:moveTo>
                      <a:pt x="180" y="0"/>
                    </a:moveTo>
                    <a:cubicBezTo>
                      <a:pt x="180" y="0"/>
                      <a:pt x="168" y="73"/>
                      <a:pt x="156" y="93"/>
                    </a:cubicBezTo>
                    <a:cubicBezTo>
                      <a:pt x="144" y="113"/>
                      <a:pt x="42" y="213"/>
                      <a:pt x="25" y="215"/>
                    </a:cubicBezTo>
                    <a:cubicBezTo>
                      <a:pt x="7" y="218"/>
                      <a:pt x="0" y="217"/>
                      <a:pt x="6" y="204"/>
                    </a:cubicBezTo>
                    <a:cubicBezTo>
                      <a:pt x="12" y="192"/>
                      <a:pt x="44" y="152"/>
                      <a:pt x="50" y="139"/>
                    </a:cubicBezTo>
                    <a:cubicBezTo>
                      <a:pt x="57" y="127"/>
                      <a:pt x="90" y="75"/>
                      <a:pt x="93" y="63"/>
                    </a:cubicBezTo>
                    <a:cubicBezTo>
                      <a:pt x="97" y="50"/>
                      <a:pt x="107" y="32"/>
                      <a:pt x="127" y="26"/>
                    </a:cubicBezTo>
                    <a:cubicBezTo>
                      <a:pt x="147" y="21"/>
                      <a:pt x="180" y="0"/>
                      <a:pt x="180" y="0"/>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9" name="Freeform 267">
                <a:extLst>
                  <a:ext uri="{FF2B5EF4-FFF2-40B4-BE49-F238E27FC236}">
                    <a16:creationId xmlns:a16="http://schemas.microsoft.com/office/drawing/2014/main" id="{A1E5EE8D-E59B-4482-AF62-CE3770BDF570}"/>
                  </a:ext>
                </a:extLst>
              </p:cNvPr>
              <p:cNvSpPr>
                <a:spLocks/>
              </p:cNvSpPr>
              <p:nvPr/>
            </p:nvSpPr>
            <p:spPr bwMode="auto">
              <a:xfrm>
                <a:off x="2511" y="1018"/>
                <a:ext cx="159" cy="330"/>
              </a:xfrm>
              <a:custGeom>
                <a:avLst/>
                <a:gdLst>
                  <a:gd name="T0" fmla="*/ 123 w 123"/>
                  <a:gd name="T1" fmla="*/ 0 h 256"/>
                  <a:gd name="T2" fmla="*/ 107 w 123"/>
                  <a:gd name="T3" fmla="*/ 69 h 256"/>
                  <a:gd name="T4" fmla="*/ 47 w 123"/>
                  <a:gd name="T5" fmla="*/ 237 h 256"/>
                  <a:gd name="T6" fmla="*/ 27 w 123"/>
                  <a:gd name="T7" fmla="*/ 198 h 256"/>
                  <a:gd name="T8" fmla="*/ 44 w 123"/>
                  <a:gd name="T9" fmla="*/ 104 h 256"/>
                  <a:gd name="T10" fmla="*/ 90 w 123"/>
                  <a:gd name="T11" fmla="*/ 24 h 256"/>
                  <a:gd name="T12" fmla="*/ 123 w 123"/>
                  <a:gd name="T13" fmla="*/ 0 h 256"/>
                </a:gdLst>
                <a:ahLst/>
                <a:cxnLst>
                  <a:cxn ang="0">
                    <a:pos x="T0" y="T1"/>
                  </a:cxn>
                  <a:cxn ang="0">
                    <a:pos x="T2" y="T3"/>
                  </a:cxn>
                  <a:cxn ang="0">
                    <a:pos x="T4" y="T5"/>
                  </a:cxn>
                  <a:cxn ang="0">
                    <a:pos x="T6" y="T7"/>
                  </a:cxn>
                  <a:cxn ang="0">
                    <a:pos x="T8" y="T9"/>
                  </a:cxn>
                  <a:cxn ang="0">
                    <a:pos x="T10" y="T11"/>
                  </a:cxn>
                  <a:cxn ang="0">
                    <a:pos x="T12" y="T13"/>
                  </a:cxn>
                </a:cxnLst>
                <a:rect l="0" t="0" r="r" b="b"/>
                <a:pathLst>
                  <a:path w="123" h="256">
                    <a:moveTo>
                      <a:pt x="123" y="0"/>
                    </a:moveTo>
                    <a:cubicBezTo>
                      <a:pt x="123" y="0"/>
                      <a:pt x="106" y="45"/>
                      <a:pt x="107" y="69"/>
                    </a:cubicBezTo>
                    <a:cubicBezTo>
                      <a:pt x="108" y="93"/>
                      <a:pt x="94" y="217"/>
                      <a:pt x="47" y="237"/>
                    </a:cubicBezTo>
                    <a:cubicBezTo>
                      <a:pt x="0" y="256"/>
                      <a:pt x="25" y="203"/>
                      <a:pt x="27" y="198"/>
                    </a:cubicBezTo>
                    <a:cubicBezTo>
                      <a:pt x="28" y="192"/>
                      <a:pt x="45" y="121"/>
                      <a:pt x="44" y="104"/>
                    </a:cubicBezTo>
                    <a:cubicBezTo>
                      <a:pt x="44" y="88"/>
                      <a:pt x="52" y="38"/>
                      <a:pt x="90" y="24"/>
                    </a:cubicBezTo>
                    <a:cubicBezTo>
                      <a:pt x="90" y="24"/>
                      <a:pt x="109" y="16"/>
                      <a:pt x="123" y="0"/>
                    </a:cubicBezTo>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0" name="Freeform 268">
                <a:extLst>
                  <a:ext uri="{FF2B5EF4-FFF2-40B4-BE49-F238E27FC236}">
                    <a16:creationId xmlns:a16="http://schemas.microsoft.com/office/drawing/2014/main" id="{1DB14B5F-8217-4021-92F2-0DD986D89E86}"/>
                  </a:ext>
                </a:extLst>
              </p:cNvPr>
              <p:cNvSpPr>
                <a:spLocks/>
              </p:cNvSpPr>
              <p:nvPr/>
            </p:nvSpPr>
            <p:spPr bwMode="auto">
              <a:xfrm>
                <a:off x="2680" y="815"/>
                <a:ext cx="116" cy="212"/>
              </a:xfrm>
              <a:custGeom>
                <a:avLst/>
                <a:gdLst>
                  <a:gd name="T0" fmla="*/ 0 w 90"/>
                  <a:gd name="T1" fmla="*/ 163 h 165"/>
                  <a:gd name="T2" fmla="*/ 2 w 90"/>
                  <a:gd name="T3" fmla="*/ 165 h 165"/>
                  <a:gd name="T4" fmla="*/ 4 w 90"/>
                  <a:gd name="T5" fmla="*/ 164 h 165"/>
                  <a:gd name="T6" fmla="*/ 89 w 90"/>
                  <a:gd name="T7" fmla="*/ 3 h 165"/>
                  <a:gd name="T8" fmla="*/ 89 w 90"/>
                  <a:gd name="T9" fmla="*/ 0 h 165"/>
                  <a:gd name="T10" fmla="*/ 86 w 90"/>
                  <a:gd name="T11" fmla="*/ 1 h 165"/>
                  <a:gd name="T12" fmla="*/ 0 w 90"/>
                  <a:gd name="T13" fmla="*/ 163 h 165"/>
                  <a:gd name="T14" fmla="*/ 0 w 90"/>
                  <a:gd name="T15" fmla="*/ 163 h 1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 h="165">
                    <a:moveTo>
                      <a:pt x="0" y="163"/>
                    </a:moveTo>
                    <a:cubicBezTo>
                      <a:pt x="0" y="164"/>
                      <a:pt x="1" y="165"/>
                      <a:pt x="2" y="165"/>
                    </a:cubicBezTo>
                    <a:cubicBezTo>
                      <a:pt x="3" y="165"/>
                      <a:pt x="4" y="165"/>
                      <a:pt x="4" y="164"/>
                    </a:cubicBezTo>
                    <a:cubicBezTo>
                      <a:pt x="11" y="128"/>
                      <a:pt x="88" y="4"/>
                      <a:pt x="89" y="3"/>
                    </a:cubicBezTo>
                    <a:cubicBezTo>
                      <a:pt x="90" y="2"/>
                      <a:pt x="90" y="1"/>
                      <a:pt x="89" y="0"/>
                    </a:cubicBezTo>
                    <a:cubicBezTo>
                      <a:pt x="88" y="0"/>
                      <a:pt x="87" y="0"/>
                      <a:pt x="86" y="1"/>
                    </a:cubicBezTo>
                    <a:cubicBezTo>
                      <a:pt x="83" y="6"/>
                      <a:pt x="7" y="127"/>
                      <a:pt x="0" y="163"/>
                    </a:cubicBezTo>
                    <a:cubicBezTo>
                      <a:pt x="0" y="163"/>
                      <a:pt x="0" y="163"/>
                      <a:pt x="0" y="163"/>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1" name="Freeform 269">
                <a:extLst>
                  <a:ext uri="{FF2B5EF4-FFF2-40B4-BE49-F238E27FC236}">
                    <a16:creationId xmlns:a16="http://schemas.microsoft.com/office/drawing/2014/main" id="{3C7A501F-E0C9-450C-AEA3-8AB7A3BC0982}"/>
                  </a:ext>
                </a:extLst>
              </p:cNvPr>
              <p:cNvSpPr>
                <a:spLocks/>
              </p:cNvSpPr>
              <p:nvPr/>
            </p:nvSpPr>
            <p:spPr bwMode="auto">
              <a:xfrm>
                <a:off x="2591" y="727"/>
                <a:ext cx="111" cy="254"/>
              </a:xfrm>
              <a:custGeom>
                <a:avLst/>
                <a:gdLst>
                  <a:gd name="T0" fmla="*/ 0 w 86"/>
                  <a:gd name="T1" fmla="*/ 196 h 198"/>
                  <a:gd name="T2" fmla="*/ 2 w 86"/>
                  <a:gd name="T3" fmla="*/ 198 h 198"/>
                  <a:gd name="T4" fmla="*/ 4 w 86"/>
                  <a:gd name="T5" fmla="*/ 197 h 198"/>
                  <a:gd name="T6" fmla="*/ 41 w 86"/>
                  <a:gd name="T7" fmla="*/ 95 h 198"/>
                  <a:gd name="T8" fmla="*/ 86 w 86"/>
                  <a:gd name="T9" fmla="*/ 3 h 198"/>
                  <a:gd name="T10" fmla="*/ 84 w 86"/>
                  <a:gd name="T11" fmla="*/ 1 h 198"/>
                  <a:gd name="T12" fmla="*/ 82 w 86"/>
                  <a:gd name="T13" fmla="*/ 2 h 198"/>
                  <a:gd name="T14" fmla="*/ 38 w 86"/>
                  <a:gd name="T15" fmla="*/ 92 h 198"/>
                  <a:gd name="T16" fmla="*/ 0 w 86"/>
                  <a:gd name="T17" fmla="*/ 196 h 198"/>
                  <a:gd name="T18" fmla="*/ 0 w 86"/>
                  <a:gd name="T19" fmla="*/ 196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98">
                    <a:moveTo>
                      <a:pt x="0" y="196"/>
                    </a:moveTo>
                    <a:cubicBezTo>
                      <a:pt x="0" y="197"/>
                      <a:pt x="1" y="198"/>
                      <a:pt x="2" y="198"/>
                    </a:cubicBezTo>
                    <a:cubicBezTo>
                      <a:pt x="3" y="198"/>
                      <a:pt x="4" y="198"/>
                      <a:pt x="4" y="197"/>
                    </a:cubicBezTo>
                    <a:cubicBezTo>
                      <a:pt x="4" y="196"/>
                      <a:pt x="17" y="121"/>
                      <a:pt x="41" y="95"/>
                    </a:cubicBezTo>
                    <a:cubicBezTo>
                      <a:pt x="66" y="66"/>
                      <a:pt x="85" y="10"/>
                      <a:pt x="86" y="3"/>
                    </a:cubicBezTo>
                    <a:cubicBezTo>
                      <a:pt x="86" y="2"/>
                      <a:pt x="85" y="1"/>
                      <a:pt x="84" y="1"/>
                    </a:cubicBezTo>
                    <a:cubicBezTo>
                      <a:pt x="83" y="0"/>
                      <a:pt x="82" y="1"/>
                      <a:pt x="82" y="2"/>
                    </a:cubicBezTo>
                    <a:cubicBezTo>
                      <a:pt x="81" y="10"/>
                      <a:pt x="62" y="65"/>
                      <a:pt x="38" y="92"/>
                    </a:cubicBezTo>
                    <a:cubicBezTo>
                      <a:pt x="14" y="120"/>
                      <a:pt x="1" y="193"/>
                      <a:pt x="0" y="196"/>
                    </a:cubicBezTo>
                    <a:cubicBezTo>
                      <a:pt x="0" y="196"/>
                      <a:pt x="0" y="196"/>
                      <a:pt x="0" y="196"/>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2" name="Freeform 270">
                <a:extLst>
                  <a:ext uri="{FF2B5EF4-FFF2-40B4-BE49-F238E27FC236}">
                    <a16:creationId xmlns:a16="http://schemas.microsoft.com/office/drawing/2014/main" id="{E94E91A5-BBCF-4767-AE9B-A8A0CAE5E3E0}"/>
                  </a:ext>
                </a:extLst>
              </p:cNvPr>
              <p:cNvSpPr>
                <a:spLocks/>
              </p:cNvSpPr>
              <p:nvPr/>
            </p:nvSpPr>
            <p:spPr bwMode="auto">
              <a:xfrm>
                <a:off x="2511" y="653"/>
                <a:ext cx="56" cy="288"/>
              </a:xfrm>
              <a:custGeom>
                <a:avLst/>
                <a:gdLst>
                  <a:gd name="T0" fmla="*/ 0 w 43"/>
                  <a:gd name="T1" fmla="*/ 222 h 224"/>
                  <a:gd name="T2" fmla="*/ 2 w 43"/>
                  <a:gd name="T3" fmla="*/ 224 h 224"/>
                  <a:gd name="T4" fmla="*/ 4 w 43"/>
                  <a:gd name="T5" fmla="*/ 222 h 224"/>
                  <a:gd name="T6" fmla="*/ 7 w 43"/>
                  <a:gd name="T7" fmla="*/ 127 h 224"/>
                  <a:gd name="T8" fmla="*/ 43 w 43"/>
                  <a:gd name="T9" fmla="*/ 2 h 224"/>
                  <a:gd name="T10" fmla="*/ 42 w 43"/>
                  <a:gd name="T11" fmla="*/ 0 h 224"/>
                  <a:gd name="T12" fmla="*/ 40 w 43"/>
                  <a:gd name="T13" fmla="*/ 1 h 224"/>
                  <a:gd name="T14" fmla="*/ 3 w 43"/>
                  <a:gd name="T15" fmla="*/ 127 h 224"/>
                  <a:gd name="T16" fmla="*/ 0 w 43"/>
                  <a:gd name="T17" fmla="*/ 222 h 224"/>
                  <a:gd name="T18" fmla="*/ 0 w 43"/>
                  <a:gd name="T19"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224">
                    <a:moveTo>
                      <a:pt x="0" y="222"/>
                    </a:moveTo>
                    <a:cubicBezTo>
                      <a:pt x="0" y="223"/>
                      <a:pt x="1" y="224"/>
                      <a:pt x="2" y="224"/>
                    </a:cubicBezTo>
                    <a:cubicBezTo>
                      <a:pt x="3" y="224"/>
                      <a:pt x="4" y="223"/>
                      <a:pt x="4" y="222"/>
                    </a:cubicBezTo>
                    <a:cubicBezTo>
                      <a:pt x="4" y="221"/>
                      <a:pt x="4" y="162"/>
                      <a:pt x="7" y="127"/>
                    </a:cubicBezTo>
                    <a:cubicBezTo>
                      <a:pt x="9" y="92"/>
                      <a:pt x="43" y="3"/>
                      <a:pt x="43" y="2"/>
                    </a:cubicBezTo>
                    <a:cubicBezTo>
                      <a:pt x="43" y="2"/>
                      <a:pt x="43" y="0"/>
                      <a:pt x="42" y="0"/>
                    </a:cubicBezTo>
                    <a:cubicBezTo>
                      <a:pt x="41" y="0"/>
                      <a:pt x="40" y="0"/>
                      <a:pt x="40" y="1"/>
                    </a:cubicBezTo>
                    <a:cubicBezTo>
                      <a:pt x="38" y="5"/>
                      <a:pt x="5" y="91"/>
                      <a:pt x="3" y="127"/>
                    </a:cubicBezTo>
                    <a:cubicBezTo>
                      <a:pt x="1" y="162"/>
                      <a:pt x="0" y="221"/>
                      <a:pt x="0" y="222"/>
                    </a:cubicBezTo>
                    <a:cubicBezTo>
                      <a:pt x="0" y="222"/>
                      <a:pt x="0" y="222"/>
                      <a:pt x="0" y="222"/>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3" name="Freeform 271">
                <a:extLst>
                  <a:ext uri="{FF2B5EF4-FFF2-40B4-BE49-F238E27FC236}">
                    <a16:creationId xmlns:a16="http://schemas.microsoft.com/office/drawing/2014/main" id="{47D91BA6-0BB9-45C7-BB65-062A4F329FDD}"/>
                  </a:ext>
                </a:extLst>
              </p:cNvPr>
              <p:cNvSpPr>
                <a:spLocks/>
              </p:cNvSpPr>
              <p:nvPr/>
            </p:nvSpPr>
            <p:spPr bwMode="auto">
              <a:xfrm>
                <a:off x="2364" y="639"/>
                <a:ext cx="52" cy="266"/>
              </a:xfrm>
              <a:custGeom>
                <a:avLst/>
                <a:gdLst>
                  <a:gd name="T0" fmla="*/ 0 w 41"/>
                  <a:gd name="T1" fmla="*/ 2 h 207"/>
                  <a:gd name="T2" fmla="*/ 0 w 41"/>
                  <a:gd name="T3" fmla="*/ 3 h 207"/>
                  <a:gd name="T4" fmla="*/ 34 w 41"/>
                  <a:gd name="T5" fmla="*/ 83 h 207"/>
                  <a:gd name="T6" fmla="*/ 34 w 41"/>
                  <a:gd name="T7" fmla="*/ 84 h 207"/>
                  <a:gd name="T8" fmla="*/ 36 w 41"/>
                  <a:gd name="T9" fmla="*/ 206 h 207"/>
                  <a:gd name="T10" fmla="*/ 38 w 41"/>
                  <a:gd name="T11" fmla="*/ 207 h 207"/>
                  <a:gd name="T12" fmla="*/ 40 w 41"/>
                  <a:gd name="T13" fmla="*/ 206 h 207"/>
                  <a:gd name="T14" fmla="*/ 38 w 41"/>
                  <a:gd name="T15" fmla="*/ 84 h 207"/>
                  <a:gd name="T16" fmla="*/ 37 w 41"/>
                  <a:gd name="T17" fmla="*/ 83 h 207"/>
                  <a:gd name="T18" fmla="*/ 3 w 41"/>
                  <a:gd name="T19" fmla="*/ 1 h 207"/>
                  <a:gd name="T20" fmla="*/ 0 w 41"/>
                  <a:gd name="T21" fmla="*/ 0 h 207"/>
                  <a:gd name="T22" fmla="*/ 0 w 41"/>
                  <a:gd name="T23" fmla="*/ 2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 h="207">
                    <a:moveTo>
                      <a:pt x="0" y="2"/>
                    </a:moveTo>
                    <a:cubicBezTo>
                      <a:pt x="0" y="2"/>
                      <a:pt x="0" y="3"/>
                      <a:pt x="0" y="3"/>
                    </a:cubicBezTo>
                    <a:cubicBezTo>
                      <a:pt x="0" y="3"/>
                      <a:pt x="30" y="47"/>
                      <a:pt x="34" y="83"/>
                    </a:cubicBezTo>
                    <a:cubicBezTo>
                      <a:pt x="34" y="84"/>
                      <a:pt x="34" y="84"/>
                      <a:pt x="34" y="84"/>
                    </a:cubicBezTo>
                    <a:cubicBezTo>
                      <a:pt x="37" y="121"/>
                      <a:pt x="36" y="205"/>
                      <a:pt x="36" y="206"/>
                    </a:cubicBezTo>
                    <a:cubicBezTo>
                      <a:pt x="36" y="207"/>
                      <a:pt x="37" y="207"/>
                      <a:pt x="38" y="207"/>
                    </a:cubicBezTo>
                    <a:cubicBezTo>
                      <a:pt x="39" y="207"/>
                      <a:pt x="40" y="207"/>
                      <a:pt x="40" y="206"/>
                    </a:cubicBezTo>
                    <a:cubicBezTo>
                      <a:pt x="40" y="205"/>
                      <a:pt x="41" y="121"/>
                      <a:pt x="38" y="84"/>
                    </a:cubicBezTo>
                    <a:cubicBezTo>
                      <a:pt x="38" y="84"/>
                      <a:pt x="38" y="83"/>
                      <a:pt x="37" y="83"/>
                    </a:cubicBezTo>
                    <a:cubicBezTo>
                      <a:pt x="34" y="46"/>
                      <a:pt x="4" y="3"/>
                      <a:pt x="3" y="1"/>
                    </a:cubicBezTo>
                    <a:cubicBezTo>
                      <a:pt x="2" y="0"/>
                      <a:pt x="1" y="0"/>
                      <a:pt x="0" y="0"/>
                    </a:cubicBezTo>
                    <a:cubicBezTo>
                      <a:pt x="0" y="1"/>
                      <a:pt x="0" y="1"/>
                      <a:pt x="0" y="2"/>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4" name="Freeform 272">
                <a:extLst>
                  <a:ext uri="{FF2B5EF4-FFF2-40B4-BE49-F238E27FC236}">
                    <a16:creationId xmlns:a16="http://schemas.microsoft.com/office/drawing/2014/main" id="{A84AC2FD-817D-4FA6-B6BB-26EE1130ABD8}"/>
                  </a:ext>
                </a:extLst>
              </p:cNvPr>
              <p:cNvSpPr>
                <a:spLocks/>
              </p:cNvSpPr>
              <p:nvPr/>
            </p:nvSpPr>
            <p:spPr bwMode="auto">
              <a:xfrm>
                <a:off x="2069" y="617"/>
                <a:ext cx="244" cy="399"/>
              </a:xfrm>
              <a:custGeom>
                <a:avLst/>
                <a:gdLst>
                  <a:gd name="T0" fmla="*/ 0 w 190"/>
                  <a:gd name="T1" fmla="*/ 308 h 310"/>
                  <a:gd name="T2" fmla="*/ 0 w 190"/>
                  <a:gd name="T3" fmla="*/ 308 h 310"/>
                  <a:gd name="T4" fmla="*/ 2 w 190"/>
                  <a:gd name="T5" fmla="*/ 309 h 310"/>
                  <a:gd name="T6" fmla="*/ 188 w 190"/>
                  <a:gd name="T7" fmla="*/ 199 h 310"/>
                  <a:gd name="T8" fmla="*/ 190 w 190"/>
                  <a:gd name="T9" fmla="*/ 198 h 310"/>
                  <a:gd name="T10" fmla="*/ 189 w 190"/>
                  <a:gd name="T11" fmla="*/ 197 h 310"/>
                  <a:gd name="T12" fmla="*/ 25 w 190"/>
                  <a:gd name="T13" fmla="*/ 1 h 310"/>
                  <a:gd name="T14" fmla="*/ 23 w 190"/>
                  <a:gd name="T15" fmla="*/ 1 h 310"/>
                  <a:gd name="T16" fmla="*/ 23 w 190"/>
                  <a:gd name="T17" fmla="*/ 4 h 310"/>
                  <a:gd name="T18" fmla="*/ 185 w 190"/>
                  <a:gd name="T19" fmla="*/ 197 h 310"/>
                  <a:gd name="T20" fmla="*/ 1 w 190"/>
                  <a:gd name="T21" fmla="*/ 306 h 310"/>
                  <a:gd name="T22" fmla="*/ 0 w 190"/>
                  <a:gd name="T23" fmla="*/ 308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0" h="310">
                    <a:moveTo>
                      <a:pt x="0" y="308"/>
                    </a:moveTo>
                    <a:cubicBezTo>
                      <a:pt x="0" y="308"/>
                      <a:pt x="0" y="308"/>
                      <a:pt x="0" y="308"/>
                    </a:cubicBezTo>
                    <a:cubicBezTo>
                      <a:pt x="0" y="309"/>
                      <a:pt x="1" y="310"/>
                      <a:pt x="2" y="309"/>
                    </a:cubicBezTo>
                    <a:cubicBezTo>
                      <a:pt x="65" y="286"/>
                      <a:pt x="187" y="200"/>
                      <a:pt x="188" y="199"/>
                    </a:cubicBezTo>
                    <a:cubicBezTo>
                      <a:pt x="190" y="198"/>
                      <a:pt x="190" y="198"/>
                      <a:pt x="190" y="198"/>
                    </a:cubicBezTo>
                    <a:cubicBezTo>
                      <a:pt x="189" y="197"/>
                      <a:pt x="189" y="197"/>
                      <a:pt x="189" y="197"/>
                    </a:cubicBezTo>
                    <a:cubicBezTo>
                      <a:pt x="143" y="109"/>
                      <a:pt x="26" y="2"/>
                      <a:pt x="25" y="1"/>
                    </a:cubicBezTo>
                    <a:cubicBezTo>
                      <a:pt x="25" y="0"/>
                      <a:pt x="23" y="0"/>
                      <a:pt x="23" y="1"/>
                    </a:cubicBezTo>
                    <a:cubicBezTo>
                      <a:pt x="22" y="2"/>
                      <a:pt x="22" y="3"/>
                      <a:pt x="23" y="4"/>
                    </a:cubicBezTo>
                    <a:cubicBezTo>
                      <a:pt x="24" y="5"/>
                      <a:pt x="139" y="110"/>
                      <a:pt x="185" y="197"/>
                    </a:cubicBezTo>
                    <a:cubicBezTo>
                      <a:pt x="171" y="206"/>
                      <a:pt x="60" y="284"/>
                      <a:pt x="1" y="306"/>
                    </a:cubicBezTo>
                    <a:cubicBezTo>
                      <a:pt x="0" y="306"/>
                      <a:pt x="0" y="307"/>
                      <a:pt x="0" y="308"/>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5" name="Freeform 273">
                <a:extLst>
                  <a:ext uri="{FF2B5EF4-FFF2-40B4-BE49-F238E27FC236}">
                    <a16:creationId xmlns:a16="http://schemas.microsoft.com/office/drawing/2014/main" id="{701572B7-F441-4955-ADB0-F6BF9FE621D6}"/>
                  </a:ext>
                </a:extLst>
              </p:cNvPr>
              <p:cNvSpPr>
                <a:spLocks/>
              </p:cNvSpPr>
              <p:nvPr/>
            </p:nvSpPr>
            <p:spPr bwMode="auto">
              <a:xfrm>
                <a:off x="2113" y="903"/>
                <a:ext cx="287" cy="197"/>
              </a:xfrm>
              <a:custGeom>
                <a:avLst/>
                <a:gdLst>
                  <a:gd name="T0" fmla="*/ 0 w 223"/>
                  <a:gd name="T1" fmla="*/ 151 h 153"/>
                  <a:gd name="T2" fmla="*/ 0 w 223"/>
                  <a:gd name="T3" fmla="*/ 152 h 153"/>
                  <a:gd name="T4" fmla="*/ 3 w 223"/>
                  <a:gd name="T5" fmla="*/ 153 h 153"/>
                  <a:gd name="T6" fmla="*/ 172 w 223"/>
                  <a:gd name="T7" fmla="*/ 52 h 153"/>
                  <a:gd name="T8" fmla="*/ 221 w 223"/>
                  <a:gd name="T9" fmla="*/ 3 h 153"/>
                  <a:gd name="T10" fmla="*/ 223 w 223"/>
                  <a:gd name="T11" fmla="*/ 1 h 153"/>
                  <a:gd name="T12" fmla="*/ 221 w 223"/>
                  <a:gd name="T13" fmla="*/ 0 h 153"/>
                  <a:gd name="T14" fmla="*/ 169 w 223"/>
                  <a:gd name="T15" fmla="*/ 50 h 153"/>
                  <a:gd name="T16" fmla="*/ 1 w 223"/>
                  <a:gd name="T17" fmla="*/ 149 h 153"/>
                  <a:gd name="T18" fmla="*/ 0 w 223"/>
                  <a:gd name="T19" fmla="*/ 15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3" h="153">
                    <a:moveTo>
                      <a:pt x="0" y="151"/>
                    </a:moveTo>
                    <a:cubicBezTo>
                      <a:pt x="0" y="151"/>
                      <a:pt x="0" y="152"/>
                      <a:pt x="0" y="152"/>
                    </a:cubicBezTo>
                    <a:cubicBezTo>
                      <a:pt x="1" y="153"/>
                      <a:pt x="2" y="153"/>
                      <a:pt x="3" y="153"/>
                    </a:cubicBezTo>
                    <a:cubicBezTo>
                      <a:pt x="8" y="151"/>
                      <a:pt x="134" y="99"/>
                      <a:pt x="172" y="52"/>
                    </a:cubicBezTo>
                    <a:cubicBezTo>
                      <a:pt x="208" y="7"/>
                      <a:pt x="221" y="3"/>
                      <a:pt x="221" y="3"/>
                    </a:cubicBezTo>
                    <a:cubicBezTo>
                      <a:pt x="222" y="3"/>
                      <a:pt x="223" y="2"/>
                      <a:pt x="223" y="1"/>
                    </a:cubicBezTo>
                    <a:cubicBezTo>
                      <a:pt x="222" y="0"/>
                      <a:pt x="222" y="0"/>
                      <a:pt x="221" y="0"/>
                    </a:cubicBezTo>
                    <a:cubicBezTo>
                      <a:pt x="220" y="0"/>
                      <a:pt x="207" y="3"/>
                      <a:pt x="169" y="50"/>
                    </a:cubicBezTo>
                    <a:cubicBezTo>
                      <a:pt x="132" y="96"/>
                      <a:pt x="3" y="149"/>
                      <a:pt x="1" y="149"/>
                    </a:cubicBezTo>
                    <a:cubicBezTo>
                      <a:pt x="0" y="150"/>
                      <a:pt x="0" y="150"/>
                      <a:pt x="0" y="151"/>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6" name="Freeform 274">
                <a:extLst>
                  <a:ext uri="{FF2B5EF4-FFF2-40B4-BE49-F238E27FC236}">
                    <a16:creationId xmlns:a16="http://schemas.microsoft.com/office/drawing/2014/main" id="{75744C15-70A0-40B4-B781-38F7F0A39056}"/>
                  </a:ext>
                </a:extLst>
              </p:cNvPr>
              <p:cNvSpPr>
                <a:spLocks/>
              </p:cNvSpPr>
              <p:nvPr/>
            </p:nvSpPr>
            <p:spPr bwMode="auto">
              <a:xfrm>
                <a:off x="2267" y="932"/>
                <a:ext cx="229" cy="278"/>
              </a:xfrm>
              <a:custGeom>
                <a:avLst/>
                <a:gdLst>
                  <a:gd name="T0" fmla="*/ 0 w 178"/>
                  <a:gd name="T1" fmla="*/ 215 h 216"/>
                  <a:gd name="T2" fmla="*/ 0 w 178"/>
                  <a:gd name="T3" fmla="*/ 216 h 216"/>
                  <a:gd name="T4" fmla="*/ 3 w 178"/>
                  <a:gd name="T5" fmla="*/ 215 h 216"/>
                  <a:gd name="T6" fmla="*/ 177 w 178"/>
                  <a:gd name="T7" fmla="*/ 3 h 216"/>
                  <a:gd name="T8" fmla="*/ 178 w 178"/>
                  <a:gd name="T9" fmla="*/ 0 h 216"/>
                  <a:gd name="T10" fmla="*/ 175 w 178"/>
                  <a:gd name="T11" fmla="*/ 0 h 216"/>
                  <a:gd name="T12" fmla="*/ 0 w 178"/>
                  <a:gd name="T13" fmla="*/ 213 h 216"/>
                  <a:gd name="T14" fmla="*/ 0 w 178"/>
                  <a:gd name="T15" fmla="*/ 215 h 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8" h="216">
                    <a:moveTo>
                      <a:pt x="0" y="215"/>
                    </a:moveTo>
                    <a:cubicBezTo>
                      <a:pt x="0" y="215"/>
                      <a:pt x="0" y="215"/>
                      <a:pt x="0" y="216"/>
                    </a:cubicBezTo>
                    <a:cubicBezTo>
                      <a:pt x="1" y="216"/>
                      <a:pt x="2" y="216"/>
                      <a:pt x="3" y="215"/>
                    </a:cubicBezTo>
                    <a:cubicBezTo>
                      <a:pt x="5" y="214"/>
                      <a:pt x="158" y="19"/>
                      <a:pt x="177" y="3"/>
                    </a:cubicBezTo>
                    <a:cubicBezTo>
                      <a:pt x="178" y="2"/>
                      <a:pt x="178" y="1"/>
                      <a:pt x="178" y="0"/>
                    </a:cubicBezTo>
                    <a:cubicBezTo>
                      <a:pt x="177" y="0"/>
                      <a:pt x="176" y="0"/>
                      <a:pt x="175" y="0"/>
                    </a:cubicBezTo>
                    <a:cubicBezTo>
                      <a:pt x="155" y="16"/>
                      <a:pt x="6" y="205"/>
                      <a:pt x="0" y="213"/>
                    </a:cubicBezTo>
                    <a:cubicBezTo>
                      <a:pt x="0" y="214"/>
                      <a:pt x="0" y="214"/>
                      <a:pt x="0" y="215"/>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7" name="Freeform 275">
                <a:extLst>
                  <a:ext uri="{FF2B5EF4-FFF2-40B4-BE49-F238E27FC236}">
                    <a16:creationId xmlns:a16="http://schemas.microsoft.com/office/drawing/2014/main" id="{074BA3B2-3638-47AB-8841-29EF3B58E12D}"/>
                  </a:ext>
                </a:extLst>
              </p:cNvPr>
              <p:cNvSpPr>
                <a:spLocks/>
              </p:cNvSpPr>
              <p:nvPr/>
            </p:nvSpPr>
            <p:spPr bwMode="auto">
              <a:xfrm>
                <a:off x="2357" y="976"/>
                <a:ext cx="229" cy="282"/>
              </a:xfrm>
              <a:custGeom>
                <a:avLst/>
                <a:gdLst>
                  <a:gd name="T0" fmla="*/ 0 w 178"/>
                  <a:gd name="T1" fmla="*/ 218 h 219"/>
                  <a:gd name="T2" fmla="*/ 1 w 178"/>
                  <a:gd name="T3" fmla="*/ 219 h 219"/>
                  <a:gd name="T4" fmla="*/ 4 w 178"/>
                  <a:gd name="T5" fmla="*/ 218 h 219"/>
                  <a:gd name="T6" fmla="*/ 123 w 178"/>
                  <a:gd name="T7" fmla="*/ 63 h 219"/>
                  <a:gd name="T8" fmla="*/ 177 w 178"/>
                  <a:gd name="T9" fmla="*/ 3 h 219"/>
                  <a:gd name="T10" fmla="*/ 177 w 178"/>
                  <a:gd name="T11" fmla="*/ 0 h 219"/>
                  <a:gd name="T12" fmla="*/ 174 w 178"/>
                  <a:gd name="T13" fmla="*/ 0 h 219"/>
                  <a:gd name="T14" fmla="*/ 120 w 178"/>
                  <a:gd name="T15" fmla="*/ 61 h 219"/>
                  <a:gd name="T16" fmla="*/ 1 w 178"/>
                  <a:gd name="T17" fmla="*/ 216 h 219"/>
                  <a:gd name="T18" fmla="*/ 0 w 178"/>
                  <a:gd name="T19" fmla="*/ 218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8" h="219">
                    <a:moveTo>
                      <a:pt x="0" y="218"/>
                    </a:moveTo>
                    <a:cubicBezTo>
                      <a:pt x="0" y="218"/>
                      <a:pt x="1" y="219"/>
                      <a:pt x="1" y="219"/>
                    </a:cubicBezTo>
                    <a:cubicBezTo>
                      <a:pt x="2" y="219"/>
                      <a:pt x="3" y="219"/>
                      <a:pt x="4" y="218"/>
                    </a:cubicBezTo>
                    <a:cubicBezTo>
                      <a:pt x="5" y="217"/>
                      <a:pt x="92" y="101"/>
                      <a:pt x="123" y="63"/>
                    </a:cubicBezTo>
                    <a:cubicBezTo>
                      <a:pt x="154" y="25"/>
                      <a:pt x="177" y="3"/>
                      <a:pt x="177" y="3"/>
                    </a:cubicBezTo>
                    <a:cubicBezTo>
                      <a:pt x="178" y="2"/>
                      <a:pt x="178" y="1"/>
                      <a:pt x="177" y="0"/>
                    </a:cubicBezTo>
                    <a:cubicBezTo>
                      <a:pt x="176" y="0"/>
                      <a:pt x="175" y="0"/>
                      <a:pt x="174" y="0"/>
                    </a:cubicBezTo>
                    <a:cubicBezTo>
                      <a:pt x="174" y="0"/>
                      <a:pt x="151" y="23"/>
                      <a:pt x="120" y="61"/>
                    </a:cubicBezTo>
                    <a:cubicBezTo>
                      <a:pt x="89" y="99"/>
                      <a:pt x="2" y="215"/>
                      <a:pt x="1" y="216"/>
                    </a:cubicBezTo>
                    <a:cubicBezTo>
                      <a:pt x="0" y="217"/>
                      <a:pt x="0" y="217"/>
                      <a:pt x="0" y="218"/>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8" name="Freeform 276">
                <a:extLst>
                  <a:ext uri="{FF2B5EF4-FFF2-40B4-BE49-F238E27FC236}">
                    <a16:creationId xmlns:a16="http://schemas.microsoft.com/office/drawing/2014/main" id="{AB05044A-50CA-4F1B-BF60-C3F5B982D67F}"/>
                  </a:ext>
                </a:extLst>
              </p:cNvPr>
              <p:cNvSpPr>
                <a:spLocks/>
              </p:cNvSpPr>
              <p:nvPr/>
            </p:nvSpPr>
            <p:spPr bwMode="auto">
              <a:xfrm>
                <a:off x="2546" y="1024"/>
                <a:ext cx="121" cy="308"/>
              </a:xfrm>
              <a:custGeom>
                <a:avLst/>
                <a:gdLst>
                  <a:gd name="T0" fmla="*/ 0 w 94"/>
                  <a:gd name="T1" fmla="*/ 238 h 240"/>
                  <a:gd name="T2" fmla="*/ 2 w 94"/>
                  <a:gd name="T3" fmla="*/ 239 h 240"/>
                  <a:gd name="T4" fmla="*/ 4 w 94"/>
                  <a:gd name="T5" fmla="*/ 238 h 240"/>
                  <a:gd name="T6" fmla="*/ 44 w 94"/>
                  <a:gd name="T7" fmla="*/ 79 h 240"/>
                  <a:gd name="T8" fmla="*/ 44 w 94"/>
                  <a:gd name="T9" fmla="*/ 79 h 240"/>
                  <a:gd name="T10" fmla="*/ 64 w 94"/>
                  <a:gd name="T11" fmla="*/ 39 h 240"/>
                  <a:gd name="T12" fmla="*/ 93 w 94"/>
                  <a:gd name="T13" fmla="*/ 4 h 240"/>
                  <a:gd name="T14" fmla="*/ 93 w 94"/>
                  <a:gd name="T15" fmla="*/ 1 h 240"/>
                  <a:gd name="T16" fmla="*/ 90 w 94"/>
                  <a:gd name="T17" fmla="*/ 1 h 240"/>
                  <a:gd name="T18" fmla="*/ 61 w 94"/>
                  <a:gd name="T19" fmla="*/ 36 h 240"/>
                  <a:gd name="T20" fmla="*/ 40 w 94"/>
                  <a:gd name="T21" fmla="*/ 79 h 240"/>
                  <a:gd name="T22" fmla="*/ 40 w 94"/>
                  <a:gd name="T23" fmla="*/ 79 h 240"/>
                  <a:gd name="T24" fmla="*/ 1 w 94"/>
                  <a:gd name="T25" fmla="*/ 237 h 240"/>
                  <a:gd name="T26" fmla="*/ 0 w 94"/>
                  <a:gd name="T27" fmla="*/ 238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4" h="240">
                    <a:moveTo>
                      <a:pt x="0" y="238"/>
                    </a:moveTo>
                    <a:cubicBezTo>
                      <a:pt x="1" y="239"/>
                      <a:pt x="1" y="239"/>
                      <a:pt x="2" y="239"/>
                    </a:cubicBezTo>
                    <a:cubicBezTo>
                      <a:pt x="3" y="240"/>
                      <a:pt x="4" y="239"/>
                      <a:pt x="4" y="238"/>
                    </a:cubicBezTo>
                    <a:cubicBezTo>
                      <a:pt x="6" y="234"/>
                      <a:pt x="49" y="129"/>
                      <a:pt x="44" y="79"/>
                    </a:cubicBezTo>
                    <a:cubicBezTo>
                      <a:pt x="44" y="79"/>
                      <a:pt x="44" y="79"/>
                      <a:pt x="44" y="79"/>
                    </a:cubicBezTo>
                    <a:cubicBezTo>
                      <a:pt x="44" y="79"/>
                      <a:pt x="43" y="56"/>
                      <a:pt x="64" y="39"/>
                    </a:cubicBezTo>
                    <a:cubicBezTo>
                      <a:pt x="93" y="4"/>
                      <a:pt x="93" y="4"/>
                      <a:pt x="93" y="4"/>
                    </a:cubicBezTo>
                    <a:cubicBezTo>
                      <a:pt x="94" y="3"/>
                      <a:pt x="93" y="2"/>
                      <a:pt x="93" y="1"/>
                    </a:cubicBezTo>
                    <a:cubicBezTo>
                      <a:pt x="92" y="0"/>
                      <a:pt x="91" y="1"/>
                      <a:pt x="90" y="1"/>
                    </a:cubicBezTo>
                    <a:cubicBezTo>
                      <a:pt x="61" y="36"/>
                      <a:pt x="61" y="36"/>
                      <a:pt x="61" y="36"/>
                    </a:cubicBezTo>
                    <a:cubicBezTo>
                      <a:pt x="39" y="54"/>
                      <a:pt x="40" y="78"/>
                      <a:pt x="40" y="79"/>
                    </a:cubicBezTo>
                    <a:cubicBezTo>
                      <a:pt x="40" y="79"/>
                      <a:pt x="40" y="79"/>
                      <a:pt x="40" y="79"/>
                    </a:cubicBezTo>
                    <a:cubicBezTo>
                      <a:pt x="45" y="128"/>
                      <a:pt x="1" y="236"/>
                      <a:pt x="1" y="237"/>
                    </a:cubicBezTo>
                    <a:cubicBezTo>
                      <a:pt x="0" y="237"/>
                      <a:pt x="0" y="238"/>
                      <a:pt x="0" y="238"/>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9" name="Freeform 277">
                <a:extLst>
                  <a:ext uri="{FF2B5EF4-FFF2-40B4-BE49-F238E27FC236}">
                    <a16:creationId xmlns:a16="http://schemas.microsoft.com/office/drawing/2014/main" id="{C49F0473-CB27-47EA-AB75-7F1D3DAE437B}"/>
                  </a:ext>
                </a:extLst>
              </p:cNvPr>
              <p:cNvSpPr>
                <a:spLocks/>
              </p:cNvSpPr>
              <p:nvPr/>
            </p:nvSpPr>
            <p:spPr bwMode="auto">
              <a:xfrm>
                <a:off x="3080" y="1965"/>
                <a:ext cx="224" cy="158"/>
              </a:xfrm>
              <a:custGeom>
                <a:avLst/>
                <a:gdLst>
                  <a:gd name="T0" fmla="*/ 16 w 174"/>
                  <a:gd name="T1" fmla="*/ 34 h 123"/>
                  <a:gd name="T2" fmla="*/ 72 w 174"/>
                  <a:gd name="T3" fmla="*/ 102 h 123"/>
                  <a:gd name="T4" fmla="*/ 174 w 174"/>
                  <a:gd name="T5" fmla="*/ 117 h 123"/>
                  <a:gd name="T6" fmla="*/ 153 w 174"/>
                  <a:gd name="T7" fmla="*/ 75 h 123"/>
                  <a:gd name="T8" fmla="*/ 16 w 174"/>
                  <a:gd name="T9" fmla="*/ 34 h 123"/>
                </a:gdLst>
                <a:ahLst/>
                <a:cxnLst>
                  <a:cxn ang="0">
                    <a:pos x="T0" y="T1"/>
                  </a:cxn>
                  <a:cxn ang="0">
                    <a:pos x="T2" y="T3"/>
                  </a:cxn>
                  <a:cxn ang="0">
                    <a:pos x="T4" y="T5"/>
                  </a:cxn>
                  <a:cxn ang="0">
                    <a:pos x="T6" y="T7"/>
                  </a:cxn>
                  <a:cxn ang="0">
                    <a:pos x="T8" y="T9"/>
                  </a:cxn>
                </a:cxnLst>
                <a:rect l="0" t="0" r="r" b="b"/>
                <a:pathLst>
                  <a:path w="174" h="123">
                    <a:moveTo>
                      <a:pt x="16" y="34"/>
                    </a:moveTo>
                    <a:cubicBezTo>
                      <a:pt x="16" y="34"/>
                      <a:pt x="25" y="80"/>
                      <a:pt x="72" y="102"/>
                    </a:cubicBezTo>
                    <a:cubicBezTo>
                      <a:pt x="118" y="123"/>
                      <a:pt x="174" y="117"/>
                      <a:pt x="174" y="117"/>
                    </a:cubicBezTo>
                    <a:cubicBezTo>
                      <a:pt x="174" y="117"/>
                      <a:pt x="172" y="96"/>
                      <a:pt x="153" y="75"/>
                    </a:cubicBezTo>
                    <a:cubicBezTo>
                      <a:pt x="134" y="54"/>
                      <a:pt x="0" y="0"/>
                      <a:pt x="16" y="34"/>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0" name="Freeform 278">
                <a:extLst>
                  <a:ext uri="{FF2B5EF4-FFF2-40B4-BE49-F238E27FC236}">
                    <a16:creationId xmlns:a16="http://schemas.microsoft.com/office/drawing/2014/main" id="{36A1EE14-8BAB-4918-9768-DD522ED7B4DB}"/>
                  </a:ext>
                </a:extLst>
              </p:cNvPr>
              <p:cNvSpPr>
                <a:spLocks/>
              </p:cNvSpPr>
              <p:nvPr/>
            </p:nvSpPr>
            <p:spPr bwMode="auto">
              <a:xfrm>
                <a:off x="3254" y="1788"/>
                <a:ext cx="288" cy="429"/>
              </a:xfrm>
              <a:custGeom>
                <a:avLst/>
                <a:gdLst>
                  <a:gd name="T0" fmla="*/ 224 w 224"/>
                  <a:gd name="T1" fmla="*/ 1 h 334"/>
                  <a:gd name="T2" fmla="*/ 223 w 224"/>
                  <a:gd name="T3" fmla="*/ 3 h 334"/>
                  <a:gd name="T4" fmla="*/ 4 w 224"/>
                  <a:gd name="T5" fmla="*/ 332 h 334"/>
                  <a:gd name="T6" fmla="*/ 1 w 224"/>
                  <a:gd name="T7" fmla="*/ 333 h 334"/>
                  <a:gd name="T8" fmla="*/ 0 w 224"/>
                  <a:gd name="T9" fmla="*/ 331 h 334"/>
                  <a:gd name="T10" fmla="*/ 221 w 224"/>
                  <a:gd name="T11" fmla="*/ 1 h 334"/>
                  <a:gd name="T12" fmla="*/ 223 w 224"/>
                  <a:gd name="T13" fmla="*/ 1 h 334"/>
                  <a:gd name="T14" fmla="*/ 224 w 224"/>
                  <a:gd name="T15" fmla="*/ 1 h 3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4" h="334">
                    <a:moveTo>
                      <a:pt x="224" y="1"/>
                    </a:moveTo>
                    <a:cubicBezTo>
                      <a:pt x="224" y="2"/>
                      <a:pt x="224" y="3"/>
                      <a:pt x="223" y="3"/>
                    </a:cubicBezTo>
                    <a:cubicBezTo>
                      <a:pt x="70" y="172"/>
                      <a:pt x="4" y="331"/>
                      <a:pt x="4" y="332"/>
                    </a:cubicBezTo>
                    <a:cubicBezTo>
                      <a:pt x="3" y="333"/>
                      <a:pt x="2" y="334"/>
                      <a:pt x="1" y="333"/>
                    </a:cubicBezTo>
                    <a:cubicBezTo>
                      <a:pt x="0" y="333"/>
                      <a:pt x="0" y="332"/>
                      <a:pt x="0" y="331"/>
                    </a:cubicBezTo>
                    <a:cubicBezTo>
                      <a:pt x="1" y="329"/>
                      <a:pt x="67" y="170"/>
                      <a:pt x="221" y="1"/>
                    </a:cubicBezTo>
                    <a:cubicBezTo>
                      <a:pt x="221" y="0"/>
                      <a:pt x="222" y="0"/>
                      <a:pt x="223" y="1"/>
                    </a:cubicBezTo>
                    <a:cubicBezTo>
                      <a:pt x="223" y="1"/>
                      <a:pt x="223" y="1"/>
                      <a:pt x="224" y="1"/>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1" name="Freeform 279">
                <a:extLst>
                  <a:ext uri="{FF2B5EF4-FFF2-40B4-BE49-F238E27FC236}">
                    <a16:creationId xmlns:a16="http://schemas.microsoft.com/office/drawing/2014/main" id="{D7C07DB3-1C8D-448C-AEB7-18F40B2A33F6}"/>
                  </a:ext>
                </a:extLst>
              </p:cNvPr>
              <p:cNvSpPr>
                <a:spLocks/>
              </p:cNvSpPr>
              <p:nvPr/>
            </p:nvSpPr>
            <p:spPr bwMode="auto">
              <a:xfrm>
                <a:off x="3081" y="1829"/>
                <a:ext cx="274" cy="203"/>
              </a:xfrm>
              <a:custGeom>
                <a:avLst/>
                <a:gdLst>
                  <a:gd name="T0" fmla="*/ 49 w 213"/>
                  <a:gd name="T1" fmla="*/ 57 h 158"/>
                  <a:gd name="T2" fmla="*/ 135 w 213"/>
                  <a:gd name="T3" fmla="*/ 140 h 158"/>
                  <a:gd name="T4" fmla="*/ 213 w 213"/>
                  <a:gd name="T5" fmla="*/ 158 h 158"/>
                  <a:gd name="T6" fmla="*/ 182 w 213"/>
                  <a:gd name="T7" fmla="*/ 82 h 158"/>
                  <a:gd name="T8" fmla="*/ 49 w 213"/>
                  <a:gd name="T9" fmla="*/ 57 h 158"/>
                </a:gdLst>
                <a:ahLst/>
                <a:cxnLst>
                  <a:cxn ang="0">
                    <a:pos x="T0" y="T1"/>
                  </a:cxn>
                  <a:cxn ang="0">
                    <a:pos x="T2" y="T3"/>
                  </a:cxn>
                  <a:cxn ang="0">
                    <a:pos x="T4" y="T5"/>
                  </a:cxn>
                  <a:cxn ang="0">
                    <a:pos x="T6" y="T7"/>
                  </a:cxn>
                  <a:cxn ang="0">
                    <a:pos x="T8" y="T9"/>
                  </a:cxn>
                </a:cxnLst>
                <a:rect l="0" t="0" r="r" b="b"/>
                <a:pathLst>
                  <a:path w="213" h="158">
                    <a:moveTo>
                      <a:pt x="49" y="57"/>
                    </a:moveTo>
                    <a:cubicBezTo>
                      <a:pt x="49" y="57"/>
                      <a:pt x="107" y="135"/>
                      <a:pt x="135" y="140"/>
                    </a:cubicBezTo>
                    <a:cubicBezTo>
                      <a:pt x="162" y="146"/>
                      <a:pt x="213" y="158"/>
                      <a:pt x="213" y="158"/>
                    </a:cubicBezTo>
                    <a:cubicBezTo>
                      <a:pt x="213" y="158"/>
                      <a:pt x="204" y="100"/>
                      <a:pt x="182" y="82"/>
                    </a:cubicBezTo>
                    <a:cubicBezTo>
                      <a:pt x="160" y="63"/>
                      <a:pt x="0" y="0"/>
                      <a:pt x="49" y="57"/>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2" name="Freeform 280">
                <a:extLst>
                  <a:ext uri="{FF2B5EF4-FFF2-40B4-BE49-F238E27FC236}">
                    <a16:creationId xmlns:a16="http://schemas.microsoft.com/office/drawing/2014/main" id="{21689833-C193-4CD5-9594-2E026D7A1F39}"/>
                  </a:ext>
                </a:extLst>
              </p:cNvPr>
              <p:cNvSpPr>
                <a:spLocks/>
              </p:cNvSpPr>
              <p:nvPr/>
            </p:nvSpPr>
            <p:spPr bwMode="auto">
              <a:xfrm>
                <a:off x="3187" y="1718"/>
                <a:ext cx="218" cy="269"/>
              </a:xfrm>
              <a:custGeom>
                <a:avLst/>
                <a:gdLst>
                  <a:gd name="T0" fmla="*/ 19 w 170"/>
                  <a:gd name="T1" fmla="*/ 49 h 209"/>
                  <a:gd name="T2" fmla="*/ 38 w 170"/>
                  <a:gd name="T3" fmla="*/ 24 h 209"/>
                  <a:gd name="T4" fmla="*/ 119 w 170"/>
                  <a:gd name="T5" fmla="*/ 76 h 209"/>
                  <a:gd name="T6" fmla="*/ 164 w 170"/>
                  <a:gd name="T7" fmla="*/ 165 h 209"/>
                  <a:gd name="T8" fmla="*/ 167 w 170"/>
                  <a:gd name="T9" fmla="*/ 184 h 209"/>
                  <a:gd name="T10" fmla="*/ 109 w 170"/>
                  <a:gd name="T11" fmla="*/ 151 h 209"/>
                  <a:gd name="T12" fmla="*/ 19 w 170"/>
                  <a:gd name="T13" fmla="*/ 49 h 209"/>
                </a:gdLst>
                <a:ahLst/>
                <a:cxnLst>
                  <a:cxn ang="0">
                    <a:pos x="T0" y="T1"/>
                  </a:cxn>
                  <a:cxn ang="0">
                    <a:pos x="T2" y="T3"/>
                  </a:cxn>
                  <a:cxn ang="0">
                    <a:pos x="T4" y="T5"/>
                  </a:cxn>
                  <a:cxn ang="0">
                    <a:pos x="T6" y="T7"/>
                  </a:cxn>
                  <a:cxn ang="0">
                    <a:pos x="T8" y="T9"/>
                  </a:cxn>
                  <a:cxn ang="0">
                    <a:pos x="T10" y="T11"/>
                  </a:cxn>
                  <a:cxn ang="0">
                    <a:pos x="T12" y="T13"/>
                  </a:cxn>
                </a:cxnLst>
                <a:rect l="0" t="0" r="r" b="b"/>
                <a:pathLst>
                  <a:path w="170" h="209">
                    <a:moveTo>
                      <a:pt x="19" y="49"/>
                    </a:moveTo>
                    <a:cubicBezTo>
                      <a:pt x="19" y="49"/>
                      <a:pt x="0" y="0"/>
                      <a:pt x="38" y="24"/>
                    </a:cubicBezTo>
                    <a:cubicBezTo>
                      <a:pt x="76" y="48"/>
                      <a:pt x="97" y="54"/>
                      <a:pt x="119" y="76"/>
                    </a:cubicBezTo>
                    <a:cubicBezTo>
                      <a:pt x="141" y="98"/>
                      <a:pt x="158" y="120"/>
                      <a:pt x="164" y="165"/>
                    </a:cubicBezTo>
                    <a:cubicBezTo>
                      <a:pt x="170" y="209"/>
                      <a:pt x="167" y="184"/>
                      <a:pt x="167" y="184"/>
                    </a:cubicBezTo>
                    <a:cubicBezTo>
                      <a:pt x="167" y="184"/>
                      <a:pt x="127" y="161"/>
                      <a:pt x="109" y="151"/>
                    </a:cubicBezTo>
                    <a:cubicBezTo>
                      <a:pt x="91" y="141"/>
                      <a:pt x="55" y="121"/>
                      <a:pt x="19" y="49"/>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3" name="Freeform 281">
                <a:extLst>
                  <a:ext uri="{FF2B5EF4-FFF2-40B4-BE49-F238E27FC236}">
                    <a16:creationId xmlns:a16="http://schemas.microsoft.com/office/drawing/2014/main" id="{F576CBA1-0B47-4C65-93D8-3851446D8D2D}"/>
                  </a:ext>
                </a:extLst>
              </p:cNvPr>
              <p:cNvSpPr>
                <a:spLocks/>
              </p:cNvSpPr>
              <p:nvPr/>
            </p:nvSpPr>
            <p:spPr bwMode="auto">
              <a:xfrm>
                <a:off x="3290" y="1600"/>
                <a:ext cx="180" cy="271"/>
              </a:xfrm>
              <a:custGeom>
                <a:avLst/>
                <a:gdLst>
                  <a:gd name="T0" fmla="*/ 140 w 140"/>
                  <a:gd name="T1" fmla="*/ 211 h 211"/>
                  <a:gd name="T2" fmla="*/ 55 w 140"/>
                  <a:gd name="T3" fmla="*/ 28 h 211"/>
                  <a:gd name="T4" fmla="*/ 82 w 140"/>
                  <a:gd name="T5" fmla="*/ 37 h 211"/>
                  <a:gd name="T6" fmla="*/ 126 w 140"/>
                  <a:gd name="T7" fmla="*/ 103 h 211"/>
                  <a:gd name="T8" fmla="*/ 140 w 140"/>
                  <a:gd name="T9" fmla="*/ 211 h 211"/>
                </a:gdLst>
                <a:ahLst/>
                <a:cxnLst>
                  <a:cxn ang="0">
                    <a:pos x="T0" y="T1"/>
                  </a:cxn>
                  <a:cxn ang="0">
                    <a:pos x="T2" y="T3"/>
                  </a:cxn>
                  <a:cxn ang="0">
                    <a:pos x="T4" y="T5"/>
                  </a:cxn>
                  <a:cxn ang="0">
                    <a:pos x="T6" y="T7"/>
                  </a:cxn>
                  <a:cxn ang="0">
                    <a:pos x="T8" y="T9"/>
                  </a:cxn>
                </a:cxnLst>
                <a:rect l="0" t="0" r="r" b="b"/>
                <a:pathLst>
                  <a:path w="140" h="211">
                    <a:moveTo>
                      <a:pt x="140" y="211"/>
                    </a:moveTo>
                    <a:cubicBezTo>
                      <a:pt x="140" y="211"/>
                      <a:pt x="0" y="151"/>
                      <a:pt x="55" y="28"/>
                    </a:cubicBezTo>
                    <a:cubicBezTo>
                      <a:pt x="55" y="28"/>
                      <a:pt x="71" y="0"/>
                      <a:pt x="82" y="37"/>
                    </a:cubicBezTo>
                    <a:cubicBezTo>
                      <a:pt x="94" y="74"/>
                      <a:pt x="119" y="82"/>
                      <a:pt x="126" y="103"/>
                    </a:cubicBezTo>
                    <a:cubicBezTo>
                      <a:pt x="132" y="124"/>
                      <a:pt x="138" y="170"/>
                      <a:pt x="140" y="211"/>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4" name="Freeform 282">
                <a:extLst>
                  <a:ext uri="{FF2B5EF4-FFF2-40B4-BE49-F238E27FC236}">
                    <a16:creationId xmlns:a16="http://schemas.microsoft.com/office/drawing/2014/main" id="{29AB2725-E51E-457B-B632-63D5B22C20F5}"/>
                  </a:ext>
                </a:extLst>
              </p:cNvPr>
              <p:cNvSpPr>
                <a:spLocks/>
              </p:cNvSpPr>
              <p:nvPr/>
            </p:nvSpPr>
            <p:spPr bwMode="auto">
              <a:xfrm>
                <a:off x="3506" y="1399"/>
                <a:ext cx="117" cy="391"/>
              </a:xfrm>
              <a:custGeom>
                <a:avLst/>
                <a:gdLst>
                  <a:gd name="T0" fmla="*/ 51 w 91"/>
                  <a:gd name="T1" fmla="*/ 64 h 304"/>
                  <a:gd name="T2" fmla="*/ 3 w 91"/>
                  <a:gd name="T3" fmla="*/ 182 h 304"/>
                  <a:gd name="T4" fmla="*/ 26 w 91"/>
                  <a:gd name="T5" fmla="*/ 304 h 304"/>
                  <a:gd name="T6" fmla="*/ 60 w 91"/>
                  <a:gd name="T7" fmla="*/ 227 h 304"/>
                  <a:gd name="T8" fmla="*/ 51 w 91"/>
                  <a:gd name="T9" fmla="*/ 64 h 304"/>
                </a:gdLst>
                <a:ahLst/>
                <a:cxnLst>
                  <a:cxn ang="0">
                    <a:pos x="T0" y="T1"/>
                  </a:cxn>
                  <a:cxn ang="0">
                    <a:pos x="T2" y="T3"/>
                  </a:cxn>
                  <a:cxn ang="0">
                    <a:pos x="T4" y="T5"/>
                  </a:cxn>
                  <a:cxn ang="0">
                    <a:pos x="T6" y="T7"/>
                  </a:cxn>
                  <a:cxn ang="0">
                    <a:pos x="T8" y="T9"/>
                  </a:cxn>
                </a:cxnLst>
                <a:rect l="0" t="0" r="r" b="b"/>
                <a:pathLst>
                  <a:path w="91" h="304">
                    <a:moveTo>
                      <a:pt x="51" y="64"/>
                    </a:moveTo>
                    <a:cubicBezTo>
                      <a:pt x="51" y="64"/>
                      <a:pt x="6" y="152"/>
                      <a:pt x="3" y="182"/>
                    </a:cubicBezTo>
                    <a:cubicBezTo>
                      <a:pt x="3" y="182"/>
                      <a:pt x="0" y="252"/>
                      <a:pt x="26" y="304"/>
                    </a:cubicBezTo>
                    <a:cubicBezTo>
                      <a:pt x="26" y="304"/>
                      <a:pt x="52" y="248"/>
                      <a:pt x="60" y="227"/>
                    </a:cubicBezTo>
                    <a:cubicBezTo>
                      <a:pt x="68" y="206"/>
                      <a:pt x="91" y="0"/>
                      <a:pt x="51" y="64"/>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5" name="Freeform 283">
                <a:extLst>
                  <a:ext uri="{FF2B5EF4-FFF2-40B4-BE49-F238E27FC236}">
                    <a16:creationId xmlns:a16="http://schemas.microsoft.com/office/drawing/2014/main" id="{ED42CF34-D574-48AF-92EA-99E78337403B}"/>
                  </a:ext>
                </a:extLst>
              </p:cNvPr>
              <p:cNvSpPr>
                <a:spLocks/>
              </p:cNvSpPr>
              <p:nvPr/>
            </p:nvSpPr>
            <p:spPr bwMode="auto">
              <a:xfrm>
                <a:off x="3539" y="1755"/>
                <a:ext cx="287" cy="83"/>
              </a:xfrm>
              <a:custGeom>
                <a:avLst/>
                <a:gdLst>
                  <a:gd name="T0" fmla="*/ 0 w 223"/>
                  <a:gd name="T1" fmla="*/ 27 h 64"/>
                  <a:gd name="T2" fmla="*/ 91 w 223"/>
                  <a:gd name="T3" fmla="*/ 62 h 64"/>
                  <a:gd name="T4" fmla="*/ 216 w 223"/>
                  <a:gd name="T5" fmla="*/ 23 h 64"/>
                  <a:gd name="T6" fmla="*/ 53 w 223"/>
                  <a:gd name="T7" fmla="*/ 20 h 64"/>
                  <a:gd name="T8" fmla="*/ 0 w 223"/>
                  <a:gd name="T9" fmla="*/ 27 h 64"/>
                </a:gdLst>
                <a:ahLst/>
                <a:cxnLst>
                  <a:cxn ang="0">
                    <a:pos x="T0" y="T1"/>
                  </a:cxn>
                  <a:cxn ang="0">
                    <a:pos x="T2" y="T3"/>
                  </a:cxn>
                  <a:cxn ang="0">
                    <a:pos x="T4" y="T5"/>
                  </a:cxn>
                  <a:cxn ang="0">
                    <a:pos x="T6" y="T7"/>
                  </a:cxn>
                  <a:cxn ang="0">
                    <a:pos x="T8" y="T9"/>
                  </a:cxn>
                </a:cxnLst>
                <a:rect l="0" t="0" r="r" b="b"/>
                <a:pathLst>
                  <a:path w="223" h="64">
                    <a:moveTo>
                      <a:pt x="0" y="27"/>
                    </a:moveTo>
                    <a:cubicBezTo>
                      <a:pt x="0" y="27"/>
                      <a:pt x="41" y="61"/>
                      <a:pt x="91" y="62"/>
                    </a:cubicBezTo>
                    <a:cubicBezTo>
                      <a:pt x="142" y="64"/>
                      <a:pt x="223" y="45"/>
                      <a:pt x="216" y="23"/>
                    </a:cubicBezTo>
                    <a:cubicBezTo>
                      <a:pt x="209" y="0"/>
                      <a:pt x="75" y="20"/>
                      <a:pt x="53" y="20"/>
                    </a:cubicBezTo>
                    <a:cubicBezTo>
                      <a:pt x="30" y="21"/>
                      <a:pt x="0" y="27"/>
                      <a:pt x="0" y="27"/>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6" name="Freeform 284">
                <a:extLst>
                  <a:ext uri="{FF2B5EF4-FFF2-40B4-BE49-F238E27FC236}">
                    <a16:creationId xmlns:a16="http://schemas.microsoft.com/office/drawing/2014/main" id="{F0326ABA-04EC-4BC9-8C78-3E57492B2469}"/>
                  </a:ext>
                </a:extLst>
              </p:cNvPr>
              <p:cNvSpPr>
                <a:spLocks/>
              </p:cNvSpPr>
              <p:nvPr/>
            </p:nvSpPr>
            <p:spPr bwMode="auto">
              <a:xfrm>
                <a:off x="3479" y="1853"/>
                <a:ext cx="358" cy="103"/>
              </a:xfrm>
              <a:custGeom>
                <a:avLst/>
                <a:gdLst>
                  <a:gd name="T0" fmla="*/ 0 w 279"/>
                  <a:gd name="T1" fmla="*/ 6 h 80"/>
                  <a:gd name="T2" fmla="*/ 96 w 279"/>
                  <a:gd name="T3" fmla="*/ 72 h 80"/>
                  <a:gd name="T4" fmla="*/ 259 w 279"/>
                  <a:gd name="T5" fmla="*/ 39 h 80"/>
                  <a:gd name="T6" fmla="*/ 246 w 279"/>
                  <a:gd name="T7" fmla="*/ 14 h 80"/>
                  <a:gd name="T8" fmla="*/ 87 w 279"/>
                  <a:gd name="T9" fmla="*/ 8 h 80"/>
                  <a:gd name="T10" fmla="*/ 0 w 279"/>
                  <a:gd name="T11" fmla="*/ 6 h 80"/>
                </a:gdLst>
                <a:ahLst/>
                <a:cxnLst>
                  <a:cxn ang="0">
                    <a:pos x="T0" y="T1"/>
                  </a:cxn>
                  <a:cxn ang="0">
                    <a:pos x="T2" y="T3"/>
                  </a:cxn>
                  <a:cxn ang="0">
                    <a:pos x="T4" y="T5"/>
                  </a:cxn>
                  <a:cxn ang="0">
                    <a:pos x="T6" y="T7"/>
                  </a:cxn>
                  <a:cxn ang="0">
                    <a:pos x="T8" y="T9"/>
                  </a:cxn>
                  <a:cxn ang="0">
                    <a:pos x="T10" y="T11"/>
                  </a:cxn>
                </a:cxnLst>
                <a:rect l="0" t="0" r="r" b="b"/>
                <a:pathLst>
                  <a:path w="279" h="80">
                    <a:moveTo>
                      <a:pt x="0" y="6"/>
                    </a:moveTo>
                    <a:cubicBezTo>
                      <a:pt x="0" y="6"/>
                      <a:pt x="60" y="64"/>
                      <a:pt x="96" y="72"/>
                    </a:cubicBezTo>
                    <a:cubicBezTo>
                      <a:pt x="132" y="80"/>
                      <a:pt x="238" y="63"/>
                      <a:pt x="259" y="39"/>
                    </a:cubicBezTo>
                    <a:cubicBezTo>
                      <a:pt x="279" y="15"/>
                      <a:pt x="264" y="14"/>
                      <a:pt x="246" y="14"/>
                    </a:cubicBezTo>
                    <a:cubicBezTo>
                      <a:pt x="228" y="13"/>
                      <a:pt x="117" y="15"/>
                      <a:pt x="87" y="8"/>
                    </a:cubicBezTo>
                    <a:cubicBezTo>
                      <a:pt x="58" y="0"/>
                      <a:pt x="20" y="4"/>
                      <a:pt x="0" y="6"/>
                    </a:cubicBezTo>
                    <a:close/>
                  </a:path>
                </a:pathLst>
              </a:custGeom>
              <a:solidFill>
                <a:srgbClr val="00C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7" name="Freeform 285">
                <a:extLst>
                  <a:ext uri="{FF2B5EF4-FFF2-40B4-BE49-F238E27FC236}">
                    <a16:creationId xmlns:a16="http://schemas.microsoft.com/office/drawing/2014/main" id="{8CEB369A-B287-4003-B6CD-B32134ECFEEC}"/>
                  </a:ext>
                </a:extLst>
              </p:cNvPr>
              <p:cNvSpPr>
                <a:spLocks/>
              </p:cNvSpPr>
              <p:nvPr/>
            </p:nvSpPr>
            <p:spPr bwMode="auto">
              <a:xfrm>
                <a:off x="3416" y="1937"/>
                <a:ext cx="335" cy="150"/>
              </a:xfrm>
              <a:custGeom>
                <a:avLst/>
                <a:gdLst>
                  <a:gd name="T0" fmla="*/ 0 w 261"/>
                  <a:gd name="T1" fmla="*/ 3 h 117"/>
                  <a:gd name="T2" fmla="*/ 111 w 261"/>
                  <a:gd name="T3" fmla="*/ 86 h 117"/>
                  <a:gd name="T4" fmla="*/ 261 w 261"/>
                  <a:gd name="T5" fmla="*/ 92 h 117"/>
                  <a:gd name="T6" fmla="*/ 212 w 261"/>
                  <a:gd name="T7" fmla="*/ 57 h 117"/>
                  <a:gd name="T8" fmla="*/ 84 w 261"/>
                  <a:gd name="T9" fmla="*/ 1 h 117"/>
                  <a:gd name="T10" fmla="*/ 0 w 261"/>
                  <a:gd name="T11" fmla="*/ 3 h 117"/>
                </a:gdLst>
                <a:ahLst/>
                <a:cxnLst>
                  <a:cxn ang="0">
                    <a:pos x="T0" y="T1"/>
                  </a:cxn>
                  <a:cxn ang="0">
                    <a:pos x="T2" y="T3"/>
                  </a:cxn>
                  <a:cxn ang="0">
                    <a:pos x="T4" y="T5"/>
                  </a:cxn>
                  <a:cxn ang="0">
                    <a:pos x="T6" y="T7"/>
                  </a:cxn>
                  <a:cxn ang="0">
                    <a:pos x="T8" y="T9"/>
                  </a:cxn>
                  <a:cxn ang="0">
                    <a:pos x="T10" y="T11"/>
                  </a:cxn>
                </a:cxnLst>
                <a:rect l="0" t="0" r="r" b="b"/>
                <a:pathLst>
                  <a:path w="261" h="117">
                    <a:moveTo>
                      <a:pt x="0" y="3"/>
                    </a:moveTo>
                    <a:cubicBezTo>
                      <a:pt x="0" y="3"/>
                      <a:pt x="36" y="56"/>
                      <a:pt x="111" y="86"/>
                    </a:cubicBezTo>
                    <a:cubicBezTo>
                      <a:pt x="185" y="117"/>
                      <a:pt x="261" y="105"/>
                      <a:pt x="261" y="92"/>
                    </a:cubicBezTo>
                    <a:cubicBezTo>
                      <a:pt x="261" y="79"/>
                      <a:pt x="226" y="65"/>
                      <a:pt x="212" y="57"/>
                    </a:cubicBezTo>
                    <a:cubicBezTo>
                      <a:pt x="197" y="49"/>
                      <a:pt x="108" y="3"/>
                      <a:pt x="84" y="1"/>
                    </a:cubicBezTo>
                    <a:cubicBezTo>
                      <a:pt x="60" y="0"/>
                      <a:pt x="15" y="8"/>
                      <a:pt x="0" y="3"/>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8" name="Line 286">
                <a:extLst>
                  <a:ext uri="{FF2B5EF4-FFF2-40B4-BE49-F238E27FC236}">
                    <a16:creationId xmlns:a16="http://schemas.microsoft.com/office/drawing/2014/main" id="{4F711190-C906-4791-9CD9-A7AF0696511D}"/>
                  </a:ext>
                </a:extLst>
              </p:cNvPr>
              <p:cNvSpPr>
                <a:spLocks noChangeShapeType="1"/>
              </p:cNvSpPr>
              <p:nvPr/>
            </p:nvSpPr>
            <p:spPr bwMode="auto">
              <a:xfrm>
                <a:off x="3839" y="1866"/>
                <a:ext cx="0" cy="0"/>
              </a:xfrm>
              <a:prstGeom prst="line">
                <a:avLst/>
              </a:prstGeom>
              <a:noFill/>
              <a:ln w="7938" cap="rnd">
                <a:solidFill>
                  <a:srgbClr val="44424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9" name="Freeform 287">
                <a:extLst>
                  <a:ext uri="{FF2B5EF4-FFF2-40B4-BE49-F238E27FC236}">
                    <a16:creationId xmlns:a16="http://schemas.microsoft.com/office/drawing/2014/main" id="{ECBE39E5-AA9A-4768-8C2C-C78234C88930}"/>
                  </a:ext>
                </a:extLst>
              </p:cNvPr>
              <p:cNvSpPr>
                <a:spLocks/>
              </p:cNvSpPr>
              <p:nvPr/>
            </p:nvSpPr>
            <p:spPr bwMode="auto">
              <a:xfrm>
                <a:off x="3363" y="2011"/>
                <a:ext cx="345" cy="153"/>
              </a:xfrm>
              <a:custGeom>
                <a:avLst/>
                <a:gdLst>
                  <a:gd name="T0" fmla="*/ 0 w 268"/>
                  <a:gd name="T1" fmla="*/ 11 h 119"/>
                  <a:gd name="T2" fmla="*/ 70 w 268"/>
                  <a:gd name="T3" fmla="*/ 78 h 119"/>
                  <a:gd name="T4" fmla="*/ 246 w 268"/>
                  <a:gd name="T5" fmla="*/ 112 h 119"/>
                  <a:gd name="T6" fmla="*/ 256 w 268"/>
                  <a:gd name="T7" fmla="*/ 93 h 119"/>
                  <a:gd name="T8" fmla="*/ 184 w 268"/>
                  <a:gd name="T9" fmla="*/ 61 h 119"/>
                  <a:gd name="T10" fmla="*/ 107 w 268"/>
                  <a:gd name="T11" fmla="*/ 19 h 119"/>
                  <a:gd name="T12" fmla="*/ 59 w 268"/>
                  <a:gd name="T13" fmla="*/ 6 h 119"/>
                  <a:gd name="T14" fmla="*/ 0 w 268"/>
                  <a:gd name="T15" fmla="*/ 11 h 1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8" h="119">
                    <a:moveTo>
                      <a:pt x="0" y="11"/>
                    </a:moveTo>
                    <a:cubicBezTo>
                      <a:pt x="0" y="11"/>
                      <a:pt x="49" y="67"/>
                      <a:pt x="70" y="78"/>
                    </a:cubicBezTo>
                    <a:cubicBezTo>
                      <a:pt x="90" y="89"/>
                      <a:pt x="230" y="119"/>
                      <a:pt x="246" y="112"/>
                    </a:cubicBezTo>
                    <a:cubicBezTo>
                      <a:pt x="262" y="105"/>
                      <a:pt x="268" y="101"/>
                      <a:pt x="256" y="93"/>
                    </a:cubicBezTo>
                    <a:cubicBezTo>
                      <a:pt x="244" y="86"/>
                      <a:pt x="196" y="68"/>
                      <a:pt x="184" y="61"/>
                    </a:cubicBezTo>
                    <a:cubicBezTo>
                      <a:pt x="172" y="54"/>
                      <a:pt x="116" y="28"/>
                      <a:pt x="107" y="19"/>
                    </a:cubicBezTo>
                    <a:cubicBezTo>
                      <a:pt x="98" y="10"/>
                      <a:pt x="80" y="0"/>
                      <a:pt x="59" y="6"/>
                    </a:cubicBezTo>
                    <a:cubicBezTo>
                      <a:pt x="39" y="12"/>
                      <a:pt x="0" y="11"/>
                      <a:pt x="0" y="11"/>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0" name="Freeform 288">
                <a:extLst>
                  <a:ext uri="{FF2B5EF4-FFF2-40B4-BE49-F238E27FC236}">
                    <a16:creationId xmlns:a16="http://schemas.microsoft.com/office/drawing/2014/main" id="{550B9BC1-B153-4F83-8DBA-73C294D2FA08}"/>
                  </a:ext>
                </a:extLst>
              </p:cNvPr>
              <p:cNvSpPr>
                <a:spLocks/>
              </p:cNvSpPr>
              <p:nvPr/>
            </p:nvSpPr>
            <p:spPr bwMode="auto">
              <a:xfrm>
                <a:off x="3310" y="2098"/>
                <a:ext cx="309" cy="225"/>
              </a:xfrm>
              <a:custGeom>
                <a:avLst/>
                <a:gdLst>
                  <a:gd name="T0" fmla="*/ 0 w 240"/>
                  <a:gd name="T1" fmla="*/ 6 h 175"/>
                  <a:gd name="T2" fmla="*/ 50 w 240"/>
                  <a:gd name="T3" fmla="*/ 56 h 175"/>
                  <a:gd name="T4" fmla="*/ 190 w 240"/>
                  <a:gd name="T5" fmla="*/ 167 h 175"/>
                  <a:gd name="T6" fmla="*/ 187 w 240"/>
                  <a:gd name="T7" fmla="*/ 123 h 175"/>
                  <a:gd name="T8" fmla="*/ 123 w 240"/>
                  <a:gd name="T9" fmla="*/ 53 h 175"/>
                  <a:gd name="T10" fmla="*/ 42 w 240"/>
                  <a:gd name="T11" fmla="*/ 9 h 175"/>
                  <a:gd name="T12" fmla="*/ 0 w 240"/>
                  <a:gd name="T13" fmla="*/ 6 h 175"/>
                </a:gdLst>
                <a:ahLst/>
                <a:cxnLst>
                  <a:cxn ang="0">
                    <a:pos x="T0" y="T1"/>
                  </a:cxn>
                  <a:cxn ang="0">
                    <a:pos x="T2" y="T3"/>
                  </a:cxn>
                  <a:cxn ang="0">
                    <a:pos x="T4" y="T5"/>
                  </a:cxn>
                  <a:cxn ang="0">
                    <a:pos x="T6" y="T7"/>
                  </a:cxn>
                  <a:cxn ang="0">
                    <a:pos x="T8" y="T9"/>
                  </a:cxn>
                  <a:cxn ang="0">
                    <a:pos x="T10" y="T11"/>
                  </a:cxn>
                  <a:cxn ang="0">
                    <a:pos x="T12" y="T13"/>
                  </a:cxn>
                </a:cxnLst>
                <a:rect l="0" t="0" r="r" b="b"/>
                <a:pathLst>
                  <a:path w="240" h="175">
                    <a:moveTo>
                      <a:pt x="0" y="6"/>
                    </a:moveTo>
                    <a:cubicBezTo>
                      <a:pt x="0" y="6"/>
                      <a:pt x="39" y="36"/>
                      <a:pt x="50" y="56"/>
                    </a:cubicBezTo>
                    <a:cubicBezTo>
                      <a:pt x="62" y="77"/>
                      <a:pt x="140" y="175"/>
                      <a:pt x="190" y="167"/>
                    </a:cubicBezTo>
                    <a:cubicBezTo>
                      <a:pt x="240" y="158"/>
                      <a:pt x="191" y="127"/>
                      <a:pt x="187" y="123"/>
                    </a:cubicBezTo>
                    <a:cubicBezTo>
                      <a:pt x="183" y="119"/>
                      <a:pt x="131" y="68"/>
                      <a:pt x="123" y="53"/>
                    </a:cubicBezTo>
                    <a:cubicBezTo>
                      <a:pt x="114" y="39"/>
                      <a:pt x="81" y="0"/>
                      <a:pt x="42" y="9"/>
                    </a:cubicBezTo>
                    <a:cubicBezTo>
                      <a:pt x="42" y="9"/>
                      <a:pt x="21" y="13"/>
                      <a:pt x="0" y="6"/>
                    </a:cubicBezTo>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1" name="Freeform 289">
                <a:extLst>
                  <a:ext uri="{FF2B5EF4-FFF2-40B4-BE49-F238E27FC236}">
                    <a16:creationId xmlns:a16="http://schemas.microsoft.com/office/drawing/2014/main" id="{A0F7F15B-2F21-4A14-8932-AC3298301875}"/>
                  </a:ext>
                </a:extLst>
              </p:cNvPr>
              <p:cNvSpPr>
                <a:spLocks/>
              </p:cNvSpPr>
              <p:nvPr/>
            </p:nvSpPr>
            <p:spPr bwMode="auto">
              <a:xfrm>
                <a:off x="3098" y="1997"/>
                <a:ext cx="208" cy="124"/>
              </a:xfrm>
              <a:custGeom>
                <a:avLst/>
                <a:gdLst>
                  <a:gd name="T0" fmla="*/ 162 w 162"/>
                  <a:gd name="T1" fmla="*/ 93 h 96"/>
                  <a:gd name="T2" fmla="*/ 161 w 162"/>
                  <a:gd name="T3" fmla="*/ 95 h 96"/>
                  <a:gd name="T4" fmla="*/ 159 w 162"/>
                  <a:gd name="T5" fmla="*/ 95 h 96"/>
                  <a:gd name="T6" fmla="*/ 1 w 162"/>
                  <a:gd name="T7" fmla="*/ 3 h 96"/>
                  <a:gd name="T8" fmla="*/ 0 w 162"/>
                  <a:gd name="T9" fmla="*/ 1 h 96"/>
                  <a:gd name="T10" fmla="*/ 3 w 162"/>
                  <a:gd name="T11" fmla="*/ 0 h 96"/>
                  <a:gd name="T12" fmla="*/ 161 w 162"/>
                  <a:gd name="T13" fmla="*/ 92 h 96"/>
                  <a:gd name="T14" fmla="*/ 162 w 162"/>
                  <a:gd name="T15" fmla="*/ 93 h 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2" h="96">
                    <a:moveTo>
                      <a:pt x="162" y="93"/>
                    </a:moveTo>
                    <a:cubicBezTo>
                      <a:pt x="162" y="94"/>
                      <a:pt x="162" y="94"/>
                      <a:pt x="161" y="95"/>
                    </a:cubicBezTo>
                    <a:cubicBezTo>
                      <a:pt x="161" y="96"/>
                      <a:pt x="159" y="96"/>
                      <a:pt x="159" y="95"/>
                    </a:cubicBezTo>
                    <a:cubicBezTo>
                      <a:pt x="134" y="68"/>
                      <a:pt x="3" y="4"/>
                      <a:pt x="1" y="3"/>
                    </a:cubicBezTo>
                    <a:cubicBezTo>
                      <a:pt x="0" y="3"/>
                      <a:pt x="0" y="2"/>
                      <a:pt x="0" y="1"/>
                    </a:cubicBezTo>
                    <a:cubicBezTo>
                      <a:pt x="1" y="0"/>
                      <a:pt x="2" y="0"/>
                      <a:pt x="3" y="0"/>
                    </a:cubicBezTo>
                    <a:cubicBezTo>
                      <a:pt x="8" y="3"/>
                      <a:pt x="136" y="65"/>
                      <a:pt x="161" y="92"/>
                    </a:cubicBezTo>
                    <a:cubicBezTo>
                      <a:pt x="162" y="92"/>
                      <a:pt x="162" y="93"/>
                      <a:pt x="162" y="93"/>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2" name="Freeform 290">
                <a:extLst>
                  <a:ext uri="{FF2B5EF4-FFF2-40B4-BE49-F238E27FC236}">
                    <a16:creationId xmlns:a16="http://schemas.microsoft.com/office/drawing/2014/main" id="{128E366E-EBD6-4831-B380-58858676366B}"/>
                  </a:ext>
                </a:extLst>
              </p:cNvPr>
              <p:cNvSpPr>
                <a:spLocks/>
              </p:cNvSpPr>
              <p:nvPr/>
            </p:nvSpPr>
            <p:spPr bwMode="auto">
              <a:xfrm>
                <a:off x="3131" y="1873"/>
                <a:ext cx="227" cy="162"/>
              </a:xfrm>
              <a:custGeom>
                <a:avLst/>
                <a:gdLst>
                  <a:gd name="T0" fmla="*/ 175 w 176"/>
                  <a:gd name="T1" fmla="*/ 123 h 126"/>
                  <a:gd name="T2" fmla="*/ 175 w 176"/>
                  <a:gd name="T3" fmla="*/ 125 h 126"/>
                  <a:gd name="T4" fmla="*/ 172 w 176"/>
                  <a:gd name="T5" fmla="*/ 125 h 126"/>
                  <a:gd name="T6" fmla="*/ 87 w 176"/>
                  <a:gd name="T7" fmla="*/ 58 h 126"/>
                  <a:gd name="T8" fmla="*/ 0 w 176"/>
                  <a:gd name="T9" fmla="*/ 3 h 126"/>
                  <a:gd name="T10" fmla="*/ 1 w 176"/>
                  <a:gd name="T11" fmla="*/ 1 h 126"/>
                  <a:gd name="T12" fmla="*/ 3 w 176"/>
                  <a:gd name="T13" fmla="*/ 1 h 126"/>
                  <a:gd name="T14" fmla="*/ 88 w 176"/>
                  <a:gd name="T15" fmla="*/ 54 h 126"/>
                  <a:gd name="T16" fmla="*/ 175 w 176"/>
                  <a:gd name="T17" fmla="*/ 122 h 126"/>
                  <a:gd name="T18" fmla="*/ 175 w 176"/>
                  <a:gd name="T19" fmla="*/ 123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6" h="126">
                    <a:moveTo>
                      <a:pt x="175" y="123"/>
                    </a:moveTo>
                    <a:cubicBezTo>
                      <a:pt x="176" y="124"/>
                      <a:pt x="175" y="124"/>
                      <a:pt x="175" y="125"/>
                    </a:cubicBezTo>
                    <a:cubicBezTo>
                      <a:pt x="174" y="126"/>
                      <a:pt x="173" y="126"/>
                      <a:pt x="172" y="125"/>
                    </a:cubicBezTo>
                    <a:cubicBezTo>
                      <a:pt x="172" y="124"/>
                      <a:pt x="121" y="68"/>
                      <a:pt x="87" y="58"/>
                    </a:cubicBezTo>
                    <a:cubicBezTo>
                      <a:pt x="51" y="47"/>
                      <a:pt x="5" y="9"/>
                      <a:pt x="0" y="3"/>
                    </a:cubicBezTo>
                    <a:cubicBezTo>
                      <a:pt x="0" y="3"/>
                      <a:pt x="0" y="1"/>
                      <a:pt x="1" y="1"/>
                    </a:cubicBezTo>
                    <a:cubicBezTo>
                      <a:pt x="1" y="0"/>
                      <a:pt x="3" y="0"/>
                      <a:pt x="3" y="1"/>
                    </a:cubicBezTo>
                    <a:cubicBezTo>
                      <a:pt x="8" y="7"/>
                      <a:pt x="53" y="44"/>
                      <a:pt x="88" y="54"/>
                    </a:cubicBezTo>
                    <a:cubicBezTo>
                      <a:pt x="124" y="65"/>
                      <a:pt x="173" y="120"/>
                      <a:pt x="175" y="122"/>
                    </a:cubicBezTo>
                    <a:cubicBezTo>
                      <a:pt x="175" y="123"/>
                      <a:pt x="175" y="123"/>
                      <a:pt x="175" y="123"/>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3" name="Freeform 291">
                <a:extLst>
                  <a:ext uri="{FF2B5EF4-FFF2-40B4-BE49-F238E27FC236}">
                    <a16:creationId xmlns:a16="http://schemas.microsoft.com/office/drawing/2014/main" id="{59797A50-A9D8-49C0-B1D4-EE252402AA72}"/>
                  </a:ext>
                </a:extLst>
              </p:cNvPr>
              <p:cNvSpPr>
                <a:spLocks/>
              </p:cNvSpPr>
              <p:nvPr/>
            </p:nvSpPr>
            <p:spPr bwMode="auto">
              <a:xfrm>
                <a:off x="3206" y="1739"/>
                <a:ext cx="198" cy="218"/>
              </a:xfrm>
              <a:custGeom>
                <a:avLst/>
                <a:gdLst>
                  <a:gd name="T0" fmla="*/ 154 w 154"/>
                  <a:gd name="T1" fmla="*/ 168 h 170"/>
                  <a:gd name="T2" fmla="*/ 153 w 154"/>
                  <a:gd name="T3" fmla="*/ 170 h 170"/>
                  <a:gd name="T4" fmla="*/ 150 w 154"/>
                  <a:gd name="T5" fmla="*/ 169 h 170"/>
                  <a:gd name="T6" fmla="*/ 98 w 154"/>
                  <a:gd name="T7" fmla="*/ 90 h 170"/>
                  <a:gd name="T8" fmla="*/ 1 w 154"/>
                  <a:gd name="T9" fmla="*/ 4 h 170"/>
                  <a:gd name="T10" fmla="*/ 1 w 154"/>
                  <a:gd name="T11" fmla="*/ 1 h 170"/>
                  <a:gd name="T12" fmla="*/ 3 w 154"/>
                  <a:gd name="T13" fmla="*/ 1 h 170"/>
                  <a:gd name="T14" fmla="*/ 101 w 154"/>
                  <a:gd name="T15" fmla="*/ 88 h 170"/>
                  <a:gd name="T16" fmla="*/ 153 w 154"/>
                  <a:gd name="T17" fmla="*/ 167 h 170"/>
                  <a:gd name="T18" fmla="*/ 154 w 154"/>
                  <a:gd name="T19" fmla="*/ 168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170">
                    <a:moveTo>
                      <a:pt x="154" y="168"/>
                    </a:moveTo>
                    <a:cubicBezTo>
                      <a:pt x="154" y="168"/>
                      <a:pt x="154" y="169"/>
                      <a:pt x="153" y="170"/>
                    </a:cubicBezTo>
                    <a:cubicBezTo>
                      <a:pt x="152" y="170"/>
                      <a:pt x="151" y="170"/>
                      <a:pt x="150" y="169"/>
                    </a:cubicBezTo>
                    <a:cubicBezTo>
                      <a:pt x="150" y="169"/>
                      <a:pt x="118" y="119"/>
                      <a:pt x="98" y="90"/>
                    </a:cubicBezTo>
                    <a:cubicBezTo>
                      <a:pt x="77" y="61"/>
                      <a:pt x="2" y="4"/>
                      <a:pt x="1" y="4"/>
                    </a:cubicBezTo>
                    <a:cubicBezTo>
                      <a:pt x="0" y="3"/>
                      <a:pt x="0" y="2"/>
                      <a:pt x="1" y="1"/>
                    </a:cubicBezTo>
                    <a:cubicBezTo>
                      <a:pt x="1" y="0"/>
                      <a:pt x="3" y="0"/>
                      <a:pt x="3" y="1"/>
                    </a:cubicBezTo>
                    <a:cubicBezTo>
                      <a:pt x="7" y="3"/>
                      <a:pt x="80" y="59"/>
                      <a:pt x="101" y="88"/>
                    </a:cubicBezTo>
                    <a:cubicBezTo>
                      <a:pt x="122" y="117"/>
                      <a:pt x="153" y="167"/>
                      <a:pt x="153" y="167"/>
                    </a:cubicBezTo>
                    <a:cubicBezTo>
                      <a:pt x="153" y="167"/>
                      <a:pt x="153" y="167"/>
                      <a:pt x="154" y="168"/>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4" name="Freeform 292">
                <a:extLst>
                  <a:ext uri="{FF2B5EF4-FFF2-40B4-BE49-F238E27FC236}">
                    <a16:creationId xmlns:a16="http://schemas.microsoft.com/office/drawing/2014/main" id="{1AAA6014-BC20-44B0-AA96-966136079448}"/>
                  </a:ext>
                </a:extLst>
              </p:cNvPr>
              <p:cNvSpPr>
                <a:spLocks/>
              </p:cNvSpPr>
              <p:nvPr/>
            </p:nvSpPr>
            <p:spPr bwMode="auto">
              <a:xfrm>
                <a:off x="3365" y="1622"/>
                <a:ext cx="107" cy="252"/>
              </a:xfrm>
              <a:custGeom>
                <a:avLst/>
                <a:gdLst>
                  <a:gd name="T0" fmla="*/ 6 w 83"/>
                  <a:gd name="T1" fmla="*/ 1 h 196"/>
                  <a:gd name="T2" fmla="*/ 6 w 83"/>
                  <a:gd name="T3" fmla="*/ 2 h 196"/>
                  <a:gd name="T4" fmla="*/ 20 w 83"/>
                  <a:gd name="T5" fmla="*/ 88 h 196"/>
                  <a:gd name="T6" fmla="*/ 20 w 83"/>
                  <a:gd name="T7" fmla="*/ 89 h 196"/>
                  <a:gd name="T8" fmla="*/ 82 w 83"/>
                  <a:gd name="T9" fmla="*/ 193 h 196"/>
                  <a:gd name="T10" fmla="*/ 82 w 83"/>
                  <a:gd name="T11" fmla="*/ 196 h 196"/>
                  <a:gd name="T12" fmla="*/ 79 w 83"/>
                  <a:gd name="T13" fmla="*/ 195 h 196"/>
                  <a:gd name="T14" fmla="*/ 17 w 83"/>
                  <a:gd name="T15" fmla="*/ 91 h 196"/>
                  <a:gd name="T16" fmla="*/ 16 w 83"/>
                  <a:gd name="T17" fmla="*/ 90 h 196"/>
                  <a:gd name="T18" fmla="*/ 2 w 83"/>
                  <a:gd name="T19" fmla="*/ 2 h 196"/>
                  <a:gd name="T20" fmla="*/ 4 w 83"/>
                  <a:gd name="T21" fmla="*/ 0 h 196"/>
                  <a:gd name="T22" fmla="*/ 6 w 83"/>
                  <a:gd name="T23" fmla="*/ 1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3" h="196">
                    <a:moveTo>
                      <a:pt x="6" y="1"/>
                    </a:moveTo>
                    <a:cubicBezTo>
                      <a:pt x="6" y="2"/>
                      <a:pt x="6" y="2"/>
                      <a:pt x="6" y="2"/>
                    </a:cubicBezTo>
                    <a:cubicBezTo>
                      <a:pt x="6" y="3"/>
                      <a:pt x="4" y="56"/>
                      <a:pt x="20" y="88"/>
                    </a:cubicBezTo>
                    <a:cubicBezTo>
                      <a:pt x="20" y="89"/>
                      <a:pt x="20" y="89"/>
                      <a:pt x="20" y="89"/>
                    </a:cubicBezTo>
                    <a:cubicBezTo>
                      <a:pt x="36" y="122"/>
                      <a:pt x="82" y="193"/>
                      <a:pt x="82" y="193"/>
                    </a:cubicBezTo>
                    <a:cubicBezTo>
                      <a:pt x="83" y="194"/>
                      <a:pt x="83" y="195"/>
                      <a:pt x="82" y="196"/>
                    </a:cubicBezTo>
                    <a:cubicBezTo>
                      <a:pt x="81" y="196"/>
                      <a:pt x="80" y="196"/>
                      <a:pt x="79" y="195"/>
                    </a:cubicBezTo>
                    <a:cubicBezTo>
                      <a:pt x="79" y="195"/>
                      <a:pt x="33" y="124"/>
                      <a:pt x="17" y="91"/>
                    </a:cubicBezTo>
                    <a:cubicBezTo>
                      <a:pt x="17" y="91"/>
                      <a:pt x="16" y="90"/>
                      <a:pt x="16" y="90"/>
                    </a:cubicBezTo>
                    <a:cubicBezTo>
                      <a:pt x="0" y="57"/>
                      <a:pt x="2" y="4"/>
                      <a:pt x="2" y="2"/>
                    </a:cubicBezTo>
                    <a:cubicBezTo>
                      <a:pt x="2" y="1"/>
                      <a:pt x="3" y="0"/>
                      <a:pt x="4" y="0"/>
                    </a:cubicBezTo>
                    <a:cubicBezTo>
                      <a:pt x="5" y="0"/>
                      <a:pt x="6" y="1"/>
                      <a:pt x="6" y="1"/>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5" name="Freeform 293">
                <a:extLst>
                  <a:ext uri="{FF2B5EF4-FFF2-40B4-BE49-F238E27FC236}">
                    <a16:creationId xmlns:a16="http://schemas.microsoft.com/office/drawing/2014/main" id="{F5C42ECE-44C8-437A-B707-84AE16302E73}"/>
                  </a:ext>
                </a:extLst>
              </p:cNvPr>
              <p:cNvSpPr>
                <a:spLocks/>
              </p:cNvSpPr>
              <p:nvPr/>
            </p:nvSpPr>
            <p:spPr bwMode="auto">
              <a:xfrm>
                <a:off x="3527" y="1464"/>
                <a:ext cx="292" cy="340"/>
              </a:xfrm>
              <a:custGeom>
                <a:avLst/>
                <a:gdLst>
                  <a:gd name="T0" fmla="*/ 227 w 227"/>
                  <a:gd name="T1" fmla="*/ 249 h 265"/>
                  <a:gd name="T2" fmla="*/ 227 w 227"/>
                  <a:gd name="T3" fmla="*/ 249 h 265"/>
                  <a:gd name="T4" fmla="*/ 225 w 227"/>
                  <a:gd name="T5" fmla="*/ 251 h 265"/>
                  <a:gd name="T6" fmla="*/ 9 w 227"/>
                  <a:gd name="T7" fmla="*/ 256 h 265"/>
                  <a:gd name="T8" fmla="*/ 7 w 227"/>
                  <a:gd name="T9" fmla="*/ 256 h 265"/>
                  <a:gd name="T10" fmla="*/ 7 w 227"/>
                  <a:gd name="T11" fmla="*/ 254 h 265"/>
                  <a:gd name="T12" fmla="*/ 43 w 227"/>
                  <a:gd name="T13" fmla="*/ 2 h 265"/>
                  <a:gd name="T14" fmla="*/ 45 w 227"/>
                  <a:gd name="T15" fmla="*/ 0 h 265"/>
                  <a:gd name="T16" fmla="*/ 47 w 227"/>
                  <a:gd name="T17" fmla="*/ 3 h 265"/>
                  <a:gd name="T18" fmla="*/ 11 w 227"/>
                  <a:gd name="T19" fmla="*/ 252 h 265"/>
                  <a:gd name="T20" fmla="*/ 224 w 227"/>
                  <a:gd name="T21" fmla="*/ 248 h 265"/>
                  <a:gd name="T22" fmla="*/ 227 w 227"/>
                  <a:gd name="T23" fmla="*/ 249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7" h="265">
                    <a:moveTo>
                      <a:pt x="227" y="249"/>
                    </a:moveTo>
                    <a:cubicBezTo>
                      <a:pt x="227" y="249"/>
                      <a:pt x="227" y="249"/>
                      <a:pt x="227" y="249"/>
                    </a:cubicBezTo>
                    <a:cubicBezTo>
                      <a:pt x="227" y="250"/>
                      <a:pt x="226" y="251"/>
                      <a:pt x="225" y="251"/>
                    </a:cubicBezTo>
                    <a:cubicBezTo>
                      <a:pt x="160" y="265"/>
                      <a:pt x="10" y="256"/>
                      <a:pt x="9" y="256"/>
                    </a:cubicBezTo>
                    <a:cubicBezTo>
                      <a:pt x="7" y="256"/>
                      <a:pt x="7" y="256"/>
                      <a:pt x="7" y="256"/>
                    </a:cubicBezTo>
                    <a:cubicBezTo>
                      <a:pt x="7" y="254"/>
                      <a:pt x="7" y="254"/>
                      <a:pt x="7" y="254"/>
                    </a:cubicBezTo>
                    <a:cubicBezTo>
                      <a:pt x="0" y="156"/>
                      <a:pt x="43" y="3"/>
                      <a:pt x="43" y="2"/>
                    </a:cubicBezTo>
                    <a:cubicBezTo>
                      <a:pt x="43" y="1"/>
                      <a:pt x="44" y="0"/>
                      <a:pt x="45" y="0"/>
                    </a:cubicBezTo>
                    <a:cubicBezTo>
                      <a:pt x="46" y="1"/>
                      <a:pt x="47" y="2"/>
                      <a:pt x="47" y="3"/>
                    </a:cubicBezTo>
                    <a:cubicBezTo>
                      <a:pt x="46" y="4"/>
                      <a:pt x="4" y="154"/>
                      <a:pt x="11" y="252"/>
                    </a:cubicBezTo>
                    <a:cubicBezTo>
                      <a:pt x="27" y="253"/>
                      <a:pt x="163" y="260"/>
                      <a:pt x="224" y="248"/>
                    </a:cubicBezTo>
                    <a:cubicBezTo>
                      <a:pt x="225" y="248"/>
                      <a:pt x="226" y="248"/>
                      <a:pt x="227" y="249"/>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6" name="Freeform 294">
                <a:extLst>
                  <a:ext uri="{FF2B5EF4-FFF2-40B4-BE49-F238E27FC236}">
                    <a16:creationId xmlns:a16="http://schemas.microsoft.com/office/drawing/2014/main" id="{F88B43A7-E4FA-43DB-B20D-F067D6535BA3}"/>
                  </a:ext>
                </a:extLst>
              </p:cNvPr>
              <p:cNvSpPr>
                <a:spLocks/>
              </p:cNvSpPr>
              <p:nvPr/>
            </p:nvSpPr>
            <p:spPr bwMode="auto">
              <a:xfrm>
                <a:off x="3480" y="1857"/>
                <a:ext cx="346" cy="55"/>
              </a:xfrm>
              <a:custGeom>
                <a:avLst/>
                <a:gdLst>
                  <a:gd name="T0" fmla="*/ 269 w 269"/>
                  <a:gd name="T1" fmla="*/ 17 h 43"/>
                  <a:gd name="T2" fmla="*/ 269 w 269"/>
                  <a:gd name="T3" fmla="*/ 17 h 43"/>
                  <a:gd name="T4" fmla="*/ 267 w 269"/>
                  <a:gd name="T5" fmla="*/ 19 h 43"/>
                  <a:gd name="T6" fmla="*/ 71 w 269"/>
                  <a:gd name="T7" fmla="*/ 23 h 43"/>
                  <a:gd name="T8" fmla="*/ 3 w 269"/>
                  <a:gd name="T9" fmla="*/ 8 h 43"/>
                  <a:gd name="T10" fmla="*/ 1 w 269"/>
                  <a:gd name="T11" fmla="*/ 7 h 43"/>
                  <a:gd name="T12" fmla="*/ 2 w 269"/>
                  <a:gd name="T13" fmla="*/ 4 h 43"/>
                  <a:gd name="T14" fmla="*/ 72 w 269"/>
                  <a:gd name="T15" fmla="*/ 20 h 43"/>
                  <a:gd name="T16" fmla="*/ 267 w 269"/>
                  <a:gd name="T17" fmla="*/ 16 h 43"/>
                  <a:gd name="T18" fmla="*/ 269 w 269"/>
                  <a:gd name="T19" fmla="*/ 1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9" h="43">
                    <a:moveTo>
                      <a:pt x="269" y="17"/>
                    </a:moveTo>
                    <a:cubicBezTo>
                      <a:pt x="269" y="17"/>
                      <a:pt x="269" y="17"/>
                      <a:pt x="269" y="17"/>
                    </a:cubicBezTo>
                    <a:cubicBezTo>
                      <a:pt x="269" y="18"/>
                      <a:pt x="268" y="19"/>
                      <a:pt x="267" y="19"/>
                    </a:cubicBezTo>
                    <a:cubicBezTo>
                      <a:pt x="262" y="20"/>
                      <a:pt x="128" y="43"/>
                      <a:pt x="71" y="23"/>
                    </a:cubicBezTo>
                    <a:cubicBezTo>
                      <a:pt x="16" y="4"/>
                      <a:pt x="3" y="8"/>
                      <a:pt x="3" y="8"/>
                    </a:cubicBezTo>
                    <a:cubicBezTo>
                      <a:pt x="2" y="8"/>
                      <a:pt x="1" y="8"/>
                      <a:pt x="1" y="7"/>
                    </a:cubicBezTo>
                    <a:cubicBezTo>
                      <a:pt x="0" y="6"/>
                      <a:pt x="1" y="5"/>
                      <a:pt x="2" y="4"/>
                    </a:cubicBezTo>
                    <a:cubicBezTo>
                      <a:pt x="2" y="4"/>
                      <a:pt x="15" y="0"/>
                      <a:pt x="72" y="20"/>
                    </a:cubicBezTo>
                    <a:cubicBezTo>
                      <a:pt x="128" y="39"/>
                      <a:pt x="265" y="16"/>
                      <a:pt x="267" y="16"/>
                    </a:cubicBezTo>
                    <a:cubicBezTo>
                      <a:pt x="268" y="16"/>
                      <a:pt x="268" y="16"/>
                      <a:pt x="269" y="17"/>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7" name="Freeform 295">
                <a:extLst>
                  <a:ext uri="{FF2B5EF4-FFF2-40B4-BE49-F238E27FC236}">
                    <a16:creationId xmlns:a16="http://schemas.microsoft.com/office/drawing/2014/main" id="{9F77389C-66C7-4829-8EDB-2576ACAE3045}"/>
                  </a:ext>
                </a:extLst>
              </p:cNvPr>
              <p:cNvSpPr>
                <a:spLocks/>
              </p:cNvSpPr>
              <p:nvPr/>
            </p:nvSpPr>
            <p:spPr bwMode="auto">
              <a:xfrm>
                <a:off x="3413" y="1938"/>
                <a:ext cx="341" cy="120"/>
              </a:xfrm>
              <a:custGeom>
                <a:avLst/>
                <a:gdLst>
                  <a:gd name="T0" fmla="*/ 265 w 265"/>
                  <a:gd name="T1" fmla="*/ 90 h 93"/>
                  <a:gd name="T2" fmla="*/ 265 w 265"/>
                  <a:gd name="T3" fmla="*/ 92 h 93"/>
                  <a:gd name="T4" fmla="*/ 262 w 265"/>
                  <a:gd name="T5" fmla="*/ 93 h 93"/>
                  <a:gd name="T6" fmla="*/ 2 w 265"/>
                  <a:gd name="T7" fmla="*/ 4 h 93"/>
                  <a:gd name="T8" fmla="*/ 1 w 265"/>
                  <a:gd name="T9" fmla="*/ 2 h 93"/>
                  <a:gd name="T10" fmla="*/ 3 w 265"/>
                  <a:gd name="T11" fmla="*/ 0 h 93"/>
                  <a:gd name="T12" fmla="*/ 264 w 265"/>
                  <a:gd name="T13" fmla="*/ 89 h 93"/>
                  <a:gd name="T14" fmla="*/ 265 w 265"/>
                  <a:gd name="T15" fmla="*/ 90 h 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93">
                    <a:moveTo>
                      <a:pt x="265" y="90"/>
                    </a:moveTo>
                    <a:cubicBezTo>
                      <a:pt x="265" y="91"/>
                      <a:pt x="265" y="91"/>
                      <a:pt x="265" y="92"/>
                    </a:cubicBezTo>
                    <a:cubicBezTo>
                      <a:pt x="264" y="92"/>
                      <a:pt x="263" y="93"/>
                      <a:pt x="262" y="93"/>
                    </a:cubicBezTo>
                    <a:cubicBezTo>
                      <a:pt x="260" y="92"/>
                      <a:pt x="27" y="7"/>
                      <a:pt x="2" y="4"/>
                    </a:cubicBezTo>
                    <a:cubicBezTo>
                      <a:pt x="1" y="4"/>
                      <a:pt x="0" y="3"/>
                      <a:pt x="1" y="2"/>
                    </a:cubicBezTo>
                    <a:cubicBezTo>
                      <a:pt x="1" y="1"/>
                      <a:pt x="2" y="0"/>
                      <a:pt x="3" y="0"/>
                    </a:cubicBezTo>
                    <a:cubicBezTo>
                      <a:pt x="28" y="4"/>
                      <a:pt x="254" y="86"/>
                      <a:pt x="264" y="89"/>
                    </a:cubicBezTo>
                    <a:cubicBezTo>
                      <a:pt x="264" y="89"/>
                      <a:pt x="265" y="90"/>
                      <a:pt x="265" y="90"/>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8" name="Freeform 296">
                <a:extLst>
                  <a:ext uri="{FF2B5EF4-FFF2-40B4-BE49-F238E27FC236}">
                    <a16:creationId xmlns:a16="http://schemas.microsoft.com/office/drawing/2014/main" id="{D57FC5E5-62DF-4965-96D2-2F85F866C119}"/>
                  </a:ext>
                </a:extLst>
              </p:cNvPr>
              <p:cNvSpPr>
                <a:spLocks/>
              </p:cNvSpPr>
              <p:nvPr/>
            </p:nvSpPr>
            <p:spPr bwMode="auto">
              <a:xfrm>
                <a:off x="3360" y="2023"/>
                <a:ext cx="341" cy="123"/>
              </a:xfrm>
              <a:custGeom>
                <a:avLst/>
                <a:gdLst>
                  <a:gd name="T0" fmla="*/ 265 w 265"/>
                  <a:gd name="T1" fmla="*/ 93 h 96"/>
                  <a:gd name="T2" fmla="*/ 265 w 265"/>
                  <a:gd name="T3" fmla="*/ 94 h 96"/>
                  <a:gd name="T4" fmla="*/ 263 w 265"/>
                  <a:gd name="T5" fmla="*/ 95 h 96"/>
                  <a:gd name="T6" fmla="*/ 80 w 265"/>
                  <a:gd name="T7" fmla="*/ 26 h 96"/>
                  <a:gd name="T8" fmla="*/ 2 w 265"/>
                  <a:gd name="T9" fmla="*/ 4 h 96"/>
                  <a:gd name="T10" fmla="*/ 1 w 265"/>
                  <a:gd name="T11" fmla="*/ 1 h 96"/>
                  <a:gd name="T12" fmla="*/ 3 w 265"/>
                  <a:gd name="T13" fmla="*/ 0 h 96"/>
                  <a:gd name="T14" fmla="*/ 81 w 265"/>
                  <a:gd name="T15" fmla="*/ 23 h 96"/>
                  <a:gd name="T16" fmla="*/ 264 w 265"/>
                  <a:gd name="T17" fmla="*/ 92 h 96"/>
                  <a:gd name="T18" fmla="*/ 265 w 265"/>
                  <a:gd name="T19" fmla="*/ 93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96">
                    <a:moveTo>
                      <a:pt x="265" y="93"/>
                    </a:moveTo>
                    <a:cubicBezTo>
                      <a:pt x="265" y="93"/>
                      <a:pt x="265" y="94"/>
                      <a:pt x="265" y="94"/>
                    </a:cubicBezTo>
                    <a:cubicBezTo>
                      <a:pt x="265" y="95"/>
                      <a:pt x="264" y="96"/>
                      <a:pt x="263" y="95"/>
                    </a:cubicBezTo>
                    <a:cubicBezTo>
                      <a:pt x="262" y="95"/>
                      <a:pt x="126" y="42"/>
                      <a:pt x="80" y="26"/>
                    </a:cubicBezTo>
                    <a:cubicBezTo>
                      <a:pt x="33" y="10"/>
                      <a:pt x="2" y="4"/>
                      <a:pt x="2" y="4"/>
                    </a:cubicBezTo>
                    <a:cubicBezTo>
                      <a:pt x="1" y="3"/>
                      <a:pt x="0" y="2"/>
                      <a:pt x="1" y="1"/>
                    </a:cubicBezTo>
                    <a:cubicBezTo>
                      <a:pt x="1" y="0"/>
                      <a:pt x="2" y="0"/>
                      <a:pt x="3" y="0"/>
                    </a:cubicBezTo>
                    <a:cubicBezTo>
                      <a:pt x="3" y="0"/>
                      <a:pt x="34" y="7"/>
                      <a:pt x="81" y="23"/>
                    </a:cubicBezTo>
                    <a:cubicBezTo>
                      <a:pt x="127" y="39"/>
                      <a:pt x="263" y="91"/>
                      <a:pt x="264" y="92"/>
                    </a:cubicBezTo>
                    <a:cubicBezTo>
                      <a:pt x="265" y="92"/>
                      <a:pt x="265" y="92"/>
                      <a:pt x="265" y="93"/>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9" name="Freeform 297">
                <a:extLst>
                  <a:ext uri="{FF2B5EF4-FFF2-40B4-BE49-F238E27FC236}">
                    <a16:creationId xmlns:a16="http://schemas.microsoft.com/office/drawing/2014/main" id="{4626C238-6DB0-449D-83DF-690172DDD5AA}"/>
                  </a:ext>
                </a:extLst>
              </p:cNvPr>
              <p:cNvSpPr>
                <a:spLocks/>
              </p:cNvSpPr>
              <p:nvPr/>
            </p:nvSpPr>
            <p:spPr bwMode="auto">
              <a:xfrm>
                <a:off x="3318" y="2107"/>
                <a:ext cx="262" cy="202"/>
              </a:xfrm>
              <a:custGeom>
                <a:avLst/>
                <a:gdLst>
                  <a:gd name="T0" fmla="*/ 203 w 204"/>
                  <a:gd name="T1" fmla="*/ 154 h 157"/>
                  <a:gd name="T2" fmla="*/ 203 w 204"/>
                  <a:gd name="T3" fmla="*/ 156 h 157"/>
                  <a:gd name="T4" fmla="*/ 201 w 204"/>
                  <a:gd name="T5" fmla="*/ 156 h 157"/>
                  <a:gd name="T6" fmla="*/ 83 w 204"/>
                  <a:gd name="T7" fmla="*/ 42 h 157"/>
                  <a:gd name="T8" fmla="*/ 83 w 204"/>
                  <a:gd name="T9" fmla="*/ 42 h 157"/>
                  <a:gd name="T10" fmla="*/ 45 w 204"/>
                  <a:gd name="T11" fmla="*/ 18 h 157"/>
                  <a:gd name="T12" fmla="*/ 1 w 204"/>
                  <a:gd name="T13" fmla="*/ 4 h 157"/>
                  <a:gd name="T14" fmla="*/ 0 w 204"/>
                  <a:gd name="T15" fmla="*/ 2 h 157"/>
                  <a:gd name="T16" fmla="*/ 3 w 204"/>
                  <a:gd name="T17" fmla="*/ 0 h 157"/>
                  <a:gd name="T18" fmla="*/ 45 w 204"/>
                  <a:gd name="T19" fmla="*/ 15 h 157"/>
                  <a:gd name="T20" fmla="*/ 86 w 204"/>
                  <a:gd name="T21" fmla="*/ 40 h 157"/>
                  <a:gd name="T22" fmla="*/ 86 w 204"/>
                  <a:gd name="T23" fmla="*/ 40 h 157"/>
                  <a:gd name="T24" fmla="*/ 203 w 204"/>
                  <a:gd name="T25" fmla="*/ 153 h 157"/>
                  <a:gd name="T26" fmla="*/ 203 w 204"/>
                  <a:gd name="T27" fmla="*/ 154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4" h="157">
                    <a:moveTo>
                      <a:pt x="203" y="154"/>
                    </a:moveTo>
                    <a:cubicBezTo>
                      <a:pt x="204" y="155"/>
                      <a:pt x="204" y="155"/>
                      <a:pt x="203" y="156"/>
                    </a:cubicBezTo>
                    <a:cubicBezTo>
                      <a:pt x="203" y="157"/>
                      <a:pt x="202" y="157"/>
                      <a:pt x="201" y="156"/>
                    </a:cubicBezTo>
                    <a:cubicBezTo>
                      <a:pt x="197" y="154"/>
                      <a:pt x="105" y="87"/>
                      <a:pt x="83" y="42"/>
                    </a:cubicBezTo>
                    <a:cubicBezTo>
                      <a:pt x="83" y="42"/>
                      <a:pt x="83" y="42"/>
                      <a:pt x="83" y="42"/>
                    </a:cubicBezTo>
                    <a:cubicBezTo>
                      <a:pt x="83" y="42"/>
                      <a:pt x="71" y="22"/>
                      <a:pt x="45" y="18"/>
                    </a:cubicBezTo>
                    <a:cubicBezTo>
                      <a:pt x="1" y="4"/>
                      <a:pt x="1" y="4"/>
                      <a:pt x="1" y="4"/>
                    </a:cubicBezTo>
                    <a:cubicBezTo>
                      <a:pt x="0" y="4"/>
                      <a:pt x="0" y="2"/>
                      <a:pt x="0" y="2"/>
                    </a:cubicBezTo>
                    <a:cubicBezTo>
                      <a:pt x="1" y="1"/>
                      <a:pt x="2" y="0"/>
                      <a:pt x="3" y="0"/>
                    </a:cubicBezTo>
                    <a:cubicBezTo>
                      <a:pt x="45" y="15"/>
                      <a:pt x="45" y="15"/>
                      <a:pt x="45" y="15"/>
                    </a:cubicBezTo>
                    <a:cubicBezTo>
                      <a:pt x="74" y="18"/>
                      <a:pt x="85" y="39"/>
                      <a:pt x="86" y="40"/>
                    </a:cubicBezTo>
                    <a:cubicBezTo>
                      <a:pt x="86" y="40"/>
                      <a:pt x="86" y="40"/>
                      <a:pt x="86" y="40"/>
                    </a:cubicBezTo>
                    <a:cubicBezTo>
                      <a:pt x="107" y="84"/>
                      <a:pt x="202" y="153"/>
                      <a:pt x="203" y="153"/>
                    </a:cubicBezTo>
                    <a:cubicBezTo>
                      <a:pt x="203" y="154"/>
                      <a:pt x="203" y="154"/>
                      <a:pt x="203" y="154"/>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0" name="Freeform 298">
                <a:extLst>
                  <a:ext uri="{FF2B5EF4-FFF2-40B4-BE49-F238E27FC236}">
                    <a16:creationId xmlns:a16="http://schemas.microsoft.com/office/drawing/2014/main" id="{A81A8007-FED4-41A8-A928-B63B2ABC69B7}"/>
                  </a:ext>
                </a:extLst>
              </p:cNvPr>
              <p:cNvSpPr>
                <a:spLocks/>
              </p:cNvSpPr>
              <p:nvPr/>
            </p:nvSpPr>
            <p:spPr bwMode="auto">
              <a:xfrm>
                <a:off x="747" y="2035"/>
                <a:ext cx="211" cy="169"/>
              </a:xfrm>
              <a:custGeom>
                <a:avLst/>
                <a:gdLst>
                  <a:gd name="T0" fmla="*/ 151 w 164"/>
                  <a:gd name="T1" fmla="*/ 96 h 132"/>
                  <a:gd name="T2" fmla="*/ 101 w 164"/>
                  <a:gd name="T3" fmla="*/ 25 h 132"/>
                  <a:gd name="T4" fmla="*/ 0 w 164"/>
                  <a:gd name="T5" fmla="*/ 1 h 132"/>
                  <a:gd name="T6" fmla="*/ 18 w 164"/>
                  <a:gd name="T7" fmla="*/ 45 h 132"/>
                  <a:gd name="T8" fmla="*/ 151 w 164"/>
                  <a:gd name="T9" fmla="*/ 96 h 132"/>
                </a:gdLst>
                <a:ahLst/>
                <a:cxnLst>
                  <a:cxn ang="0">
                    <a:pos x="T0" y="T1"/>
                  </a:cxn>
                  <a:cxn ang="0">
                    <a:pos x="T2" y="T3"/>
                  </a:cxn>
                  <a:cxn ang="0">
                    <a:pos x="T4" y="T5"/>
                  </a:cxn>
                  <a:cxn ang="0">
                    <a:pos x="T6" y="T7"/>
                  </a:cxn>
                  <a:cxn ang="0">
                    <a:pos x="T8" y="T9"/>
                  </a:cxn>
                </a:cxnLst>
                <a:rect l="0" t="0" r="r" b="b"/>
                <a:pathLst>
                  <a:path w="164" h="132">
                    <a:moveTo>
                      <a:pt x="151" y="96"/>
                    </a:moveTo>
                    <a:cubicBezTo>
                      <a:pt x="151" y="96"/>
                      <a:pt x="146" y="50"/>
                      <a:pt x="101" y="25"/>
                    </a:cubicBezTo>
                    <a:cubicBezTo>
                      <a:pt x="56" y="0"/>
                      <a:pt x="0" y="1"/>
                      <a:pt x="0" y="1"/>
                    </a:cubicBezTo>
                    <a:cubicBezTo>
                      <a:pt x="0" y="1"/>
                      <a:pt x="0" y="22"/>
                      <a:pt x="18" y="45"/>
                    </a:cubicBezTo>
                    <a:cubicBezTo>
                      <a:pt x="35" y="68"/>
                      <a:pt x="164" y="132"/>
                      <a:pt x="151" y="96"/>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1" name="Freeform 299">
                <a:extLst>
                  <a:ext uri="{FF2B5EF4-FFF2-40B4-BE49-F238E27FC236}">
                    <a16:creationId xmlns:a16="http://schemas.microsoft.com/office/drawing/2014/main" id="{32499CEC-DD6A-412B-B7A2-CB70D2E13CB0}"/>
                  </a:ext>
                </a:extLst>
              </p:cNvPr>
              <p:cNvSpPr>
                <a:spLocks/>
              </p:cNvSpPr>
              <p:nvPr/>
            </p:nvSpPr>
            <p:spPr bwMode="auto">
              <a:xfrm>
                <a:off x="485" y="1939"/>
                <a:ext cx="320" cy="406"/>
              </a:xfrm>
              <a:custGeom>
                <a:avLst/>
                <a:gdLst>
                  <a:gd name="T0" fmla="*/ 0 w 249"/>
                  <a:gd name="T1" fmla="*/ 314 h 315"/>
                  <a:gd name="T2" fmla="*/ 0 w 249"/>
                  <a:gd name="T3" fmla="*/ 312 h 315"/>
                  <a:gd name="T4" fmla="*/ 246 w 249"/>
                  <a:gd name="T5" fmla="*/ 1 h 315"/>
                  <a:gd name="T6" fmla="*/ 248 w 249"/>
                  <a:gd name="T7" fmla="*/ 0 h 315"/>
                  <a:gd name="T8" fmla="*/ 249 w 249"/>
                  <a:gd name="T9" fmla="*/ 3 h 315"/>
                  <a:gd name="T10" fmla="*/ 3 w 249"/>
                  <a:gd name="T11" fmla="*/ 314 h 315"/>
                  <a:gd name="T12" fmla="*/ 0 w 249"/>
                  <a:gd name="T13" fmla="*/ 314 h 315"/>
                  <a:gd name="T14" fmla="*/ 0 w 249"/>
                  <a:gd name="T15" fmla="*/ 314 h 3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9" h="315">
                    <a:moveTo>
                      <a:pt x="0" y="314"/>
                    </a:moveTo>
                    <a:cubicBezTo>
                      <a:pt x="0" y="313"/>
                      <a:pt x="0" y="312"/>
                      <a:pt x="0" y="312"/>
                    </a:cubicBezTo>
                    <a:cubicBezTo>
                      <a:pt x="167" y="156"/>
                      <a:pt x="245" y="3"/>
                      <a:pt x="246" y="1"/>
                    </a:cubicBezTo>
                    <a:cubicBezTo>
                      <a:pt x="246" y="0"/>
                      <a:pt x="247" y="0"/>
                      <a:pt x="248" y="0"/>
                    </a:cubicBezTo>
                    <a:cubicBezTo>
                      <a:pt x="249" y="1"/>
                      <a:pt x="249" y="2"/>
                      <a:pt x="249" y="3"/>
                    </a:cubicBezTo>
                    <a:cubicBezTo>
                      <a:pt x="248" y="4"/>
                      <a:pt x="170" y="158"/>
                      <a:pt x="3" y="314"/>
                    </a:cubicBezTo>
                    <a:cubicBezTo>
                      <a:pt x="2" y="315"/>
                      <a:pt x="1" y="315"/>
                      <a:pt x="0" y="314"/>
                    </a:cubicBezTo>
                    <a:cubicBezTo>
                      <a:pt x="0" y="314"/>
                      <a:pt x="0" y="314"/>
                      <a:pt x="0" y="314"/>
                    </a:cubicBezTo>
                    <a:close/>
                  </a:path>
                </a:pathLst>
              </a:custGeom>
              <a:solidFill>
                <a:srgbClr val="44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2" name="Freeform 300">
                <a:extLst>
                  <a:ext uri="{FF2B5EF4-FFF2-40B4-BE49-F238E27FC236}">
                    <a16:creationId xmlns:a16="http://schemas.microsoft.com/office/drawing/2014/main" id="{AEF0CD39-24E6-45CB-A516-F64BBE4EB67A}"/>
                  </a:ext>
                </a:extLst>
              </p:cNvPr>
              <p:cNvSpPr>
                <a:spLocks/>
              </p:cNvSpPr>
              <p:nvPr/>
            </p:nvSpPr>
            <p:spPr bwMode="auto">
              <a:xfrm>
                <a:off x="689" y="2116"/>
                <a:ext cx="257" cy="223"/>
              </a:xfrm>
              <a:custGeom>
                <a:avLst/>
                <a:gdLst>
                  <a:gd name="T0" fmla="*/ 156 w 200"/>
                  <a:gd name="T1" fmla="*/ 114 h 174"/>
                  <a:gd name="T2" fmla="*/ 77 w 200"/>
                  <a:gd name="T3" fmla="*/ 24 h 174"/>
                  <a:gd name="T4" fmla="*/ 0 w 200"/>
                  <a:gd name="T5" fmla="*/ 0 h 174"/>
                  <a:gd name="T6" fmla="*/ 25 w 200"/>
                  <a:gd name="T7" fmla="*/ 79 h 174"/>
                  <a:gd name="T8" fmla="*/ 156 w 200"/>
                  <a:gd name="T9" fmla="*/ 114 h 174"/>
                </a:gdLst>
                <a:ahLst/>
                <a:cxnLst>
                  <a:cxn ang="0">
                    <a:pos x="T0" y="T1"/>
                  </a:cxn>
                  <a:cxn ang="0">
                    <a:pos x="T2" y="T3"/>
                  </a:cxn>
                  <a:cxn ang="0">
                    <a:pos x="T4" y="T5"/>
                  </a:cxn>
                  <a:cxn ang="0">
                    <a:pos x="T6" y="T7"/>
                  </a:cxn>
                  <a:cxn ang="0">
                    <a:pos x="T8" y="T9"/>
                  </a:cxn>
                </a:cxnLst>
                <a:rect l="0" t="0" r="r" b="b"/>
                <a:pathLst>
                  <a:path w="200" h="174">
                    <a:moveTo>
                      <a:pt x="156" y="114"/>
                    </a:moveTo>
                    <a:cubicBezTo>
                      <a:pt x="156" y="114"/>
                      <a:pt x="104" y="31"/>
                      <a:pt x="77" y="24"/>
                    </a:cubicBezTo>
                    <a:cubicBezTo>
                      <a:pt x="50" y="16"/>
                      <a:pt x="0" y="0"/>
                      <a:pt x="0" y="0"/>
                    </a:cubicBezTo>
                    <a:cubicBezTo>
                      <a:pt x="0" y="0"/>
                      <a:pt x="4" y="59"/>
                      <a:pt x="25" y="79"/>
                    </a:cubicBezTo>
                    <a:cubicBezTo>
                      <a:pt x="46" y="99"/>
                      <a:pt x="200" y="174"/>
                      <a:pt x="156" y="114"/>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3" name="Freeform 301">
                <a:extLst>
                  <a:ext uri="{FF2B5EF4-FFF2-40B4-BE49-F238E27FC236}">
                    <a16:creationId xmlns:a16="http://schemas.microsoft.com/office/drawing/2014/main" id="{25251271-0550-4C5E-ADA3-EF3024E47F1A}"/>
                  </a:ext>
                </a:extLst>
              </p:cNvPr>
              <p:cNvSpPr>
                <a:spLocks/>
              </p:cNvSpPr>
              <p:nvPr/>
            </p:nvSpPr>
            <p:spPr bwMode="auto">
              <a:xfrm>
                <a:off x="636" y="2157"/>
                <a:ext cx="197" cy="285"/>
              </a:xfrm>
              <a:custGeom>
                <a:avLst/>
                <a:gdLst>
                  <a:gd name="T0" fmla="*/ 137 w 153"/>
                  <a:gd name="T1" fmla="*/ 171 h 222"/>
                  <a:gd name="T2" fmla="*/ 117 w 153"/>
                  <a:gd name="T3" fmla="*/ 195 h 222"/>
                  <a:gd name="T4" fmla="*/ 39 w 153"/>
                  <a:gd name="T5" fmla="*/ 136 h 222"/>
                  <a:gd name="T6" fmla="*/ 2 w 153"/>
                  <a:gd name="T7" fmla="*/ 44 h 222"/>
                  <a:gd name="T8" fmla="*/ 1 w 153"/>
                  <a:gd name="T9" fmla="*/ 25 h 222"/>
                  <a:gd name="T10" fmla="*/ 56 w 153"/>
                  <a:gd name="T11" fmla="*/ 63 h 222"/>
                  <a:gd name="T12" fmla="*/ 137 w 153"/>
                  <a:gd name="T13" fmla="*/ 171 h 222"/>
                </a:gdLst>
                <a:ahLst/>
                <a:cxnLst>
                  <a:cxn ang="0">
                    <a:pos x="T0" y="T1"/>
                  </a:cxn>
                  <a:cxn ang="0">
                    <a:pos x="T2" y="T3"/>
                  </a:cxn>
                  <a:cxn ang="0">
                    <a:pos x="T4" y="T5"/>
                  </a:cxn>
                  <a:cxn ang="0">
                    <a:pos x="T6" y="T7"/>
                  </a:cxn>
                  <a:cxn ang="0">
                    <a:pos x="T8" y="T9"/>
                  </a:cxn>
                  <a:cxn ang="0">
                    <a:pos x="T10" y="T11"/>
                  </a:cxn>
                  <a:cxn ang="0">
                    <a:pos x="T12" y="T13"/>
                  </a:cxn>
                </a:cxnLst>
                <a:rect l="0" t="0" r="r" b="b"/>
                <a:pathLst>
                  <a:path w="153" h="222">
                    <a:moveTo>
                      <a:pt x="137" y="171"/>
                    </a:moveTo>
                    <a:cubicBezTo>
                      <a:pt x="137" y="171"/>
                      <a:pt x="153" y="222"/>
                      <a:pt x="117" y="195"/>
                    </a:cubicBezTo>
                    <a:cubicBezTo>
                      <a:pt x="81" y="168"/>
                      <a:pt x="60" y="160"/>
                      <a:pt x="39" y="136"/>
                    </a:cubicBezTo>
                    <a:cubicBezTo>
                      <a:pt x="19" y="113"/>
                      <a:pt x="4" y="89"/>
                      <a:pt x="2" y="44"/>
                    </a:cubicBezTo>
                    <a:cubicBezTo>
                      <a:pt x="0" y="0"/>
                      <a:pt x="1" y="25"/>
                      <a:pt x="1" y="25"/>
                    </a:cubicBezTo>
                    <a:cubicBezTo>
                      <a:pt x="1" y="25"/>
                      <a:pt x="39" y="51"/>
                      <a:pt x="56" y="63"/>
                    </a:cubicBezTo>
                    <a:cubicBezTo>
                      <a:pt x="73" y="74"/>
                      <a:pt x="107" y="96"/>
                      <a:pt x="137" y="171"/>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4" name="Freeform 302">
                <a:extLst>
                  <a:ext uri="{FF2B5EF4-FFF2-40B4-BE49-F238E27FC236}">
                    <a16:creationId xmlns:a16="http://schemas.microsoft.com/office/drawing/2014/main" id="{0F40FF65-C404-4A57-872C-4C283C1ACCFA}"/>
                  </a:ext>
                </a:extLst>
              </p:cNvPr>
              <p:cNvSpPr>
                <a:spLocks/>
              </p:cNvSpPr>
              <p:nvPr/>
            </p:nvSpPr>
            <p:spPr bwMode="auto">
              <a:xfrm>
                <a:off x="562" y="2266"/>
                <a:ext cx="173" cy="279"/>
              </a:xfrm>
              <a:custGeom>
                <a:avLst/>
                <a:gdLst>
                  <a:gd name="T0" fmla="*/ 1 w 135"/>
                  <a:gd name="T1" fmla="*/ 0 h 217"/>
                  <a:gd name="T2" fmla="*/ 71 w 135"/>
                  <a:gd name="T3" fmla="*/ 190 h 217"/>
                  <a:gd name="T4" fmla="*/ 44 w 135"/>
                  <a:gd name="T5" fmla="*/ 179 h 217"/>
                  <a:gd name="T6" fmla="*/ 6 w 135"/>
                  <a:gd name="T7" fmla="*/ 109 h 217"/>
                  <a:gd name="T8" fmla="*/ 1 w 135"/>
                  <a:gd name="T9" fmla="*/ 0 h 217"/>
                </a:gdLst>
                <a:ahLst/>
                <a:cxnLst>
                  <a:cxn ang="0">
                    <a:pos x="T0" y="T1"/>
                  </a:cxn>
                  <a:cxn ang="0">
                    <a:pos x="T2" y="T3"/>
                  </a:cxn>
                  <a:cxn ang="0">
                    <a:pos x="T4" y="T5"/>
                  </a:cxn>
                  <a:cxn ang="0">
                    <a:pos x="T6" y="T7"/>
                  </a:cxn>
                  <a:cxn ang="0">
                    <a:pos x="T8" y="T9"/>
                  </a:cxn>
                </a:cxnLst>
                <a:rect l="0" t="0" r="r" b="b"/>
                <a:pathLst>
                  <a:path w="135" h="217">
                    <a:moveTo>
                      <a:pt x="1" y="0"/>
                    </a:moveTo>
                    <a:cubicBezTo>
                      <a:pt x="1" y="0"/>
                      <a:pt x="135" y="72"/>
                      <a:pt x="71" y="190"/>
                    </a:cubicBezTo>
                    <a:cubicBezTo>
                      <a:pt x="71" y="190"/>
                      <a:pt x="52" y="217"/>
                      <a:pt x="44" y="179"/>
                    </a:cubicBezTo>
                    <a:cubicBezTo>
                      <a:pt x="35" y="140"/>
                      <a:pt x="11" y="131"/>
                      <a:pt x="6" y="109"/>
                    </a:cubicBezTo>
                    <a:cubicBezTo>
                      <a:pt x="1" y="87"/>
                      <a:pt x="0" y="42"/>
                      <a:pt x="1" y="0"/>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5" name="Freeform 303">
                <a:extLst>
                  <a:ext uri="{FF2B5EF4-FFF2-40B4-BE49-F238E27FC236}">
                    <a16:creationId xmlns:a16="http://schemas.microsoft.com/office/drawing/2014/main" id="{D9477FF1-AC55-4186-A2DF-7D3EDA76F2CD}"/>
                  </a:ext>
                </a:extLst>
              </p:cNvPr>
              <p:cNvSpPr>
                <a:spLocks/>
              </p:cNvSpPr>
              <p:nvPr/>
            </p:nvSpPr>
            <p:spPr bwMode="auto">
              <a:xfrm>
                <a:off x="373" y="2342"/>
                <a:ext cx="143" cy="383"/>
              </a:xfrm>
              <a:custGeom>
                <a:avLst/>
                <a:gdLst>
                  <a:gd name="T0" fmla="*/ 45 w 111"/>
                  <a:gd name="T1" fmla="*/ 237 h 298"/>
                  <a:gd name="T2" fmla="*/ 102 w 111"/>
                  <a:gd name="T3" fmla="*/ 123 h 298"/>
                  <a:gd name="T4" fmla="*/ 89 w 111"/>
                  <a:gd name="T5" fmla="*/ 0 h 298"/>
                  <a:gd name="T6" fmla="*/ 49 w 111"/>
                  <a:gd name="T7" fmla="*/ 74 h 298"/>
                  <a:gd name="T8" fmla="*/ 45 w 111"/>
                  <a:gd name="T9" fmla="*/ 237 h 298"/>
                </a:gdLst>
                <a:ahLst/>
                <a:cxnLst>
                  <a:cxn ang="0">
                    <a:pos x="T0" y="T1"/>
                  </a:cxn>
                  <a:cxn ang="0">
                    <a:pos x="T2" y="T3"/>
                  </a:cxn>
                  <a:cxn ang="0">
                    <a:pos x="T4" y="T5"/>
                  </a:cxn>
                  <a:cxn ang="0">
                    <a:pos x="T6" y="T7"/>
                  </a:cxn>
                  <a:cxn ang="0">
                    <a:pos x="T8" y="T9"/>
                  </a:cxn>
                </a:cxnLst>
                <a:rect l="0" t="0" r="r" b="b"/>
                <a:pathLst>
                  <a:path w="111" h="298">
                    <a:moveTo>
                      <a:pt x="45" y="237"/>
                    </a:moveTo>
                    <a:cubicBezTo>
                      <a:pt x="45" y="237"/>
                      <a:pt x="96" y="154"/>
                      <a:pt x="102" y="123"/>
                    </a:cubicBezTo>
                    <a:cubicBezTo>
                      <a:pt x="102" y="123"/>
                      <a:pt x="111" y="54"/>
                      <a:pt x="89" y="0"/>
                    </a:cubicBezTo>
                    <a:cubicBezTo>
                      <a:pt x="89" y="0"/>
                      <a:pt x="58" y="54"/>
                      <a:pt x="49" y="74"/>
                    </a:cubicBezTo>
                    <a:cubicBezTo>
                      <a:pt x="39" y="95"/>
                      <a:pt x="0" y="298"/>
                      <a:pt x="45" y="237"/>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6" name="Freeform 304">
                <a:extLst>
                  <a:ext uri="{FF2B5EF4-FFF2-40B4-BE49-F238E27FC236}">
                    <a16:creationId xmlns:a16="http://schemas.microsoft.com/office/drawing/2014/main" id="{B629B88A-8925-4FEB-BA50-D9A97699EACB}"/>
                  </a:ext>
                </a:extLst>
              </p:cNvPr>
              <p:cNvSpPr>
                <a:spLocks/>
              </p:cNvSpPr>
              <p:nvPr/>
            </p:nvSpPr>
            <p:spPr bwMode="auto">
              <a:xfrm>
                <a:off x="203" y="2280"/>
                <a:ext cx="284" cy="75"/>
              </a:xfrm>
              <a:custGeom>
                <a:avLst/>
                <a:gdLst>
                  <a:gd name="T0" fmla="*/ 221 w 221"/>
                  <a:gd name="T1" fmla="*/ 48 h 58"/>
                  <a:gd name="T2" fmla="*/ 133 w 221"/>
                  <a:gd name="T3" fmla="*/ 5 h 58"/>
                  <a:gd name="T4" fmla="*/ 5 w 221"/>
                  <a:gd name="T5" fmla="*/ 35 h 58"/>
                  <a:gd name="T6" fmla="*/ 168 w 221"/>
                  <a:gd name="T7" fmla="*/ 51 h 58"/>
                  <a:gd name="T8" fmla="*/ 221 w 221"/>
                  <a:gd name="T9" fmla="*/ 48 h 58"/>
                </a:gdLst>
                <a:ahLst/>
                <a:cxnLst>
                  <a:cxn ang="0">
                    <a:pos x="T0" y="T1"/>
                  </a:cxn>
                  <a:cxn ang="0">
                    <a:pos x="T2" y="T3"/>
                  </a:cxn>
                  <a:cxn ang="0">
                    <a:pos x="T4" y="T5"/>
                  </a:cxn>
                  <a:cxn ang="0">
                    <a:pos x="T6" y="T7"/>
                  </a:cxn>
                  <a:cxn ang="0">
                    <a:pos x="T8" y="T9"/>
                  </a:cxn>
                </a:cxnLst>
                <a:rect l="0" t="0" r="r" b="b"/>
                <a:pathLst>
                  <a:path w="221" h="58">
                    <a:moveTo>
                      <a:pt x="221" y="48"/>
                    </a:moveTo>
                    <a:cubicBezTo>
                      <a:pt x="221" y="48"/>
                      <a:pt x="183" y="11"/>
                      <a:pt x="133" y="5"/>
                    </a:cubicBezTo>
                    <a:cubicBezTo>
                      <a:pt x="82" y="0"/>
                      <a:pt x="0" y="12"/>
                      <a:pt x="5" y="35"/>
                    </a:cubicBezTo>
                    <a:cubicBezTo>
                      <a:pt x="10" y="58"/>
                      <a:pt x="145" y="49"/>
                      <a:pt x="168" y="51"/>
                    </a:cubicBezTo>
                    <a:cubicBezTo>
                      <a:pt x="190" y="52"/>
                      <a:pt x="221" y="48"/>
                      <a:pt x="221" y="48"/>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7" name="Freeform 305">
                <a:extLst>
                  <a:ext uri="{FF2B5EF4-FFF2-40B4-BE49-F238E27FC236}">
                    <a16:creationId xmlns:a16="http://schemas.microsoft.com/office/drawing/2014/main" id="{9C7F00B0-BA76-4880-BBB0-396C783C17D4}"/>
                  </a:ext>
                </a:extLst>
              </p:cNvPr>
              <p:cNvSpPr>
                <a:spLocks/>
              </p:cNvSpPr>
              <p:nvPr/>
            </p:nvSpPr>
            <p:spPr bwMode="auto">
              <a:xfrm>
                <a:off x="195" y="2168"/>
                <a:ext cx="358" cy="110"/>
              </a:xfrm>
              <a:custGeom>
                <a:avLst/>
                <a:gdLst>
                  <a:gd name="T0" fmla="*/ 278 w 278"/>
                  <a:gd name="T1" fmla="*/ 84 h 85"/>
                  <a:gd name="T2" fmla="*/ 187 w 278"/>
                  <a:gd name="T3" fmla="*/ 10 h 85"/>
                  <a:gd name="T4" fmla="*/ 23 w 278"/>
                  <a:gd name="T5" fmla="*/ 30 h 85"/>
                  <a:gd name="T6" fmla="*/ 33 w 278"/>
                  <a:gd name="T7" fmla="*/ 57 h 85"/>
                  <a:gd name="T8" fmla="*/ 191 w 278"/>
                  <a:gd name="T9" fmla="*/ 75 h 85"/>
                  <a:gd name="T10" fmla="*/ 278 w 278"/>
                  <a:gd name="T11" fmla="*/ 84 h 85"/>
                </a:gdLst>
                <a:ahLst/>
                <a:cxnLst>
                  <a:cxn ang="0">
                    <a:pos x="T0" y="T1"/>
                  </a:cxn>
                  <a:cxn ang="0">
                    <a:pos x="T2" y="T3"/>
                  </a:cxn>
                  <a:cxn ang="0">
                    <a:pos x="T4" y="T5"/>
                  </a:cxn>
                  <a:cxn ang="0">
                    <a:pos x="T6" y="T7"/>
                  </a:cxn>
                  <a:cxn ang="0">
                    <a:pos x="T8" y="T9"/>
                  </a:cxn>
                  <a:cxn ang="0">
                    <a:pos x="T10" y="T11"/>
                  </a:cxn>
                </a:cxnLst>
                <a:rect l="0" t="0" r="r" b="b"/>
                <a:pathLst>
                  <a:path w="278" h="85">
                    <a:moveTo>
                      <a:pt x="278" y="84"/>
                    </a:moveTo>
                    <a:cubicBezTo>
                      <a:pt x="278" y="84"/>
                      <a:pt x="223" y="21"/>
                      <a:pt x="187" y="10"/>
                    </a:cubicBezTo>
                    <a:cubicBezTo>
                      <a:pt x="152" y="0"/>
                      <a:pt x="45" y="8"/>
                      <a:pt x="23" y="30"/>
                    </a:cubicBezTo>
                    <a:cubicBezTo>
                      <a:pt x="0" y="53"/>
                      <a:pt x="16" y="55"/>
                      <a:pt x="33" y="57"/>
                    </a:cubicBezTo>
                    <a:cubicBezTo>
                      <a:pt x="51" y="59"/>
                      <a:pt x="162" y="66"/>
                      <a:pt x="191" y="75"/>
                    </a:cubicBezTo>
                    <a:cubicBezTo>
                      <a:pt x="220" y="85"/>
                      <a:pt x="257" y="85"/>
                      <a:pt x="278" y="84"/>
                    </a:cubicBezTo>
                    <a:close/>
                  </a:path>
                </a:pathLst>
              </a:custGeom>
              <a:solidFill>
                <a:srgbClr val="00C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8" name="Freeform 306">
                <a:extLst>
                  <a:ext uri="{FF2B5EF4-FFF2-40B4-BE49-F238E27FC236}">
                    <a16:creationId xmlns:a16="http://schemas.microsoft.com/office/drawing/2014/main" id="{41816A56-DAA6-487B-8730-EBC1EA731E26}"/>
                  </a:ext>
                </a:extLst>
              </p:cNvPr>
              <p:cNvSpPr>
                <a:spLocks/>
              </p:cNvSpPr>
              <p:nvPr/>
            </p:nvSpPr>
            <p:spPr bwMode="auto">
              <a:xfrm>
                <a:off x="294" y="2037"/>
                <a:ext cx="327" cy="165"/>
              </a:xfrm>
              <a:custGeom>
                <a:avLst/>
                <a:gdLst>
                  <a:gd name="T0" fmla="*/ 254 w 254"/>
                  <a:gd name="T1" fmla="*/ 128 h 128"/>
                  <a:gd name="T2" fmla="*/ 151 w 254"/>
                  <a:gd name="T3" fmla="*/ 36 h 128"/>
                  <a:gd name="T4" fmla="*/ 2 w 254"/>
                  <a:gd name="T5" fmla="*/ 19 h 128"/>
                  <a:gd name="T6" fmla="*/ 48 w 254"/>
                  <a:gd name="T7" fmla="*/ 57 h 128"/>
                  <a:gd name="T8" fmla="*/ 170 w 254"/>
                  <a:gd name="T9" fmla="*/ 123 h 128"/>
                  <a:gd name="T10" fmla="*/ 254 w 254"/>
                  <a:gd name="T11" fmla="*/ 128 h 128"/>
                </a:gdLst>
                <a:ahLst/>
                <a:cxnLst>
                  <a:cxn ang="0">
                    <a:pos x="T0" y="T1"/>
                  </a:cxn>
                  <a:cxn ang="0">
                    <a:pos x="T2" y="T3"/>
                  </a:cxn>
                  <a:cxn ang="0">
                    <a:pos x="T4" y="T5"/>
                  </a:cxn>
                  <a:cxn ang="0">
                    <a:pos x="T6" y="T7"/>
                  </a:cxn>
                  <a:cxn ang="0">
                    <a:pos x="T8" y="T9"/>
                  </a:cxn>
                  <a:cxn ang="0">
                    <a:pos x="T10" y="T11"/>
                  </a:cxn>
                </a:cxnLst>
                <a:rect l="0" t="0" r="r" b="b"/>
                <a:pathLst>
                  <a:path w="254" h="128">
                    <a:moveTo>
                      <a:pt x="254" y="128"/>
                    </a:moveTo>
                    <a:cubicBezTo>
                      <a:pt x="254" y="128"/>
                      <a:pt x="222" y="73"/>
                      <a:pt x="151" y="36"/>
                    </a:cubicBezTo>
                    <a:cubicBezTo>
                      <a:pt x="79" y="0"/>
                      <a:pt x="3" y="6"/>
                      <a:pt x="2" y="19"/>
                    </a:cubicBezTo>
                    <a:cubicBezTo>
                      <a:pt x="0" y="32"/>
                      <a:pt x="34" y="48"/>
                      <a:pt x="48" y="57"/>
                    </a:cubicBezTo>
                    <a:cubicBezTo>
                      <a:pt x="61" y="66"/>
                      <a:pt x="147" y="119"/>
                      <a:pt x="170" y="123"/>
                    </a:cubicBezTo>
                    <a:cubicBezTo>
                      <a:pt x="194" y="126"/>
                      <a:pt x="240" y="122"/>
                      <a:pt x="254" y="128"/>
                    </a:cubicBezTo>
                    <a:close/>
                  </a:path>
                </a:pathLst>
              </a:custGeom>
              <a:solidFill>
                <a:srgbClr val="01AF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9" name="Line 307">
                <a:extLst>
                  <a:ext uri="{FF2B5EF4-FFF2-40B4-BE49-F238E27FC236}">
                    <a16:creationId xmlns:a16="http://schemas.microsoft.com/office/drawing/2014/main" id="{D20BACB2-A050-4C13-9A43-49E90034F3A3}"/>
                  </a:ext>
                </a:extLst>
              </p:cNvPr>
              <p:cNvSpPr>
                <a:spLocks noChangeShapeType="1"/>
              </p:cNvSpPr>
              <p:nvPr/>
            </p:nvSpPr>
            <p:spPr bwMode="auto">
              <a:xfrm>
                <a:off x="194" y="2243"/>
                <a:ext cx="0" cy="0"/>
              </a:xfrm>
              <a:prstGeom prst="line">
                <a:avLst/>
              </a:prstGeom>
              <a:noFill/>
              <a:ln w="7938" cap="rnd">
                <a:solidFill>
                  <a:srgbClr val="44424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0" name="Freeform 308">
                <a:extLst>
                  <a:ext uri="{FF2B5EF4-FFF2-40B4-BE49-F238E27FC236}">
                    <a16:creationId xmlns:a16="http://schemas.microsoft.com/office/drawing/2014/main" id="{0635CAD1-5AD3-40A5-B8B9-B2D9DB60D7B0}"/>
                  </a:ext>
                </a:extLst>
              </p:cNvPr>
              <p:cNvSpPr>
                <a:spLocks/>
              </p:cNvSpPr>
              <p:nvPr/>
            </p:nvSpPr>
            <p:spPr bwMode="auto">
              <a:xfrm>
                <a:off x="347" y="1959"/>
                <a:ext cx="333" cy="168"/>
              </a:xfrm>
              <a:custGeom>
                <a:avLst/>
                <a:gdLst>
                  <a:gd name="T0" fmla="*/ 259 w 259"/>
                  <a:gd name="T1" fmla="*/ 127 h 131"/>
                  <a:gd name="T2" fmla="*/ 196 w 259"/>
                  <a:gd name="T3" fmla="*/ 54 h 131"/>
                  <a:gd name="T4" fmla="*/ 23 w 259"/>
                  <a:gd name="T5" fmla="*/ 6 h 131"/>
                  <a:gd name="T6" fmla="*/ 11 w 259"/>
                  <a:gd name="T7" fmla="*/ 24 h 131"/>
                  <a:gd name="T8" fmla="*/ 80 w 259"/>
                  <a:gd name="T9" fmla="*/ 62 h 131"/>
                  <a:gd name="T10" fmla="*/ 154 w 259"/>
                  <a:gd name="T11" fmla="*/ 110 h 131"/>
                  <a:gd name="T12" fmla="*/ 200 w 259"/>
                  <a:gd name="T13" fmla="*/ 127 h 131"/>
                  <a:gd name="T14" fmla="*/ 259 w 259"/>
                  <a:gd name="T15" fmla="*/ 127 h 1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 h="131">
                    <a:moveTo>
                      <a:pt x="259" y="127"/>
                    </a:moveTo>
                    <a:cubicBezTo>
                      <a:pt x="259" y="127"/>
                      <a:pt x="216" y="67"/>
                      <a:pt x="196" y="54"/>
                    </a:cubicBezTo>
                    <a:cubicBezTo>
                      <a:pt x="176" y="42"/>
                      <a:pt x="39" y="0"/>
                      <a:pt x="23" y="6"/>
                    </a:cubicBezTo>
                    <a:cubicBezTo>
                      <a:pt x="6" y="12"/>
                      <a:pt x="0" y="16"/>
                      <a:pt x="11" y="24"/>
                    </a:cubicBezTo>
                    <a:cubicBezTo>
                      <a:pt x="23" y="33"/>
                      <a:pt x="69" y="54"/>
                      <a:pt x="80" y="62"/>
                    </a:cubicBezTo>
                    <a:cubicBezTo>
                      <a:pt x="92" y="70"/>
                      <a:pt x="145" y="101"/>
                      <a:pt x="154" y="110"/>
                    </a:cubicBezTo>
                    <a:cubicBezTo>
                      <a:pt x="162" y="120"/>
                      <a:pt x="179" y="131"/>
                      <a:pt x="200" y="127"/>
                    </a:cubicBezTo>
                    <a:cubicBezTo>
                      <a:pt x="221" y="123"/>
                      <a:pt x="259" y="127"/>
                      <a:pt x="259" y="127"/>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1" name="Freeform 309">
                <a:extLst>
                  <a:ext uri="{FF2B5EF4-FFF2-40B4-BE49-F238E27FC236}">
                    <a16:creationId xmlns:a16="http://schemas.microsoft.com/office/drawing/2014/main" id="{A31A6DA6-1B7B-4696-856E-CAA9AF964E3F}"/>
                  </a:ext>
                </a:extLst>
              </p:cNvPr>
              <p:cNvSpPr>
                <a:spLocks/>
              </p:cNvSpPr>
              <p:nvPr/>
            </p:nvSpPr>
            <p:spPr bwMode="auto">
              <a:xfrm>
                <a:off x="447" y="1815"/>
                <a:ext cx="292" cy="231"/>
              </a:xfrm>
              <a:custGeom>
                <a:avLst/>
                <a:gdLst>
                  <a:gd name="T0" fmla="*/ 227 w 227"/>
                  <a:gd name="T1" fmla="*/ 180 h 180"/>
                  <a:gd name="T2" fmla="*/ 181 w 227"/>
                  <a:gd name="T3" fmla="*/ 126 h 180"/>
                  <a:gd name="T4" fmla="*/ 51 w 227"/>
                  <a:gd name="T5" fmla="*/ 5 h 180"/>
                  <a:gd name="T6" fmla="*/ 51 w 227"/>
                  <a:gd name="T7" fmla="*/ 48 h 180"/>
                  <a:gd name="T8" fmla="*/ 109 w 227"/>
                  <a:gd name="T9" fmla="*/ 123 h 180"/>
                  <a:gd name="T10" fmla="*/ 186 w 227"/>
                  <a:gd name="T11" fmla="*/ 174 h 180"/>
                  <a:gd name="T12" fmla="*/ 227 w 227"/>
                  <a:gd name="T13" fmla="*/ 180 h 180"/>
                </a:gdLst>
                <a:ahLst/>
                <a:cxnLst>
                  <a:cxn ang="0">
                    <a:pos x="T0" y="T1"/>
                  </a:cxn>
                  <a:cxn ang="0">
                    <a:pos x="T2" y="T3"/>
                  </a:cxn>
                  <a:cxn ang="0">
                    <a:pos x="T4" y="T5"/>
                  </a:cxn>
                  <a:cxn ang="0">
                    <a:pos x="T6" y="T7"/>
                  </a:cxn>
                  <a:cxn ang="0">
                    <a:pos x="T8" y="T9"/>
                  </a:cxn>
                  <a:cxn ang="0">
                    <a:pos x="T10" y="T11"/>
                  </a:cxn>
                  <a:cxn ang="0">
                    <a:pos x="T12" y="T13"/>
                  </a:cxn>
                </a:cxnLst>
                <a:rect l="0" t="0" r="r" b="b"/>
                <a:pathLst>
                  <a:path w="227" h="180">
                    <a:moveTo>
                      <a:pt x="227" y="180"/>
                    </a:moveTo>
                    <a:cubicBezTo>
                      <a:pt x="227" y="180"/>
                      <a:pt x="191" y="148"/>
                      <a:pt x="181" y="126"/>
                    </a:cubicBezTo>
                    <a:cubicBezTo>
                      <a:pt x="171" y="104"/>
                      <a:pt x="102" y="0"/>
                      <a:pt x="51" y="5"/>
                    </a:cubicBezTo>
                    <a:cubicBezTo>
                      <a:pt x="0" y="9"/>
                      <a:pt x="47" y="44"/>
                      <a:pt x="51" y="48"/>
                    </a:cubicBezTo>
                    <a:cubicBezTo>
                      <a:pt x="54" y="53"/>
                      <a:pt x="102" y="108"/>
                      <a:pt x="109" y="123"/>
                    </a:cubicBezTo>
                    <a:cubicBezTo>
                      <a:pt x="116" y="138"/>
                      <a:pt x="146" y="179"/>
                      <a:pt x="186" y="174"/>
                    </a:cubicBezTo>
                    <a:cubicBezTo>
                      <a:pt x="186" y="174"/>
                      <a:pt x="207" y="172"/>
                      <a:pt x="227" y="180"/>
                    </a:cubicBezTo>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2" name="Freeform 310">
                <a:extLst>
                  <a:ext uri="{FF2B5EF4-FFF2-40B4-BE49-F238E27FC236}">
                    <a16:creationId xmlns:a16="http://schemas.microsoft.com/office/drawing/2014/main" id="{C54EC157-21F3-44F8-9814-F8A4576AAF79}"/>
                  </a:ext>
                </a:extLst>
              </p:cNvPr>
              <p:cNvSpPr>
                <a:spLocks/>
              </p:cNvSpPr>
              <p:nvPr/>
            </p:nvSpPr>
            <p:spPr bwMode="auto">
              <a:xfrm>
                <a:off x="744" y="2032"/>
                <a:ext cx="199" cy="139"/>
              </a:xfrm>
              <a:custGeom>
                <a:avLst/>
                <a:gdLst>
                  <a:gd name="T0" fmla="*/ 1 w 154"/>
                  <a:gd name="T1" fmla="*/ 3 h 108"/>
                  <a:gd name="T2" fmla="*/ 1 w 154"/>
                  <a:gd name="T3" fmla="*/ 0 h 108"/>
                  <a:gd name="T4" fmla="*/ 4 w 154"/>
                  <a:gd name="T5" fmla="*/ 1 h 108"/>
                  <a:gd name="T6" fmla="*/ 153 w 154"/>
                  <a:gd name="T7" fmla="*/ 104 h 108"/>
                  <a:gd name="T8" fmla="*/ 154 w 154"/>
                  <a:gd name="T9" fmla="*/ 107 h 108"/>
                  <a:gd name="T10" fmla="*/ 151 w 154"/>
                  <a:gd name="T11" fmla="*/ 108 h 108"/>
                  <a:gd name="T12" fmla="*/ 1 w 154"/>
                  <a:gd name="T13" fmla="*/ 3 h 108"/>
                  <a:gd name="T14" fmla="*/ 1 w 154"/>
                  <a:gd name="T15" fmla="*/ 3 h 1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08">
                    <a:moveTo>
                      <a:pt x="1" y="3"/>
                    </a:moveTo>
                    <a:cubicBezTo>
                      <a:pt x="0" y="2"/>
                      <a:pt x="0" y="1"/>
                      <a:pt x="1" y="0"/>
                    </a:cubicBezTo>
                    <a:cubicBezTo>
                      <a:pt x="2" y="0"/>
                      <a:pt x="3" y="0"/>
                      <a:pt x="4" y="1"/>
                    </a:cubicBezTo>
                    <a:cubicBezTo>
                      <a:pt x="26" y="29"/>
                      <a:pt x="152" y="104"/>
                      <a:pt x="153" y="104"/>
                    </a:cubicBezTo>
                    <a:cubicBezTo>
                      <a:pt x="154" y="105"/>
                      <a:pt x="154" y="106"/>
                      <a:pt x="154" y="107"/>
                    </a:cubicBezTo>
                    <a:cubicBezTo>
                      <a:pt x="153" y="108"/>
                      <a:pt x="152" y="108"/>
                      <a:pt x="151" y="108"/>
                    </a:cubicBezTo>
                    <a:cubicBezTo>
                      <a:pt x="146" y="105"/>
                      <a:pt x="24" y="32"/>
                      <a:pt x="1" y="3"/>
                    </a:cubicBezTo>
                    <a:cubicBezTo>
                      <a:pt x="1" y="3"/>
                      <a:pt x="1" y="3"/>
                      <a:pt x="1" y="3"/>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3" name="Freeform 311">
                <a:extLst>
                  <a:ext uri="{FF2B5EF4-FFF2-40B4-BE49-F238E27FC236}">
                    <a16:creationId xmlns:a16="http://schemas.microsoft.com/office/drawing/2014/main" id="{DFA30AE1-545F-4760-90EC-8B5FADE7660F}"/>
                  </a:ext>
                </a:extLst>
              </p:cNvPr>
              <p:cNvSpPr>
                <a:spLocks/>
              </p:cNvSpPr>
              <p:nvPr/>
            </p:nvSpPr>
            <p:spPr bwMode="auto">
              <a:xfrm>
                <a:off x="687" y="2113"/>
                <a:ext cx="213" cy="179"/>
              </a:xfrm>
              <a:custGeom>
                <a:avLst/>
                <a:gdLst>
                  <a:gd name="T0" fmla="*/ 1 w 166"/>
                  <a:gd name="T1" fmla="*/ 3 h 139"/>
                  <a:gd name="T2" fmla="*/ 1 w 166"/>
                  <a:gd name="T3" fmla="*/ 1 h 139"/>
                  <a:gd name="T4" fmla="*/ 4 w 166"/>
                  <a:gd name="T5" fmla="*/ 1 h 139"/>
                  <a:gd name="T6" fmla="*/ 83 w 166"/>
                  <a:gd name="T7" fmla="*/ 75 h 139"/>
                  <a:gd name="T8" fmla="*/ 166 w 166"/>
                  <a:gd name="T9" fmla="*/ 136 h 139"/>
                  <a:gd name="T10" fmla="*/ 165 w 166"/>
                  <a:gd name="T11" fmla="*/ 139 h 139"/>
                  <a:gd name="T12" fmla="*/ 163 w 166"/>
                  <a:gd name="T13" fmla="*/ 138 h 139"/>
                  <a:gd name="T14" fmla="*/ 82 w 166"/>
                  <a:gd name="T15" fmla="*/ 79 h 139"/>
                  <a:gd name="T16" fmla="*/ 1 w 166"/>
                  <a:gd name="T17" fmla="*/ 4 h 139"/>
                  <a:gd name="T18" fmla="*/ 1 w 166"/>
                  <a:gd name="T19" fmla="*/ 3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6" h="139">
                    <a:moveTo>
                      <a:pt x="1" y="3"/>
                    </a:moveTo>
                    <a:cubicBezTo>
                      <a:pt x="0" y="2"/>
                      <a:pt x="1" y="1"/>
                      <a:pt x="1" y="1"/>
                    </a:cubicBezTo>
                    <a:cubicBezTo>
                      <a:pt x="2" y="0"/>
                      <a:pt x="3" y="1"/>
                      <a:pt x="4" y="1"/>
                    </a:cubicBezTo>
                    <a:cubicBezTo>
                      <a:pt x="4" y="2"/>
                      <a:pt x="50" y="62"/>
                      <a:pt x="83" y="75"/>
                    </a:cubicBezTo>
                    <a:cubicBezTo>
                      <a:pt x="119" y="89"/>
                      <a:pt x="161" y="130"/>
                      <a:pt x="166" y="136"/>
                    </a:cubicBezTo>
                    <a:cubicBezTo>
                      <a:pt x="166" y="137"/>
                      <a:pt x="166" y="138"/>
                      <a:pt x="165" y="139"/>
                    </a:cubicBezTo>
                    <a:cubicBezTo>
                      <a:pt x="164" y="139"/>
                      <a:pt x="163" y="139"/>
                      <a:pt x="163" y="138"/>
                    </a:cubicBezTo>
                    <a:cubicBezTo>
                      <a:pt x="158" y="132"/>
                      <a:pt x="116" y="92"/>
                      <a:pt x="82" y="79"/>
                    </a:cubicBezTo>
                    <a:cubicBezTo>
                      <a:pt x="48" y="65"/>
                      <a:pt x="3" y="6"/>
                      <a:pt x="1" y="4"/>
                    </a:cubicBezTo>
                    <a:cubicBezTo>
                      <a:pt x="1" y="3"/>
                      <a:pt x="1" y="3"/>
                      <a:pt x="1" y="3"/>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4" name="Freeform 312">
                <a:extLst>
                  <a:ext uri="{FF2B5EF4-FFF2-40B4-BE49-F238E27FC236}">
                    <a16:creationId xmlns:a16="http://schemas.microsoft.com/office/drawing/2014/main" id="{AEF9495D-CBE2-4446-A2AA-68DC9A6B8390}"/>
                  </a:ext>
                </a:extLst>
              </p:cNvPr>
              <p:cNvSpPr>
                <a:spLocks/>
              </p:cNvSpPr>
              <p:nvPr/>
            </p:nvSpPr>
            <p:spPr bwMode="auto">
              <a:xfrm>
                <a:off x="635" y="2186"/>
                <a:ext cx="179" cy="233"/>
              </a:xfrm>
              <a:custGeom>
                <a:avLst/>
                <a:gdLst>
                  <a:gd name="T0" fmla="*/ 0 w 139"/>
                  <a:gd name="T1" fmla="*/ 2 h 181"/>
                  <a:gd name="T2" fmla="*/ 1 w 139"/>
                  <a:gd name="T3" fmla="*/ 0 h 181"/>
                  <a:gd name="T4" fmla="*/ 3 w 139"/>
                  <a:gd name="T5" fmla="*/ 1 h 181"/>
                  <a:gd name="T6" fmla="*/ 49 w 139"/>
                  <a:gd name="T7" fmla="*/ 84 h 181"/>
                  <a:gd name="T8" fmla="*/ 139 w 139"/>
                  <a:gd name="T9" fmla="*/ 178 h 181"/>
                  <a:gd name="T10" fmla="*/ 139 w 139"/>
                  <a:gd name="T11" fmla="*/ 181 h 181"/>
                  <a:gd name="T12" fmla="*/ 136 w 139"/>
                  <a:gd name="T13" fmla="*/ 181 h 181"/>
                  <a:gd name="T14" fmla="*/ 46 w 139"/>
                  <a:gd name="T15" fmla="*/ 86 h 181"/>
                  <a:gd name="T16" fmla="*/ 0 w 139"/>
                  <a:gd name="T17" fmla="*/ 3 h 181"/>
                  <a:gd name="T18" fmla="*/ 0 w 139"/>
                  <a:gd name="T19" fmla="*/ 2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9" h="181">
                    <a:moveTo>
                      <a:pt x="0" y="2"/>
                    </a:moveTo>
                    <a:cubicBezTo>
                      <a:pt x="0" y="2"/>
                      <a:pt x="0" y="1"/>
                      <a:pt x="1" y="0"/>
                    </a:cubicBezTo>
                    <a:cubicBezTo>
                      <a:pt x="2" y="0"/>
                      <a:pt x="3" y="0"/>
                      <a:pt x="3" y="1"/>
                    </a:cubicBezTo>
                    <a:cubicBezTo>
                      <a:pt x="4" y="1"/>
                      <a:pt x="31" y="54"/>
                      <a:pt x="49" y="84"/>
                    </a:cubicBezTo>
                    <a:cubicBezTo>
                      <a:pt x="67" y="114"/>
                      <a:pt x="138" y="177"/>
                      <a:pt x="139" y="178"/>
                    </a:cubicBezTo>
                    <a:cubicBezTo>
                      <a:pt x="139" y="179"/>
                      <a:pt x="139" y="180"/>
                      <a:pt x="139" y="181"/>
                    </a:cubicBezTo>
                    <a:cubicBezTo>
                      <a:pt x="138" y="181"/>
                      <a:pt x="137" y="181"/>
                      <a:pt x="136" y="181"/>
                    </a:cubicBezTo>
                    <a:cubicBezTo>
                      <a:pt x="133" y="178"/>
                      <a:pt x="64" y="117"/>
                      <a:pt x="46" y="86"/>
                    </a:cubicBezTo>
                    <a:cubicBezTo>
                      <a:pt x="28" y="55"/>
                      <a:pt x="0" y="3"/>
                      <a:pt x="0" y="3"/>
                    </a:cubicBezTo>
                    <a:cubicBezTo>
                      <a:pt x="0" y="2"/>
                      <a:pt x="0" y="2"/>
                      <a:pt x="0" y="2"/>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5" name="Freeform 313">
                <a:extLst>
                  <a:ext uri="{FF2B5EF4-FFF2-40B4-BE49-F238E27FC236}">
                    <a16:creationId xmlns:a16="http://schemas.microsoft.com/office/drawing/2014/main" id="{C0F65D8D-3EA1-40DB-A3CD-858677563DF2}"/>
                  </a:ext>
                </a:extLst>
              </p:cNvPr>
              <p:cNvSpPr>
                <a:spLocks/>
              </p:cNvSpPr>
              <p:nvPr/>
            </p:nvSpPr>
            <p:spPr bwMode="auto">
              <a:xfrm>
                <a:off x="561" y="2264"/>
                <a:ext cx="91" cy="259"/>
              </a:xfrm>
              <a:custGeom>
                <a:avLst/>
                <a:gdLst>
                  <a:gd name="T0" fmla="*/ 61 w 71"/>
                  <a:gd name="T1" fmla="*/ 201 h 202"/>
                  <a:gd name="T2" fmla="*/ 61 w 71"/>
                  <a:gd name="T3" fmla="*/ 200 h 202"/>
                  <a:gd name="T4" fmla="*/ 54 w 71"/>
                  <a:gd name="T5" fmla="*/ 113 h 202"/>
                  <a:gd name="T6" fmla="*/ 54 w 71"/>
                  <a:gd name="T7" fmla="*/ 112 h 202"/>
                  <a:gd name="T8" fmla="*/ 0 w 71"/>
                  <a:gd name="T9" fmla="*/ 3 h 202"/>
                  <a:gd name="T10" fmla="*/ 1 w 71"/>
                  <a:gd name="T11" fmla="*/ 1 h 202"/>
                  <a:gd name="T12" fmla="*/ 3 w 71"/>
                  <a:gd name="T13" fmla="*/ 1 h 202"/>
                  <a:gd name="T14" fmla="*/ 57 w 71"/>
                  <a:gd name="T15" fmla="*/ 110 h 202"/>
                  <a:gd name="T16" fmla="*/ 58 w 71"/>
                  <a:gd name="T17" fmla="*/ 111 h 202"/>
                  <a:gd name="T18" fmla="*/ 65 w 71"/>
                  <a:gd name="T19" fmla="*/ 200 h 202"/>
                  <a:gd name="T20" fmla="*/ 62 w 71"/>
                  <a:gd name="T21" fmla="*/ 202 h 202"/>
                  <a:gd name="T22" fmla="*/ 61 w 71"/>
                  <a:gd name="T23" fmla="*/ 201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202">
                    <a:moveTo>
                      <a:pt x="61" y="201"/>
                    </a:moveTo>
                    <a:cubicBezTo>
                      <a:pt x="61" y="200"/>
                      <a:pt x="61" y="200"/>
                      <a:pt x="61" y="200"/>
                    </a:cubicBezTo>
                    <a:cubicBezTo>
                      <a:pt x="61" y="199"/>
                      <a:pt x="67" y="146"/>
                      <a:pt x="54" y="113"/>
                    </a:cubicBezTo>
                    <a:cubicBezTo>
                      <a:pt x="54" y="112"/>
                      <a:pt x="54" y="112"/>
                      <a:pt x="54" y="112"/>
                    </a:cubicBezTo>
                    <a:cubicBezTo>
                      <a:pt x="40" y="78"/>
                      <a:pt x="0" y="4"/>
                      <a:pt x="0" y="3"/>
                    </a:cubicBezTo>
                    <a:cubicBezTo>
                      <a:pt x="0" y="2"/>
                      <a:pt x="0" y="1"/>
                      <a:pt x="1" y="1"/>
                    </a:cubicBezTo>
                    <a:cubicBezTo>
                      <a:pt x="2" y="0"/>
                      <a:pt x="3" y="0"/>
                      <a:pt x="3" y="1"/>
                    </a:cubicBezTo>
                    <a:cubicBezTo>
                      <a:pt x="4" y="2"/>
                      <a:pt x="43" y="76"/>
                      <a:pt x="57" y="110"/>
                    </a:cubicBezTo>
                    <a:cubicBezTo>
                      <a:pt x="57" y="111"/>
                      <a:pt x="58" y="111"/>
                      <a:pt x="58" y="111"/>
                    </a:cubicBezTo>
                    <a:cubicBezTo>
                      <a:pt x="71" y="146"/>
                      <a:pt x="65" y="198"/>
                      <a:pt x="65" y="200"/>
                    </a:cubicBezTo>
                    <a:cubicBezTo>
                      <a:pt x="64" y="201"/>
                      <a:pt x="63" y="202"/>
                      <a:pt x="62" y="202"/>
                    </a:cubicBezTo>
                    <a:cubicBezTo>
                      <a:pt x="62" y="202"/>
                      <a:pt x="61" y="201"/>
                      <a:pt x="61" y="201"/>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6" name="Freeform 314">
                <a:extLst>
                  <a:ext uri="{FF2B5EF4-FFF2-40B4-BE49-F238E27FC236}">
                    <a16:creationId xmlns:a16="http://schemas.microsoft.com/office/drawing/2014/main" id="{9ED3BBAC-89C6-42B7-ACE1-B824723599CC}"/>
                  </a:ext>
                </a:extLst>
              </p:cNvPr>
              <p:cNvSpPr>
                <a:spLocks/>
              </p:cNvSpPr>
              <p:nvPr/>
            </p:nvSpPr>
            <p:spPr bwMode="auto">
              <a:xfrm>
                <a:off x="207" y="2312"/>
                <a:ext cx="283" cy="352"/>
              </a:xfrm>
              <a:custGeom>
                <a:avLst/>
                <a:gdLst>
                  <a:gd name="T0" fmla="*/ 0 w 220"/>
                  <a:gd name="T1" fmla="*/ 11 h 273"/>
                  <a:gd name="T2" fmla="*/ 0 w 220"/>
                  <a:gd name="T3" fmla="*/ 10 h 273"/>
                  <a:gd name="T4" fmla="*/ 2 w 220"/>
                  <a:gd name="T5" fmla="*/ 8 h 273"/>
                  <a:gd name="T6" fmla="*/ 218 w 220"/>
                  <a:gd name="T7" fmla="*/ 21 h 273"/>
                  <a:gd name="T8" fmla="*/ 220 w 220"/>
                  <a:gd name="T9" fmla="*/ 21 h 273"/>
                  <a:gd name="T10" fmla="*/ 220 w 220"/>
                  <a:gd name="T11" fmla="*/ 23 h 273"/>
                  <a:gd name="T12" fmla="*/ 163 w 220"/>
                  <a:gd name="T13" fmla="*/ 272 h 273"/>
                  <a:gd name="T14" fmla="*/ 161 w 220"/>
                  <a:gd name="T15" fmla="*/ 273 h 273"/>
                  <a:gd name="T16" fmla="*/ 160 w 220"/>
                  <a:gd name="T17" fmla="*/ 271 h 273"/>
                  <a:gd name="T18" fmla="*/ 216 w 220"/>
                  <a:gd name="T19" fmla="*/ 24 h 273"/>
                  <a:gd name="T20" fmla="*/ 2 w 220"/>
                  <a:gd name="T21" fmla="*/ 12 h 273"/>
                  <a:gd name="T22" fmla="*/ 0 w 220"/>
                  <a:gd name="T23" fmla="*/ 11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0" h="273">
                    <a:moveTo>
                      <a:pt x="0" y="11"/>
                    </a:moveTo>
                    <a:cubicBezTo>
                      <a:pt x="0" y="11"/>
                      <a:pt x="0" y="11"/>
                      <a:pt x="0" y="10"/>
                    </a:cubicBezTo>
                    <a:cubicBezTo>
                      <a:pt x="0" y="9"/>
                      <a:pt x="1" y="8"/>
                      <a:pt x="2" y="8"/>
                    </a:cubicBezTo>
                    <a:cubicBezTo>
                      <a:pt x="68" y="0"/>
                      <a:pt x="216" y="21"/>
                      <a:pt x="218" y="21"/>
                    </a:cubicBezTo>
                    <a:cubicBezTo>
                      <a:pt x="220" y="21"/>
                      <a:pt x="220" y="21"/>
                      <a:pt x="220" y="21"/>
                    </a:cubicBezTo>
                    <a:cubicBezTo>
                      <a:pt x="220" y="23"/>
                      <a:pt x="220" y="23"/>
                      <a:pt x="220" y="23"/>
                    </a:cubicBezTo>
                    <a:cubicBezTo>
                      <a:pt x="219" y="122"/>
                      <a:pt x="164" y="270"/>
                      <a:pt x="163" y="272"/>
                    </a:cubicBezTo>
                    <a:cubicBezTo>
                      <a:pt x="163" y="273"/>
                      <a:pt x="162" y="273"/>
                      <a:pt x="161" y="273"/>
                    </a:cubicBezTo>
                    <a:cubicBezTo>
                      <a:pt x="160" y="273"/>
                      <a:pt x="160" y="271"/>
                      <a:pt x="160" y="271"/>
                    </a:cubicBezTo>
                    <a:cubicBezTo>
                      <a:pt x="161" y="269"/>
                      <a:pt x="214" y="123"/>
                      <a:pt x="216" y="24"/>
                    </a:cubicBezTo>
                    <a:cubicBezTo>
                      <a:pt x="199" y="22"/>
                      <a:pt x="64" y="4"/>
                      <a:pt x="2" y="12"/>
                    </a:cubicBezTo>
                    <a:cubicBezTo>
                      <a:pt x="1" y="12"/>
                      <a:pt x="1" y="12"/>
                      <a:pt x="0" y="11"/>
                    </a:cubicBezTo>
                    <a:close/>
                  </a:path>
                </a:pathLst>
              </a:custGeom>
              <a:solidFill>
                <a:srgbClr val="CDEF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7" name="Freeform 315">
                <a:extLst>
                  <a:ext uri="{FF2B5EF4-FFF2-40B4-BE49-F238E27FC236}">
                    <a16:creationId xmlns:a16="http://schemas.microsoft.com/office/drawing/2014/main" id="{22479B7C-032A-481A-94A8-75D68D5C3B6F}"/>
                  </a:ext>
                </a:extLst>
              </p:cNvPr>
              <p:cNvSpPr>
                <a:spLocks/>
              </p:cNvSpPr>
              <p:nvPr/>
            </p:nvSpPr>
            <p:spPr bwMode="auto">
              <a:xfrm>
                <a:off x="208" y="2212"/>
                <a:ext cx="344" cy="67"/>
              </a:xfrm>
              <a:custGeom>
                <a:avLst/>
                <a:gdLst>
                  <a:gd name="T0" fmla="*/ 0 w 267"/>
                  <a:gd name="T1" fmla="*/ 15 h 52"/>
                  <a:gd name="T2" fmla="*/ 0 w 267"/>
                  <a:gd name="T3" fmla="*/ 14 h 52"/>
                  <a:gd name="T4" fmla="*/ 1 w 267"/>
                  <a:gd name="T5" fmla="*/ 12 h 52"/>
                  <a:gd name="T6" fmla="*/ 198 w 267"/>
                  <a:gd name="T7" fmla="*/ 24 h 52"/>
                  <a:gd name="T8" fmla="*/ 264 w 267"/>
                  <a:gd name="T9" fmla="*/ 45 h 52"/>
                  <a:gd name="T10" fmla="*/ 266 w 267"/>
                  <a:gd name="T11" fmla="*/ 46 h 52"/>
                  <a:gd name="T12" fmla="*/ 265 w 267"/>
                  <a:gd name="T13" fmla="*/ 48 h 52"/>
                  <a:gd name="T14" fmla="*/ 196 w 267"/>
                  <a:gd name="T15" fmla="*/ 27 h 52"/>
                  <a:gd name="T16" fmla="*/ 2 w 267"/>
                  <a:gd name="T17" fmla="*/ 16 h 52"/>
                  <a:gd name="T18" fmla="*/ 0 w 267"/>
                  <a:gd name="T19" fmla="*/ 15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7" h="52">
                    <a:moveTo>
                      <a:pt x="0" y="15"/>
                    </a:moveTo>
                    <a:cubicBezTo>
                      <a:pt x="0" y="15"/>
                      <a:pt x="0" y="14"/>
                      <a:pt x="0" y="14"/>
                    </a:cubicBezTo>
                    <a:cubicBezTo>
                      <a:pt x="0" y="13"/>
                      <a:pt x="0" y="12"/>
                      <a:pt x="1" y="12"/>
                    </a:cubicBezTo>
                    <a:cubicBezTo>
                      <a:pt x="7" y="12"/>
                      <a:pt x="143" y="0"/>
                      <a:pt x="198" y="24"/>
                    </a:cubicBezTo>
                    <a:cubicBezTo>
                      <a:pt x="251" y="48"/>
                      <a:pt x="264" y="45"/>
                      <a:pt x="264" y="45"/>
                    </a:cubicBezTo>
                    <a:cubicBezTo>
                      <a:pt x="265" y="45"/>
                      <a:pt x="266" y="45"/>
                      <a:pt x="266" y="46"/>
                    </a:cubicBezTo>
                    <a:cubicBezTo>
                      <a:pt x="267" y="47"/>
                      <a:pt x="266" y="48"/>
                      <a:pt x="265" y="48"/>
                    </a:cubicBezTo>
                    <a:cubicBezTo>
                      <a:pt x="265" y="49"/>
                      <a:pt x="251" y="52"/>
                      <a:pt x="196" y="27"/>
                    </a:cubicBezTo>
                    <a:cubicBezTo>
                      <a:pt x="142" y="3"/>
                      <a:pt x="3" y="16"/>
                      <a:pt x="2" y="16"/>
                    </a:cubicBezTo>
                    <a:cubicBezTo>
                      <a:pt x="1" y="16"/>
                      <a:pt x="0" y="15"/>
                      <a:pt x="0" y="15"/>
                    </a:cubicBezTo>
                    <a:close/>
                  </a:path>
                </a:pathLst>
              </a:custGeom>
              <a:solidFill>
                <a:srgbClr val="6CDB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8" name="Freeform 316">
                <a:extLst>
                  <a:ext uri="{FF2B5EF4-FFF2-40B4-BE49-F238E27FC236}">
                    <a16:creationId xmlns:a16="http://schemas.microsoft.com/office/drawing/2014/main" id="{341DB8FD-F92B-4B16-8C2D-7D62E97A23F5}"/>
                  </a:ext>
                </a:extLst>
              </p:cNvPr>
              <p:cNvSpPr>
                <a:spLocks/>
              </p:cNvSpPr>
              <p:nvPr/>
            </p:nvSpPr>
            <p:spPr bwMode="auto">
              <a:xfrm>
                <a:off x="294" y="2059"/>
                <a:ext cx="330" cy="145"/>
              </a:xfrm>
              <a:custGeom>
                <a:avLst/>
                <a:gdLst>
                  <a:gd name="T0" fmla="*/ 0 w 256"/>
                  <a:gd name="T1" fmla="*/ 2 h 113"/>
                  <a:gd name="T2" fmla="*/ 0 w 256"/>
                  <a:gd name="T3" fmla="*/ 1 h 113"/>
                  <a:gd name="T4" fmla="*/ 2 w 256"/>
                  <a:gd name="T5" fmla="*/ 0 h 113"/>
                  <a:gd name="T6" fmla="*/ 255 w 256"/>
                  <a:gd name="T7" fmla="*/ 109 h 113"/>
                  <a:gd name="T8" fmla="*/ 256 w 256"/>
                  <a:gd name="T9" fmla="*/ 111 h 113"/>
                  <a:gd name="T10" fmla="*/ 254 w 256"/>
                  <a:gd name="T11" fmla="*/ 113 h 113"/>
                  <a:gd name="T12" fmla="*/ 1 w 256"/>
                  <a:gd name="T13" fmla="*/ 3 h 113"/>
                  <a:gd name="T14" fmla="*/ 0 w 256"/>
                  <a:gd name="T15" fmla="*/ 2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6" h="113">
                    <a:moveTo>
                      <a:pt x="0" y="2"/>
                    </a:moveTo>
                    <a:cubicBezTo>
                      <a:pt x="0" y="2"/>
                      <a:pt x="0" y="1"/>
                      <a:pt x="0" y="1"/>
                    </a:cubicBezTo>
                    <a:cubicBezTo>
                      <a:pt x="0" y="0"/>
                      <a:pt x="1" y="0"/>
                      <a:pt x="2" y="0"/>
                    </a:cubicBezTo>
                    <a:cubicBezTo>
                      <a:pt x="5" y="1"/>
                      <a:pt x="230" y="104"/>
                      <a:pt x="255" y="109"/>
                    </a:cubicBezTo>
                    <a:cubicBezTo>
                      <a:pt x="256" y="109"/>
                      <a:pt x="256" y="110"/>
                      <a:pt x="256" y="111"/>
                    </a:cubicBezTo>
                    <a:cubicBezTo>
                      <a:pt x="256" y="112"/>
                      <a:pt x="255" y="113"/>
                      <a:pt x="254" y="113"/>
                    </a:cubicBezTo>
                    <a:cubicBezTo>
                      <a:pt x="229" y="107"/>
                      <a:pt x="10" y="8"/>
                      <a:pt x="1" y="3"/>
                    </a:cubicBezTo>
                    <a:cubicBezTo>
                      <a:pt x="0" y="3"/>
                      <a:pt x="0" y="3"/>
                      <a:pt x="0" y="2"/>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9" name="Freeform 317">
                <a:extLst>
                  <a:ext uri="{FF2B5EF4-FFF2-40B4-BE49-F238E27FC236}">
                    <a16:creationId xmlns:a16="http://schemas.microsoft.com/office/drawing/2014/main" id="{1D4080CD-1330-4CEC-BE02-3BB531B05357}"/>
                  </a:ext>
                </a:extLst>
              </p:cNvPr>
              <p:cNvSpPr>
                <a:spLocks/>
              </p:cNvSpPr>
              <p:nvPr/>
            </p:nvSpPr>
            <p:spPr bwMode="auto">
              <a:xfrm>
                <a:off x="352" y="1974"/>
                <a:ext cx="331" cy="151"/>
              </a:xfrm>
              <a:custGeom>
                <a:avLst/>
                <a:gdLst>
                  <a:gd name="T0" fmla="*/ 1 w 257"/>
                  <a:gd name="T1" fmla="*/ 3 h 117"/>
                  <a:gd name="T2" fmla="*/ 1 w 257"/>
                  <a:gd name="T3" fmla="*/ 2 h 117"/>
                  <a:gd name="T4" fmla="*/ 3 w 257"/>
                  <a:gd name="T5" fmla="*/ 1 h 117"/>
                  <a:gd name="T6" fmla="*/ 180 w 257"/>
                  <a:gd name="T7" fmla="*/ 84 h 117"/>
                  <a:gd name="T8" fmla="*/ 256 w 257"/>
                  <a:gd name="T9" fmla="*/ 113 h 117"/>
                  <a:gd name="T10" fmla="*/ 257 w 257"/>
                  <a:gd name="T11" fmla="*/ 115 h 117"/>
                  <a:gd name="T12" fmla="*/ 255 w 257"/>
                  <a:gd name="T13" fmla="*/ 117 h 117"/>
                  <a:gd name="T14" fmla="*/ 179 w 257"/>
                  <a:gd name="T15" fmla="*/ 88 h 117"/>
                  <a:gd name="T16" fmla="*/ 2 w 257"/>
                  <a:gd name="T17" fmla="*/ 4 h 117"/>
                  <a:gd name="T18" fmla="*/ 1 w 257"/>
                  <a:gd name="T19" fmla="*/ 3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7" h="117">
                    <a:moveTo>
                      <a:pt x="1" y="3"/>
                    </a:moveTo>
                    <a:cubicBezTo>
                      <a:pt x="0" y="3"/>
                      <a:pt x="0" y="2"/>
                      <a:pt x="1" y="2"/>
                    </a:cubicBezTo>
                    <a:cubicBezTo>
                      <a:pt x="1" y="1"/>
                      <a:pt x="2" y="0"/>
                      <a:pt x="3" y="1"/>
                    </a:cubicBezTo>
                    <a:cubicBezTo>
                      <a:pt x="4" y="1"/>
                      <a:pt x="135" y="65"/>
                      <a:pt x="180" y="84"/>
                    </a:cubicBezTo>
                    <a:cubicBezTo>
                      <a:pt x="225" y="104"/>
                      <a:pt x="256" y="113"/>
                      <a:pt x="256" y="113"/>
                    </a:cubicBezTo>
                    <a:cubicBezTo>
                      <a:pt x="257" y="113"/>
                      <a:pt x="257" y="114"/>
                      <a:pt x="257" y="115"/>
                    </a:cubicBezTo>
                    <a:cubicBezTo>
                      <a:pt x="257" y="116"/>
                      <a:pt x="256" y="117"/>
                      <a:pt x="255" y="117"/>
                    </a:cubicBezTo>
                    <a:cubicBezTo>
                      <a:pt x="255" y="116"/>
                      <a:pt x="224" y="107"/>
                      <a:pt x="179" y="88"/>
                    </a:cubicBezTo>
                    <a:cubicBezTo>
                      <a:pt x="134" y="68"/>
                      <a:pt x="3" y="5"/>
                      <a:pt x="2" y="4"/>
                    </a:cubicBezTo>
                    <a:cubicBezTo>
                      <a:pt x="1" y="4"/>
                      <a:pt x="1" y="3"/>
                      <a:pt x="1" y="3"/>
                    </a:cubicBezTo>
                    <a:close/>
                  </a:path>
                </a:pathLst>
              </a:custGeom>
              <a:solidFill>
                <a:srgbClr val="009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0" name="Freeform 318">
                <a:extLst>
                  <a:ext uri="{FF2B5EF4-FFF2-40B4-BE49-F238E27FC236}">
                    <a16:creationId xmlns:a16="http://schemas.microsoft.com/office/drawing/2014/main" id="{302B7B35-8135-4310-AF07-5DD2D4A4ED2B}"/>
                  </a:ext>
                </a:extLst>
              </p:cNvPr>
              <p:cNvSpPr>
                <a:spLocks/>
              </p:cNvSpPr>
              <p:nvPr/>
            </p:nvSpPr>
            <p:spPr bwMode="auto">
              <a:xfrm>
                <a:off x="487" y="1822"/>
                <a:ext cx="246" cy="222"/>
              </a:xfrm>
              <a:custGeom>
                <a:avLst/>
                <a:gdLst>
                  <a:gd name="T0" fmla="*/ 0 w 191"/>
                  <a:gd name="T1" fmla="*/ 3 h 172"/>
                  <a:gd name="T2" fmla="*/ 0 w 191"/>
                  <a:gd name="T3" fmla="*/ 1 h 172"/>
                  <a:gd name="T4" fmla="*/ 3 w 191"/>
                  <a:gd name="T5" fmla="*/ 1 h 172"/>
                  <a:gd name="T6" fmla="*/ 112 w 191"/>
                  <a:gd name="T7" fmla="*/ 124 h 172"/>
                  <a:gd name="T8" fmla="*/ 112 w 191"/>
                  <a:gd name="T9" fmla="*/ 124 h 172"/>
                  <a:gd name="T10" fmla="*/ 148 w 191"/>
                  <a:gd name="T11" fmla="*/ 151 h 172"/>
                  <a:gd name="T12" fmla="*/ 190 w 191"/>
                  <a:gd name="T13" fmla="*/ 169 h 172"/>
                  <a:gd name="T14" fmla="*/ 191 w 191"/>
                  <a:gd name="T15" fmla="*/ 171 h 172"/>
                  <a:gd name="T16" fmla="*/ 188 w 191"/>
                  <a:gd name="T17" fmla="*/ 172 h 172"/>
                  <a:gd name="T18" fmla="*/ 146 w 191"/>
                  <a:gd name="T19" fmla="*/ 154 h 172"/>
                  <a:gd name="T20" fmla="*/ 108 w 191"/>
                  <a:gd name="T21" fmla="*/ 126 h 172"/>
                  <a:gd name="T22" fmla="*/ 108 w 191"/>
                  <a:gd name="T23" fmla="*/ 126 h 172"/>
                  <a:gd name="T24" fmla="*/ 1 w 191"/>
                  <a:gd name="T25" fmla="*/ 3 h 172"/>
                  <a:gd name="T26" fmla="*/ 0 w 191"/>
                  <a:gd name="T27" fmla="*/ 3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1" h="172">
                    <a:moveTo>
                      <a:pt x="0" y="3"/>
                    </a:moveTo>
                    <a:cubicBezTo>
                      <a:pt x="0" y="2"/>
                      <a:pt x="0" y="1"/>
                      <a:pt x="0" y="1"/>
                    </a:cubicBezTo>
                    <a:cubicBezTo>
                      <a:pt x="1" y="0"/>
                      <a:pt x="2" y="0"/>
                      <a:pt x="3" y="1"/>
                    </a:cubicBezTo>
                    <a:cubicBezTo>
                      <a:pt x="7" y="4"/>
                      <a:pt x="93" y="78"/>
                      <a:pt x="112" y="124"/>
                    </a:cubicBezTo>
                    <a:cubicBezTo>
                      <a:pt x="112" y="124"/>
                      <a:pt x="112" y="124"/>
                      <a:pt x="112" y="124"/>
                    </a:cubicBezTo>
                    <a:cubicBezTo>
                      <a:pt x="112" y="124"/>
                      <a:pt x="121" y="145"/>
                      <a:pt x="148" y="151"/>
                    </a:cubicBezTo>
                    <a:cubicBezTo>
                      <a:pt x="190" y="169"/>
                      <a:pt x="190" y="169"/>
                      <a:pt x="190" y="169"/>
                    </a:cubicBezTo>
                    <a:cubicBezTo>
                      <a:pt x="191" y="169"/>
                      <a:pt x="191" y="170"/>
                      <a:pt x="191" y="171"/>
                    </a:cubicBezTo>
                    <a:cubicBezTo>
                      <a:pt x="190" y="172"/>
                      <a:pt x="189" y="172"/>
                      <a:pt x="188" y="172"/>
                    </a:cubicBezTo>
                    <a:cubicBezTo>
                      <a:pt x="146" y="154"/>
                      <a:pt x="146" y="154"/>
                      <a:pt x="146" y="154"/>
                    </a:cubicBezTo>
                    <a:cubicBezTo>
                      <a:pt x="119" y="148"/>
                      <a:pt x="109" y="127"/>
                      <a:pt x="108" y="126"/>
                    </a:cubicBezTo>
                    <a:cubicBezTo>
                      <a:pt x="108" y="126"/>
                      <a:pt x="108" y="126"/>
                      <a:pt x="108" y="126"/>
                    </a:cubicBezTo>
                    <a:cubicBezTo>
                      <a:pt x="90" y="80"/>
                      <a:pt x="2" y="4"/>
                      <a:pt x="1" y="3"/>
                    </a:cubicBezTo>
                    <a:cubicBezTo>
                      <a:pt x="0" y="3"/>
                      <a:pt x="0" y="3"/>
                      <a:pt x="0" y="3"/>
                    </a:cubicBezTo>
                    <a:close/>
                  </a:path>
                </a:pathLst>
              </a:custGeom>
              <a:solidFill>
                <a:srgbClr val="005E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1" name="Freeform 319">
                <a:extLst>
                  <a:ext uri="{FF2B5EF4-FFF2-40B4-BE49-F238E27FC236}">
                    <a16:creationId xmlns:a16="http://schemas.microsoft.com/office/drawing/2014/main" id="{57B952F5-E6E3-4662-B2DF-DCBE4A063539}"/>
                  </a:ext>
                </a:extLst>
              </p:cNvPr>
              <p:cNvSpPr>
                <a:spLocks/>
              </p:cNvSpPr>
              <p:nvPr/>
            </p:nvSpPr>
            <p:spPr bwMode="auto">
              <a:xfrm>
                <a:off x="3037" y="1717"/>
                <a:ext cx="33" cy="23"/>
              </a:xfrm>
              <a:custGeom>
                <a:avLst/>
                <a:gdLst>
                  <a:gd name="T0" fmla="*/ 25 w 25"/>
                  <a:gd name="T1" fmla="*/ 18 h 18"/>
                  <a:gd name="T2" fmla="*/ 24 w 25"/>
                  <a:gd name="T3" fmla="*/ 18 h 18"/>
                  <a:gd name="T4" fmla="*/ 1 w 25"/>
                  <a:gd name="T5" fmla="*/ 10 h 18"/>
                  <a:gd name="T6" fmla="*/ 0 w 25"/>
                  <a:gd name="T7" fmla="*/ 9 h 18"/>
                  <a:gd name="T8" fmla="*/ 1 w 25"/>
                  <a:gd name="T9" fmla="*/ 8 h 18"/>
                  <a:gd name="T10" fmla="*/ 19 w 25"/>
                  <a:gd name="T11" fmla="*/ 13 h 18"/>
                  <a:gd name="T12" fmla="*/ 6 w 25"/>
                  <a:gd name="T13" fmla="*/ 2 h 18"/>
                  <a:gd name="T14" fmla="*/ 6 w 25"/>
                  <a:gd name="T15" fmla="*/ 1 h 18"/>
                  <a:gd name="T16" fmla="*/ 8 w 25"/>
                  <a:gd name="T17" fmla="*/ 1 h 18"/>
                  <a:gd name="T18" fmla="*/ 25 w 25"/>
                  <a:gd name="T19" fmla="*/ 16 h 18"/>
                  <a:gd name="T20" fmla="*/ 25 w 25"/>
                  <a:gd name="T21" fmla="*/ 17 h 18"/>
                  <a:gd name="T22" fmla="*/ 25 w 25"/>
                  <a:gd name="T23"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 h="18">
                    <a:moveTo>
                      <a:pt x="25" y="18"/>
                    </a:moveTo>
                    <a:cubicBezTo>
                      <a:pt x="24" y="18"/>
                      <a:pt x="24" y="18"/>
                      <a:pt x="24" y="18"/>
                    </a:cubicBezTo>
                    <a:cubicBezTo>
                      <a:pt x="16" y="13"/>
                      <a:pt x="1" y="10"/>
                      <a:pt x="1" y="10"/>
                    </a:cubicBezTo>
                    <a:cubicBezTo>
                      <a:pt x="0" y="10"/>
                      <a:pt x="0" y="9"/>
                      <a:pt x="0" y="9"/>
                    </a:cubicBezTo>
                    <a:cubicBezTo>
                      <a:pt x="0" y="8"/>
                      <a:pt x="1" y="8"/>
                      <a:pt x="1" y="8"/>
                    </a:cubicBezTo>
                    <a:cubicBezTo>
                      <a:pt x="2" y="8"/>
                      <a:pt x="11" y="10"/>
                      <a:pt x="19" y="13"/>
                    </a:cubicBezTo>
                    <a:cubicBezTo>
                      <a:pt x="6" y="2"/>
                      <a:pt x="6" y="2"/>
                      <a:pt x="6" y="2"/>
                    </a:cubicBezTo>
                    <a:cubicBezTo>
                      <a:pt x="6" y="2"/>
                      <a:pt x="6" y="1"/>
                      <a:pt x="6" y="1"/>
                    </a:cubicBezTo>
                    <a:cubicBezTo>
                      <a:pt x="7" y="0"/>
                      <a:pt x="7" y="0"/>
                      <a:pt x="8" y="1"/>
                    </a:cubicBezTo>
                    <a:cubicBezTo>
                      <a:pt x="25" y="16"/>
                      <a:pt x="25" y="16"/>
                      <a:pt x="25" y="16"/>
                    </a:cubicBezTo>
                    <a:cubicBezTo>
                      <a:pt x="25" y="17"/>
                      <a:pt x="25" y="17"/>
                      <a:pt x="25" y="17"/>
                    </a:cubicBezTo>
                    <a:cubicBezTo>
                      <a:pt x="25" y="18"/>
                      <a:pt x="25" y="18"/>
                      <a:pt x="25" y="18"/>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2" name="Freeform 320">
                <a:extLst>
                  <a:ext uri="{FF2B5EF4-FFF2-40B4-BE49-F238E27FC236}">
                    <a16:creationId xmlns:a16="http://schemas.microsoft.com/office/drawing/2014/main" id="{902F37F5-8D10-48BC-B886-AB8D50C466C4}"/>
                  </a:ext>
                </a:extLst>
              </p:cNvPr>
              <p:cNvSpPr>
                <a:spLocks/>
              </p:cNvSpPr>
              <p:nvPr/>
            </p:nvSpPr>
            <p:spPr bwMode="auto">
              <a:xfrm>
                <a:off x="3064" y="1716"/>
                <a:ext cx="21" cy="27"/>
              </a:xfrm>
              <a:custGeom>
                <a:avLst/>
                <a:gdLst>
                  <a:gd name="T0" fmla="*/ 5 w 16"/>
                  <a:gd name="T1" fmla="*/ 20 h 21"/>
                  <a:gd name="T2" fmla="*/ 4 w 16"/>
                  <a:gd name="T3" fmla="*/ 20 h 21"/>
                  <a:gd name="T4" fmla="*/ 4 w 16"/>
                  <a:gd name="T5" fmla="*/ 20 h 21"/>
                  <a:gd name="T6" fmla="*/ 0 w 16"/>
                  <a:gd name="T7" fmla="*/ 1 h 21"/>
                  <a:gd name="T8" fmla="*/ 1 w 16"/>
                  <a:gd name="T9" fmla="*/ 0 h 21"/>
                  <a:gd name="T10" fmla="*/ 2 w 16"/>
                  <a:gd name="T11" fmla="*/ 1 h 21"/>
                  <a:gd name="T12" fmla="*/ 5 w 16"/>
                  <a:gd name="T13" fmla="*/ 17 h 21"/>
                  <a:gd name="T14" fmla="*/ 14 w 16"/>
                  <a:gd name="T15" fmla="*/ 1 h 21"/>
                  <a:gd name="T16" fmla="*/ 16 w 16"/>
                  <a:gd name="T17" fmla="*/ 0 h 21"/>
                  <a:gd name="T18" fmla="*/ 16 w 16"/>
                  <a:gd name="T19" fmla="*/ 1 h 21"/>
                  <a:gd name="T20" fmla="*/ 5 w 16"/>
                  <a:gd name="T21" fmla="*/ 20 h 21"/>
                  <a:gd name="T22" fmla="*/ 5 w 16"/>
                  <a:gd name="T23"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 h="21">
                    <a:moveTo>
                      <a:pt x="5" y="20"/>
                    </a:moveTo>
                    <a:cubicBezTo>
                      <a:pt x="5" y="20"/>
                      <a:pt x="5" y="21"/>
                      <a:pt x="4" y="20"/>
                    </a:cubicBezTo>
                    <a:cubicBezTo>
                      <a:pt x="4" y="20"/>
                      <a:pt x="4" y="20"/>
                      <a:pt x="4" y="20"/>
                    </a:cubicBezTo>
                    <a:cubicBezTo>
                      <a:pt x="0" y="1"/>
                      <a:pt x="0" y="1"/>
                      <a:pt x="0" y="1"/>
                    </a:cubicBezTo>
                    <a:cubicBezTo>
                      <a:pt x="0" y="1"/>
                      <a:pt x="1" y="0"/>
                      <a:pt x="1" y="0"/>
                    </a:cubicBezTo>
                    <a:cubicBezTo>
                      <a:pt x="2" y="0"/>
                      <a:pt x="2" y="1"/>
                      <a:pt x="2" y="1"/>
                    </a:cubicBezTo>
                    <a:cubicBezTo>
                      <a:pt x="5" y="17"/>
                      <a:pt x="5" y="17"/>
                      <a:pt x="5" y="17"/>
                    </a:cubicBezTo>
                    <a:cubicBezTo>
                      <a:pt x="14" y="1"/>
                      <a:pt x="14" y="1"/>
                      <a:pt x="14" y="1"/>
                    </a:cubicBezTo>
                    <a:cubicBezTo>
                      <a:pt x="15" y="0"/>
                      <a:pt x="15" y="0"/>
                      <a:pt x="16" y="0"/>
                    </a:cubicBezTo>
                    <a:cubicBezTo>
                      <a:pt x="16" y="0"/>
                      <a:pt x="16" y="1"/>
                      <a:pt x="16" y="1"/>
                    </a:cubicBezTo>
                    <a:cubicBezTo>
                      <a:pt x="5" y="20"/>
                      <a:pt x="5" y="20"/>
                      <a:pt x="5" y="20"/>
                    </a:cubicBezTo>
                    <a:cubicBezTo>
                      <a:pt x="5" y="20"/>
                      <a:pt x="5" y="20"/>
                      <a:pt x="5" y="2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3" name="Freeform 321">
                <a:extLst>
                  <a:ext uri="{FF2B5EF4-FFF2-40B4-BE49-F238E27FC236}">
                    <a16:creationId xmlns:a16="http://schemas.microsoft.com/office/drawing/2014/main" id="{E47A405B-4700-40F3-BC2D-346E8B5E9A66}"/>
                  </a:ext>
                </a:extLst>
              </p:cNvPr>
              <p:cNvSpPr>
                <a:spLocks/>
              </p:cNvSpPr>
              <p:nvPr/>
            </p:nvSpPr>
            <p:spPr bwMode="auto">
              <a:xfrm>
                <a:off x="3068" y="1737"/>
                <a:ext cx="38" cy="21"/>
              </a:xfrm>
              <a:custGeom>
                <a:avLst/>
                <a:gdLst>
                  <a:gd name="T0" fmla="*/ 29 w 29"/>
                  <a:gd name="T1" fmla="*/ 16 h 16"/>
                  <a:gd name="T2" fmla="*/ 28 w 29"/>
                  <a:gd name="T3" fmla="*/ 16 h 16"/>
                  <a:gd name="T4" fmla="*/ 1 w 29"/>
                  <a:gd name="T5" fmla="*/ 3 h 16"/>
                  <a:gd name="T6" fmla="*/ 1 w 29"/>
                  <a:gd name="T7" fmla="*/ 2 h 16"/>
                  <a:gd name="T8" fmla="*/ 1 w 29"/>
                  <a:gd name="T9" fmla="*/ 2 h 16"/>
                  <a:gd name="T10" fmla="*/ 17 w 29"/>
                  <a:gd name="T11" fmla="*/ 0 h 16"/>
                  <a:gd name="T12" fmla="*/ 18 w 29"/>
                  <a:gd name="T13" fmla="*/ 1 h 16"/>
                  <a:gd name="T14" fmla="*/ 17 w 29"/>
                  <a:gd name="T15" fmla="*/ 2 h 16"/>
                  <a:gd name="T16" fmla="*/ 5 w 29"/>
                  <a:gd name="T17" fmla="*/ 3 h 16"/>
                  <a:gd name="T18" fmla="*/ 29 w 29"/>
                  <a:gd name="T19" fmla="*/ 14 h 16"/>
                  <a:gd name="T20" fmla="*/ 29 w 29"/>
                  <a:gd name="T21" fmla="*/ 16 h 16"/>
                  <a:gd name="T22" fmla="*/ 29 w 29"/>
                  <a:gd name="T23"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 h="16">
                    <a:moveTo>
                      <a:pt x="29" y="16"/>
                    </a:moveTo>
                    <a:cubicBezTo>
                      <a:pt x="28" y="16"/>
                      <a:pt x="28" y="16"/>
                      <a:pt x="28" y="16"/>
                    </a:cubicBezTo>
                    <a:cubicBezTo>
                      <a:pt x="1" y="3"/>
                      <a:pt x="1" y="3"/>
                      <a:pt x="1" y="3"/>
                    </a:cubicBezTo>
                    <a:cubicBezTo>
                      <a:pt x="1" y="3"/>
                      <a:pt x="0" y="3"/>
                      <a:pt x="1" y="2"/>
                    </a:cubicBezTo>
                    <a:cubicBezTo>
                      <a:pt x="1" y="2"/>
                      <a:pt x="1" y="2"/>
                      <a:pt x="1" y="2"/>
                    </a:cubicBezTo>
                    <a:cubicBezTo>
                      <a:pt x="17" y="0"/>
                      <a:pt x="17" y="0"/>
                      <a:pt x="17" y="0"/>
                    </a:cubicBezTo>
                    <a:cubicBezTo>
                      <a:pt x="18" y="0"/>
                      <a:pt x="18" y="1"/>
                      <a:pt x="18" y="1"/>
                    </a:cubicBezTo>
                    <a:cubicBezTo>
                      <a:pt x="18" y="2"/>
                      <a:pt x="18" y="2"/>
                      <a:pt x="17" y="2"/>
                    </a:cubicBezTo>
                    <a:cubicBezTo>
                      <a:pt x="5" y="3"/>
                      <a:pt x="5" y="3"/>
                      <a:pt x="5" y="3"/>
                    </a:cubicBezTo>
                    <a:cubicBezTo>
                      <a:pt x="29" y="14"/>
                      <a:pt x="29" y="14"/>
                      <a:pt x="29" y="14"/>
                    </a:cubicBezTo>
                    <a:cubicBezTo>
                      <a:pt x="29" y="15"/>
                      <a:pt x="29" y="15"/>
                      <a:pt x="29" y="16"/>
                    </a:cubicBezTo>
                    <a:cubicBezTo>
                      <a:pt x="29" y="16"/>
                      <a:pt x="29" y="16"/>
                      <a:pt x="29" y="16"/>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4" name="Freeform 322">
                <a:extLst>
                  <a:ext uri="{FF2B5EF4-FFF2-40B4-BE49-F238E27FC236}">
                    <a16:creationId xmlns:a16="http://schemas.microsoft.com/office/drawing/2014/main" id="{A1859C0C-13B1-4795-82C4-2EF2FB025D38}"/>
                  </a:ext>
                </a:extLst>
              </p:cNvPr>
              <p:cNvSpPr>
                <a:spLocks/>
              </p:cNvSpPr>
              <p:nvPr/>
            </p:nvSpPr>
            <p:spPr bwMode="auto">
              <a:xfrm>
                <a:off x="3068" y="1740"/>
                <a:ext cx="29" cy="33"/>
              </a:xfrm>
              <a:custGeom>
                <a:avLst/>
                <a:gdLst>
                  <a:gd name="T0" fmla="*/ 22 w 22"/>
                  <a:gd name="T1" fmla="*/ 19 h 26"/>
                  <a:gd name="T2" fmla="*/ 20 w 22"/>
                  <a:gd name="T3" fmla="*/ 20 h 26"/>
                  <a:gd name="T4" fmla="*/ 6 w 22"/>
                  <a:gd name="T5" fmla="*/ 7 h 26"/>
                  <a:gd name="T6" fmla="*/ 12 w 22"/>
                  <a:gd name="T7" fmla="*/ 25 h 26"/>
                  <a:gd name="T8" fmla="*/ 11 w 22"/>
                  <a:gd name="T9" fmla="*/ 26 h 26"/>
                  <a:gd name="T10" fmla="*/ 10 w 22"/>
                  <a:gd name="T11" fmla="*/ 25 h 26"/>
                  <a:gd name="T12" fmla="*/ 1 w 22"/>
                  <a:gd name="T13" fmla="*/ 1 h 26"/>
                  <a:gd name="T14" fmla="*/ 1 w 22"/>
                  <a:gd name="T15" fmla="*/ 0 h 26"/>
                  <a:gd name="T16" fmla="*/ 2 w 22"/>
                  <a:gd name="T17" fmla="*/ 0 h 26"/>
                  <a:gd name="T18" fmla="*/ 20 w 22"/>
                  <a:gd name="T19" fmla="*/ 18 h 26"/>
                  <a:gd name="T20" fmla="*/ 21 w 22"/>
                  <a:gd name="T21" fmla="*/ 18 h 26"/>
                  <a:gd name="T22" fmla="*/ 22 w 22"/>
                  <a:gd name="T23" fmla="*/ 18 h 26"/>
                  <a:gd name="T24" fmla="*/ 22 w 22"/>
                  <a:gd name="T25" fmla="*/ 19 h 26"/>
                  <a:gd name="T26" fmla="*/ 22 w 22"/>
                  <a:gd name="T27" fmla="*/ 19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 h="26">
                    <a:moveTo>
                      <a:pt x="22" y="19"/>
                    </a:moveTo>
                    <a:cubicBezTo>
                      <a:pt x="21" y="20"/>
                      <a:pt x="21" y="20"/>
                      <a:pt x="20" y="20"/>
                    </a:cubicBezTo>
                    <a:cubicBezTo>
                      <a:pt x="17" y="20"/>
                      <a:pt x="10" y="13"/>
                      <a:pt x="6" y="7"/>
                    </a:cubicBezTo>
                    <a:cubicBezTo>
                      <a:pt x="8" y="13"/>
                      <a:pt x="12" y="22"/>
                      <a:pt x="12" y="25"/>
                    </a:cubicBezTo>
                    <a:cubicBezTo>
                      <a:pt x="12" y="26"/>
                      <a:pt x="12" y="26"/>
                      <a:pt x="11" y="26"/>
                    </a:cubicBezTo>
                    <a:cubicBezTo>
                      <a:pt x="11" y="26"/>
                      <a:pt x="10" y="26"/>
                      <a:pt x="10" y="25"/>
                    </a:cubicBezTo>
                    <a:cubicBezTo>
                      <a:pt x="10" y="21"/>
                      <a:pt x="4" y="8"/>
                      <a:pt x="1" y="1"/>
                    </a:cubicBezTo>
                    <a:cubicBezTo>
                      <a:pt x="0" y="1"/>
                      <a:pt x="0" y="0"/>
                      <a:pt x="1" y="0"/>
                    </a:cubicBezTo>
                    <a:cubicBezTo>
                      <a:pt x="1" y="0"/>
                      <a:pt x="2" y="0"/>
                      <a:pt x="2" y="0"/>
                    </a:cubicBezTo>
                    <a:cubicBezTo>
                      <a:pt x="7" y="7"/>
                      <a:pt x="17" y="18"/>
                      <a:pt x="20" y="18"/>
                    </a:cubicBezTo>
                    <a:cubicBezTo>
                      <a:pt x="20" y="18"/>
                      <a:pt x="21" y="18"/>
                      <a:pt x="21" y="18"/>
                    </a:cubicBezTo>
                    <a:cubicBezTo>
                      <a:pt x="21" y="17"/>
                      <a:pt x="22" y="17"/>
                      <a:pt x="22" y="18"/>
                    </a:cubicBezTo>
                    <a:cubicBezTo>
                      <a:pt x="22" y="18"/>
                      <a:pt x="22" y="19"/>
                      <a:pt x="22" y="19"/>
                    </a:cubicBezTo>
                    <a:cubicBezTo>
                      <a:pt x="22" y="19"/>
                      <a:pt x="22" y="19"/>
                      <a:pt x="22" y="19"/>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5" name="Freeform 323">
                <a:extLst>
                  <a:ext uri="{FF2B5EF4-FFF2-40B4-BE49-F238E27FC236}">
                    <a16:creationId xmlns:a16="http://schemas.microsoft.com/office/drawing/2014/main" id="{B87128CA-80B5-43F0-BA8C-53317F3B7298}"/>
                  </a:ext>
                </a:extLst>
              </p:cNvPr>
              <p:cNvSpPr>
                <a:spLocks/>
              </p:cNvSpPr>
              <p:nvPr/>
            </p:nvSpPr>
            <p:spPr bwMode="auto">
              <a:xfrm>
                <a:off x="3039" y="1736"/>
                <a:ext cx="36" cy="52"/>
              </a:xfrm>
              <a:custGeom>
                <a:avLst/>
                <a:gdLst>
                  <a:gd name="T0" fmla="*/ 14 w 28"/>
                  <a:gd name="T1" fmla="*/ 39 h 40"/>
                  <a:gd name="T2" fmla="*/ 13 w 28"/>
                  <a:gd name="T3" fmla="*/ 39 h 40"/>
                  <a:gd name="T4" fmla="*/ 13 w 28"/>
                  <a:gd name="T5" fmla="*/ 38 h 40"/>
                  <a:gd name="T6" fmla="*/ 24 w 28"/>
                  <a:gd name="T7" fmla="*/ 4 h 40"/>
                  <a:gd name="T8" fmla="*/ 2 w 28"/>
                  <a:gd name="T9" fmla="*/ 22 h 40"/>
                  <a:gd name="T10" fmla="*/ 0 w 28"/>
                  <a:gd name="T11" fmla="*/ 22 h 40"/>
                  <a:gd name="T12" fmla="*/ 0 w 28"/>
                  <a:gd name="T13" fmla="*/ 21 h 40"/>
                  <a:gd name="T14" fmla="*/ 25 w 28"/>
                  <a:gd name="T15" fmla="*/ 3 h 40"/>
                  <a:gd name="T16" fmla="*/ 15 w 28"/>
                  <a:gd name="T17" fmla="*/ 39 h 40"/>
                  <a:gd name="T18" fmla="*/ 14 w 28"/>
                  <a:gd name="T19"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40">
                    <a:moveTo>
                      <a:pt x="14" y="39"/>
                    </a:moveTo>
                    <a:cubicBezTo>
                      <a:pt x="14" y="39"/>
                      <a:pt x="14" y="40"/>
                      <a:pt x="13" y="39"/>
                    </a:cubicBezTo>
                    <a:cubicBezTo>
                      <a:pt x="13" y="39"/>
                      <a:pt x="13" y="39"/>
                      <a:pt x="13" y="38"/>
                    </a:cubicBezTo>
                    <a:cubicBezTo>
                      <a:pt x="19" y="23"/>
                      <a:pt x="25" y="6"/>
                      <a:pt x="24" y="4"/>
                    </a:cubicBezTo>
                    <a:cubicBezTo>
                      <a:pt x="22" y="4"/>
                      <a:pt x="12" y="12"/>
                      <a:pt x="2" y="22"/>
                    </a:cubicBezTo>
                    <a:cubicBezTo>
                      <a:pt x="1" y="23"/>
                      <a:pt x="1" y="23"/>
                      <a:pt x="0" y="22"/>
                    </a:cubicBezTo>
                    <a:cubicBezTo>
                      <a:pt x="0" y="22"/>
                      <a:pt x="0" y="21"/>
                      <a:pt x="0" y="21"/>
                    </a:cubicBezTo>
                    <a:cubicBezTo>
                      <a:pt x="8" y="13"/>
                      <a:pt x="22" y="0"/>
                      <a:pt x="25" y="3"/>
                    </a:cubicBezTo>
                    <a:cubicBezTo>
                      <a:pt x="28" y="6"/>
                      <a:pt x="19" y="29"/>
                      <a:pt x="15" y="39"/>
                    </a:cubicBezTo>
                    <a:cubicBezTo>
                      <a:pt x="15" y="39"/>
                      <a:pt x="15" y="39"/>
                      <a:pt x="14" y="39"/>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6" name="Freeform 324">
                <a:extLst>
                  <a:ext uri="{FF2B5EF4-FFF2-40B4-BE49-F238E27FC236}">
                    <a16:creationId xmlns:a16="http://schemas.microsoft.com/office/drawing/2014/main" id="{A116F451-D9DE-48D9-B564-EFDBF1D49C5C}"/>
                  </a:ext>
                </a:extLst>
              </p:cNvPr>
              <p:cNvSpPr>
                <a:spLocks/>
              </p:cNvSpPr>
              <p:nvPr/>
            </p:nvSpPr>
            <p:spPr bwMode="auto">
              <a:xfrm>
                <a:off x="3043" y="1740"/>
                <a:ext cx="28" cy="9"/>
              </a:xfrm>
              <a:custGeom>
                <a:avLst/>
                <a:gdLst>
                  <a:gd name="T0" fmla="*/ 22 w 22"/>
                  <a:gd name="T1" fmla="*/ 1 h 7"/>
                  <a:gd name="T2" fmla="*/ 22 w 22"/>
                  <a:gd name="T3" fmla="*/ 1 h 7"/>
                  <a:gd name="T4" fmla="*/ 1 w 22"/>
                  <a:gd name="T5" fmla="*/ 7 h 7"/>
                  <a:gd name="T6" fmla="*/ 0 w 22"/>
                  <a:gd name="T7" fmla="*/ 6 h 7"/>
                  <a:gd name="T8" fmla="*/ 1 w 22"/>
                  <a:gd name="T9" fmla="*/ 5 h 7"/>
                  <a:gd name="T10" fmla="*/ 21 w 22"/>
                  <a:gd name="T11" fmla="*/ 0 h 7"/>
                  <a:gd name="T12" fmla="*/ 22 w 22"/>
                  <a:gd name="T13" fmla="*/ 0 h 7"/>
                  <a:gd name="T14" fmla="*/ 22 w 22"/>
                  <a:gd name="T15" fmla="*/ 1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7">
                    <a:moveTo>
                      <a:pt x="22" y="1"/>
                    </a:moveTo>
                    <a:cubicBezTo>
                      <a:pt x="22" y="1"/>
                      <a:pt x="22" y="1"/>
                      <a:pt x="22" y="1"/>
                    </a:cubicBezTo>
                    <a:cubicBezTo>
                      <a:pt x="1" y="7"/>
                      <a:pt x="1" y="7"/>
                      <a:pt x="1" y="7"/>
                    </a:cubicBezTo>
                    <a:cubicBezTo>
                      <a:pt x="1" y="7"/>
                      <a:pt x="0" y="6"/>
                      <a:pt x="0" y="6"/>
                    </a:cubicBezTo>
                    <a:cubicBezTo>
                      <a:pt x="0" y="5"/>
                      <a:pt x="0" y="5"/>
                      <a:pt x="1" y="5"/>
                    </a:cubicBezTo>
                    <a:cubicBezTo>
                      <a:pt x="21" y="0"/>
                      <a:pt x="21" y="0"/>
                      <a:pt x="21" y="0"/>
                    </a:cubicBezTo>
                    <a:cubicBezTo>
                      <a:pt x="22" y="0"/>
                      <a:pt x="22" y="0"/>
                      <a:pt x="22" y="0"/>
                    </a:cubicBezTo>
                    <a:cubicBezTo>
                      <a:pt x="22" y="1"/>
                      <a:pt x="22" y="1"/>
                      <a:pt x="22"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7" name="Freeform 325">
                <a:extLst>
                  <a:ext uri="{FF2B5EF4-FFF2-40B4-BE49-F238E27FC236}">
                    <a16:creationId xmlns:a16="http://schemas.microsoft.com/office/drawing/2014/main" id="{F88BA216-1CE2-4B15-9711-28B34400396B}"/>
                  </a:ext>
                </a:extLst>
              </p:cNvPr>
              <p:cNvSpPr>
                <a:spLocks/>
              </p:cNvSpPr>
              <p:nvPr/>
            </p:nvSpPr>
            <p:spPr bwMode="auto">
              <a:xfrm>
                <a:off x="3034" y="1723"/>
                <a:ext cx="10" cy="11"/>
              </a:xfrm>
              <a:custGeom>
                <a:avLst/>
                <a:gdLst>
                  <a:gd name="T0" fmla="*/ 7 w 8"/>
                  <a:gd name="T1" fmla="*/ 2 h 8"/>
                  <a:gd name="T2" fmla="*/ 6 w 8"/>
                  <a:gd name="T3" fmla="*/ 7 h 8"/>
                  <a:gd name="T4" fmla="*/ 1 w 8"/>
                  <a:gd name="T5" fmla="*/ 6 h 8"/>
                  <a:gd name="T6" fmla="*/ 2 w 8"/>
                  <a:gd name="T7" fmla="*/ 1 h 8"/>
                  <a:gd name="T8" fmla="*/ 7 w 8"/>
                  <a:gd name="T9" fmla="*/ 2 h 8"/>
                </a:gdLst>
                <a:ahLst/>
                <a:cxnLst>
                  <a:cxn ang="0">
                    <a:pos x="T0" y="T1"/>
                  </a:cxn>
                  <a:cxn ang="0">
                    <a:pos x="T2" y="T3"/>
                  </a:cxn>
                  <a:cxn ang="0">
                    <a:pos x="T4" y="T5"/>
                  </a:cxn>
                  <a:cxn ang="0">
                    <a:pos x="T6" y="T7"/>
                  </a:cxn>
                  <a:cxn ang="0">
                    <a:pos x="T8" y="T9"/>
                  </a:cxn>
                </a:cxnLst>
                <a:rect l="0" t="0" r="r" b="b"/>
                <a:pathLst>
                  <a:path w="8" h="8">
                    <a:moveTo>
                      <a:pt x="7" y="2"/>
                    </a:moveTo>
                    <a:cubicBezTo>
                      <a:pt x="8" y="3"/>
                      <a:pt x="8" y="5"/>
                      <a:pt x="6" y="7"/>
                    </a:cubicBezTo>
                    <a:cubicBezTo>
                      <a:pt x="4" y="8"/>
                      <a:pt x="2" y="8"/>
                      <a:pt x="1" y="6"/>
                    </a:cubicBezTo>
                    <a:cubicBezTo>
                      <a:pt x="0" y="5"/>
                      <a:pt x="0" y="3"/>
                      <a:pt x="2" y="1"/>
                    </a:cubicBezTo>
                    <a:cubicBezTo>
                      <a:pt x="4" y="0"/>
                      <a:pt x="6" y="0"/>
                      <a:pt x="7" y="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8" name="Freeform 326">
                <a:extLst>
                  <a:ext uri="{FF2B5EF4-FFF2-40B4-BE49-F238E27FC236}">
                    <a16:creationId xmlns:a16="http://schemas.microsoft.com/office/drawing/2014/main" id="{160CFB07-4447-4B13-AC2E-7F540EB2B8ED}"/>
                  </a:ext>
                </a:extLst>
              </p:cNvPr>
              <p:cNvSpPr>
                <a:spLocks/>
              </p:cNvSpPr>
              <p:nvPr/>
            </p:nvSpPr>
            <p:spPr bwMode="auto">
              <a:xfrm>
                <a:off x="3041" y="1713"/>
                <a:ext cx="9" cy="9"/>
              </a:xfrm>
              <a:custGeom>
                <a:avLst/>
                <a:gdLst>
                  <a:gd name="T0" fmla="*/ 1 w 7"/>
                  <a:gd name="T1" fmla="*/ 5 h 7"/>
                  <a:gd name="T2" fmla="*/ 5 w 7"/>
                  <a:gd name="T3" fmla="*/ 6 h 7"/>
                  <a:gd name="T4" fmla="*/ 6 w 7"/>
                  <a:gd name="T5" fmla="*/ 2 h 7"/>
                  <a:gd name="T6" fmla="*/ 2 w 7"/>
                  <a:gd name="T7" fmla="*/ 1 h 7"/>
                  <a:gd name="T8" fmla="*/ 1 w 7"/>
                  <a:gd name="T9" fmla="*/ 5 h 7"/>
                </a:gdLst>
                <a:ahLst/>
                <a:cxnLst>
                  <a:cxn ang="0">
                    <a:pos x="T0" y="T1"/>
                  </a:cxn>
                  <a:cxn ang="0">
                    <a:pos x="T2" y="T3"/>
                  </a:cxn>
                  <a:cxn ang="0">
                    <a:pos x="T4" y="T5"/>
                  </a:cxn>
                  <a:cxn ang="0">
                    <a:pos x="T6" y="T7"/>
                  </a:cxn>
                  <a:cxn ang="0">
                    <a:pos x="T8" y="T9"/>
                  </a:cxn>
                </a:cxnLst>
                <a:rect l="0" t="0" r="r" b="b"/>
                <a:pathLst>
                  <a:path w="7" h="7">
                    <a:moveTo>
                      <a:pt x="1" y="5"/>
                    </a:moveTo>
                    <a:cubicBezTo>
                      <a:pt x="2" y="7"/>
                      <a:pt x="4" y="7"/>
                      <a:pt x="5" y="6"/>
                    </a:cubicBezTo>
                    <a:cubicBezTo>
                      <a:pt x="6" y="5"/>
                      <a:pt x="7" y="3"/>
                      <a:pt x="6" y="2"/>
                    </a:cubicBezTo>
                    <a:cubicBezTo>
                      <a:pt x="5" y="1"/>
                      <a:pt x="3" y="0"/>
                      <a:pt x="2" y="1"/>
                    </a:cubicBezTo>
                    <a:cubicBezTo>
                      <a:pt x="0" y="2"/>
                      <a:pt x="0" y="4"/>
                      <a:pt x="1" y="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9" name="Freeform 327">
                <a:extLst>
                  <a:ext uri="{FF2B5EF4-FFF2-40B4-BE49-F238E27FC236}">
                    <a16:creationId xmlns:a16="http://schemas.microsoft.com/office/drawing/2014/main" id="{8F6D0F90-FC91-46E5-875F-FDCB78A56F86}"/>
                  </a:ext>
                </a:extLst>
              </p:cNvPr>
              <p:cNvSpPr>
                <a:spLocks/>
              </p:cNvSpPr>
              <p:nvPr/>
            </p:nvSpPr>
            <p:spPr bwMode="auto">
              <a:xfrm>
                <a:off x="3040" y="1743"/>
                <a:ext cx="10" cy="9"/>
              </a:xfrm>
              <a:custGeom>
                <a:avLst/>
                <a:gdLst>
                  <a:gd name="T0" fmla="*/ 7 w 8"/>
                  <a:gd name="T1" fmla="*/ 1 h 7"/>
                  <a:gd name="T2" fmla="*/ 6 w 8"/>
                  <a:gd name="T3" fmla="*/ 6 h 7"/>
                  <a:gd name="T4" fmla="*/ 1 w 8"/>
                  <a:gd name="T5" fmla="*/ 6 h 7"/>
                  <a:gd name="T6" fmla="*/ 2 w 8"/>
                  <a:gd name="T7" fmla="*/ 1 h 7"/>
                  <a:gd name="T8" fmla="*/ 7 w 8"/>
                  <a:gd name="T9" fmla="*/ 1 h 7"/>
                </a:gdLst>
                <a:ahLst/>
                <a:cxnLst>
                  <a:cxn ang="0">
                    <a:pos x="T0" y="T1"/>
                  </a:cxn>
                  <a:cxn ang="0">
                    <a:pos x="T2" y="T3"/>
                  </a:cxn>
                  <a:cxn ang="0">
                    <a:pos x="T4" y="T5"/>
                  </a:cxn>
                  <a:cxn ang="0">
                    <a:pos x="T6" y="T7"/>
                  </a:cxn>
                  <a:cxn ang="0">
                    <a:pos x="T8" y="T9"/>
                  </a:cxn>
                </a:cxnLst>
                <a:rect l="0" t="0" r="r" b="b"/>
                <a:pathLst>
                  <a:path w="8" h="7">
                    <a:moveTo>
                      <a:pt x="7" y="1"/>
                    </a:moveTo>
                    <a:cubicBezTo>
                      <a:pt x="8" y="3"/>
                      <a:pt x="8" y="5"/>
                      <a:pt x="6" y="6"/>
                    </a:cubicBezTo>
                    <a:cubicBezTo>
                      <a:pt x="5" y="7"/>
                      <a:pt x="3" y="7"/>
                      <a:pt x="1" y="6"/>
                    </a:cubicBezTo>
                    <a:cubicBezTo>
                      <a:pt x="0" y="4"/>
                      <a:pt x="1" y="2"/>
                      <a:pt x="2" y="1"/>
                    </a:cubicBezTo>
                    <a:cubicBezTo>
                      <a:pt x="4" y="0"/>
                      <a:pt x="6" y="0"/>
                      <a:pt x="7"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0" name="Freeform 328">
                <a:extLst>
                  <a:ext uri="{FF2B5EF4-FFF2-40B4-BE49-F238E27FC236}">
                    <a16:creationId xmlns:a16="http://schemas.microsoft.com/office/drawing/2014/main" id="{6C39E28D-BB5D-4189-BCDA-3C108146B8FC}"/>
                  </a:ext>
                </a:extLst>
              </p:cNvPr>
              <p:cNvSpPr>
                <a:spLocks/>
              </p:cNvSpPr>
              <p:nvPr/>
            </p:nvSpPr>
            <p:spPr bwMode="auto">
              <a:xfrm>
                <a:off x="3034" y="1758"/>
                <a:ext cx="11" cy="12"/>
              </a:xfrm>
              <a:custGeom>
                <a:avLst/>
                <a:gdLst>
                  <a:gd name="T0" fmla="*/ 8 w 9"/>
                  <a:gd name="T1" fmla="*/ 2 h 9"/>
                  <a:gd name="T2" fmla="*/ 7 w 9"/>
                  <a:gd name="T3" fmla="*/ 8 h 9"/>
                  <a:gd name="T4" fmla="*/ 2 w 9"/>
                  <a:gd name="T5" fmla="*/ 7 h 9"/>
                  <a:gd name="T6" fmla="*/ 2 w 9"/>
                  <a:gd name="T7" fmla="*/ 1 h 9"/>
                  <a:gd name="T8" fmla="*/ 8 w 9"/>
                  <a:gd name="T9" fmla="*/ 2 h 9"/>
                </a:gdLst>
                <a:ahLst/>
                <a:cxnLst>
                  <a:cxn ang="0">
                    <a:pos x="T0" y="T1"/>
                  </a:cxn>
                  <a:cxn ang="0">
                    <a:pos x="T2" y="T3"/>
                  </a:cxn>
                  <a:cxn ang="0">
                    <a:pos x="T4" y="T5"/>
                  </a:cxn>
                  <a:cxn ang="0">
                    <a:pos x="T6" y="T7"/>
                  </a:cxn>
                  <a:cxn ang="0">
                    <a:pos x="T8" y="T9"/>
                  </a:cxn>
                </a:cxnLst>
                <a:rect l="0" t="0" r="r" b="b"/>
                <a:pathLst>
                  <a:path w="9" h="9">
                    <a:moveTo>
                      <a:pt x="8" y="2"/>
                    </a:moveTo>
                    <a:cubicBezTo>
                      <a:pt x="9" y="4"/>
                      <a:pt x="9" y="6"/>
                      <a:pt x="7" y="8"/>
                    </a:cubicBezTo>
                    <a:cubicBezTo>
                      <a:pt x="6" y="9"/>
                      <a:pt x="3" y="9"/>
                      <a:pt x="2" y="7"/>
                    </a:cubicBezTo>
                    <a:cubicBezTo>
                      <a:pt x="0" y="5"/>
                      <a:pt x="1" y="3"/>
                      <a:pt x="2" y="1"/>
                    </a:cubicBezTo>
                    <a:cubicBezTo>
                      <a:pt x="4" y="0"/>
                      <a:pt x="7" y="0"/>
                      <a:pt x="8" y="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1" name="Freeform 329">
                <a:extLst>
                  <a:ext uri="{FF2B5EF4-FFF2-40B4-BE49-F238E27FC236}">
                    <a16:creationId xmlns:a16="http://schemas.microsoft.com/office/drawing/2014/main" id="{6FB80479-9BBA-45F7-A6B4-9B7C4B0AE417}"/>
                  </a:ext>
                </a:extLst>
              </p:cNvPr>
              <p:cNvSpPr>
                <a:spLocks/>
              </p:cNvSpPr>
              <p:nvPr/>
            </p:nvSpPr>
            <p:spPr bwMode="auto">
              <a:xfrm>
                <a:off x="3049" y="1779"/>
                <a:ext cx="15" cy="14"/>
              </a:xfrm>
              <a:custGeom>
                <a:avLst/>
                <a:gdLst>
                  <a:gd name="T0" fmla="*/ 10 w 12"/>
                  <a:gd name="T1" fmla="*/ 2 h 11"/>
                  <a:gd name="T2" fmla="*/ 9 w 12"/>
                  <a:gd name="T3" fmla="*/ 9 h 11"/>
                  <a:gd name="T4" fmla="*/ 2 w 12"/>
                  <a:gd name="T5" fmla="*/ 9 h 11"/>
                  <a:gd name="T6" fmla="*/ 3 w 12"/>
                  <a:gd name="T7" fmla="*/ 2 h 11"/>
                  <a:gd name="T8" fmla="*/ 10 w 12"/>
                  <a:gd name="T9" fmla="*/ 2 h 11"/>
                </a:gdLst>
                <a:ahLst/>
                <a:cxnLst>
                  <a:cxn ang="0">
                    <a:pos x="T0" y="T1"/>
                  </a:cxn>
                  <a:cxn ang="0">
                    <a:pos x="T2" y="T3"/>
                  </a:cxn>
                  <a:cxn ang="0">
                    <a:pos x="T4" y="T5"/>
                  </a:cxn>
                  <a:cxn ang="0">
                    <a:pos x="T6" y="T7"/>
                  </a:cxn>
                  <a:cxn ang="0">
                    <a:pos x="T8" y="T9"/>
                  </a:cxn>
                </a:cxnLst>
                <a:rect l="0" t="0" r="r" b="b"/>
                <a:pathLst>
                  <a:path w="12" h="11">
                    <a:moveTo>
                      <a:pt x="10" y="2"/>
                    </a:moveTo>
                    <a:cubicBezTo>
                      <a:pt x="12" y="4"/>
                      <a:pt x="11" y="8"/>
                      <a:pt x="9" y="9"/>
                    </a:cubicBezTo>
                    <a:cubicBezTo>
                      <a:pt x="6" y="11"/>
                      <a:pt x="3" y="11"/>
                      <a:pt x="2" y="9"/>
                    </a:cubicBezTo>
                    <a:cubicBezTo>
                      <a:pt x="0" y="7"/>
                      <a:pt x="0" y="3"/>
                      <a:pt x="3" y="2"/>
                    </a:cubicBezTo>
                    <a:cubicBezTo>
                      <a:pt x="5" y="0"/>
                      <a:pt x="8" y="0"/>
                      <a:pt x="10" y="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2" name="Freeform 330">
                <a:extLst>
                  <a:ext uri="{FF2B5EF4-FFF2-40B4-BE49-F238E27FC236}">
                    <a16:creationId xmlns:a16="http://schemas.microsoft.com/office/drawing/2014/main" id="{3736C2D2-C722-4121-82B1-E8730E6F2877}"/>
                  </a:ext>
                </a:extLst>
              </p:cNvPr>
              <p:cNvSpPr>
                <a:spLocks/>
              </p:cNvSpPr>
              <p:nvPr/>
            </p:nvSpPr>
            <p:spPr bwMode="auto">
              <a:xfrm>
                <a:off x="3079" y="1768"/>
                <a:ext cx="7" cy="8"/>
              </a:xfrm>
              <a:custGeom>
                <a:avLst/>
                <a:gdLst>
                  <a:gd name="T0" fmla="*/ 5 w 6"/>
                  <a:gd name="T1" fmla="*/ 1 h 6"/>
                  <a:gd name="T2" fmla="*/ 4 w 6"/>
                  <a:gd name="T3" fmla="*/ 5 h 6"/>
                  <a:gd name="T4" fmla="*/ 1 w 6"/>
                  <a:gd name="T5" fmla="*/ 5 h 6"/>
                  <a:gd name="T6" fmla="*/ 2 w 6"/>
                  <a:gd name="T7" fmla="*/ 1 h 6"/>
                  <a:gd name="T8" fmla="*/ 5 w 6"/>
                  <a:gd name="T9" fmla="*/ 1 h 6"/>
                </a:gdLst>
                <a:ahLst/>
                <a:cxnLst>
                  <a:cxn ang="0">
                    <a:pos x="T0" y="T1"/>
                  </a:cxn>
                  <a:cxn ang="0">
                    <a:pos x="T2" y="T3"/>
                  </a:cxn>
                  <a:cxn ang="0">
                    <a:pos x="T4" y="T5"/>
                  </a:cxn>
                  <a:cxn ang="0">
                    <a:pos x="T6" y="T7"/>
                  </a:cxn>
                  <a:cxn ang="0">
                    <a:pos x="T8" y="T9"/>
                  </a:cxn>
                </a:cxnLst>
                <a:rect l="0" t="0" r="r" b="b"/>
                <a:pathLst>
                  <a:path w="6" h="6">
                    <a:moveTo>
                      <a:pt x="5" y="1"/>
                    </a:moveTo>
                    <a:cubicBezTo>
                      <a:pt x="6" y="2"/>
                      <a:pt x="6" y="4"/>
                      <a:pt x="4" y="5"/>
                    </a:cubicBezTo>
                    <a:cubicBezTo>
                      <a:pt x="3" y="6"/>
                      <a:pt x="1" y="6"/>
                      <a:pt x="1" y="5"/>
                    </a:cubicBezTo>
                    <a:cubicBezTo>
                      <a:pt x="0" y="4"/>
                      <a:pt x="0" y="2"/>
                      <a:pt x="2" y="1"/>
                    </a:cubicBezTo>
                    <a:cubicBezTo>
                      <a:pt x="3" y="0"/>
                      <a:pt x="5" y="0"/>
                      <a:pt x="5"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3" name="Freeform 331">
                <a:extLst>
                  <a:ext uri="{FF2B5EF4-FFF2-40B4-BE49-F238E27FC236}">
                    <a16:creationId xmlns:a16="http://schemas.microsoft.com/office/drawing/2014/main" id="{F24385F1-2319-4133-903B-A65F71AA5220}"/>
                  </a:ext>
                </a:extLst>
              </p:cNvPr>
              <p:cNvSpPr>
                <a:spLocks/>
              </p:cNvSpPr>
              <p:nvPr/>
            </p:nvSpPr>
            <p:spPr bwMode="auto">
              <a:xfrm>
                <a:off x="3090" y="1758"/>
                <a:ext cx="11" cy="10"/>
              </a:xfrm>
              <a:custGeom>
                <a:avLst/>
                <a:gdLst>
                  <a:gd name="T0" fmla="*/ 7 w 8"/>
                  <a:gd name="T1" fmla="*/ 2 h 8"/>
                  <a:gd name="T2" fmla="*/ 7 w 8"/>
                  <a:gd name="T3" fmla="*/ 7 h 8"/>
                  <a:gd name="T4" fmla="*/ 1 w 8"/>
                  <a:gd name="T5" fmla="*/ 7 h 8"/>
                  <a:gd name="T6" fmla="*/ 2 w 8"/>
                  <a:gd name="T7" fmla="*/ 1 h 8"/>
                  <a:gd name="T8" fmla="*/ 7 w 8"/>
                  <a:gd name="T9" fmla="*/ 2 h 8"/>
                </a:gdLst>
                <a:ahLst/>
                <a:cxnLst>
                  <a:cxn ang="0">
                    <a:pos x="T0" y="T1"/>
                  </a:cxn>
                  <a:cxn ang="0">
                    <a:pos x="T2" y="T3"/>
                  </a:cxn>
                  <a:cxn ang="0">
                    <a:pos x="T4" y="T5"/>
                  </a:cxn>
                  <a:cxn ang="0">
                    <a:pos x="T6" y="T7"/>
                  </a:cxn>
                  <a:cxn ang="0">
                    <a:pos x="T8" y="T9"/>
                  </a:cxn>
                </a:cxnLst>
                <a:rect l="0" t="0" r="r" b="b"/>
                <a:pathLst>
                  <a:path w="8" h="8">
                    <a:moveTo>
                      <a:pt x="7" y="2"/>
                    </a:moveTo>
                    <a:cubicBezTo>
                      <a:pt x="8" y="4"/>
                      <a:pt x="8" y="6"/>
                      <a:pt x="7" y="7"/>
                    </a:cubicBezTo>
                    <a:cubicBezTo>
                      <a:pt x="5" y="8"/>
                      <a:pt x="3" y="8"/>
                      <a:pt x="1" y="7"/>
                    </a:cubicBezTo>
                    <a:cubicBezTo>
                      <a:pt x="0" y="5"/>
                      <a:pt x="1" y="3"/>
                      <a:pt x="2" y="1"/>
                    </a:cubicBezTo>
                    <a:cubicBezTo>
                      <a:pt x="4" y="0"/>
                      <a:pt x="6" y="1"/>
                      <a:pt x="7" y="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4" name="Freeform 332">
                <a:extLst>
                  <a:ext uri="{FF2B5EF4-FFF2-40B4-BE49-F238E27FC236}">
                    <a16:creationId xmlns:a16="http://schemas.microsoft.com/office/drawing/2014/main" id="{64A09D0C-A983-4F84-82BC-C0E0A7FF808D}"/>
                  </a:ext>
                </a:extLst>
              </p:cNvPr>
              <p:cNvSpPr>
                <a:spLocks/>
              </p:cNvSpPr>
              <p:nvPr/>
            </p:nvSpPr>
            <p:spPr bwMode="auto">
              <a:xfrm>
                <a:off x="3098" y="1750"/>
                <a:ext cx="13" cy="13"/>
              </a:xfrm>
              <a:custGeom>
                <a:avLst/>
                <a:gdLst>
                  <a:gd name="T0" fmla="*/ 9 w 10"/>
                  <a:gd name="T1" fmla="*/ 2 h 10"/>
                  <a:gd name="T2" fmla="*/ 8 w 10"/>
                  <a:gd name="T3" fmla="*/ 9 h 10"/>
                  <a:gd name="T4" fmla="*/ 2 w 10"/>
                  <a:gd name="T5" fmla="*/ 8 h 10"/>
                  <a:gd name="T6" fmla="*/ 2 w 10"/>
                  <a:gd name="T7" fmla="*/ 2 h 10"/>
                  <a:gd name="T8" fmla="*/ 9 w 10"/>
                  <a:gd name="T9" fmla="*/ 2 h 10"/>
                </a:gdLst>
                <a:ahLst/>
                <a:cxnLst>
                  <a:cxn ang="0">
                    <a:pos x="T0" y="T1"/>
                  </a:cxn>
                  <a:cxn ang="0">
                    <a:pos x="T2" y="T3"/>
                  </a:cxn>
                  <a:cxn ang="0">
                    <a:pos x="T4" y="T5"/>
                  </a:cxn>
                  <a:cxn ang="0">
                    <a:pos x="T6" y="T7"/>
                  </a:cxn>
                  <a:cxn ang="0">
                    <a:pos x="T8" y="T9"/>
                  </a:cxn>
                </a:cxnLst>
                <a:rect l="0" t="0" r="r" b="b"/>
                <a:pathLst>
                  <a:path w="10" h="10">
                    <a:moveTo>
                      <a:pt x="9" y="2"/>
                    </a:moveTo>
                    <a:cubicBezTo>
                      <a:pt x="10" y="4"/>
                      <a:pt x="10" y="7"/>
                      <a:pt x="8" y="9"/>
                    </a:cubicBezTo>
                    <a:cubicBezTo>
                      <a:pt x="6" y="10"/>
                      <a:pt x="3" y="10"/>
                      <a:pt x="2" y="8"/>
                    </a:cubicBezTo>
                    <a:cubicBezTo>
                      <a:pt x="0" y="6"/>
                      <a:pt x="0" y="3"/>
                      <a:pt x="2" y="2"/>
                    </a:cubicBezTo>
                    <a:cubicBezTo>
                      <a:pt x="4" y="0"/>
                      <a:pt x="7" y="0"/>
                      <a:pt x="9" y="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5" name="Freeform 333">
                <a:extLst>
                  <a:ext uri="{FF2B5EF4-FFF2-40B4-BE49-F238E27FC236}">
                    <a16:creationId xmlns:a16="http://schemas.microsoft.com/office/drawing/2014/main" id="{27E01169-EEB8-46BE-A346-6D09BC9A4FCC}"/>
                  </a:ext>
                </a:extLst>
              </p:cNvPr>
              <p:cNvSpPr>
                <a:spLocks/>
              </p:cNvSpPr>
              <p:nvPr/>
            </p:nvSpPr>
            <p:spPr bwMode="auto">
              <a:xfrm>
                <a:off x="3086" y="1735"/>
                <a:ext cx="9" cy="9"/>
              </a:xfrm>
              <a:custGeom>
                <a:avLst/>
                <a:gdLst>
                  <a:gd name="T0" fmla="*/ 6 w 7"/>
                  <a:gd name="T1" fmla="*/ 1 h 7"/>
                  <a:gd name="T2" fmla="*/ 5 w 7"/>
                  <a:gd name="T3" fmla="*/ 6 h 7"/>
                  <a:gd name="T4" fmla="*/ 1 w 7"/>
                  <a:gd name="T5" fmla="*/ 5 h 7"/>
                  <a:gd name="T6" fmla="*/ 1 w 7"/>
                  <a:gd name="T7" fmla="*/ 1 h 7"/>
                  <a:gd name="T8" fmla="*/ 6 w 7"/>
                  <a:gd name="T9" fmla="*/ 1 h 7"/>
                </a:gdLst>
                <a:ahLst/>
                <a:cxnLst>
                  <a:cxn ang="0">
                    <a:pos x="T0" y="T1"/>
                  </a:cxn>
                  <a:cxn ang="0">
                    <a:pos x="T2" y="T3"/>
                  </a:cxn>
                  <a:cxn ang="0">
                    <a:pos x="T4" y="T5"/>
                  </a:cxn>
                  <a:cxn ang="0">
                    <a:pos x="T6" y="T7"/>
                  </a:cxn>
                  <a:cxn ang="0">
                    <a:pos x="T8" y="T9"/>
                  </a:cxn>
                </a:cxnLst>
                <a:rect l="0" t="0" r="r" b="b"/>
                <a:pathLst>
                  <a:path w="7" h="7">
                    <a:moveTo>
                      <a:pt x="6" y="1"/>
                    </a:moveTo>
                    <a:cubicBezTo>
                      <a:pt x="7" y="3"/>
                      <a:pt x="7" y="5"/>
                      <a:pt x="5" y="6"/>
                    </a:cubicBezTo>
                    <a:cubicBezTo>
                      <a:pt x="4" y="7"/>
                      <a:pt x="2" y="6"/>
                      <a:pt x="1" y="5"/>
                    </a:cubicBezTo>
                    <a:cubicBezTo>
                      <a:pt x="0" y="4"/>
                      <a:pt x="0" y="2"/>
                      <a:pt x="1" y="1"/>
                    </a:cubicBezTo>
                    <a:cubicBezTo>
                      <a:pt x="3" y="0"/>
                      <a:pt x="5" y="0"/>
                      <a:pt x="6"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6" name="Freeform 334">
                <a:extLst>
                  <a:ext uri="{FF2B5EF4-FFF2-40B4-BE49-F238E27FC236}">
                    <a16:creationId xmlns:a16="http://schemas.microsoft.com/office/drawing/2014/main" id="{5CE09E26-34E8-4C61-9E8A-347FA3630851}"/>
                  </a:ext>
                </a:extLst>
              </p:cNvPr>
              <p:cNvSpPr>
                <a:spLocks/>
              </p:cNvSpPr>
              <p:nvPr/>
            </p:nvSpPr>
            <p:spPr bwMode="auto">
              <a:xfrm>
                <a:off x="3080" y="1713"/>
                <a:ext cx="8" cy="8"/>
              </a:xfrm>
              <a:custGeom>
                <a:avLst/>
                <a:gdLst>
                  <a:gd name="T0" fmla="*/ 5 w 6"/>
                  <a:gd name="T1" fmla="*/ 1 h 6"/>
                  <a:gd name="T2" fmla="*/ 5 w 6"/>
                  <a:gd name="T3" fmla="*/ 5 h 6"/>
                  <a:gd name="T4" fmla="*/ 1 w 6"/>
                  <a:gd name="T5" fmla="*/ 5 h 6"/>
                  <a:gd name="T6" fmla="*/ 1 w 6"/>
                  <a:gd name="T7" fmla="*/ 1 h 6"/>
                  <a:gd name="T8" fmla="*/ 5 w 6"/>
                  <a:gd name="T9" fmla="*/ 1 h 6"/>
                </a:gdLst>
                <a:ahLst/>
                <a:cxnLst>
                  <a:cxn ang="0">
                    <a:pos x="T0" y="T1"/>
                  </a:cxn>
                  <a:cxn ang="0">
                    <a:pos x="T2" y="T3"/>
                  </a:cxn>
                  <a:cxn ang="0">
                    <a:pos x="T4" y="T5"/>
                  </a:cxn>
                  <a:cxn ang="0">
                    <a:pos x="T6" y="T7"/>
                  </a:cxn>
                  <a:cxn ang="0">
                    <a:pos x="T8" y="T9"/>
                  </a:cxn>
                </a:cxnLst>
                <a:rect l="0" t="0" r="r" b="b"/>
                <a:pathLst>
                  <a:path w="6" h="6">
                    <a:moveTo>
                      <a:pt x="5" y="1"/>
                    </a:moveTo>
                    <a:cubicBezTo>
                      <a:pt x="6" y="3"/>
                      <a:pt x="6" y="4"/>
                      <a:pt x="5" y="5"/>
                    </a:cubicBezTo>
                    <a:cubicBezTo>
                      <a:pt x="4" y="6"/>
                      <a:pt x="2" y="6"/>
                      <a:pt x="1" y="5"/>
                    </a:cubicBezTo>
                    <a:cubicBezTo>
                      <a:pt x="0" y="4"/>
                      <a:pt x="0" y="2"/>
                      <a:pt x="1" y="1"/>
                    </a:cubicBezTo>
                    <a:cubicBezTo>
                      <a:pt x="3" y="0"/>
                      <a:pt x="4" y="0"/>
                      <a:pt x="5"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7" name="Freeform 335">
                <a:extLst>
                  <a:ext uri="{FF2B5EF4-FFF2-40B4-BE49-F238E27FC236}">
                    <a16:creationId xmlns:a16="http://schemas.microsoft.com/office/drawing/2014/main" id="{401D294E-B472-4D58-9E61-9556A75F8CE1}"/>
                  </a:ext>
                </a:extLst>
              </p:cNvPr>
              <p:cNvSpPr>
                <a:spLocks/>
              </p:cNvSpPr>
              <p:nvPr/>
            </p:nvSpPr>
            <p:spPr bwMode="auto">
              <a:xfrm>
                <a:off x="3063" y="1714"/>
                <a:ext cx="7" cy="7"/>
              </a:xfrm>
              <a:custGeom>
                <a:avLst/>
                <a:gdLst>
                  <a:gd name="T0" fmla="*/ 4 w 5"/>
                  <a:gd name="T1" fmla="*/ 1 h 5"/>
                  <a:gd name="T2" fmla="*/ 4 w 5"/>
                  <a:gd name="T3" fmla="*/ 4 h 5"/>
                  <a:gd name="T4" fmla="*/ 0 w 5"/>
                  <a:gd name="T5" fmla="*/ 4 h 5"/>
                  <a:gd name="T6" fmla="*/ 1 w 5"/>
                  <a:gd name="T7" fmla="*/ 0 h 5"/>
                  <a:gd name="T8" fmla="*/ 4 w 5"/>
                  <a:gd name="T9" fmla="*/ 1 h 5"/>
                </a:gdLst>
                <a:ahLst/>
                <a:cxnLst>
                  <a:cxn ang="0">
                    <a:pos x="T0" y="T1"/>
                  </a:cxn>
                  <a:cxn ang="0">
                    <a:pos x="T2" y="T3"/>
                  </a:cxn>
                  <a:cxn ang="0">
                    <a:pos x="T4" y="T5"/>
                  </a:cxn>
                  <a:cxn ang="0">
                    <a:pos x="T6" y="T7"/>
                  </a:cxn>
                  <a:cxn ang="0">
                    <a:pos x="T8" y="T9"/>
                  </a:cxn>
                </a:cxnLst>
                <a:rect l="0" t="0" r="r" b="b"/>
                <a:pathLst>
                  <a:path w="5" h="5">
                    <a:moveTo>
                      <a:pt x="4" y="1"/>
                    </a:moveTo>
                    <a:cubicBezTo>
                      <a:pt x="5" y="2"/>
                      <a:pt x="5" y="3"/>
                      <a:pt x="4" y="4"/>
                    </a:cubicBezTo>
                    <a:cubicBezTo>
                      <a:pt x="3" y="5"/>
                      <a:pt x="1" y="5"/>
                      <a:pt x="0" y="4"/>
                    </a:cubicBezTo>
                    <a:cubicBezTo>
                      <a:pt x="0" y="3"/>
                      <a:pt x="0" y="1"/>
                      <a:pt x="1" y="0"/>
                    </a:cubicBezTo>
                    <a:cubicBezTo>
                      <a:pt x="2" y="0"/>
                      <a:pt x="3" y="0"/>
                      <a:pt x="4"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8" name="Freeform 336">
                <a:extLst>
                  <a:ext uri="{FF2B5EF4-FFF2-40B4-BE49-F238E27FC236}">
                    <a16:creationId xmlns:a16="http://schemas.microsoft.com/office/drawing/2014/main" id="{E726C0AE-8133-448E-AF63-240BEE05E49E}"/>
                  </a:ext>
                </a:extLst>
              </p:cNvPr>
              <p:cNvSpPr>
                <a:spLocks/>
              </p:cNvSpPr>
              <p:nvPr/>
            </p:nvSpPr>
            <p:spPr bwMode="auto">
              <a:xfrm>
                <a:off x="3098" y="1885"/>
                <a:ext cx="332" cy="242"/>
              </a:xfrm>
              <a:custGeom>
                <a:avLst/>
                <a:gdLst>
                  <a:gd name="T0" fmla="*/ 130 w 258"/>
                  <a:gd name="T1" fmla="*/ 36 h 188"/>
                  <a:gd name="T2" fmla="*/ 214 w 258"/>
                  <a:gd name="T3" fmla="*/ 71 h 188"/>
                  <a:gd name="T4" fmla="*/ 217 w 258"/>
                  <a:gd name="T5" fmla="*/ 181 h 188"/>
                  <a:gd name="T6" fmla="*/ 122 w 258"/>
                  <a:gd name="T7" fmla="*/ 170 h 188"/>
                  <a:gd name="T8" fmla="*/ 130 w 258"/>
                  <a:gd name="T9" fmla="*/ 36 h 188"/>
                </a:gdLst>
                <a:ahLst/>
                <a:cxnLst>
                  <a:cxn ang="0">
                    <a:pos x="T0" y="T1"/>
                  </a:cxn>
                  <a:cxn ang="0">
                    <a:pos x="T2" y="T3"/>
                  </a:cxn>
                  <a:cxn ang="0">
                    <a:pos x="T4" y="T5"/>
                  </a:cxn>
                  <a:cxn ang="0">
                    <a:pos x="T6" y="T7"/>
                  </a:cxn>
                  <a:cxn ang="0">
                    <a:pos x="T8" y="T9"/>
                  </a:cxn>
                </a:cxnLst>
                <a:rect l="0" t="0" r="r" b="b"/>
                <a:pathLst>
                  <a:path w="258" h="188">
                    <a:moveTo>
                      <a:pt x="130" y="36"/>
                    </a:moveTo>
                    <a:cubicBezTo>
                      <a:pt x="130" y="36"/>
                      <a:pt x="170" y="33"/>
                      <a:pt x="214" y="71"/>
                    </a:cubicBezTo>
                    <a:cubicBezTo>
                      <a:pt x="258" y="108"/>
                      <a:pt x="258" y="174"/>
                      <a:pt x="217" y="181"/>
                    </a:cubicBezTo>
                    <a:cubicBezTo>
                      <a:pt x="175" y="188"/>
                      <a:pt x="147" y="185"/>
                      <a:pt x="122" y="170"/>
                    </a:cubicBezTo>
                    <a:cubicBezTo>
                      <a:pt x="98" y="155"/>
                      <a:pt x="0" y="0"/>
                      <a:pt x="130" y="36"/>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9" name="Freeform 337">
                <a:extLst>
                  <a:ext uri="{FF2B5EF4-FFF2-40B4-BE49-F238E27FC236}">
                    <a16:creationId xmlns:a16="http://schemas.microsoft.com/office/drawing/2014/main" id="{2FF65C17-524E-44E5-A0D5-AFEACFAC8240}"/>
                  </a:ext>
                </a:extLst>
              </p:cNvPr>
              <p:cNvSpPr>
                <a:spLocks/>
              </p:cNvSpPr>
              <p:nvPr/>
            </p:nvSpPr>
            <p:spPr bwMode="auto">
              <a:xfrm>
                <a:off x="3111" y="1887"/>
                <a:ext cx="193" cy="268"/>
              </a:xfrm>
              <a:custGeom>
                <a:avLst/>
                <a:gdLst>
                  <a:gd name="T0" fmla="*/ 21 w 150"/>
                  <a:gd name="T1" fmla="*/ 0 h 209"/>
                  <a:gd name="T2" fmla="*/ 149 w 150"/>
                  <a:gd name="T3" fmla="*/ 125 h 209"/>
                  <a:gd name="T4" fmla="*/ 109 w 150"/>
                  <a:gd name="T5" fmla="*/ 204 h 209"/>
                  <a:gd name="T6" fmla="*/ 10 w 150"/>
                  <a:gd name="T7" fmla="*/ 96 h 209"/>
                  <a:gd name="T8" fmla="*/ 21 w 150"/>
                  <a:gd name="T9" fmla="*/ 0 h 209"/>
                </a:gdLst>
                <a:ahLst/>
                <a:cxnLst>
                  <a:cxn ang="0">
                    <a:pos x="T0" y="T1"/>
                  </a:cxn>
                  <a:cxn ang="0">
                    <a:pos x="T2" y="T3"/>
                  </a:cxn>
                  <a:cxn ang="0">
                    <a:pos x="T4" y="T5"/>
                  </a:cxn>
                  <a:cxn ang="0">
                    <a:pos x="T6" y="T7"/>
                  </a:cxn>
                  <a:cxn ang="0">
                    <a:pos x="T8" y="T9"/>
                  </a:cxn>
                </a:cxnLst>
                <a:rect l="0" t="0" r="r" b="b"/>
                <a:pathLst>
                  <a:path w="150" h="209">
                    <a:moveTo>
                      <a:pt x="21" y="0"/>
                    </a:moveTo>
                    <a:cubicBezTo>
                      <a:pt x="21" y="0"/>
                      <a:pt x="147" y="75"/>
                      <a:pt x="149" y="125"/>
                    </a:cubicBezTo>
                    <a:cubicBezTo>
                      <a:pt x="150" y="174"/>
                      <a:pt x="134" y="209"/>
                      <a:pt x="109" y="204"/>
                    </a:cubicBezTo>
                    <a:cubicBezTo>
                      <a:pt x="85" y="200"/>
                      <a:pt x="0" y="174"/>
                      <a:pt x="10" y="96"/>
                    </a:cubicBezTo>
                    <a:cubicBezTo>
                      <a:pt x="17" y="45"/>
                      <a:pt x="24" y="50"/>
                      <a:pt x="21"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0" name="Freeform 338">
                <a:extLst>
                  <a:ext uri="{FF2B5EF4-FFF2-40B4-BE49-F238E27FC236}">
                    <a16:creationId xmlns:a16="http://schemas.microsoft.com/office/drawing/2014/main" id="{3D6F64B0-18DC-43EF-98FC-27213AFE168A}"/>
                  </a:ext>
                </a:extLst>
              </p:cNvPr>
              <p:cNvSpPr>
                <a:spLocks/>
              </p:cNvSpPr>
              <p:nvPr/>
            </p:nvSpPr>
            <p:spPr bwMode="auto">
              <a:xfrm>
                <a:off x="3073" y="1826"/>
                <a:ext cx="193" cy="223"/>
              </a:xfrm>
              <a:custGeom>
                <a:avLst/>
                <a:gdLst>
                  <a:gd name="T0" fmla="*/ 0 w 150"/>
                  <a:gd name="T1" fmla="*/ 15 h 173"/>
                  <a:gd name="T2" fmla="*/ 65 w 150"/>
                  <a:gd name="T3" fmla="*/ 97 h 173"/>
                  <a:gd name="T4" fmla="*/ 101 w 150"/>
                  <a:gd name="T5" fmla="*/ 170 h 173"/>
                  <a:gd name="T6" fmla="*/ 117 w 150"/>
                  <a:gd name="T7" fmla="*/ 102 h 173"/>
                  <a:gd name="T8" fmla="*/ 80 w 150"/>
                  <a:gd name="T9" fmla="*/ 77 h 173"/>
                  <a:gd name="T10" fmla="*/ 82 w 150"/>
                  <a:gd name="T11" fmla="*/ 39 h 173"/>
                  <a:gd name="T12" fmla="*/ 82 w 150"/>
                  <a:gd name="T13" fmla="*/ 32 h 173"/>
                  <a:gd name="T14" fmla="*/ 70 w 150"/>
                  <a:gd name="T15" fmla="*/ 5 h 173"/>
                  <a:gd name="T16" fmla="*/ 0 w 150"/>
                  <a:gd name="T17" fmla="*/ 15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173">
                    <a:moveTo>
                      <a:pt x="0" y="15"/>
                    </a:moveTo>
                    <a:cubicBezTo>
                      <a:pt x="0" y="15"/>
                      <a:pt x="68" y="60"/>
                      <a:pt x="65" y="97"/>
                    </a:cubicBezTo>
                    <a:cubicBezTo>
                      <a:pt x="61" y="133"/>
                      <a:pt x="73" y="173"/>
                      <a:pt x="101" y="170"/>
                    </a:cubicBezTo>
                    <a:cubicBezTo>
                      <a:pt x="129" y="167"/>
                      <a:pt x="150" y="142"/>
                      <a:pt x="117" y="102"/>
                    </a:cubicBezTo>
                    <a:cubicBezTo>
                      <a:pt x="80" y="77"/>
                      <a:pt x="80" y="77"/>
                      <a:pt x="80" y="77"/>
                    </a:cubicBezTo>
                    <a:cubicBezTo>
                      <a:pt x="80" y="77"/>
                      <a:pt x="82" y="58"/>
                      <a:pt x="82" y="39"/>
                    </a:cubicBezTo>
                    <a:cubicBezTo>
                      <a:pt x="82" y="37"/>
                      <a:pt x="82" y="34"/>
                      <a:pt x="82" y="32"/>
                    </a:cubicBezTo>
                    <a:cubicBezTo>
                      <a:pt x="83" y="11"/>
                      <a:pt x="79" y="0"/>
                      <a:pt x="70" y="5"/>
                    </a:cubicBezTo>
                    <a:cubicBezTo>
                      <a:pt x="60" y="11"/>
                      <a:pt x="23" y="24"/>
                      <a:pt x="0" y="1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1" name="Freeform 339">
                <a:extLst>
                  <a:ext uri="{FF2B5EF4-FFF2-40B4-BE49-F238E27FC236}">
                    <a16:creationId xmlns:a16="http://schemas.microsoft.com/office/drawing/2014/main" id="{9A7F85F1-111A-485C-B8B5-08A60EB291F3}"/>
                  </a:ext>
                </a:extLst>
              </p:cNvPr>
              <p:cNvSpPr>
                <a:spLocks/>
              </p:cNvSpPr>
              <p:nvPr/>
            </p:nvSpPr>
            <p:spPr bwMode="auto">
              <a:xfrm>
                <a:off x="3175" y="1930"/>
                <a:ext cx="71" cy="144"/>
              </a:xfrm>
              <a:custGeom>
                <a:avLst/>
                <a:gdLst>
                  <a:gd name="T0" fmla="*/ 0 w 55"/>
                  <a:gd name="T1" fmla="*/ 0 h 112"/>
                  <a:gd name="T2" fmla="*/ 46 w 55"/>
                  <a:gd name="T3" fmla="*/ 68 h 112"/>
                  <a:gd name="T4" fmla="*/ 28 w 55"/>
                  <a:gd name="T5" fmla="*/ 17 h 112"/>
                  <a:gd name="T6" fmla="*/ 0 w 55"/>
                  <a:gd name="T7" fmla="*/ 0 h 112"/>
                </a:gdLst>
                <a:ahLst/>
                <a:cxnLst>
                  <a:cxn ang="0">
                    <a:pos x="T0" y="T1"/>
                  </a:cxn>
                  <a:cxn ang="0">
                    <a:pos x="T2" y="T3"/>
                  </a:cxn>
                  <a:cxn ang="0">
                    <a:pos x="T4" y="T5"/>
                  </a:cxn>
                  <a:cxn ang="0">
                    <a:pos x="T6" y="T7"/>
                  </a:cxn>
                </a:cxnLst>
                <a:rect l="0" t="0" r="r" b="b"/>
                <a:pathLst>
                  <a:path w="55" h="112">
                    <a:moveTo>
                      <a:pt x="0" y="0"/>
                    </a:moveTo>
                    <a:cubicBezTo>
                      <a:pt x="0" y="0"/>
                      <a:pt x="12" y="112"/>
                      <a:pt x="46" y="68"/>
                    </a:cubicBezTo>
                    <a:cubicBezTo>
                      <a:pt x="46" y="68"/>
                      <a:pt x="55" y="50"/>
                      <a:pt x="28" y="17"/>
                    </a:cubicBezTo>
                    <a:lnTo>
                      <a:pt x="0"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2" name="Freeform 340">
                <a:extLst>
                  <a:ext uri="{FF2B5EF4-FFF2-40B4-BE49-F238E27FC236}">
                    <a16:creationId xmlns:a16="http://schemas.microsoft.com/office/drawing/2014/main" id="{5B8A7C68-A7ED-483A-8DBA-4954CA1D09BD}"/>
                  </a:ext>
                </a:extLst>
              </p:cNvPr>
              <p:cNvSpPr>
                <a:spLocks/>
              </p:cNvSpPr>
              <p:nvPr/>
            </p:nvSpPr>
            <p:spPr bwMode="auto">
              <a:xfrm>
                <a:off x="3176" y="1835"/>
                <a:ext cx="288" cy="103"/>
              </a:xfrm>
              <a:custGeom>
                <a:avLst/>
                <a:gdLst>
                  <a:gd name="T0" fmla="*/ 70 w 224"/>
                  <a:gd name="T1" fmla="*/ 36 h 80"/>
                  <a:gd name="T2" fmla="*/ 208 w 224"/>
                  <a:gd name="T3" fmla="*/ 46 h 80"/>
                  <a:gd name="T4" fmla="*/ 200 w 224"/>
                  <a:gd name="T5" fmla="*/ 68 h 80"/>
                  <a:gd name="T6" fmla="*/ 60 w 224"/>
                  <a:gd name="T7" fmla="*/ 80 h 80"/>
                  <a:gd name="T8" fmla="*/ 70 w 224"/>
                  <a:gd name="T9" fmla="*/ 36 h 80"/>
                </a:gdLst>
                <a:ahLst/>
                <a:cxnLst>
                  <a:cxn ang="0">
                    <a:pos x="T0" y="T1"/>
                  </a:cxn>
                  <a:cxn ang="0">
                    <a:pos x="T2" y="T3"/>
                  </a:cxn>
                  <a:cxn ang="0">
                    <a:pos x="T4" y="T5"/>
                  </a:cxn>
                  <a:cxn ang="0">
                    <a:pos x="T6" y="T7"/>
                  </a:cxn>
                  <a:cxn ang="0">
                    <a:pos x="T8" y="T9"/>
                  </a:cxn>
                </a:cxnLst>
                <a:rect l="0" t="0" r="r" b="b"/>
                <a:pathLst>
                  <a:path w="224" h="80">
                    <a:moveTo>
                      <a:pt x="70" y="36"/>
                    </a:moveTo>
                    <a:cubicBezTo>
                      <a:pt x="70" y="36"/>
                      <a:pt x="164" y="0"/>
                      <a:pt x="208" y="46"/>
                    </a:cubicBezTo>
                    <a:cubicBezTo>
                      <a:pt x="208" y="46"/>
                      <a:pt x="224" y="67"/>
                      <a:pt x="200" y="68"/>
                    </a:cubicBezTo>
                    <a:cubicBezTo>
                      <a:pt x="175" y="69"/>
                      <a:pt x="60" y="80"/>
                      <a:pt x="60" y="80"/>
                    </a:cubicBezTo>
                    <a:cubicBezTo>
                      <a:pt x="60" y="80"/>
                      <a:pt x="0" y="64"/>
                      <a:pt x="70" y="36"/>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3" name="Freeform 341">
                <a:extLst>
                  <a:ext uri="{FF2B5EF4-FFF2-40B4-BE49-F238E27FC236}">
                    <a16:creationId xmlns:a16="http://schemas.microsoft.com/office/drawing/2014/main" id="{1E6F915C-43F8-496D-B1A8-C85549ADBDE9}"/>
                  </a:ext>
                </a:extLst>
              </p:cNvPr>
              <p:cNvSpPr>
                <a:spLocks/>
              </p:cNvSpPr>
              <p:nvPr/>
            </p:nvSpPr>
            <p:spPr bwMode="auto">
              <a:xfrm>
                <a:off x="3175" y="1803"/>
                <a:ext cx="163" cy="166"/>
              </a:xfrm>
              <a:custGeom>
                <a:avLst/>
                <a:gdLst>
                  <a:gd name="T0" fmla="*/ 43 w 127"/>
                  <a:gd name="T1" fmla="*/ 50 h 129"/>
                  <a:gd name="T2" fmla="*/ 100 w 127"/>
                  <a:gd name="T3" fmla="*/ 13 h 129"/>
                  <a:gd name="T4" fmla="*/ 112 w 127"/>
                  <a:gd name="T5" fmla="*/ 41 h 129"/>
                  <a:gd name="T6" fmla="*/ 84 w 127"/>
                  <a:gd name="T7" fmla="*/ 66 h 129"/>
                  <a:gd name="T8" fmla="*/ 67 w 127"/>
                  <a:gd name="T9" fmla="*/ 119 h 129"/>
                  <a:gd name="T10" fmla="*/ 0 w 127"/>
                  <a:gd name="T11" fmla="*/ 99 h 129"/>
                  <a:gd name="T12" fmla="*/ 3 w 127"/>
                  <a:gd name="T13" fmla="*/ 59 h 129"/>
                  <a:gd name="T14" fmla="*/ 43 w 127"/>
                  <a:gd name="T15" fmla="*/ 50 h 1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7" h="129">
                    <a:moveTo>
                      <a:pt x="43" y="50"/>
                    </a:moveTo>
                    <a:cubicBezTo>
                      <a:pt x="86" y="23"/>
                      <a:pt x="82" y="24"/>
                      <a:pt x="100" y="13"/>
                    </a:cubicBezTo>
                    <a:cubicBezTo>
                      <a:pt x="119" y="1"/>
                      <a:pt x="127" y="0"/>
                      <a:pt x="112" y="41"/>
                    </a:cubicBezTo>
                    <a:cubicBezTo>
                      <a:pt x="97" y="83"/>
                      <a:pt x="91" y="46"/>
                      <a:pt x="84" y="66"/>
                    </a:cubicBezTo>
                    <a:cubicBezTo>
                      <a:pt x="78" y="87"/>
                      <a:pt x="83" y="113"/>
                      <a:pt x="67" y="119"/>
                    </a:cubicBezTo>
                    <a:cubicBezTo>
                      <a:pt x="52" y="126"/>
                      <a:pt x="19" y="129"/>
                      <a:pt x="0" y="99"/>
                    </a:cubicBezTo>
                    <a:cubicBezTo>
                      <a:pt x="3" y="59"/>
                      <a:pt x="3" y="59"/>
                      <a:pt x="3" y="59"/>
                    </a:cubicBezTo>
                    <a:cubicBezTo>
                      <a:pt x="3" y="59"/>
                      <a:pt x="22" y="63"/>
                      <a:pt x="43" y="5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4" name="Freeform 342">
                <a:extLst>
                  <a:ext uri="{FF2B5EF4-FFF2-40B4-BE49-F238E27FC236}">
                    <a16:creationId xmlns:a16="http://schemas.microsoft.com/office/drawing/2014/main" id="{4AD5564B-498D-46AF-A393-3F0DEFD8FF3B}"/>
                  </a:ext>
                </a:extLst>
              </p:cNvPr>
              <p:cNvSpPr>
                <a:spLocks/>
              </p:cNvSpPr>
              <p:nvPr/>
            </p:nvSpPr>
            <p:spPr bwMode="auto">
              <a:xfrm>
                <a:off x="3034" y="1367"/>
                <a:ext cx="250" cy="298"/>
              </a:xfrm>
              <a:custGeom>
                <a:avLst/>
                <a:gdLst>
                  <a:gd name="T0" fmla="*/ 66 w 195"/>
                  <a:gd name="T1" fmla="*/ 211 h 232"/>
                  <a:gd name="T2" fmla="*/ 33 w 195"/>
                  <a:gd name="T3" fmla="*/ 57 h 232"/>
                  <a:gd name="T4" fmla="*/ 108 w 195"/>
                  <a:gd name="T5" fmla="*/ 0 h 232"/>
                  <a:gd name="T6" fmla="*/ 179 w 195"/>
                  <a:gd name="T7" fmla="*/ 94 h 232"/>
                  <a:gd name="T8" fmla="*/ 66 w 195"/>
                  <a:gd name="T9" fmla="*/ 211 h 232"/>
                </a:gdLst>
                <a:ahLst/>
                <a:cxnLst>
                  <a:cxn ang="0">
                    <a:pos x="T0" y="T1"/>
                  </a:cxn>
                  <a:cxn ang="0">
                    <a:pos x="T2" y="T3"/>
                  </a:cxn>
                  <a:cxn ang="0">
                    <a:pos x="T4" y="T5"/>
                  </a:cxn>
                  <a:cxn ang="0">
                    <a:pos x="T6" y="T7"/>
                  </a:cxn>
                  <a:cxn ang="0">
                    <a:pos x="T8" y="T9"/>
                  </a:cxn>
                </a:cxnLst>
                <a:rect l="0" t="0" r="r" b="b"/>
                <a:pathLst>
                  <a:path w="195" h="232">
                    <a:moveTo>
                      <a:pt x="66" y="211"/>
                    </a:moveTo>
                    <a:cubicBezTo>
                      <a:pt x="66" y="211"/>
                      <a:pt x="0" y="127"/>
                      <a:pt x="33" y="57"/>
                    </a:cubicBezTo>
                    <a:cubicBezTo>
                      <a:pt x="33" y="57"/>
                      <a:pt x="59" y="6"/>
                      <a:pt x="108" y="0"/>
                    </a:cubicBezTo>
                    <a:cubicBezTo>
                      <a:pt x="108" y="0"/>
                      <a:pt x="163" y="13"/>
                      <a:pt x="179" y="94"/>
                    </a:cubicBezTo>
                    <a:cubicBezTo>
                      <a:pt x="195" y="174"/>
                      <a:pt x="62" y="232"/>
                      <a:pt x="66" y="211"/>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5" name="Freeform 343">
                <a:extLst>
                  <a:ext uri="{FF2B5EF4-FFF2-40B4-BE49-F238E27FC236}">
                    <a16:creationId xmlns:a16="http://schemas.microsoft.com/office/drawing/2014/main" id="{4A5F168C-9CE6-4E40-82B3-1A69291C23E7}"/>
                  </a:ext>
                </a:extLst>
              </p:cNvPr>
              <p:cNvSpPr>
                <a:spLocks/>
              </p:cNvSpPr>
              <p:nvPr/>
            </p:nvSpPr>
            <p:spPr bwMode="auto">
              <a:xfrm>
                <a:off x="3125" y="1505"/>
                <a:ext cx="279" cy="272"/>
              </a:xfrm>
              <a:custGeom>
                <a:avLst/>
                <a:gdLst>
                  <a:gd name="T0" fmla="*/ 0 w 217"/>
                  <a:gd name="T1" fmla="*/ 108 h 212"/>
                  <a:gd name="T2" fmla="*/ 127 w 217"/>
                  <a:gd name="T3" fmla="*/ 36 h 212"/>
                  <a:gd name="T4" fmla="*/ 129 w 217"/>
                  <a:gd name="T5" fmla="*/ 164 h 212"/>
                  <a:gd name="T6" fmla="*/ 0 w 217"/>
                  <a:gd name="T7" fmla="*/ 108 h 212"/>
                </a:gdLst>
                <a:ahLst/>
                <a:cxnLst>
                  <a:cxn ang="0">
                    <a:pos x="T0" y="T1"/>
                  </a:cxn>
                  <a:cxn ang="0">
                    <a:pos x="T2" y="T3"/>
                  </a:cxn>
                  <a:cxn ang="0">
                    <a:pos x="T4" y="T5"/>
                  </a:cxn>
                  <a:cxn ang="0">
                    <a:pos x="T6" y="T7"/>
                  </a:cxn>
                </a:cxnLst>
                <a:rect l="0" t="0" r="r" b="b"/>
                <a:pathLst>
                  <a:path w="217" h="212">
                    <a:moveTo>
                      <a:pt x="0" y="108"/>
                    </a:moveTo>
                    <a:cubicBezTo>
                      <a:pt x="0" y="108"/>
                      <a:pt x="37" y="0"/>
                      <a:pt x="127" y="36"/>
                    </a:cubicBezTo>
                    <a:cubicBezTo>
                      <a:pt x="217" y="72"/>
                      <a:pt x="143" y="154"/>
                      <a:pt x="129" y="164"/>
                    </a:cubicBezTo>
                    <a:cubicBezTo>
                      <a:pt x="116" y="175"/>
                      <a:pt x="47" y="212"/>
                      <a:pt x="0" y="108"/>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6" name="Freeform 344">
                <a:extLst>
                  <a:ext uri="{FF2B5EF4-FFF2-40B4-BE49-F238E27FC236}">
                    <a16:creationId xmlns:a16="http://schemas.microsoft.com/office/drawing/2014/main" id="{C96A7B2E-A66A-4F30-8BC0-B6485460C935}"/>
                  </a:ext>
                </a:extLst>
              </p:cNvPr>
              <p:cNvSpPr>
                <a:spLocks/>
              </p:cNvSpPr>
              <p:nvPr/>
            </p:nvSpPr>
            <p:spPr bwMode="auto">
              <a:xfrm>
                <a:off x="3152" y="1550"/>
                <a:ext cx="251" cy="189"/>
              </a:xfrm>
              <a:custGeom>
                <a:avLst/>
                <a:gdLst>
                  <a:gd name="T0" fmla="*/ 0 w 195"/>
                  <a:gd name="T1" fmla="*/ 75 h 147"/>
                  <a:gd name="T2" fmla="*/ 99 w 195"/>
                  <a:gd name="T3" fmla="*/ 21 h 147"/>
                  <a:gd name="T4" fmla="*/ 0 w 195"/>
                  <a:gd name="T5" fmla="*/ 75 h 147"/>
                </a:gdLst>
                <a:ahLst/>
                <a:cxnLst>
                  <a:cxn ang="0">
                    <a:pos x="T0" y="T1"/>
                  </a:cxn>
                  <a:cxn ang="0">
                    <a:pos x="T2" y="T3"/>
                  </a:cxn>
                  <a:cxn ang="0">
                    <a:pos x="T4" y="T5"/>
                  </a:cxn>
                </a:cxnLst>
                <a:rect l="0" t="0" r="r" b="b"/>
                <a:pathLst>
                  <a:path w="195" h="147">
                    <a:moveTo>
                      <a:pt x="0" y="75"/>
                    </a:moveTo>
                    <a:cubicBezTo>
                      <a:pt x="0" y="75"/>
                      <a:pt x="195" y="147"/>
                      <a:pt x="99" y="21"/>
                    </a:cubicBezTo>
                    <a:cubicBezTo>
                      <a:pt x="83" y="0"/>
                      <a:pt x="22" y="86"/>
                      <a:pt x="0" y="75"/>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7" name="Freeform 345">
                <a:extLst>
                  <a:ext uri="{FF2B5EF4-FFF2-40B4-BE49-F238E27FC236}">
                    <a16:creationId xmlns:a16="http://schemas.microsoft.com/office/drawing/2014/main" id="{53D8AD89-1298-4CCE-8D24-284041C23DA1}"/>
                  </a:ext>
                </a:extLst>
              </p:cNvPr>
              <p:cNvSpPr>
                <a:spLocks/>
              </p:cNvSpPr>
              <p:nvPr/>
            </p:nvSpPr>
            <p:spPr bwMode="auto">
              <a:xfrm>
                <a:off x="3016" y="1635"/>
                <a:ext cx="207" cy="247"/>
              </a:xfrm>
              <a:custGeom>
                <a:avLst/>
                <a:gdLst>
                  <a:gd name="T0" fmla="*/ 69 w 161"/>
                  <a:gd name="T1" fmla="*/ 17 h 192"/>
                  <a:gd name="T2" fmla="*/ 22 w 161"/>
                  <a:gd name="T3" fmla="*/ 140 h 192"/>
                  <a:gd name="T4" fmla="*/ 125 w 161"/>
                  <a:gd name="T5" fmla="*/ 148 h 192"/>
                  <a:gd name="T6" fmla="*/ 93 w 161"/>
                  <a:gd name="T7" fmla="*/ 11 h 192"/>
                  <a:gd name="T8" fmla="*/ 69 w 161"/>
                  <a:gd name="T9" fmla="*/ 17 h 192"/>
                </a:gdLst>
                <a:ahLst/>
                <a:cxnLst>
                  <a:cxn ang="0">
                    <a:pos x="T0" y="T1"/>
                  </a:cxn>
                  <a:cxn ang="0">
                    <a:pos x="T2" y="T3"/>
                  </a:cxn>
                  <a:cxn ang="0">
                    <a:pos x="T4" y="T5"/>
                  </a:cxn>
                  <a:cxn ang="0">
                    <a:pos x="T6" y="T7"/>
                  </a:cxn>
                  <a:cxn ang="0">
                    <a:pos x="T8" y="T9"/>
                  </a:cxn>
                </a:cxnLst>
                <a:rect l="0" t="0" r="r" b="b"/>
                <a:pathLst>
                  <a:path w="161" h="192">
                    <a:moveTo>
                      <a:pt x="69" y="17"/>
                    </a:moveTo>
                    <a:cubicBezTo>
                      <a:pt x="69" y="17"/>
                      <a:pt x="0" y="88"/>
                      <a:pt x="22" y="140"/>
                    </a:cubicBezTo>
                    <a:cubicBezTo>
                      <a:pt x="44" y="192"/>
                      <a:pt x="108" y="178"/>
                      <a:pt x="125" y="148"/>
                    </a:cubicBezTo>
                    <a:cubicBezTo>
                      <a:pt x="141" y="117"/>
                      <a:pt x="161" y="58"/>
                      <a:pt x="93" y="11"/>
                    </a:cubicBezTo>
                    <a:cubicBezTo>
                      <a:pt x="93" y="11"/>
                      <a:pt x="83" y="0"/>
                      <a:pt x="69" y="1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8" name="Freeform 346">
                <a:extLst>
                  <a:ext uri="{FF2B5EF4-FFF2-40B4-BE49-F238E27FC236}">
                    <a16:creationId xmlns:a16="http://schemas.microsoft.com/office/drawing/2014/main" id="{BF69BB77-4CC2-4F03-9063-3D1F981FD2AE}"/>
                  </a:ext>
                </a:extLst>
              </p:cNvPr>
              <p:cNvSpPr>
                <a:spLocks/>
              </p:cNvSpPr>
              <p:nvPr/>
            </p:nvSpPr>
            <p:spPr bwMode="auto">
              <a:xfrm>
                <a:off x="3045" y="1593"/>
                <a:ext cx="156" cy="247"/>
              </a:xfrm>
              <a:custGeom>
                <a:avLst/>
                <a:gdLst>
                  <a:gd name="T0" fmla="*/ 41 w 121"/>
                  <a:gd name="T1" fmla="*/ 69 h 192"/>
                  <a:gd name="T2" fmla="*/ 32 w 121"/>
                  <a:gd name="T3" fmla="*/ 168 h 192"/>
                  <a:gd name="T4" fmla="*/ 86 w 121"/>
                  <a:gd name="T5" fmla="*/ 80 h 192"/>
                  <a:gd name="T6" fmla="*/ 41 w 121"/>
                  <a:gd name="T7" fmla="*/ 69 h 192"/>
                </a:gdLst>
                <a:ahLst/>
                <a:cxnLst>
                  <a:cxn ang="0">
                    <a:pos x="T0" y="T1"/>
                  </a:cxn>
                  <a:cxn ang="0">
                    <a:pos x="T2" y="T3"/>
                  </a:cxn>
                  <a:cxn ang="0">
                    <a:pos x="T4" y="T5"/>
                  </a:cxn>
                  <a:cxn ang="0">
                    <a:pos x="T6" y="T7"/>
                  </a:cxn>
                </a:cxnLst>
                <a:rect l="0" t="0" r="r" b="b"/>
                <a:pathLst>
                  <a:path w="121" h="192">
                    <a:moveTo>
                      <a:pt x="41" y="69"/>
                    </a:moveTo>
                    <a:cubicBezTo>
                      <a:pt x="41" y="69"/>
                      <a:pt x="0" y="144"/>
                      <a:pt x="32" y="168"/>
                    </a:cubicBezTo>
                    <a:cubicBezTo>
                      <a:pt x="64" y="192"/>
                      <a:pt x="121" y="161"/>
                      <a:pt x="86" y="80"/>
                    </a:cubicBezTo>
                    <a:cubicBezTo>
                      <a:pt x="52" y="0"/>
                      <a:pt x="51" y="61"/>
                      <a:pt x="41" y="69"/>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9" name="Freeform 347">
                <a:extLst>
                  <a:ext uri="{FF2B5EF4-FFF2-40B4-BE49-F238E27FC236}">
                    <a16:creationId xmlns:a16="http://schemas.microsoft.com/office/drawing/2014/main" id="{8D06B177-F596-4D07-9F0F-A6C0B93025CB}"/>
                  </a:ext>
                </a:extLst>
              </p:cNvPr>
              <p:cNvSpPr>
                <a:spLocks/>
              </p:cNvSpPr>
              <p:nvPr/>
            </p:nvSpPr>
            <p:spPr bwMode="auto">
              <a:xfrm>
                <a:off x="2865" y="1600"/>
                <a:ext cx="299" cy="238"/>
              </a:xfrm>
              <a:custGeom>
                <a:avLst/>
                <a:gdLst>
                  <a:gd name="T0" fmla="*/ 126 w 232"/>
                  <a:gd name="T1" fmla="*/ 116 h 185"/>
                  <a:gd name="T2" fmla="*/ 3 w 232"/>
                  <a:gd name="T3" fmla="*/ 110 h 185"/>
                  <a:gd name="T4" fmla="*/ 154 w 232"/>
                  <a:gd name="T5" fmla="*/ 17 h 185"/>
                  <a:gd name="T6" fmla="*/ 126 w 232"/>
                  <a:gd name="T7" fmla="*/ 116 h 185"/>
                </a:gdLst>
                <a:ahLst/>
                <a:cxnLst>
                  <a:cxn ang="0">
                    <a:pos x="T0" y="T1"/>
                  </a:cxn>
                  <a:cxn ang="0">
                    <a:pos x="T2" y="T3"/>
                  </a:cxn>
                  <a:cxn ang="0">
                    <a:pos x="T4" y="T5"/>
                  </a:cxn>
                  <a:cxn ang="0">
                    <a:pos x="T6" y="T7"/>
                  </a:cxn>
                </a:cxnLst>
                <a:rect l="0" t="0" r="r" b="b"/>
                <a:pathLst>
                  <a:path w="232" h="185">
                    <a:moveTo>
                      <a:pt x="126" y="116"/>
                    </a:moveTo>
                    <a:cubicBezTo>
                      <a:pt x="126" y="116"/>
                      <a:pt x="5" y="185"/>
                      <a:pt x="3" y="110"/>
                    </a:cubicBezTo>
                    <a:cubicBezTo>
                      <a:pt x="0" y="35"/>
                      <a:pt x="101" y="0"/>
                      <a:pt x="154" y="17"/>
                    </a:cubicBezTo>
                    <a:cubicBezTo>
                      <a:pt x="207" y="34"/>
                      <a:pt x="232" y="41"/>
                      <a:pt x="126" y="116"/>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0" name="Freeform 348">
                <a:extLst>
                  <a:ext uri="{FF2B5EF4-FFF2-40B4-BE49-F238E27FC236}">
                    <a16:creationId xmlns:a16="http://schemas.microsoft.com/office/drawing/2014/main" id="{66AD7FDB-8770-4CDB-9AC9-9661678A3DB6}"/>
                  </a:ext>
                </a:extLst>
              </p:cNvPr>
              <p:cNvSpPr>
                <a:spLocks/>
              </p:cNvSpPr>
              <p:nvPr/>
            </p:nvSpPr>
            <p:spPr bwMode="auto">
              <a:xfrm>
                <a:off x="2891" y="1641"/>
                <a:ext cx="215" cy="117"/>
              </a:xfrm>
              <a:custGeom>
                <a:avLst/>
                <a:gdLst>
                  <a:gd name="T0" fmla="*/ 167 w 167"/>
                  <a:gd name="T1" fmla="*/ 2 h 91"/>
                  <a:gd name="T2" fmla="*/ 21 w 167"/>
                  <a:gd name="T3" fmla="*/ 42 h 91"/>
                  <a:gd name="T4" fmla="*/ 167 w 167"/>
                  <a:gd name="T5" fmla="*/ 2 h 91"/>
                </a:gdLst>
                <a:ahLst/>
                <a:cxnLst>
                  <a:cxn ang="0">
                    <a:pos x="T0" y="T1"/>
                  </a:cxn>
                  <a:cxn ang="0">
                    <a:pos x="T2" y="T3"/>
                  </a:cxn>
                  <a:cxn ang="0">
                    <a:pos x="T4" y="T5"/>
                  </a:cxn>
                </a:cxnLst>
                <a:rect l="0" t="0" r="r" b="b"/>
                <a:pathLst>
                  <a:path w="167" h="91">
                    <a:moveTo>
                      <a:pt x="167" y="2"/>
                    </a:moveTo>
                    <a:cubicBezTo>
                      <a:pt x="167" y="2"/>
                      <a:pt x="42" y="0"/>
                      <a:pt x="21" y="42"/>
                    </a:cubicBezTo>
                    <a:cubicBezTo>
                      <a:pt x="0" y="83"/>
                      <a:pt x="72" y="91"/>
                      <a:pt x="167" y="2"/>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1" name="Freeform 349">
                <a:extLst>
                  <a:ext uri="{FF2B5EF4-FFF2-40B4-BE49-F238E27FC236}">
                    <a16:creationId xmlns:a16="http://schemas.microsoft.com/office/drawing/2014/main" id="{9C2F610D-80C8-45CC-BF1B-EEFAD967B759}"/>
                  </a:ext>
                </a:extLst>
              </p:cNvPr>
              <p:cNvSpPr>
                <a:spLocks/>
              </p:cNvSpPr>
              <p:nvPr/>
            </p:nvSpPr>
            <p:spPr bwMode="auto">
              <a:xfrm>
                <a:off x="2866" y="1431"/>
                <a:ext cx="318" cy="227"/>
              </a:xfrm>
              <a:custGeom>
                <a:avLst/>
                <a:gdLst>
                  <a:gd name="T0" fmla="*/ 196 w 247"/>
                  <a:gd name="T1" fmla="*/ 169 h 176"/>
                  <a:gd name="T2" fmla="*/ 7 w 247"/>
                  <a:gd name="T3" fmla="*/ 41 h 176"/>
                  <a:gd name="T4" fmla="*/ 93 w 247"/>
                  <a:gd name="T5" fmla="*/ 13 h 176"/>
                  <a:gd name="T6" fmla="*/ 196 w 247"/>
                  <a:gd name="T7" fmla="*/ 88 h 176"/>
                  <a:gd name="T8" fmla="*/ 196 w 247"/>
                  <a:gd name="T9" fmla="*/ 169 h 176"/>
                </a:gdLst>
                <a:ahLst/>
                <a:cxnLst>
                  <a:cxn ang="0">
                    <a:pos x="T0" y="T1"/>
                  </a:cxn>
                  <a:cxn ang="0">
                    <a:pos x="T2" y="T3"/>
                  </a:cxn>
                  <a:cxn ang="0">
                    <a:pos x="T4" y="T5"/>
                  </a:cxn>
                  <a:cxn ang="0">
                    <a:pos x="T6" y="T7"/>
                  </a:cxn>
                  <a:cxn ang="0">
                    <a:pos x="T8" y="T9"/>
                  </a:cxn>
                </a:cxnLst>
                <a:rect l="0" t="0" r="r" b="b"/>
                <a:pathLst>
                  <a:path w="247" h="176">
                    <a:moveTo>
                      <a:pt x="196" y="169"/>
                    </a:moveTo>
                    <a:cubicBezTo>
                      <a:pt x="196" y="169"/>
                      <a:pt x="0" y="168"/>
                      <a:pt x="7" y="41"/>
                    </a:cubicBezTo>
                    <a:cubicBezTo>
                      <a:pt x="7" y="41"/>
                      <a:pt x="10" y="0"/>
                      <a:pt x="93" y="13"/>
                    </a:cubicBezTo>
                    <a:cubicBezTo>
                      <a:pt x="175" y="25"/>
                      <a:pt x="196" y="88"/>
                      <a:pt x="196" y="88"/>
                    </a:cubicBezTo>
                    <a:cubicBezTo>
                      <a:pt x="196" y="88"/>
                      <a:pt x="247" y="176"/>
                      <a:pt x="196" y="169"/>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2" name="Freeform 350">
                <a:extLst>
                  <a:ext uri="{FF2B5EF4-FFF2-40B4-BE49-F238E27FC236}">
                    <a16:creationId xmlns:a16="http://schemas.microsoft.com/office/drawing/2014/main" id="{2B686AFE-ECEF-4A1A-9A45-4417063674BB}"/>
                  </a:ext>
                </a:extLst>
              </p:cNvPr>
              <p:cNvSpPr>
                <a:spLocks/>
              </p:cNvSpPr>
              <p:nvPr/>
            </p:nvSpPr>
            <p:spPr bwMode="auto">
              <a:xfrm>
                <a:off x="2920" y="1443"/>
                <a:ext cx="211" cy="207"/>
              </a:xfrm>
              <a:custGeom>
                <a:avLst/>
                <a:gdLst>
                  <a:gd name="T0" fmla="*/ 135 w 164"/>
                  <a:gd name="T1" fmla="*/ 151 h 161"/>
                  <a:gd name="T2" fmla="*/ 27 w 164"/>
                  <a:gd name="T3" fmla="*/ 71 h 161"/>
                  <a:gd name="T4" fmla="*/ 142 w 164"/>
                  <a:gd name="T5" fmla="*/ 91 h 161"/>
                  <a:gd name="T6" fmla="*/ 135 w 164"/>
                  <a:gd name="T7" fmla="*/ 151 h 161"/>
                </a:gdLst>
                <a:ahLst/>
                <a:cxnLst>
                  <a:cxn ang="0">
                    <a:pos x="T0" y="T1"/>
                  </a:cxn>
                  <a:cxn ang="0">
                    <a:pos x="T2" y="T3"/>
                  </a:cxn>
                  <a:cxn ang="0">
                    <a:pos x="T4" y="T5"/>
                  </a:cxn>
                  <a:cxn ang="0">
                    <a:pos x="T6" y="T7"/>
                  </a:cxn>
                </a:cxnLst>
                <a:rect l="0" t="0" r="r" b="b"/>
                <a:pathLst>
                  <a:path w="164" h="161">
                    <a:moveTo>
                      <a:pt x="135" y="151"/>
                    </a:moveTo>
                    <a:cubicBezTo>
                      <a:pt x="135" y="151"/>
                      <a:pt x="0" y="141"/>
                      <a:pt x="27" y="71"/>
                    </a:cubicBezTo>
                    <a:cubicBezTo>
                      <a:pt x="54" y="0"/>
                      <a:pt x="121" y="42"/>
                      <a:pt x="142" y="91"/>
                    </a:cubicBezTo>
                    <a:cubicBezTo>
                      <a:pt x="164" y="140"/>
                      <a:pt x="156" y="161"/>
                      <a:pt x="135" y="151"/>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3" name="Freeform 351">
                <a:extLst>
                  <a:ext uri="{FF2B5EF4-FFF2-40B4-BE49-F238E27FC236}">
                    <a16:creationId xmlns:a16="http://schemas.microsoft.com/office/drawing/2014/main" id="{B5F8BE80-B613-4E77-8371-C40F2DE9B208}"/>
                  </a:ext>
                </a:extLst>
              </p:cNvPr>
              <p:cNvSpPr>
                <a:spLocks/>
              </p:cNvSpPr>
              <p:nvPr/>
            </p:nvSpPr>
            <p:spPr bwMode="auto">
              <a:xfrm>
                <a:off x="3084" y="1368"/>
                <a:ext cx="184" cy="258"/>
              </a:xfrm>
              <a:custGeom>
                <a:avLst/>
                <a:gdLst>
                  <a:gd name="T0" fmla="*/ 46 w 143"/>
                  <a:gd name="T1" fmla="*/ 200 h 200"/>
                  <a:gd name="T2" fmla="*/ 47 w 143"/>
                  <a:gd name="T3" fmla="*/ 52 h 200"/>
                  <a:gd name="T4" fmla="*/ 114 w 143"/>
                  <a:gd name="T5" fmla="*/ 138 h 200"/>
                  <a:gd name="T6" fmla="*/ 46 w 143"/>
                  <a:gd name="T7" fmla="*/ 200 h 200"/>
                </a:gdLst>
                <a:ahLst/>
                <a:cxnLst>
                  <a:cxn ang="0">
                    <a:pos x="T0" y="T1"/>
                  </a:cxn>
                  <a:cxn ang="0">
                    <a:pos x="T2" y="T3"/>
                  </a:cxn>
                  <a:cxn ang="0">
                    <a:pos x="T4" y="T5"/>
                  </a:cxn>
                  <a:cxn ang="0">
                    <a:pos x="T6" y="T7"/>
                  </a:cxn>
                </a:cxnLst>
                <a:rect l="0" t="0" r="r" b="b"/>
                <a:pathLst>
                  <a:path w="143" h="200">
                    <a:moveTo>
                      <a:pt x="46" y="200"/>
                    </a:moveTo>
                    <a:cubicBezTo>
                      <a:pt x="46" y="200"/>
                      <a:pt x="0" y="103"/>
                      <a:pt x="47" y="52"/>
                    </a:cubicBezTo>
                    <a:cubicBezTo>
                      <a:pt x="95" y="0"/>
                      <a:pt x="143" y="105"/>
                      <a:pt x="114" y="138"/>
                    </a:cubicBezTo>
                    <a:cubicBezTo>
                      <a:pt x="84" y="170"/>
                      <a:pt x="46" y="200"/>
                      <a:pt x="46" y="20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4" name="Freeform 352">
                <a:extLst>
                  <a:ext uri="{FF2B5EF4-FFF2-40B4-BE49-F238E27FC236}">
                    <a16:creationId xmlns:a16="http://schemas.microsoft.com/office/drawing/2014/main" id="{C615D089-7E19-4AFB-9BA2-0DCFCE49FC97}"/>
                  </a:ext>
                </a:extLst>
              </p:cNvPr>
              <p:cNvSpPr>
                <a:spLocks/>
              </p:cNvSpPr>
              <p:nvPr/>
            </p:nvSpPr>
            <p:spPr bwMode="auto">
              <a:xfrm>
                <a:off x="2996" y="1512"/>
                <a:ext cx="273" cy="264"/>
              </a:xfrm>
              <a:custGeom>
                <a:avLst/>
                <a:gdLst>
                  <a:gd name="T0" fmla="*/ 51 w 212"/>
                  <a:gd name="T1" fmla="*/ 138 h 205"/>
                  <a:gd name="T2" fmla="*/ 18 w 212"/>
                  <a:gd name="T3" fmla="*/ 142 h 205"/>
                  <a:gd name="T4" fmla="*/ 12 w 212"/>
                  <a:gd name="T5" fmla="*/ 128 h 205"/>
                  <a:gd name="T6" fmla="*/ 27 w 212"/>
                  <a:gd name="T7" fmla="*/ 116 h 205"/>
                  <a:gd name="T8" fmla="*/ 23 w 212"/>
                  <a:gd name="T9" fmla="*/ 102 h 205"/>
                  <a:gd name="T10" fmla="*/ 13 w 212"/>
                  <a:gd name="T11" fmla="*/ 84 h 205"/>
                  <a:gd name="T12" fmla="*/ 4 w 212"/>
                  <a:gd name="T13" fmla="*/ 67 h 205"/>
                  <a:gd name="T14" fmla="*/ 5 w 212"/>
                  <a:gd name="T15" fmla="*/ 54 h 205"/>
                  <a:gd name="T16" fmla="*/ 52 w 212"/>
                  <a:gd name="T17" fmla="*/ 69 h 205"/>
                  <a:gd name="T18" fmla="*/ 27 w 212"/>
                  <a:gd name="T19" fmla="*/ 37 h 205"/>
                  <a:gd name="T20" fmla="*/ 48 w 212"/>
                  <a:gd name="T21" fmla="*/ 38 h 205"/>
                  <a:gd name="T22" fmla="*/ 46 w 212"/>
                  <a:gd name="T23" fmla="*/ 22 h 205"/>
                  <a:gd name="T24" fmla="*/ 81 w 212"/>
                  <a:gd name="T25" fmla="*/ 53 h 205"/>
                  <a:gd name="T26" fmla="*/ 85 w 212"/>
                  <a:gd name="T27" fmla="*/ 28 h 205"/>
                  <a:gd name="T28" fmla="*/ 94 w 212"/>
                  <a:gd name="T29" fmla="*/ 17 h 205"/>
                  <a:gd name="T30" fmla="*/ 110 w 212"/>
                  <a:gd name="T31" fmla="*/ 14 h 205"/>
                  <a:gd name="T32" fmla="*/ 118 w 212"/>
                  <a:gd name="T33" fmla="*/ 8 h 205"/>
                  <a:gd name="T34" fmla="*/ 122 w 212"/>
                  <a:gd name="T35" fmla="*/ 53 h 205"/>
                  <a:gd name="T36" fmla="*/ 144 w 212"/>
                  <a:gd name="T37" fmla="*/ 42 h 205"/>
                  <a:gd name="T38" fmla="*/ 149 w 212"/>
                  <a:gd name="T39" fmla="*/ 52 h 205"/>
                  <a:gd name="T40" fmla="*/ 163 w 212"/>
                  <a:gd name="T41" fmla="*/ 65 h 205"/>
                  <a:gd name="T42" fmla="*/ 195 w 212"/>
                  <a:gd name="T43" fmla="*/ 78 h 205"/>
                  <a:gd name="T44" fmla="*/ 193 w 212"/>
                  <a:gd name="T45" fmla="*/ 93 h 205"/>
                  <a:gd name="T46" fmla="*/ 152 w 212"/>
                  <a:gd name="T47" fmla="*/ 110 h 205"/>
                  <a:gd name="T48" fmla="*/ 184 w 212"/>
                  <a:gd name="T49" fmla="*/ 122 h 205"/>
                  <a:gd name="T50" fmla="*/ 143 w 212"/>
                  <a:gd name="T51" fmla="*/ 119 h 205"/>
                  <a:gd name="T52" fmla="*/ 173 w 212"/>
                  <a:gd name="T53" fmla="*/ 140 h 205"/>
                  <a:gd name="T54" fmla="*/ 138 w 212"/>
                  <a:gd name="T55" fmla="*/ 133 h 205"/>
                  <a:gd name="T56" fmla="*/ 139 w 212"/>
                  <a:gd name="T57" fmla="*/ 184 h 205"/>
                  <a:gd name="T58" fmla="*/ 123 w 212"/>
                  <a:gd name="T59" fmla="*/ 163 h 205"/>
                  <a:gd name="T60" fmla="*/ 122 w 212"/>
                  <a:gd name="T61" fmla="*/ 194 h 205"/>
                  <a:gd name="T62" fmla="*/ 105 w 212"/>
                  <a:gd name="T63" fmla="*/ 171 h 205"/>
                  <a:gd name="T64" fmla="*/ 94 w 212"/>
                  <a:gd name="T65" fmla="*/ 194 h 205"/>
                  <a:gd name="T66" fmla="*/ 73 w 212"/>
                  <a:gd name="T67" fmla="*/ 167 h 205"/>
                  <a:gd name="T68" fmla="*/ 70 w 212"/>
                  <a:gd name="T69" fmla="*/ 140 h 205"/>
                  <a:gd name="T70" fmla="*/ 24 w 212"/>
                  <a:gd name="T71" fmla="*/ 172 h 205"/>
                  <a:gd name="T72" fmla="*/ 51 w 212"/>
                  <a:gd name="T73" fmla="*/ 138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12" h="205">
                    <a:moveTo>
                      <a:pt x="51" y="138"/>
                    </a:moveTo>
                    <a:cubicBezTo>
                      <a:pt x="51" y="138"/>
                      <a:pt x="17" y="149"/>
                      <a:pt x="18" y="142"/>
                    </a:cubicBezTo>
                    <a:cubicBezTo>
                      <a:pt x="19" y="134"/>
                      <a:pt x="13" y="131"/>
                      <a:pt x="12" y="128"/>
                    </a:cubicBezTo>
                    <a:cubicBezTo>
                      <a:pt x="11" y="125"/>
                      <a:pt x="28" y="119"/>
                      <a:pt x="27" y="116"/>
                    </a:cubicBezTo>
                    <a:cubicBezTo>
                      <a:pt x="27" y="113"/>
                      <a:pt x="12" y="104"/>
                      <a:pt x="23" y="102"/>
                    </a:cubicBezTo>
                    <a:cubicBezTo>
                      <a:pt x="34" y="99"/>
                      <a:pt x="20" y="91"/>
                      <a:pt x="13" y="84"/>
                    </a:cubicBezTo>
                    <a:cubicBezTo>
                      <a:pt x="6" y="76"/>
                      <a:pt x="0" y="70"/>
                      <a:pt x="4" y="67"/>
                    </a:cubicBezTo>
                    <a:cubicBezTo>
                      <a:pt x="8" y="63"/>
                      <a:pt x="6" y="59"/>
                      <a:pt x="5" y="54"/>
                    </a:cubicBezTo>
                    <a:cubicBezTo>
                      <a:pt x="5" y="48"/>
                      <a:pt x="51" y="74"/>
                      <a:pt x="52" y="69"/>
                    </a:cubicBezTo>
                    <a:cubicBezTo>
                      <a:pt x="53" y="64"/>
                      <a:pt x="22" y="38"/>
                      <a:pt x="27" y="37"/>
                    </a:cubicBezTo>
                    <a:cubicBezTo>
                      <a:pt x="32" y="35"/>
                      <a:pt x="49" y="45"/>
                      <a:pt x="48" y="38"/>
                    </a:cubicBezTo>
                    <a:cubicBezTo>
                      <a:pt x="47" y="32"/>
                      <a:pt x="41" y="21"/>
                      <a:pt x="46" y="22"/>
                    </a:cubicBezTo>
                    <a:cubicBezTo>
                      <a:pt x="51" y="23"/>
                      <a:pt x="82" y="61"/>
                      <a:pt x="81" y="53"/>
                    </a:cubicBezTo>
                    <a:cubicBezTo>
                      <a:pt x="79" y="44"/>
                      <a:pt x="83" y="25"/>
                      <a:pt x="85" y="28"/>
                    </a:cubicBezTo>
                    <a:cubicBezTo>
                      <a:pt x="88" y="31"/>
                      <a:pt x="85" y="29"/>
                      <a:pt x="94" y="17"/>
                    </a:cubicBezTo>
                    <a:cubicBezTo>
                      <a:pt x="102" y="4"/>
                      <a:pt x="110" y="14"/>
                      <a:pt x="110" y="14"/>
                    </a:cubicBezTo>
                    <a:cubicBezTo>
                      <a:pt x="110" y="14"/>
                      <a:pt x="107" y="17"/>
                      <a:pt x="118" y="8"/>
                    </a:cubicBezTo>
                    <a:cubicBezTo>
                      <a:pt x="128" y="0"/>
                      <a:pt x="121" y="38"/>
                      <a:pt x="122" y="53"/>
                    </a:cubicBezTo>
                    <a:cubicBezTo>
                      <a:pt x="123" y="68"/>
                      <a:pt x="137" y="46"/>
                      <a:pt x="144" y="42"/>
                    </a:cubicBezTo>
                    <a:cubicBezTo>
                      <a:pt x="151" y="38"/>
                      <a:pt x="157" y="33"/>
                      <a:pt x="149" y="52"/>
                    </a:cubicBezTo>
                    <a:cubicBezTo>
                      <a:pt x="141" y="71"/>
                      <a:pt x="151" y="68"/>
                      <a:pt x="163" y="65"/>
                    </a:cubicBezTo>
                    <a:cubicBezTo>
                      <a:pt x="175" y="63"/>
                      <a:pt x="212" y="69"/>
                      <a:pt x="195" y="78"/>
                    </a:cubicBezTo>
                    <a:cubicBezTo>
                      <a:pt x="178" y="87"/>
                      <a:pt x="187" y="87"/>
                      <a:pt x="193" y="93"/>
                    </a:cubicBezTo>
                    <a:cubicBezTo>
                      <a:pt x="199" y="99"/>
                      <a:pt x="163" y="105"/>
                      <a:pt x="152" y="110"/>
                    </a:cubicBezTo>
                    <a:cubicBezTo>
                      <a:pt x="141" y="116"/>
                      <a:pt x="181" y="113"/>
                      <a:pt x="184" y="122"/>
                    </a:cubicBezTo>
                    <a:cubicBezTo>
                      <a:pt x="187" y="131"/>
                      <a:pt x="152" y="117"/>
                      <a:pt x="143" y="119"/>
                    </a:cubicBezTo>
                    <a:cubicBezTo>
                      <a:pt x="134" y="121"/>
                      <a:pt x="169" y="132"/>
                      <a:pt x="173" y="140"/>
                    </a:cubicBezTo>
                    <a:cubicBezTo>
                      <a:pt x="177" y="148"/>
                      <a:pt x="131" y="127"/>
                      <a:pt x="138" y="133"/>
                    </a:cubicBezTo>
                    <a:cubicBezTo>
                      <a:pt x="145" y="139"/>
                      <a:pt x="141" y="168"/>
                      <a:pt x="139" y="184"/>
                    </a:cubicBezTo>
                    <a:cubicBezTo>
                      <a:pt x="137" y="200"/>
                      <a:pt x="125" y="168"/>
                      <a:pt x="123" y="163"/>
                    </a:cubicBezTo>
                    <a:cubicBezTo>
                      <a:pt x="121" y="158"/>
                      <a:pt x="122" y="182"/>
                      <a:pt x="122" y="194"/>
                    </a:cubicBezTo>
                    <a:cubicBezTo>
                      <a:pt x="123" y="205"/>
                      <a:pt x="111" y="183"/>
                      <a:pt x="105" y="171"/>
                    </a:cubicBezTo>
                    <a:cubicBezTo>
                      <a:pt x="99" y="159"/>
                      <a:pt x="101" y="184"/>
                      <a:pt x="94" y="194"/>
                    </a:cubicBezTo>
                    <a:cubicBezTo>
                      <a:pt x="88" y="204"/>
                      <a:pt x="72" y="176"/>
                      <a:pt x="73" y="167"/>
                    </a:cubicBezTo>
                    <a:cubicBezTo>
                      <a:pt x="75" y="158"/>
                      <a:pt x="89" y="127"/>
                      <a:pt x="70" y="140"/>
                    </a:cubicBezTo>
                    <a:cubicBezTo>
                      <a:pt x="52" y="152"/>
                      <a:pt x="11" y="185"/>
                      <a:pt x="24" y="172"/>
                    </a:cubicBezTo>
                    <a:cubicBezTo>
                      <a:pt x="37" y="159"/>
                      <a:pt x="6" y="173"/>
                      <a:pt x="51" y="138"/>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5" name="Freeform 353">
                <a:extLst>
                  <a:ext uri="{FF2B5EF4-FFF2-40B4-BE49-F238E27FC236}">
                    <a16:creationId xmlns:a16="http://schemas.microsoft.com/office/drawing/2014/main" id="{B7A54364-AFFA-42BA-8BFC-5F30ADC6FF7A}"/>
                  </a:ext>
                </a:extLst>
              </p:cNvPr>
              <p:cNvSpPr>
                <a:spLocks/>
              </p:cNvSpPr>
              <p:nvPr/>
            </p:nvSpPr>
            <p:spPr bwMode="auto">
              <a:xfrm>
                <a:off x="3055" y="1582"/>
                <a:ext cx="148" cy="117"/>
              </a:xfrm>
              <a:custGeom>
                <a:avLst/>
                <a:gdLst>
                  <a:gd name="T0" fmla="*/ 35 w 115"/>
                  <a:gd name="T1" fmla="*/ 52 h 91"/>
                  <a:gd name="T2" fmla="*/ 13 w 115"/>
                  <a:gd name="T3" fmla="*/ 41 h 91"/>
                  <a:gd name="T4" fmla="*/ 22 w 115"/>
                  <a:gd name="T5" fmla="*/ 26 h 91"/>
                  <a:gd name="T6" fmla="*/ 34 w 115"/>
                  <a:gd name="T7" fmla="*/ 20 h 91"/>
                  <a:gd name="T8" fmla="*/ 40 w 115"/>
                  <a:gd name="T9" fmla="*/ 12 h 91"/>
                  <a:gd name="T10" fmla="*/ 53 w 115"/>
                  <a:gd name="T11" fmla="*/ 9 h 91"/>
                  <a:gd name="T12" fmla="*/ 59 w 115"/>
                  <a:gd name="T13" fmla="*/ 15 h 91"/>
                  <a:gd name="T14" fmla="*/ 79 w 115"/>
                  <a:gd name="T15" fmla="*/ 16 h 91"/>
                  <a:gd name="T16" fmla="*/ 84 w 115"/>
                  <a:gd name="T17" fmla="*/ 31 h 91"/>
                  <a:gd name="T18" fmla="*/ 91 w 115"/>
                  <a:gd name="T19" fmla="*/ 44 h 91"/>
                  <a:gd name="T20" fmla="*/ 87 w 115"/>
                  <a:gd name="T21" fmla="*/ 58 h 91"/>
                  <a:gd name="T22" fmla="*/ 77 w 115"/>
                  <a:gd name="T23" fmla="*/ 65 h 91"/>
                  <a:gd name="T24" fmla="*/ 74 w 115"/>
                  <a:gd name="T25" fmla="*/ 79 h 91"/>
                  <a:gd name="T26" fmla="*/ 55 w 115"/>
                  <a:gd name="T27" fmla="*/ 72 h 91"/>
                  <a:gd name="T28" fmla="*/ 48 w 115"/>
                  <a:gd name="T29" fmla="*/ 71 h 91"/>
                  <a:gd name="T30" fmla="*/ 49 w 115"/>
                  <a:gd name="T31" fmla="*/ 62 h 91"/>
                  <a:gd name="T32" fmla="*/ 13 w 115"/>
                  <a:gd name="T33" fmla="*/ 75 h 91"/>
                  <a:gd name="T34" fmla="*/ 35 w 115"/>
                  <a:gd name="T35" fmla="*/ 52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5" h="91">
                    <a:moveTo>
                      <a:pt x="35" y="52"/>
                    </a:moveTo>
                    <a:cubicBezTo>
                      <a:pt x="35" y="52"/>
                      <a:pt x="6" y="46"/>
                      <a:pt x="13" y="41"/>
                    </a:cubicBezTo>
                    <a:cubicBezTo>
                      <a:pt x="21" y="35"/>
                      <a:pt x="27" y="34"/>
                      <a:pt x="22" y="26"/>
                    </a:cubicBezTo>
                    <a:cubicBezTo>
                      <a:pt x="17" y="18"/>
                      <a:pt x="26" y="15"/>
                      <a:pt x="34" y="20"/>
                    </a:cubicBezTo>
                    <a:cubicBezTo>
                      <a:pt x="42" y="25"/>
                      <a:pt x="35" y="16"/>
                      <a:pt x="40" y="12"/>
                    </a:cubicBezTo>
                    <a:cubicBezTo>
                      <a:pt x="45" y="8"/>
                      <a:pt x="53" y="0"/>
                      <a:pt x="53" y="9"/>
                    </a:cubicBezTo>
                    <a:cubicBezTo>
                      <a:pt x="52" y="18"/>
                      <a:pt x="48" y="20"/>
                      <a:pt x="59" y="15"/>
                    </a:cubicBezTo>
                    <a:cubicBezTo>
                      <a:pt x="70" y="10"/>
                      <a:pt x="85" y="3"/>
                      <a:pt x="79" y="16"/>
                    </a:cubicBezTo>
                    <a:cubicBezTo>
                      <a:pt x="73" y="29"/>
                      <a:pt x="68" y="27"/>
                      <a:pt x="84" y="31"/>
                    </a:cubicBezTo>
                    <a:cubicBezTo>
                      <a:pt x="101" y="35"/>
                      <a:pt x="115" y="40"/>
                      <a:pt x="91" y="44"/>
                    </a:cubicBezTo>
                    <a:cubicBezTo>
                      <a:pt x="68" y="49"/>
                      <a:pt x="81" y="53"/>
                      <a:pt x="87" y="58"/>
                    </a:cubicBezTo>
                    <a:cubicBezTo>
                      <a:pt x="92" y="62"/>
                      <a:pt x="85" y="66"/>
                      <a:pt x="77" y="65"/>
                    </a:cubicBezTo>
                    <a:cubicBezTo>
                      <a:pt x="68" y="64"/>
                      <a:pt x="72" y="66"/>
                      <a:pt x="74" y="79"/>
                    </a:cubicBezTo>
                    <a:cubicBezTo>
                      <a:pt x="76" y="91"/>
                      <a:pt x="65" y="91"/>
                      <a:pt x="55" y="72"/>
                    </a:cubicBezTo>
                    <a:cubicBezTo>
                      <a:pt x="55" y="72"/>
                      <a:pt x="57" y="64"/>
                      <a:pt x="48" y="71"/>
                    </a:cubicBezTo>
                    <a:cubicBezTo>
                      <a:pt x="39" y="78"/>
                      <a:pt x="44" y="69"/>
                      <a:pt x="49" y="62"/>
                    </a:cubicBezTo>
                    <a:cubicBezTo>
                      <a:pt x="54" y="56"/>
                      <a:pt x="0" y="89"/>
                      <a:pt x="13" y="75"/>
                    </a:cubicBezTo>
                    <a:cubicBezTo>
                      <a:pt x="27" y="62"/>
                      <a:pt x="34" y="58"/>
                      <a:pt x="35" y="52"/>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6" name="Freeform 354">
                <a:extLst>
                  <a:ext uri="{FF2B5EF4-FFF2-40B4-BE49-F238E27FC236}">
                    <a16:creationId xmlns:a16="http://schemas.microsoft.com/office/drawing/2014/main" id="{5F296444-66F8-41EA-ADC1-657A4AEAE17B}"/>
                  </a:ext>
                </a:extLst>
              </p:cNvPr>
              <p:cNvSpPr>
                <a:spLocks/>
              </p:cNvSpPr>
              <p:nvPr/>
            </p:nvSpPr>
            <p:spPr bwMode="auto">
              <a:xfrm>
                <a:off x="3101" y="1614"/>
                <a:ext cx="39" cy="40"/>
              </a:xfrm>
              <a:custGeom>
                <a:avLst/>
                <a:gdLst>
                  <a:gd name="T0" fmla="*/ 4 w 31"/>
                  <a:gd name="T1" fmla="*/ 23 h 31"/>
                  <a:gd name="T2" fmla="*/ 24 w 31"/>
                  <a:gd name="T3" fmla="*/ 26 h 31"/>
                  <a:gd name="T4" fmla="*/ 26 w 31"/>
                  <a:gd name="T5" fmla="*/ 7 h 31"/>
                  <a:gd name="T6" fmla="*/ 7 w 31"/>
                  <a:gd name="T7" fmla="*/ 4 h 31"/>
                  <a:gd name="T8" fmla="*/ 4 w 31"/>
                  <a:gd name="T9" fmla="*/ 23 h 31"/>
                </a:gdLst>
                <a:ahLst/>
                <a:cxnLst>
                  <a:cxn ang="0">
                    <a:pos x="T0" y="T1"/>
                  </a:cxn>
                  <a:cxn ang="0">
                    <a:pos x="T2" y="T3"/>
                  </a:cxn>
                  <a:cxn ang="0">
                    <a:pos x="T4" y="T5"/>
                  </a:cxn>
                  <a:cxn ang="0">
                    <a:pos x="T6" y="T7"/>
                  </a:cxn>
                  <a:cxn ang="0">
                    <a:pos x="T8" y="T9"/>
                  </a:cxn>
                </a:cxnLst>
                <a:rect l="0" t="0" r="r" b="b"/>
                <a:pathLst>
                  <a:path w="31" h="31">
                    <a:moveTo>
                      <a:pt x="4" y="23"/>
                    </a:moveTo>
                    <a:cubicBezTo>
                      <a:pt x="9" y="29"/>
                      <a:pt x="18" y="31"/>
                      <a:pt x="24" y="26"/>
                    </a:cubicBezTo>
                    <a:cubicBezTo>
                      <a:pt x="30" y="22"/>
                      <a:pt x="31" y="13"/>
                      <a:pt x="26" y="7"/>
                    </a:cubicBezTo>
                    <a:cubicBezTo>
                      <a:pt x="21" y="1"/>
                      <a:pt x="13" y="0"/>
                      <a:pt x="7" y="4"/>
                    </a:cubicBezTo>
                    <a:cubicBezTo>
                      <a:pt x="1" y="9"/>
                      <a:pt x="0" y="17"/>
                      <a:pt x="4" y="2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7" name="Freeform 355">
                <a:extLst>
                  <a:ext uri="{FF2B5EF4-FFF2-40B4-BE49-F238E27FC236}">
                    <a16:creationId xmlns:a16="http://schemas.microsoft.com/office/drawing/2014/main" id="{7AA54BD5-11B0-4ACC-838E-401671C34577}"/>
                  </a:ext>
                </a:extLst>
              </p:cNvPr>
              <p:cNvSpPr>
                <a:spLocks/>
              </p:cNvSpPr>
              <p:nvPr/>
            </p:nvSpPr>
            <p:spPr bwMode="auto">
              <a:xfrm>
                <a:off x="1624" y="1038"/>
                <a:ext cx="23" cy="32"/>
              </a:xfrm>
              <a:custGeom>
                <a:avLst/>
                <a:gdLst>
                  <a:gd name="T0" fmla="*/ 17 w 18"/>
                  <a:gd name="T1" fmla="*/ 1 h 25"/>
                  <a:gd name="T2" fmla="*/ 17 w 18"/>
                  <a:gd name="T3" fmla="*/ 2 h 25"/>
                  <a:gd name="T4" fmla="*/ 9 w 18"/>
                  <a:gd name="T5" fmla="*/ 24 h 25"/>
                  <a:gd name="T6" fmla="*/ 8 w 18"/>
                  <a:gd name="T7" fmla="*/ 25 h 25"/>
                  <a:gd name="T8" fmla="*/ 7 w 18"/>
                  <a:gd name="T9" fmla="*/ 24 h 25"/>
                  <a:gd name="T10" fmla="*/ 13 w 18"/>
                  <a:gd name="T11" fmla="*/ 7 h 25"/>
                  <a:gd name="T12" fmla="*/ 1 w 18"/>
                  <a:gd name="T13" fmla="*/ 19 h 25"/>
                  <a:gd name="T14" fmla="*/ 0 w 18"/>
                  <a:gd name="T15" fmla="*/ 19 h 25"/>
                  <a:gd name="T16" fmla="*/ 0 w 18"/>
                  <a:gd name="T17" fmla="*/ 17 h 25"/>
                  <a:gd name="T18" fmla="*/ 16 w 18"/>
                  <a:gd name="T19" fmla="*/ 1 h 25"/>
                  <a:gd name="T20" fmla="*/ 17 w 18"/>
                  <a:gd name="T21" fmla="*/ 1 h 25"/>
                  <a:gd name="T22" fmla="*/ 17 w 18"/>
                  <a:gd name="T23" fmla="*/ 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25">
                    <a:moveTo>
                      <a:pt x="17" y="1"/>
                    </a:moveTo>
                    <a:cubicBezTo>
                      <a:pt x="18" y="1"/>
                      <a:pt x="18" y="1"/>
                      <a:pt x="17" y="2"/>
                    </a:cubicBezTo>
                    <a:cubicBezTo>
                      <a:pt x="13" y="10"/>
                      <a:pt x="9" y="24"/>
                      <a:pt x="9" y="24"/>
                    </a:cubicBezTo>
                    <a:cubicBezTo>
                      <a:pt x="9" y="25"/>
                      <a:pt x="8" y="25"/>
                      <a:pt x="8" y="25"/>
                    </a:cubicBezTo>
                    <a:cubicBezTo>
                      <a:pt x="7" y="25"/>
                      <a:pt x="7" y="24"/>
                      <a:pt x="7" y="24"/>
                    </a:cubicBezTo>
                    <a:cubicBezTo>
                      <a:pt x="7" y="23"/>
                      <a:pt x="10" y="14"/>
                      <a:pt x="13" y="7"/>
                    </a:cubicBezTo>
                    <a:cubicBezTo>
                      <a:pt x="1" y="19"/>
                      <a:pt x="1" y="19"/>
                      <a:pt x="1" y="19"/>
                    </a:cubicBezTo>
                    <a:cubicBezTo>
                      <a:pt x="1" y="19"/>
                      <a:pt x="0" y="19"/>
                      <a:pt x="0" y="19"/>
                    </a:cubicBezTo>
                    <a:cubicBezTo>
                      <a:pt x="0" y="18"/>
                      <a:pt x="0" y="18"/>
                      <a:pt x="0" y="17"/>
                    </a:cubicBezTo>
                    <a:cubicBezTo>
                      <a:pt x="16" y="1"/>
                      <a:pt x="16" y="1"/>
                      <a:pt x="16" y="1"/>
                    </a:cubicBezTo>
                    <a:cubicBezTo>
                      <a:pt x="16" y="0"/>
                      <a:pt x="17" y="0"/>
                      <a:pt x="17" y="1"/>
                    </a:cubicBezTo>
                    <a:cubicBezTo>
                      <a:pt x="17" y="1"/>
                      <a:pt x="17" y="1"/>
                      <a:pt x="17"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8" name="Freeform 356">
                <a:extLst>
                  <a:ext uri="{FF2B5EF4-FFF2-40B4-BE49-F238E27FC236}">
                    <a16:creationId xmlns:a16="http://schemas.microsoft.com/office/drawing/2014/main" id="{8BCEB838-87B3-428B-B310-9AF89C57C60A}"/>
                  </a:ext>
                </a:extLst>
              </p:cNvPr>
              <p:cNvSpPr>
                <a:spLocks/>
              </p:cNvSpPr>
              <p:nvPr/>
            </p:nvSpPr>
            <p:spPr bwMode="auto">
              <a:xfrm>
                <a:off x="1623" y="1022"/>
                <a:ext cx="26" cy="21"/>
              </a:xfrm>
              <a:custGeom>
                <a:avLst/>
                <a:gdLst>
                  <a:gd name="T0" fmla="*/ 20 w 20"/>
                  <a:gd name="T1" fmla="*/ 12 h 16"/>
                  <a:gd name="T2" fmla="*/ 20 w 20"/>
                  <a:gd name="T3" fmla="*/ 12 h 16"/>
                  <a:gd name="T4" fmla="*/ 19 w 20"/>
                  <a:gd name="T5" fmla="*/ 13 h 16"/>
                  <a:gd name="T6" fmla="*/ 1 w 20"/>
                  <a:gd name="T7" fmla="*/ 16 h 16"/>
                  <a:gd name="T8" fmla="*/ 0 w 20"/>
                  <a:gd name="T9" fmla="*/ 15 h 16"/>
                  <a:gd name="T10" fmla="*/ 1 w 20"/>
                  <a:gd name="T11" fmla="*/ 14 h 16"/>
                  <a:gd name="T12" fmla="*/ 17 w 20"/>
                  <a:gd name="T13" fmla="*/ 12 h 16"/>
                  <a:gd name="T14" fmla="*/ 1 w 20"/>
                  <a:gd name="T15" fmla="*/ 2 h 16"/>
                  <a:gd name="T16" fmla="*/ 0 w 20"/>
                  <a:gd name="T17" fmla="*/ 0 h 16"/>
                  <a:gd name="T18" fmla="*/ 2 w 20"/>
                  <a:gd name="T19" fmla="*/ 0 h 16"/>
                  <a:gd name="T20" fmla="*/ 20 w 20"/>
                  <a:gd name="T21" fmla="*/ 11 h 16"/>
                  <a:gd name="T22" fmla="*/ 20 w 20"/>
                  <a:gd name="T23" fmla="*/ 1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 h="16">
                    <a:moveTo>
                      <a:pt x="20" y="12"/>
                    </a:moveTo>
                    <a:cubicBezTo>
                      <a:pt x="20" y="12"/>
                      <a:pt x="20" y="12"/>
                      <a:pt x="20" y="12"/>
                    </a:cubicBezTo>
                    <a:cubicBezTo>
                      <a:pt x="20" y="13"/>
                      <a:pt x="20" y="13"/>
                      <a:pt x="19" y="13"/>
                    </a:cubicBezTo>
                    <a:cubicBezTo>
                      <a:pt x="1" y="16"/>
                      <a:pt x="1" y="16"/>
                      <a:pt x="1" y="16"/>
                    </a:cubicBezTo>
                    <a:cubicBezTo>
                      <a:pt x="1" y="16"/>
                      <a:pt x="0" y="15"/>
                      <a:pt x="0" y="15"/>
                    </a:cubicBezTo>
                    <a:cubicBezTo>
                      <a:pt x="0" y="14"/>
                      <a:pt x="0" y="14"/>
                      <a:pt x="1" y="14"/>
                    </a:cubicBezTo>
                    <a:cubicBezTo>
                      <a:pt x="17" y="12"/>
                      <a:pt x="17" y="12"/>
                      <a:pt x="17" y="12"/>
                    </a:cubicBezTo>
                    <a:cubicBezTo>
                      <a:pt x="1" y="2"/>
                      <a:pt x="1" y="2"/>
                      <a:pt x="1" y="2"/>
                    </a:cubicBezTo>
                    <a:cubicBezTo>
                      <a:pt x="0" y="1"/>
                      <a:pt x="0" y="1"/>
                      <a:pt x="0" y="0"/>
                    </a:cubicBezTo>
                    <a:cubicBezTo>
                      <a:pt x="1" y="0"/>
                      <a:pt x="1" y="0"/>
                      <a:pt x="2" y="0"/>
                    </a:cubicBezTo>
                    <a:cubicBezTo>
                      <a:pt x="20" y="11"/>
                      <a:pt x="20" y="11"/>
                      <a:pt x="20" y="11"/>
                    </a:cubicBezTo>
                    <a:cubicBezTo>
                      <a:pt x="20" y="11"/>
                      <a:pt x="20" y="11"/>
                      <a:pt x="20" y="1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9" name="Freeform 357">
                <a:extLst>
                  <a:ext uri="{FF2B5EF4-FFF2-40B4-BE49-F238E27FC236}">
                    <a16:creationId xmlns:a16="http://schemas.microsoft.com/office/drawing/2014/main" id="{AB50D4E8-8E88-4898-8305-805F05BEDBF0}"/>
                  </a:ext>
                </a:extLst>
              </p:cNvPr>
              <p:cNvSpPr>
                <a:spLocks/>
              </p:cNvSpPr>
              <p:nvPr/>
            </p:nvSpPr>
            <p:spPr bwMode="auto">
              <a:xfrm>
                <a:off x="1645" y="1003"/>
                <a:ext cx="22" cy="36"/>
              </a:xfrm>
              <a:custGeom>
                <a:avLst/>
                <a:gdLst>
                  <a:gd name="T0" fmla="*/ 16 w 17"/>
                  <a:gd name="T1" fmla="*/ 0 h 28"/>
                  <a:gd name="T2" fmla="*/ 16 w 17"/>
                  <a:gd name="T3" fmla="*/ 1 h 28"/>
                  <a:gd name="T4" fmla="*/ 3 w 17"/>
                  <a:gd name="T5" fmla="*/ 28 h 28"/>
                  <a:gd name="T6" fmla="*/ 2 w 17"/>
                  <a:gd name="T7" fmla="*/ 28 h 28"/>
                  <a:gd name="T8" fmla="*/ 1 w 17"/>
                  <a:gd name="T9" fmla="*/ 27 h 28"/>
                  <a:gd name="T10" fmla="*/ 0 w 17"/>
                  <a:gd name="T11" fmla="*/ 11 h 28"/>
                  <a:gd name="T12" fmla="*/ 1 w 17"/>
                  <a:gd name="T13" fmla="*/ 10 h 28"/>
                  <a:gd name="T14" fmla="*/ 2 w 17"/>
                  <a:gd name="T15" fmla="*/ 11 h 28"/>
                  <a:gd name="T16" fmla="*/ 3 w 17"/>
                  <a:gd name="T17" fmla="*/ 24 h 28"/>
                  <a:gd name="T18" fmla="*/ 15 w 17"/>
                  <a:gd name="T19" fmla="*/ 0 h 28"/>
                  <a:gd name="T20" fmla="*/ 16 w 17"/>
                  <a:gd name="T21" fmla="*/ 0 h 28"/>
                  <a:gd name="T22" fmla="*/ 16 w 17"/>
                  <a:gd name="T23"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28">
                    <a:moveTo>
                      <a:pt x="16" y="0"/>
                    </a:moveTo>
                    <a:cubicBezTo>
                      <a:pt x="17" y="0"/>
                      <a:pt x="17" y="1"/>
                      <a:pt x="16" y="1"/>
                    </a:cubicBezTo>
                    <a:cubicBezTo>
                      <a:pt x="3" y="28"/>
                      <a:pt x="3" y="28"/>
                      <a:pt x="3" y="28"/>
                    </a:cubicBezTo>
                    <a:cubicBezTo>
                      <a:pt x="3" y="28"/>
                      <a:pt x="3" y="28"/>
                      <a:pt x="2" y="28"/>
                    </a:cubicBezTo>
                    <a:cubicBezTo>
                      <a:pt x="2" y="28"/>
                      <a:pt x="1" y="28"/>
                      <a:pt x="1" y="27"/>
                    </a:cubicBezTo>
                    <a:cubicBezTo>
                      <a:pt x="0" y="11"/>
                      <a:pt x="0" y="11"/>
                      <a:pt x="0" y="11"/>
                    </a:cubicBezTo>
                    <a:cubicBezTo>
                      <a:pt x="0" y="11"/>
                      <a:pt x="1" y="10"/>
                      <a:pt x="1" y="10"/>
                    </a:cubicBezTo>
                    <a:cubicBezTo>
                      <a:pt x="2" y="10"/>
                      <a:pt x="2" y="10"/>
                      <a:pt x="2" y="11"/>
                    </a:cubicBezTo>
                    <a:cubicBezTo>
                      <a:pt x="3" y="24"/>
                      <a:pt x="3" y="24"/>
                      <a:pt x="3" y="24"/>
                    </a:cubicBezTo>
                    <a:cubicBezTo>
                      <a:pt x="15" y="0"/>
                      <a:pt x="15" y="0"/>
                      <a:pt x="15" y="0"/>
                    </a:cubicBezTo>
                    <a:cubicBezTo>
                      <a:pt x="15" y="0"/>
                      <a:pt x="16" y="0"/>
                      <a:pt x="16" y="0"/>
                    </a:cubicBezTo>
                    <a:cubicBezTo>
                      <a:pt x="16" y="0"/>
                      <a:pt x="16" y="0"/>
                      <a:pt x="16"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0" name="Freeform 358">
                <a:extLst>
                  <a:ext uri="{FF2B5EF4-FFF2-40B4-BE49-F238E27FC236}">
                    <a16:creationId xmlns:a16="http://schemas.microsoft.com/office/drawing/2014/main" id="{6247F29F-642A-4555-ACF2-58D0BC1EA16D}"/>
                  </a:ext>
                </a:extLst>
              </p:cNvPr>
              <p:cNvSpPr>
                <a:spLocks/>
              </p:cNvSpPr>
              <p:nvPr/>
            </p:nvSpPr>
            <p:spPr bwMode="auto">
              <a:xfrm>
                <a:off x="1646" y="1012"/>
                <a:ext cx="35" cy="27"/>
              </a:xfrm>
              <a:custGeom>
                <a:avLst/>
                <a:gdLst>
                  <a:gd name="T0" fmla="*/ 21 w 27"/>
                  <a:gd name="T1" fmla="*/ 0 h 21"/>
                  <a:gd name="T2" fmla="*/ 21 w 27"/>
                  <a:gd name="T3" fmla="*/ 2 h 21"/>
                  <a:gd name="T4" fmla="*/ 8 w 27"/>
                  <a:gd name="T5" fmla="*/ 16 h 21"/>
                  <a:gd name="T6" fmla="*/ 26 w 27"/>
                  <a:gd name="T7" fmla="*/ 10 h 21"/>
                  <a:gd name="T8" fmla="*/ 27 w 27"/>
                  <a:gd name="T9" fmla="*/ 11 h 21"/>
                  <a:gd name="T10" fmla="*/ 26 w 27"/>
                  <a:gd name="T11" fmla="*/ 12 h 21"/>
                  <a:gd name="T12" fmla="*/ 2 w 27"/>
                  <a:gd name="T13" fmla="*/ 21 h 21"/>
                  <a:gd name="T14" fmla="*/ 1 w 27"/>
                  <a:gd name="T15" fmla="*/ 21 h 21"/>
                  <a:gd name="T16" fmla="*/ 1 w 27"/>
                  <a:gd name="T17" fmla="*/ 19 h 21"/>
                  <a:gd name="T18" fmla="*/ 19 w 27"/>
                  <a:gd name="T19" fmla="*/ 2 h 21"/>
                  <a:gd name="T20" fmla="*/ 19 w 27"/>
                  <a:gd name="T21" fmla="*/ 1 h 21"/>
                  <a:gd name="T22" fmla="*/ 19 w 27"/>
                  <a:gd name="T23" fmla="*/ 0 h 21"/>
                  <a:gd name="T24" fmla="*/ 20 w 27"/>
                  <a:gd name="T25" fmla="*/ 0 h 21"/>
                  <a:gd name="T26" fmla="*/ 21 w 27"/>
                  <a:gd name="T2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21">
                    <a:moveTo>
                      <a:pt x="21" y="0"/>
                    </a:moveTo>
                    <a:cubicBezTo>
                      <a:pt x="21" y="1"/>
                      <a:pt x="21" y="1"/>
                      <a:pt x="21" y="2"/>
                    </a:cubicBezTo>
                    <a:cubicBezTo>
                      <a:pt x="21" y="5"/>
                      <a:pt x="14" y="12"/>
                      <a:pt x="8" y="16"/>
                    </a:cubicBezTo>
                    <a:cubicBezTo>
                      <a:pt x="14" y="13"/>
                      <a:pt x="23" y="10"/>
                      <a:pt x="26" y="10"/>
                    </a:cubicBezTo>
                    <a:cubicBezTo>
                      <a:pt x="27" y="10"/>
                      <a:pt x="27" y="11"/>
                      <a:pt x="27" y="11"/>
                    </a:cubicBezTo>
                    <a:cubicBezTo>
                      <a:pt x="27" y="12"/>
                      <a:pt x="27" y="12"/>
                      <a:pt x="26" y="12"/>
                    </a:cubicBezTo>
                    <a:cubicBezTo>
                      <a:pt x="22" y="12"/>
                      <a:pt x="8" y="18"/>
                      <a:pt x="2" y="21"/>
                    </a:cubicBezTo>
                    <a:cubicBezTo>
                      <a:pt x="1" y="21"/>
                      <a:pt x="1" y="21"/>
                      <a:pt x="1" y="21"/>
                    </a:cubicBezTo>
                    <a:cubicBezTo>
                      <a:pt x="0" y="20"/>
                      <a:pt x="0" y="20"/>
                      <a:pt x="1" y="19"/>
                    </a:cubicBezTo>
                    <a:cubicBezTo>
                      <a:pt x="8" y="14"/>
                      <a:pt x="19" y="5"/>
                      <a:pt x="19" y="2"/>
                    </a:cubicBezTo>
                    <a:cubicBezTo>
                      <a:pt x="19" y="1"/>
                      <a:pt x="19" y="1"/>
                      <a:pt x="19" y="1"/>
                    </a:cubicBezTo>
                    <a:cubicBezTo>
                      <a:pt x="19" y="1"/>
                      <a:pt x="19" y="0"/>
                      <a:pt x="19" y="0"/>
                    </a:cubicBezTo>
                    <a:cubicBezTo>
                      <a:pt x="19" y="0"/>
                      <a:pt x="20" y="0"/>
                      <a:pt x="20" y="0"/>
                    </a:cubicBezTo>
                    <a:cubicBezTo>
                      <a:pt x="20" y="0"/>
                      <a:pt x="21" y="0"/>
                      <a:pt x="21"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1" name="Freeform 359">
                <a:extLst>
                  <a:ext uri="{FF2B5EF4-FFF2-40B4-BE49-F238E27FC236}">
                    <a16:creationId xmlns:a16="http://schemas.microsoft.com/office/drawing/2014/main" id="{73DB2B44-EFB0-4CA4-8FB1-E4BC69807630}"/>
                  </a:ext>
                </a:extLst>
              </p:cNvPr>
              <p:cNvSpPr>
                <a:spLocks/>
              </p:cNvSpPr>
              <p:nvPr/>
            </p:nvSpPr>
            <p:spPr bwMode="auto">
              <a:xfrm>
                <a:off x="1643" y="1033"/>
                <a:ext cx="51" cy="37"/>
              </a:xfrm>
              <a:custGeom>
                <a:avLst/>
                <a:gdLst>
                  <a:gd name="T0" fmla="*/ 39 w 39"/>
                  <a:gd name="T1" fmla="*/ 15 h 29"/>
                  <a:gd name="T2" fmla="*/ 39 w 39"/>
                  <a:gd name="T3" fmla="*/ 16 h 29"/>
                  <a:gd name="T4" fmla="*/ 38 w 39"/>
                  <a:gd name="T5" fmla="*/ 16 h 29"/>
                  <a:gd name="T6" fmla="*/ 4 w 39"/>
                  <a:gd name="T7" fmla="*/ 5 h 29"/>
                  <a:gd name="T8" fmla="*/ 21 w 39"/>
                  <a:gd name="T9" fmla="*/ 27 h 29"/>
                  <a:gd name="T10" fmla="*/ 21 w 39"/>
                  <a:gd name="T11" fmla="*/ 29 h 29"/>
                  <a:gd name="T12" fmla="*/ 20 w 39"/>
                  <a:gd name="T13" fmla="*/ 29 h 29"/>
                  <a:gd name="T14" fmla="*/ 3 w 39"/>
                  <a:gd name="T15" fmla="*/ 3 h 29"/>
                  <a:gd name="T16" fmla="*/ 38 w 39"/>
                  <a:gd name="T17" fmla="*/ 15 h 29"/>
                  <a:gd name="T18" fmla="*/ 39 w 39"/>
                  <a:gd name="T19" fmla="*/ 1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29">
                    <a:moveTo>
                      <a:pt x="39" y="15"/>
                    </a:moveTo>
                    <a:cubicBezTo>
                      <a:pt x="39" y="15"/>
                      <a:pt x="39" y="16"/>
                      <a:pt x="39" y="16"/>
                    </a:cubicBezTo>
                    <a:cubicBezTo>
                      <a:pt x="39" y="16"/>
                      <a:pt x="38" y="17"/>
                      <a:pt x="38" y="16"/>
                    </a:cubicBezTo>
                    <a:cubicBezTo>
                      <a:pt x="23" y="10"/>
                      <a:pt x="6" y="3"/>
                      <a:pt x="4" y="5"/>
                    </a:cubicBezTo>
                    <a:cubicBezTo>
                      <a:pt x="3" y="6"/>
                      <a:pt x="11" y="17"/>
                      <a:pt x="21" y="27"/>
                    </a:cubicBezTo>
                    <a:cubicBezTo>
                      <a:pt x="22" y="28"/>
                      <a:pt x="22" y="28"/>
                      <a:pt x="21" y="29"/>
                    </a:cubicBezTo>
                    <a:cubicBezTo>
                      <a:pt x="21" y="29"/>
                      <a:pt x="20" y="29"/>
                      <a:pt x="20" y="29"/>
                    </a:cubicBezTo>
                    <a:cubicBezTo>
                      <a:pt x="12" y="21"/>
                      <a:pt x="0" y="7"/>
                      <a:pt x="3" y="3"/>
                    </a:cubicBezTo>
                    <a:cubicBezTo>
                      <a:pt x="5" y="0"/>
                      <a:pt x="29" y="10"/>
                      <a:pt x="38" y="15"/>
                    </a:cubicBezTo>
                    <a:cubicBezTo>
                      <a:pt x="39" y="15"/>
                      <a:pt x="39" y="15"/>
                      <a:pt x="39" y="1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2" name="Freeform 360">
                <a:extLst>
                  <a:ext uri="{FF2B5EF4-FFF2-40B4-BE49-F238E27FC236}">
                    <a16:creationId xmlns:a16="http://schemas.microsoft.com/office/drawing/2014/main" id="{B54773AF-9C2B-4384-8612-AC7648F78E03}"/>
                  </a:ext>
                </a:extLst>
              </p:cNvPr>
              <p:cNvSpPr>
                <a:spLocks/>
              </p:cNvSpPr>
              <p:nvPr/>
            </p:nvSpPr>
            <p:spPr bwMode="auto">
              <a:xfrm>
                <a:off x="1646" y="1036"/>
                <a:ext cx="9" cy="29"/>
              </a:xfrm>
              <a:custGeom>
                <a:avLst/>
                <a:gdLst>
                  <a:gd name="T0" fmla="*/ 2 w 7"/>
                  <a:gd name="T1" fmla="*/ 1 h 22"/>
                  <a:gd name="T2" fmla="*/ 2 w 7"/>
                  <a:gd name="T3" fmla="*/ 1 h 22"/>
                  <a:gd name="T4" fmla="*/ 7 w 7"/>
                  <a:gd name="T5" fmla="*/ 21 h 22"/>
                  <a:gd name="T6" fmla="*/ 6 w 7"/>
                  <a:gd name="T7" fmla="*/ 22 h 22"/>
                  <a:gd name="T8" fmla="*/ 5 w 7"/>
                  <a:gd name="T9" fmla="*/ 22 h 22"/>
                  <a:gd name="T10" fmla="*/ 0 w 7"/>
                  <a:gd name="T11" fmla="*/ 1 h 22"/>
                  <a:gd name="T12" fmla="*/ 1 w 7"/>
                  <a:gd name="T13" fmla="*/ 0 h 22"/>
                  <a:gd name="T14" fmla="*/ 2 w 7"/>
                  <a:gd name="T15" fmla="*/ 1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22">
                    <a:moveTo>
                      <a:pt x="2" y="1"/>
                    </a:moveTo>
                    <a:cubicBezTo>
                      <a:pt x="2" y="1"/>
                      <a:pt x="2" y="1"/>
                      <a:pt x="2" y="1"/>
                    </a:cubicBezTo>
                    <a:cubicBezTo>
                      <a:pt x="7" y="21"/>
                      <a:pt x="7" y="21"/>
                      <a:pt x="7" y="21"/>
                    </a:cubicBezTo>
                    <a:cubicBezTo>
                      <a:pt x="7" y="22"/>
                      <a:pt x="7" y="22"/>
                      <a:pt x="6" y="22"/>
                    </a:cubicBezTo>
                    <a:cubicBezTo>
                      <a:pt x="6" y="22"/>
                      <a:pt x="5" y="22"/>
                      <a:pt x="5" y="22"/>
                    </a:cubicBezTo>
                    <a:cubicBezTo>
                      <a:pt x="0" y="1"/>
                      <a:pt x="0" y="1"/>
                      <a:pt x="0" y="1"/>
                    </a:cubicBezTo>
                    <a:cubicBezTo>
                      <a:pt x="0" y="1"/>
                      <a:pt x="1" y="0"/>
                      <a:pt x="1" y="0"/>
                    </a:cubicBezTo>
                    <a:cubicBezTo>
                      <a:pt x="2" y="0"/>
                      <a:pt x="2" y="0"/>
                      <a:pt x="2"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3" name="Freeform 361">
                <a:extLst>
                  <a:ext uri="{FF2B5EF4-FFF2-40B4-BE49-F238E27FC236}">
                    <a16:creationId xmlns:a16="http://schemas.microsoft.com/office/drawing/2014/main" id="{961F5123-DCB0-408D-B794-B831D3EFDCF7}"/>
                  </a:ext>
                </a:extLst>
              </p:cNvPr>
              <p:cNvSpPr>
                <a:spLocks/>
              </p:cNvSpPr>
              <p:nvPr/>
            </p:nvSpPr>
            <p:spPr bwMode="auto">
              <a:xfrm>
                <a:off x="1629" y="1063"/>
                <a:ext cx="11" cy="11"/>
              </a:xfrm>
              <a:custGeom>
                <a:avLst/>
                <a:gdLst>
                  <a:gd name="T0" fmla="*/ 2 w 8"/>
                  <a:gd name="T1" fmla="*/ 1 h 8"/>
                  <a:gd name="T2" fmla="*/ 7 w 8"/>
                  <a:gd name="T3" fmla="*/ 2 h 8"/>
                  <a:gd name="T4" fmla="*/ 7 w 8"/>
                  <a:gd name="T5" fmla="*/ 7 h 8"/>
                  <a:gd name="T6" fmla="*/ 1 w 8"/>
                  <a:gd name="T7" fmla="*/ 6 h 8"/>
                  <a:gd name="T8" fmla="*/ 2 w 8"/>
                  <a:gd name="T9" fmla="*/ 1 h 8"/>
                </a:gdLst>
                <a:ahLst/>
                <a:cxnLst>
                  <a:cxn ang="0">
                    <a:pos x="T0" y="T1"/>
                  </a:cxn>
                  <a:cxn ang="0">
                    <a:pos x="T2" y="T3"/>
                  </a:cxn>
                  <a:cxn ang="0">
                    <a:pos x="T4" y="T5"/>
                  </a:cxn>
                  <a:cxn ang="0">
                    <a:pos x="T6" y="T7"/>
                  </a:cxn>
                  <a:cxn ang="0">
                    <a:pos x="T8" y="T9"/>
                  </a:cxn>
                </a:cxnLst>
                <a:rect l="0" t="0" r="r" b="b"/>
                <a:pathLst>
                  <a:path w="8" h="8">
                    <a:moveTo>
                      <a:pt x="2" y="1"/>
                    </a:moveTo>
                    <a:cubicBezTo>
                      <a:pt x="3" y="0"/>
                      <a:pt x="6" y="0"/>
                      <a:pt x="7" y="2"/>
                    </a:cubicBezTo>
                    <a:cubicBezTo>
                      <a:pt x="8" y="4"/>
                      <a:pt x="8" y="6"/>
                      <a:pt x="7" y="7"/>
                    </a:cubicBezTo>
                    <a:cubicBezTo>
                      <a:pt x="5" y="8"/>
                      <a:pt x="3" y="8"/>
                      <a:pt x="1" y="6"/>
                    </a:cubicBezTo>
                    <a:cubicBezTo>
                      <a:pt x="0" y="4"/>
                      <a:pt x="0" y="2"/>
                      <a:pt x="2"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4" name="Freeform 362">
                <a:extLst>
                  <a:ext uri="{FF2B5EF4-FFF2-40B4-BE49-F238E27FC236}">
                    <a16:creationId xmlns:a16="http://schemas.microsoft.com/office/drawing/2014/main" id="{FF6CAF6A-5C8A-4A6D-8A2C-43F9C6FFF111}"/>
                  </a:ext>
                </a:extLst>
              </p:cNvPr>
              <p:cNvSpPr>
                <a:spLocks/>
              </p:cNvSpPr>
              <p:nvPr/>
            </p:nvSpPr>
            <p:spPr bwMode="auto">
              <a:xfrm>
                <a:off x="1620" y="1057"/>
                <a:ext cx="8" cy="9"/>
              </a:xfrm>
              <a:custGeom>
                <a:avLst/>
                <a:gdLst>
                  <a:gd name="T0" fmla="*/ 5 w 6"/>
                  <a:gd name="T1" fmla="*/ 6 h 7"/>
                  <a:gd name="T2" fmla="*/ 5 w 6"/>
                  <a:gd name="T3" fmla="*/ 2 h 7"/>
                  <a:gd name="T4" fmla="*/ 1 w 6"/>
                  <a:gd name="T5" fmla="*/ 1 h 7"/>
                  <a:gd name="T6" fmla="*/ 1 w 6"/>
                  <a:gd name="T7" fmla="*/ 5 h 7"/>
                  <a:gd name="T8" fmla="*/ 5 w 6"/>
                  <a:gd name="T9" fmla="*/ 6 h 7"/>
                </a:gdLst>
                <a:ahLst/>
                <a:cxnLst>
                  <a:cxn ang="0">
                    <a:pos x="T0" y="T1"/>
                  </a:cxn>
                  <a:cxn ang="0">
                    <a:pos x="T2" y="T3"/>
                  </a:cxn>
                  <a:cxn ang="0">
                    <a:pos x="T4" y="T5"/>
                  </a:cxn>
                  <a:cxn ang="0">
                    <a:pos x="T6" y="T7"/>
                  </a:cxn>
                  <a:cxn ang="0">
                    <a:pos x="T8" y="T9"/>
                  </a:cxn>
                </a:cxnLst>
                <a:rect l="0" t="0" r="r" b="b"/>
                <a:pathLst>
                  <a:path w="6" h="7">
                    <a:moveTo>
                      <a:pt x="5" y="6"/>
                    </a:moveTo>
                    <a:cubicBezTo>
                      <a:pt x="6" y="5"/>
                      <a:pt x="6" y="3"/>
                      <a:pt x="5" y="2"/>
                    </a:cubicBezTo>
                    <a:cubicBezTo>
                      <a:pt x="4" y="1"/>
                      <a:pt x="3" y="0"/>
                      <a:pt x="1" y="1"/>
                    </a:cubicBezTo>
                    <a:cubicBezTo>
                      <a:pt x="0" y="2"/>
                      <a:pt x="0" y="4"/>
                      <a:pt x="1" y="5"/>
                    </a:cubicBezTo>
                    <a:cubicBezTo>
                      <a:pt x="2" y="7"/>
                      <a:pt x="3" y="7"/>
                      <a:pt x="5" y="6"/>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5" name="Freeform 363">
                <a:extLst>
                  <a:ext uri="{FF2B5EF4-FFF2-40B4-BE49-F238E27FC236}">
                    <a16:creationId xmlns:a16="http://schemas.microsoft.com/office/drawing/2014/main" id="{40AC9885-25F6-4F05-BBAF-216AE3D0F8B8}"/>
                  </a:ext>
                </a:extLst>
              </p:cNvPr>
              <p:cNvSpPr>
                <a:spLocks/>
              </p:cNvSpPr>
              <p:nvPr/>
            </p:nvSpPr>
            <p:spPr bwMode="auto">
              <a:xfrm>
                <a:off x="1649" y="1058"/>
                <a:ext cx="10" cy="9"/>
              </a:xfrm>
              <a:custGeom>
                <a:avLst/>
                <a:gdLst>
                  <a:gd name="T0" fmla="*/ 2 w 8"/>
                  <a:gd name="T1" fmla="*/ 1 h 7"/>
                  <a:gd name="T2" fmla="*/ 7 w 8"/>
                  <a:gd name="T3" fmla="*/ 1 h 7"/>
                  <a:gd name="T4" fmla="*/ 6 w 8"/>
                  <a:gd name="T5" fmla="*/ 6 h 7"/>
                  <a:gd name="T6" fmla="*/ 1 w 8"/>
                  <a:gd name="T7" fmla="*/ 6 h 7"/>
                  <a:gd name="T8" fmla="*/ 2 w 8"/>
                  <a:gd name="T9" fmla="*/ 1 h 7"/>
                </a:gdLst>
                <a:ahLst/>
                <a:cxnLst>
                  <a:cxn ang="0">
                    <a:pos x="T0" y="T1"/>
                  </a:cxn>
                  <a:cxn ang="0">
                    <a:pos x="T2" y="T3"/>
                  </a:cxn>
                  <a:cxn ang="0">
                    <a:pos x="T4" y="T5"/>
                  </a:cxn>
                  <a:cxn ang="0">
                    <a:pos x="T6" y="T7"/>
                  </a:cxn>
                  <a:cxn ang="0">
                    <a:pos x="T8" y="T9"/>
                  </a:cxn>
                </a:cxnLst>
                <a:rect l="0" t="0" r="r" b="b"/>
                <a:pathLst>
                  <a:path w="8" h="7">
                    <a:moveTo>
                      <a:pt x="2" y="1"/>
                    </a:moveTo>
                    <a:cubicBezTo>
                      <a:pt x="3" y="0"/>
                      <a:pt x="5" y="0"/>
                      <a:pt x="7" y="1"/>
                    </a:cubicBezTo>
                    <a:cubicBezTo>
                      <a:pt x="8" y="3"/>
                      <a:pt x="7" y="5"/>
                      <a:pt x="6" y="6"/>
                    </a:cubicBezTo>
                    <a:cubicBezTo>
                      <a:pt x="4" y="7"/>
                      <a:pt x="2" y="7"/>
                      <a:pt x="1" y="6"/>
                    </a:cubicBezTo>
                    <a:cubicBezTo>
                      <a:pt x="0" y="4"/>
                      <a:pt x="0" y="2"/>
                      <a:pt x="2"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6" name="Freeform 364">
                <a:extLst>
                  <a:ext uri="{FF2B5EF4-FFF2-40B4-BE49-F238E27FC236}">
                    <a16:creationId xmlns:a16="http://schemas.microsoft.com/office/drawing/2014/main" id="{7EE09A51-A410-4AC7-9C76-BE2816DDE7F5}"/>
                  </a:ext>
                </a:extLst>
              </p:cNvPr>
              <p:cNvSpPr>
                <a:spLocks/>
              </p:cNvSpPr>
              <p:nvPr/>
            </p:nvSpPr>
            <p:spPr bwMode="auto">
              <a:xfrm>
                <a:off x="1664" y="1063"/>
                <a:ext cx="12" cy="12"/>
              </a:xfrm>
              <a:custGeom>
                <a:avLst/>
                <a:gdLst>
                  <a:gd name="T0" fmla="*/ 2 w 9"/>
                  <a:gd name="T1" fmla="*/ 1 h 9"/>
                  <a:gd name="T2" fmla="*/ 8 w 9"/>
                  <a:gd name="T3" fmla="*/ 2 h 9"/>
                  <a:gd name="T4" fmla="*/ 7 w 9"/>
                  <a:gd name="T5" fmla="*/ 7 h 9"/>
                  <a:gd name="T6" fmla="*/ 2 w 9"/>
                  <a:gd name="T7" fmla="*/ 6 h 9"/>
                  <a:gd name="T8" fmla="*/ 2 w 9"/>
                  <a:gd name="T9" fmla="*/ 1 h 9"/>
                </a:gdLst>
                <a:ahLst/>
                <a:cxnLst>
                  <a:cxn ang="0">
                    <a:pos x="T0" y="T1"/>
                  </a:cxn>
                  <a:cxn ang="0">
                    <a:pos x="T2" y="T3"/>
                  </a:cxn>
                  <a:cxn ang="0">
                    <a:pos x="T4" y="T5"/>
                  </a:cxn>
                  <a:cxn ang="0">
                    <a:pos x="T6" y="T7"/>
                  </a:cxn>
                  <a:cxn ang="0">
                    <a:pos x="T8" y="T9"/>
                  </a:cxn>
                </a:cxnLst>
                <a:rect l="0" t="0" r="r" b="b"/>
                <a:pathLst>
                  <a:path w="9" h="9">
                    <a:moveTo>
                      <a:pt x="2" y="1"/>
                    </a:moveTo>
                    <a:cubicBezTo>
                      <a:pt x="4" y="0"/>
                      <a:pt x="7" y="0"/>
                      <a:pt x="8" y="2"/>
                    </a:cubicBezTo>
                    <a:cubicBezTo>
                      <a:pt x="9" y="4"/>
                      <a:pt x="9" y="6"/>
                      <a:pt x="7" y="7"/>
                    </a:cubicBezTo>
                    <a:cubicBezTo>
                      <a:pt x="5" y="9"/>
                      <a:pt x="3" y="8"/>
                      <a:pt x="2" y="6"/>
                    </a:cubicBezTo>
                    <a:cubicBezTo>
                      <a:pt x="0" y="5"/>
                      <a:pt x="1" y="2"/>
                      <a:pt x="2"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7" name="Freeform 365">
                <a:extLst>
                  <a:ext uri="{FF2B5EF4-FFF2-40B4-BE49-F238E27FC236}">
                    <a16:creationId xmlns:a16="http://schemas.microsoft.com/office/drawing/2014/main" id="{58B16630-AA4D-450F-B77D-91E268C90838}"/>
                  </a:ext>
                </a:extLst>
              </p:cNvPr>
              <p:cNvSpPr>
                <a:spLocks/>
              </p:cNvSpPr>
              <p:nvPr/>
            </p:nvSpPr>
            <p:spPr bwMode="auto">
              <a:xfrm>
                <a:off x="1685" y="1045"/>
                <a:ext cx="15" cy="16"/>
              </a:xfrm>
              <a:custGeom>
                <a:avLst/>
                <a:gdLst>
                  <a:gd name="T0" fmla="*/ 3 w 12"/>
                  <a:gd name="T1" fmla="*/ 1 h 12"/>
                  <a:gd name="T2" fmla="*/ 10 w 12"/>
                  <a:gd name="T3" fmla="*/ 3 h 12"/>
                  <a:gd name="T4" fmla="*/ 9 w 12"/>
                  <a:gd name="T5" fmla="*/ 10 h 12"/>
                  <a:gd name="T6" fmla="*/ 2 w 12"/>
                  <a:gd name="T7" fmla="*/ 8 h 12"/>
                  <a:gd name="T8" fmla="*/ 3 w 12"/>
                  <a:gd name="T9" fmla="*/ 1 h 12"/>
                </a:gdLst>
                <a:ahLst/>
                <a:cxnLst>
                  <a:cxn ang="0">
                    <a:pos x="T0" y="T1"/>
                  </a:cxn>
                  <a:cxn ang="0">
                    <a:pos x="T2" y="T3"/>
                  </a:cxn>
                  <a:cxn ang="0">
                    <a:pos x="T4" y="T5"/>
                  </a:cxn>
                  <a:cxn ang="0">
                    <a:pos x="T6" y="T7"/>
                  </a:cxn>
                  <a:cxn ang="0">
                    <a:pos x="T8" y="T9"/>
                  </a:cxn>
                </a:cxnLst>
                <a:rect l="0" t="0" r="r" b="b"/>
                <a:pathLst>
                  <a:path w="12" h="12">
                    <a:moveTo>
                      <a:pt x="3" y="1"/>
                    </a:moveTo>
                    <a:cubicBezTo>
                      <a:pt x="5" y="0"/>
                      <a:pt x="8" y="0"/>
                      <a:pt x="10" y="3"/>
                    </a:cubicBezTo>
                    <a:cubicBezTo>
                      <a:pt x="12" y="5"/>
                      <a:pt x="11" y="8"/>
                      <a:pt x="9" y="10"/>
                    </a:cubicBezTo>
                    <a:cubicBezTo>
                      <a:pt x="7" y="12"/>
                      <a:pt x="4" y="11"/>
                      <a:pt x="2" y="8"/>
                    </a:cubicBezTo>
                    <a:cubicBezTo>
                      <a:pt x="0" y="6"/>
                      <a:pt x="1" y="3"/>
                      <a:pt x="3"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8" name="Freeform 366">
                <a:extLst>
                  <a:ext uri="{FF2B5EF4-FFF2-40B4-BE49-F238E27FC236}">
                    <a16:creationId xmlns:a16="http://schemas.microsoft.com/office/drawing/2014/main" id="{D1FF963D-96E5-4465-B29B-409DCE9F6048}"/>
                  </a:ext>
                </a:extLst>
              </p:cNvPr>
              <p:cNvSpPr>
                <a:spLocks/>
              </p:cNvSpPr>
              <p:nvPr/>
            </p:nvSpPr>
            <p:spPr bwMode="auto">
              <a:xfrm>
                <a:off x="1676" y="1022"/>
                <a:ext cx="7" cy="8"/>
              </a:xfrm>
              <a:custGeom>
                <a:avLst/>
                <a:gdLst>
                  <a:gd name="T0" fmla="*/ 1 w 6"/>
                  <a:gd name="T1" fmla="*/ 1 h 6"/>
                  <a:gd name="T2" fmla="*/ 5 w 6"/>
                  <a:gd name="T3" fmla="*/ 2 h 6"/>
                  <a:gd name="T4" fmla="*/ 5 w 6"/>
                  <a:gd name="T5" fmla="*/ 6 h 6"/>
                  <a:gd name="T6" fmla="*/ 1 w 6"/>
                  <a:gd name="T7" fmla="*/ 4 h 6"/>
                  <a:gd name="T8" fmla="*/ 1 w 6"/>
                  <a:gd name="T9" fmla="*/ 1 h 6"/>
                </a:gdLst>
                <a:ahLst/>
                <a:cxnLst>
                  <a:cxn ang="0">
                    <a:pos x="T0" y="T1"/>
                  </a:cxn>
                  <a:cxn ang="0">
                    <a:pos x="T2" y="T3"/>
                  </a:cxn>
                  <a:cxn ang="0">
                    <a:pos x="T4" y="T5"/>
                  </a:cxn>
                  <a:cxn ang="0">
                    <a:pos x="T6" y="T7"/>
                  </a:cxn>
                  <a:cxn ang="0">
                    <a:pos x="T8" y="T9"/>
                  </a:cxn>
                </a:cxnLst>
                <a:rect l="0" t="0" r="r" b="b"/>
                <a:pathLst>
                  <a:path w="6" h="6">
                    <a:moveTo>
                      <a:pt x="1" y="1"/>
                    </a:moveTo>
                    <a:cubicBezTo>
                      <a:pt x="2" y="0"/>
                      <a:pt x="4" y="0"/>
                      <a:pt x="5" y="2"/>
                    </a:cubicBezTo>
                    <a:cubicBezTo>
                      <a:pt x="6" y="3"/>
                      <a:pt x="6" y="5"/>
                      <a:pt x="5" y="6"/>
                    </a:cubicBezTo>
                    <a:cubicBezTo>
                      <a:pt x="4" y="6"/>
                      <a:pt x="2" y="6"/>
                      <a:pt x="1" y="4"/>
                    </a:cubicBezTo>
                    <a:cubicBezTo>
                      <a:pt x="0" y="3"/>
                      <a:pt x="0" y="1"/>
                      <a:pt x="1"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9" name="Freeform 367">
                <a:extLst>
                  <a:ext uri="{FF2B5EF4-FFF2-40B4-BE49-F238E27FC236}">
                    <a16:creationId xmlns:a16="http://schemas.microsoft.com/office/drawing/2014/main" id="{C52562A4-263D-4A37-9D8C-08066E9062EC}"/>
                  </a:ext>
                </a:extLst>
              </p:cNvPr>
              <p:cNvSpPr>
                <a:spLocks/>
              </p:cNvSpPr>
              <p:nvPr/>
            </p:nvSpPr>
            <p:spPr bwMode="auto">
              <a:xfrm>
                <a:off x="1667" y="1008"/>
                <a:ext cx="10" cy="10"/>
              </a:xfrm>
              <a:custGeom>
                <a:avLst/>
                <a:gdLst>
                  <a:gd name="T0" fmla="*/ 2 w 8"/>
                  <a:gd name="T1" fmla="*/ 1 h 8"/>
                  <a:gd name="T2" fmla="*/ 7 w 8"/>
                  <a:gd name="T3" fmla="*/ 1 h 8"/>
                  <a:gd name="T4" fmla="*/ 6 w 8"/>
                  <a:gd name="T5" fmla="*/ 7 h 8"/>
                  <a:gd name="T6" fmla="*/ 1 w 8"/>
                  <a:gd name="T7" fmla="*/ 6 h 8"/>
                  <a:gd name="T8" fmla="*/ 2 w 8"/>
                  <a:gd name="T9" fmla="*/ 1 h 8"/>
                </a:gdLst>
                <a:ahLst/>
                <a:cxnLst>
                  <a:cxn ang="0">
                    <a:pos x="T0" y="T1"/>
                  </a:cxn>
                  <a:cxn ang="0">
                    <a:pos x="T2" y="T3"/>
                  </a:cxn>
                  <a:cxn ang="0">
                    <a:pos x="T4" y="T5"/>
                  </a:cxn>
                  <a:cxn ang="0">
                    <a:pos x="T6" y="T7"/>
                  </a:cxn>
                  <a:cxn ang="0">
                    <a:pos x="T8" y="T9"/>
                  </a:cxn>
                </a:cxnLst>
                <a:rect l="0" t="0" r="r" b="b"/>
                <a:pathLst>
                  <a:path w="8" h="8">
                    <a:moveTo>
                      <a:pt x="2" y="1"/>
                    </a:moveTo>
                    <a:cubicBezTo>
                      <a:pt x="3" y="0"/>
                      <a:pt x="5" y="0"/>
                      <a:pt x="7" y="1"/>
                    </a:cubicBezTo>
                    <a:cubicBezTo>
                      <a:pt x="8" y="3"/>
                      <a:pt x="7" y="5"/>
                      <a:pt x="6" y="7"/>
                    </a:cubicBezTo>
                    <a:cubicBezTo>
                      <a:pt x="4" y="8"/>
                      <a:pt x="2" y="7"/>
                      <a:pt x="1" y="6"/>
                    </a:cubicBezTo>
                    <a:cubicBezTo>
                      <a:pt x="0" y="4"/>
                      <a:pt x="0" y="2"/>
                      <a:pt x="2"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0" name="Freeform 368">
                <a:extLst>
                  <a:ext uri="{FF2B5EF4-FFF2-40B4-BE49-F238E27FC236}">
                    <a16:creationId xmlns:a16="http://schemas.microsoft.com/office/drawing/2014/main" id="{65A1B7D2-E936-4A0C-A4E9-8014EBE9ED2A}"/>
                  </a:ext>
                </a:extLst>
              </p:cNvPr>
              <p:cNvSpPr>
                <a:spLocks/>
              </p:cNvSpPr>
              <p:nvPr/>
            </p:nvSpPr>
            <p:spPr bwMode="auto">
              <a:xfrm>
                <a:off x="1659" y="998"/>
                <a:ext cx="13" cy="13"/>
              </a:xfrm>
              <a:custGeom>
                <a:avLst/>
                <a:gdLst>
                  <a:gd name="T0" fmla="*/ 2 w 10"/>
                  <a:gd name="T1" fmla="*/ 1 h 10"/>
                  <a:gd name="T2" fmla="*/ 8 w 10"/>
                  <a:gd name="T3" fmla="*/ 2 h 10"/>
                  <a:gd name="T4" fmla="*/ 7 w 10"/>
                  <a:gd name="T5" fmla="*/ 8 h 10"/>
                  <a:gd name="T6" fmla="*/ 1 w 10"/>
                  <a:gd name="T7" fmla="*/ 7 h 10"/>
                  <a:gd name="T8" fmla="*/ 2 w 10"/>
                  <a:gd name="T9" fmla="*/ 1 h 10"/>
                </a:gdLst>
                <a:ahLst/>
                <a:cxnLst>
                  <a:cxn ang="0">
                    <a:pos x="T0" y="T1"/>
                  </a:cxn>
                  <a:cxn ang="0">
                    <a:pos x="T2" y="T3"/>
                  </a:cxn>
                  <a:cxn ang="0">
                    <a:pos x="T4" y="T5"/>
                  </a:cxn>
                  <a:cxn ang="0">
                    <a:pos x="T6" y="T7"/>
                  </a:cxn>
                  <a:cxn ang="0">
                    <a:pos x="T8" y="T9"/>
                  </a:cxn>
                </a:cxnLst>
                <a:rect l="0" t="0" r="r" b="b"/>
                <a:pathLst>
                  <a:path w="10" h="10">
                    <a:moveTo>
                      <a:pt x="2" y="1"/>
                    </a:moveTo>
                    <a:cubicBezTo>
                      <a:pt x="4" y="0"/>
                      <a:pt x="7" y="0"/>
                      <a:pt x="8" y="2"/>
                    </a:cubicBezTo>
                    <a:cubicBezTo>
                      <a:pt x="10" y="4"/>
                      <a:pt x="9" y="7"/>
                      <a:pt x="7" y="8"/>
                    </a:cubicBezTo>
                    <a:cubicBezTo>
                      <a:pt x="5" y="10"/>
                      <a:pt x="2" y="9"/>
                      <a:pt x="1" y="7"/>
                    </a:cubicBezTo>
                    <a:cubicBezTo>
                      <a:pt x="0" y="5"/>
                      <a:pt x="0" y="3"/>
                      <a:pt x="2"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1" name="Freeform 369">
                <a:extLst>
                  <a:ext uri="{FF2B5EF4-FFF2-40B4-BE49-F238E27FC236}">
                    <a16:creationId xmlns:a16="http://schemas.microsoft.com/office/drawing/2014/main" id="{597BED6F-3CAC-45E9-8FD6-0D1FBDF42479}"/>
                  </a:ext>
                </a:extLst>
              </p:cNvPr>
              <p:cNvSpPr>
                <a:spLocks/>
              </p:cNvSpPr>
              <p:nvPr/>
            </p:nvSpPr>
            <p:spPr bwMode="auto">
              <a:xfrm>
                <a:off x="1642" y="1012"/>
                <a:ext cx="9" cy="10"/>
              </a:xfrm>
              <a:custGeom>
                <a:avLst/>
                <a:gdLst>
                  <a:gd name="T0" fmla="*/ 1 w 7"/>
                  <a:gd name="T1" fmla="*/ 1 h 8"/>
                  <a:gd name="T2" fmla="*/ 6 w 7"/>
                  <a:gd name="T3" fmla="*/ 2 h 8"/>
                  <a:gd name="T4" fmla="*/ 5 w 7"/>
                  <a:gd name="T5" fmla="*/ 7 h 8"/>
                  <a:gd name="T6" fmla="*/ 1 w 7"/>
                  <a:gd name="T7" fmla="*/ 6 h 8"/>
                  <a:gd name="T8" fmla="*/ 1 w 7"/>
                  <a:gd name="T9" fmla="*/ 1 h 8"/>
                </a:gdLst>
                <a:ahLst/>
                <a:cxnLst>
                  <a:cxn ang="0">
                    <a:pos x="T0" y="T1"/>
                  </a:cxn>
                  <a:cxn ang="0">
                    <a:pos x="T2" y="T3"/>
                  </a:cxn>
                  <a:cxn ang="0">
                    <a:pos x="T4" y="T5"/>
                  </a:cxn>
                  <a:cxn ang="0">
                    <a:pos x="T6" y="T7"/>
                  </a:cxn>
                  <a:cxn ang="0">
                    <a:pos x="T8" y="T9"/>
                  </a:cxn>
                </a:cxnLst>
                <a:rect l="0" t="0" r="r" b="b"/>
                <a:pathLst>
                  <a:path w="7" h="8">
                    <a:moveTo>
                      <a:pt x="1" y="1"/>
                    </a:moveTo>
                    <a:cubicBezTo>
                      <a:pt x="3" y="0"/>
                      <a:pt x="5" y="1"/>
                      <a:pt x="6" y="2"/>
                    </a:cubicBezTo>
                    <a:cubicBezTo>
                      <a:pt x="7" y="4"/>
                      <a:pt x="7" y="6"/>
                      <a:pt x="5" y="7"/>
                    </a:cubicBezTo>
                    <a:cubicBezTo>
                      <a:pt x="4" y="8"/>
                      <a:pt x="2" y="7"/>
                      <a:pt x="1" y="6"/>
                    </a:cubicBezTo>
                    <a:cubicBezTo>
                      <a:pt x="0" y="5"/>
                      <a:pt x="0" y="3"/>
                      <a:pt x="1"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2" name="Freeform 370">
                <a:extLst>
                  <a:ext uri="{FF2B5EF4-FFF2-40B4-BE49-F238E27FC236}">
                    <a16:creationId xmlns:a16="http://schemas.microsoft.com/office/drawing/2014/main" id="{E445CED9-3843-49CA-A51C-6D22F7F04A13}"/>
                  </a:ext>
                </a:extLst>
              </p:cNvPr>
              <p:cNvSpPr>
                <a:spLocks/>
              </p:cNvSpPr>
              <p:nvPr/>
            </p:nvSpPr>
            <p:spPr bwMode="auto">
              <a:xfrm>
                <a:off x="1620" y="1020"/>
                <a:ext cx="8" cy="7"/>
              </a:xfrm>
              <a:custGeom>
                <a:avLst/>
                <a:gdLst>
                  <a:gd name="T0" fmla="*/ 1 w 6"/>
                  <a:gd name="T1" fmla="*/ 1 h 6"/>
                  <a:gd name="T2" fmla="*/ 5 w 6"/>
                  <a:gd name="T3" fmla="*/ 1 h 6"/>
                  <a:gd name="T4" fmla="*/ 5 w 6"/>
                  <a:gd name="T5" fmla="*/ 5 h 6"/>
                  <a:gd name="T6" fmla="*/ 1 w 6"/>
                  <a:gd name="T7" fmla="*/ 5 h 6"/>
                  <a:gd name="T8" fmla="*/ 1 w 6"/>
                  <a:gd name="T9" fmla="*/ 1 h 6"/>
                </a:gdLst>
                <a:ahLst/>
                <a:cxnLst>
                  <a:cxn ang="0">
                    <a:pos x="T0" y="T1"/>
                  </a:cxn>
                  <a:cxn ang="0">
                    <a:pos x="T2" y="T3"/>
                  </a:cxn>
                  <a:cxn ang="0">
                    <a:pos x="T4" y="T5"/>
                  </a:cxn>
                  <a:cxn ang="0">
                    <a:pos x="T6" y="T7"/>
                  </a:cxn>
                  <a:cxn ang="0">
                    <a:pos x="T8" y="T9"/>
                  </a:cxn>
                </a:cxnLst>
                <a:rect l="0" t="0" r="r" b="b"/>
                <a:pathLst>
                  <a:path w="6" h="6">
                    <a:moveTo>
                      <a:pt x="1" y="1"/>
                    </a:moveTo>
                    <a:cubicBezTo>
                      <a:pt x="3" y="0"/>
                      <a:pt x="5" y="0"/>
                      <a:pt x="5" y="1"/>
                    </a:cubicBezTo>
                    <a:cubicBezTo>
                      <a:pt x="6" y="3"/>
                      <a:pt x="6" y="4"/>
                      <a:pt x="5" y="5"/>
                    </a:cubicBezTo>
                    <a:cubicBezTo>
                      <a:pt x="4" y="6"/>
                      <a:pt x="2" y="6"/>
                      <a:pt x="1" y="5"/>
                    </a:cubicBezTo>
                    <a:cubicBezTo>
                      <a:pt x="0" y="3"/>
                      <a:pt x="0" y="2"/>
                      <a:pt x="1"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3" name="Freeform 371">
                <a:extLst>
                  <a:ext uri="{FF2B5EF4-FFF2-40B4-BE49-F238E27FC236}">
                    <a16:creationId xmlns:a16="http://schemas.microsoft.com/office/drawing/2014/main" id="{C1E43563-0711-46EC-8239-F224ECD23E0D}"/>
                  </a:ext>
                </a:extLst>
              </p:cNvPr>
              <p:cNvSpPr>
                <a:spLocks/>
              </p:cNvSpPr>
              <p:nvPr/>
            </p:nvSpPr>
            <p:spPr bwMode="auto">
              <a:xfrm>
                <a:off x="1620" y="1038"/>
                <a:ext cx="8" cy="6"/>
              </a:xfrm>
              <a:custGeom>
                <a:avLst/>
                <a:gdLst>
                  <a:gd name="T0" fmla="*/ 2 w 6"/>
                  <a:gd name="T1" fmla="*/ 1 h 5"/>
                  <a:gd name="T2" fmla="*/ 5 w 6"/>
                  <a:gd name="T3" fmla="*/ 1 h 5"/>
                  <a:gd name="T4" fmla="*/ 4 w 6"/>
                  <a:gd name="T5" fmla="*/ 5 h 5"/>
                  <a:gd name="T6" fmla="*/ 1 w 6"/>
                  <a:gd name="T7" fmla="*/ 4 h 5"/>
                  <a:gd name="T8" fmla="*/ 2 w 6"/>
                  <a:gd name="T9" fmla="*/ 1 h 5"/>
                </a:gdLst>
                <a:ahLst/>
                <a:cxnLst>
                  <a:cxn ang="0">
                    <a:pos x="T0" y="T1"/>
                  </a:cxn>
                  <a:cxn ang="0">
                    <a:pos x="T2" y="T3"/>
                  </a:cxn>
                  <a:cxn ang="0">
                    <a:pos x="T4" y="T5"/>
                  </a:cxn>
                  <a:cxn ang="0">
                    <a:pos x="T6" y="T7"/>
                  </a:cxn>
                  <a:cxn ang="0">
                    <a:pos x="T8" y="T9"/>
                  </a:cxn>
                </a:cxnLst>
                <a:rect l="0" t="0" r="r" b="b"/>
                <a:pathLst>
                  <a:path w="6" h="5">
                    <a:moveTo>
                      <a:pt x="2" y="1"/>
                    </a:moveTo>
                    <a:cubicBezTo>
                      <a:pt x="3" y="0"/>
                      <a:pt x="4" y="0"/>
                      <a:pt x="5" y="1"/>
                    </a:cubicBezTo>
                    <a:cubicBezTo>
                      <a:pt x="6" y="2"/>
                      <a:pt x="5" y="4"/>
                      <a:pt x="4" y="5"/>
                    </a:cubicBezTo>
                    <a:cubicBezTo>
                      <a:pt x="3" y="5"/>
                      <a:pt x="2" y="5"/>
                      <a:pt x="1" y="4"/>
                    </a:cubicBezTo>
                    <a:cubicBezTo>
                      <a:pt x="0" y="3"/>
                      <a:pt x="1" y="2"/>
                      <a:pt x="2"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4" name="Freeform 372">
                <a:extLst>
                  <a:ext uri="{FF2B5EF4-FFF2-40B4-BE49-F238E27FC236}">
                    <a16:creationId xmlns:a16="http://schemas.microsoft.com/office/drawing/2014/main" id="{43AB51FC-0F8F-4220-B83C-5DD471C87FD2}"/>
                  </a:ext>
                </a:extLst>
              </p:cNvPr>
              <p:cNvSpPr>
                <a:spLocks/>
              </p:cNvSpPr>
              <p:nvPr/>
            </p:nvSpPr>
            <p:spPr bwMode="auto">
              <a:xfrm>
                <a:off x="2796" y="1957"/>
                <a:ext cx="812" cy="1008"/>
              </a:xfrm>
              <a:custGeom>
                <a:avLst/>
                <a:gdLst>
                  <a:gd name="T0" fmla="*/ 2 w 632"/>
                  <a:gd name="T1" fmla="*/ 782 h 783"/>
                  <a:gd name="T2" fmla="*/ 2 w 632"/>
                  <a:gd name="T3" fmla="*/ 777 h 783"/>
                  <a:gd name="T4" fmla="*/ 258 w 632"/>
                  <a:gd name="T5" fmla="*/ 422 h 783"/>
                  <a:gd name="T6" fmla="*/ 333 w 632"/>
                  <a:gd name="T7" fmla="*/ 310 h 783"/>
                  <a:gd name="T8" fmla="*/ 626 w 632"/>
                  <a:gd name="T9" fmla="*/ 1 h 783"/>
                  <a:gd name="T10" fmla="*/ 631 w 632"/>
                  <a:gd name="T11" fmla="*/ 1 h 783"/>
                  <a:gd name="T12" fmla="*/ 631 w 632"/>
                  <a:gd name="T13" fmla="*/ 1 h 783"/>
                  <a:gd name="T14" fmla="*/ 630 w 632"/>
                  <a:gd name="T15" fmla="*/ 6 h 783"/>
                  <a:gd name="T16" fmla="*/ 338 w 632"/>
                  <a:gd name="T17" fmla="*/ 314 h 783"/>
                  <a:gd name="T18" fmla="*/ 263 w 632"/>
                  <a:gd name="T19" fmla="*/ 426 h 783"/>
                  <a:gd name="T20" fmla="*/ 7 w 632"/>
                  <a:gd name="T21" fmla="*/ 782 h 783"/>
                  <a:gd name="T22" fmla="*/ 2 w 632"/>
                  <a:gd name="T23" fmla="*/ 782 h 783"/>
                  <a:gd name="T24" fmla="*/ 2 w 632"/>
                  <a:gd name="T25" fmla="*/ 782 h 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2" h="783">
                    <a:moveTo>
                      <a:pt x="2" y="782"/>
                    </a:moveTo>
                    <a:cubicBezTo>
                      <a:pt x="0" y="781"/>
                      <a:pt x="0" y="779"/>
                      <a:pt x="2" y="777"/>
                    </a:cubicBezTo>
                    <a:cubicBezTo>
                      <a:pt x="80" y="692"/>
                      <a:pt x="183" y="536"/>
                      <a:pt x="258" y="422"/>
                    </a:cubicBezTo>
                    <a:cubicBezTo>
                      <a:pt x="289" y="375"/>
                      <a:pt x="316" y="334"/>
                      <a:pt x="333" y="310"/>
                    </a:cubicBezTo>
                    <a:cubicBezTo>
                      <a:pt x="391" y="230"/>
                      <a:pt x="623" y="4"/>
                      <a:pt x="626" y="1"/>
                    </a:cubicBezTo>
                    <a:cubicBezTo>
                      <a:pt x="627" y="0"/>
                      <a:pt x="629" y="0"/>
                      <a:pt x="631" y="1"/>
                    </a:cubicBezTo>
                    <a:cubicBezTo>
                      <a:pt x="631" y="1"/>
                      <a:pt x="631" y="1"/>
                      <a:pt x="631" y="1"/>
                    </a:cubicBezTo>
                    <a:cubicBezTo>
                      <a:pt x="632" y="3"/>
                      <a:pt x="632" y="5"/>
                      <a:pt x="630" y="6"/>
                    </a:cubicBezTo>
                    <a:cubicBezTo>
                      <a:pt x="628" y="8"/>
                      <a:pt x="396" y="235"/>
                      <a:pt x="338" y="314"/>
                    </a:cubicBezTo>
                    <a:cubicBezTo>
                      <a:pt x="321" y="338"/>
                      <a:pt x="294" y="378"/>
                      <a:pt x="263" y="426"/>
                    </a:cubicBezTo>
                    <a:cubicBezTo>
                      <a:pt x="188" y="540"/>
                      <a:pt x="86" y="696"/>
                      <a:pt x="7" y="782"/>
                    </a:cubicBezTo>
                    <a:cubicBezTo>
                      <a:pt x="5" y="783"/>
                      <a:pt x="3" y="783"/>
                      <a:pt x="2" y="782"/>
                    </a:cubicBezTo>
                    <a:cubicBezTo>
                      <a:pt x="2" y="782"/>
                      <a:pt x="2" y="782"/>
                      <a:pt x="2" y="782"/>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5" name="Freeform 373">
                <a:extLst>
                  <a:ext uri="{FF2B5EF4-FFF2-40B4-BE49-F238E27FC236}">
                    <a16:creationId xmlns:a16="http://schemas.microsoft.com/office/drawing/2014/main" id="{F180E551-9897-44E2-B076-C10405B3D112}"/>
                  </a:ext>
                </a:extLst>
              </p:cNvPr>
              <p:cNvSpPr>
                <a:spLocks/>
              </p:cNvSpPr>
              <p:nvPr/>
            </p:nvSpPr>
            <p:spPr bwMode="auto">
              <a:xfrm>
                <a:off x="3050" y="2516"/>
                <a:ext cx="105" cy="149"/>
              </a:xfrm>
              <a:custGeom>
                <a:avLst/>
                <a:gdLst>
                  <a:gd name="T0" fmla="*/ 0 w 81"/>
                  <a:gd name="T1" fmla="*/ 78 h 116"/>
                  <a:gd name="T2" fmla="*/ 37 w 81"/>
                  <a:gd name="T3" fmla="*/ 4 h 116"/>
                  <a:gd name="T4" fmla="*/ 57 w 81"/>
                  <a:gd name="T5" fmla="*/ 22 h 116"/>
                  <a:gd name="T6" fmla="*/ 80 w 81"/>
                  <a:gd name="T7" fmla="*/ 25 h 116"/>
                  <a:gd name="T8" fmla="*/ 0 w 81"/>
                  <a:gd name="T9" fmla="*/ 78 h 116"/>
                </a:gdLst>
                <a:ahLst/>
                <a:cxnLst>
                  <a:cxn ang="0">
                    <a:pos x="T0" y="T1"/>
                  </a:cxn>
                  <a:cxn ang="0">
                    <a:pos x="T2" y="T3"/>
                  </a:cxn>
                  <a:cxn ang="0">
                    <a:pos x="T4" y="T5"/>
                  </a:cxn>
                  <a:cxn ang="0">
                    <a:pos x="T6" y="T7"/>
                  </a:cxn>
                  <a:cxn ang="0">
                    <a:pos x="T8" y="T9"/>
                  </a:cxn>
                </a:cxnLst>
                <a:rect l="0" t="0" r="r" b="b"/>
                <a:pathLst>
                  <a:path w="81" h="116">
                    <a:moveTo>
                      <a:pt x="0" y="78"/>
                    </a:moveTo>
                    <a:cubicBezTo>
                      <a:pt x="0" y="78"/>
                      <a:pt x="3" y="0"/>
                      <a:pt x="37" y="4"/>
                    </a:cubicBezTo>
                    <a:cubicBezTo>
                      <a:pt x="71" y="8"/>
                      <a:pt x="57" y="22"/>
                      <a:pt x="57" y="22"/>
                    </a:cubicBezTo>
                    <a:cubicBezTo>
                      <a:pt x="57" y="22"/>
                      <a:pt x="78" y="11"/>
                      <a:pt x="80" y="25"/>
                    </a:cubicBezTo>
                    <a:cubicBezTo>
                      <a:pt x="81" y="38"/>
                      <a:pt x="0" y="116"/>
                      <a:pt x="0" y="78"/>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6" name="Freeform 374">
                <a:extLst>
                  <a:ext uri="{FF2B5EF4-FFF2-40B4-BE49-F238E27FC236}">
                    <a16:creationId xmlns:a16="http://schemas.microsoft.com/office/drawing/2014/main" id="{A7310614-2CBB-4767-9D85-58E7AEEB9C3A}"/>
                  </a:ext>
                </a:extLst>
              </p:cNvPr>
              <p:cNvSpPr>
                <a:spLocks/>
              </p:cNvSpPr>
              <p:nvPr/>
            </p:nvSpPr>
            <p:spPr bwMode="auto">
              <a:xfrm>
                <a:off x="3025" y="2576"/>
                <a:ext cx="81" cy="76"/>
              </a:xfrm>
              <a:custGeom>
                <a:avLst/>
                <a:gdLst>
                  <a:gd name="T0" fmla="*/ 12 w 63"/>
                  <a:gd name="T1" fmla="*/ 49 h 59"/>
                  <a:gd name="T2" fmla="*/ 32 w 63"/>
                  <a:gd name="T3" fmla="*/ 7 h 59"/>
                  <a:gd name="T4" fmla="*/ 57 w 63"/>
                  <a:gd name="T5" fmla="*/ 23 h 59"/>
                  <a:gd name="T6" fmla="*/ 12 w 63"/>
                  <a:gd name="T7" fmla="*/ 49 h 59"/>
                </a:gdLst>
                <a:ahLst/>
                <a:cxnLst>
                  <a:cxn ang="0">
                    <a:pos x="T0" y="T1"/>
                  </a:cxn>
                  <a:cxn ang="0">
                    <a:pos x="T2" y="T3"/>
                  </a:cxn>
                  <a:cxn ang="0">
                    <a:pos x="T4" y="T5"/>
                  </a:cxn>
                  <a:cxn ang="0">
                    <a:pos x="T6" y="T7"/>
                  </a:cxn>
                </a:cxnLst>
                <a:rect l="0" t="0" r="r" b="b"/>
                <a:pathLst>
                  <a:path w="63" h="59">
                    <a:moveTo>
                      <a:pt x="12" y="49"/>
                    </a:moveTo>
                    <a:cubicBezTo>
                      <a:pt x="12" y="49"/>
                      <a:pt x="0" y="0"/>
                      <a:pt x="32" y="7"/>
                    </a:cubicBezTo>
                    <a:cubicBezTo>
                      <a:pt x="63" y="14"/>
                      <a:pt x="59" y="8"/>
                      <a:pt x="57" y="23"/>
                    </a:cubicBezTo>
                    <a:cubicBezTo>
                      <a:pt x="54" y="39"/>
                      <a:pt x="21" y="59"/>
                      <a:pt x="12" y="49"/>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7" name="Freeform 375">
                <a:extLst>
                  <a:ext uri="{FF2B5EF4-FFF2-40B4-BE49-F238E27FC236}">
                    <a16:creationId xmlns:a16="http://schemas.microsoft.com/office/drawing/2014/main" id="{579C5AD3-46E6-42F1-B857-A38B03B890E4}"/>
                  </a:ext>
                </a:extLst>
              </p:cNvPr>
              <p:cNvSpPr>
                <a:spLocks/>
              </p:cNvSpPr>
              <p:nvPr/>
            </p:nvSpPr>
            <p:spPr bwMode="auto">
              <a:xfrm>
                <a:off x="3173" y="2314"/>
                <a:ext cx="127" cy="106"/>
              </a:xfrm>
              <a:custGeom>
                <a:avLst/>
                <a:gdLst>
                  <a:gd name="T0" fmla="*/ 7 w 99"/>
                  <a:gd name="T1" fmla="*/ 83 h 83"/>
                  <a:gd name="T2" fmla="*/ 37 w 99"/>
                  <a:gd name="T3" fmla="*/ 8 h 83"/>
                  <a:gd name="T4" fmla="*/ 7 w 99"/>
                  <a:gd name="T5" fmla="*/ 83 h 83"/>
                </a:gdLst>
                <a:ahLst/>
                <a:cxnLst>
                  <a:cxn ang="0">
                    <a:pos x="T0" y="T1"/>
                  </a:cxn>
                  <a:cxn ang="0">
                    <a:pos x="T2" y="T3"/>
                  </a:cxn>
                  <a:cxn ang="0">
                    <a:pos x="T4" y="T5"/>
                  </a:cxn>
                </a:cxnLst>
                <a:rect l="0" t="0" r="r" b="b"/>
                <a:pathLst>
                  <a:path w="99" h="83">
                    <a:moveTo>
                      <a:pt x="7" y="83"/>
                    </a:moveTo>
                    <a:cubicBezTo>
                      <a:pt x="7" y="83"/>
                      <a:pt x="0" y="0"/>
                      <a:pt x="37" y="8"/>
                    </a:cubicBezTo>
                    <a:cubicBezTo>
                      <a:pt x="75" y="15"/>
                      <a:pt x="99" y="47"/>
                      <a:pt x="7" y="83"/>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8" name="Freeform 376">
                <a:extLst>
                  <a:ext uri="{FF2B5EF4-FFF2-40B4-BE49-F238E27FC236}">
                    <a16:creationId xmlns:a16="http://schemas.microsoft.com/office/drawing/2014/main" id="{1AB47A6F-EB0C-438C-9D3E-A8A415C3CAB4}"/>
                  </a:ext>
                </a:extLst>
              </p:cNvPr>
              <p:cNvSpPr>
                <a:spLocks/>
              </p:cNvSpPr>
              <p:nvPr/>
            </p:nvSpPr>
            <p:spPr bwMode="auto">
              <a:xfrm>
                <a:off x="3157" y="2359"/>
                <a:ext cx="112" cy="86"/>
              </a:xfrm>
              <a:custGeom>
                <a:avLst/>
                <a:gdLst>
                  <a:gd name="T0" fmla="*/ 14 w 87"/>
                  <a:gd name="T1" fmla="*/ 17 h 67"/>
                  <a:gd name="T2" fmla="*/ 24 w 87"/>
                  <a:gd name="T3" fmla="*/ 54 h 67"/>
                  <a:gd name="T4" fmla="*/ 62 w 87"/>
                  <a:gd name="T5" fmla="*/ 25 h 67"/>
                  <a:gd name="T6" fmla="*/ 20 w 87"/>
                  <a:gd name="T7" fmla="*/ 10 h 67"/>
                  <a:gd name="T8" fmla="*/ 14 w 87"/>
                  <a:gd name="T9" fmla="*/ 17 h 67"/>
                </a:gdLst>
                <a:ahLst/>
                <a:cxnLst>
                  <a:cxn ang="0">
                    <a:pos x="T0" y="T1"/>
                  </a:cxn>
                  <a:cxn ang="0">
                    <a:pos x="T2" y="T3"/>
                  </a:cxn>
                  <a:cxn ang="0">
                    <a:pos x="T4" y="T5"/>
                  </a:cxn>
                  <a:cxn ang="0">
                    <a:pos x="T6" y="T7"/>
                  </a:cxn>
                  <a:cxn ang="0">
                    <a:pos x="T8" y="T9"/>
                  </a:cxn>
                </a:cxnLst>
                <a:rect l="0" t="0" r="r" b="b"/>
                <a:pathLst>
                  <a:path w="87" h="67">
                    <a:moveTo>
                      <a:pt x="14" y="17"/>
                    </a:moveTo>
                    <a:cubicBezTo>
                      <a:pt x="14" y="17"/>
                      <a:pt x="0" y="67"/>
                      <a:pt x="24" y="54"/>
                    </a:cubicBezTo>
                    <a:cubicBezTo>
                      <a:pt x="48" y="41"/>
                      <a:pt x="87" y="22"/>
                      <a:pt x="62" y="25"/>
                    </a:cubicBezTo>
                    <a:cubicBezTo>
                      <a:pt x="38" y="29"/>
                      <a:pt x="34" y="0"/>
                      <a:pt x="20" y="10"/>
                    </a:cubicBezTo>
                    <a:cubicBezTo>
                      <a:pt x="6" y="19"/>
                      <a:pt x="14" y="17"/>
                      <a:pt x="14" y="17"/>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9" name="Freeform 377">
                <a:extLst>
                  <a:ext uri="{FF2B5EF4-FFF2-40B4-BE49-F238E27FC236}">
                    <a16:creationId xmlns:a16="http://schemas.microsoft.com/office/drawing/2014/main" id="{B368E6E0-B5A8-44AC-975D-DA9134578AC1}"/>
                  </a:ext>
                </a:extLst>
              </p:cNvPr>
              <p:cNvSpPr>
                <a:spLocks/>
              </p:cNvSpPr>
              <p:nvPr/>
            </p:nvSpPr>
            <p:spPr bwMode="auto">
              <a:xfrm>
                <a:off x="3335" y="2118"/>
                <a:ext cx="54" cy="61"/>
              </a:xfrm>
              <a:custGeom>
                <a:avLst/>
                <a:gdLst>
                  <a:gd name="T0" fmla="*/ 42 w 42"/>
                  <a:gd name="T1" fmla="*/ 47 h 47"/>
                  <a:gd name="T2" fmla="*/ 19 w 42"/>
                  <a:gd name="T3" fmla="*/ 3 h 47"/>
                  <a:gd name="T4" fmla="*/ 42 w 42"/>
                  <a:gd name="T5" fmla="*/ 47 h 47"/>
                </a:gdLst>
                <a:ahLst/>
                <a:cxnLst>
                  <a:cxn ang="0">
                    <a:pos x="T0" y="T1"/>
                  </a:cxn>
                  <a:cxn ang="0">
                    <a:pos x="T2" y="T3"/>
                  </a:cxn>
                  <a:cxn ang="0">
                    <a:pos x="T4" y="T5"/>
                  </a:cxn>
                </a:cxnLst>
                <a:rect l="0" t="0" r="r" b="b"/>
                <a:pathLst>
                  <a:path w="42" h="47">
                    <a:moveTo>
                      <a:pt x="42" y="47"/>
                    </a:moveTo>
                    <a:cubicBezTo>
                      <a:pt x="42" y="47"/>
                      <a:pt x="38" y="0"/>
                      <a:pt x="19" y="3"/>
                    </a:cubicBezTo>
                    <a:cubicBezTo>
                      <a:pt x="0" y="5"/>
                      <a:pt x="22" y="36"/>
                      <a:pt x="42" y="47"/>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0" name="Freeform 378">
                <a:extLst>
                  <a:ext uri="{FF2B5EF4-FFF2-40B4-BE49-F238E27FC236}">
                    <a16:creationId xmlns:a16="http://schemas.microsoft.com/office/drawing/2014/main" id="{CF3FF171-86B1-4394-B2B9-E4EF6884C543}"/>
                  </a:ext>
                </a:extLst>
              </p:cNvPr>
              <p:cNvSpPr>
                <a:spLocks/>
              </p:cNvSpPr>
              <p:nvPr/>
            </p:nvSpPr>
            <p:spPr bwMode="auto">
              <a:xfrm>
                <a:off x="3392" y="2177"/>
                <a:ext cx="61" cy="58"/>
              </a:xfrm>
              <a:custGeom>
                <a:avLst/>
                <a:gdLst>
                  <a:gd name="T0" fmla="*/ 0 w 47"/>
                  <a:gd name="T1" fmla="*/ 0 h 45"/>
                  <a:gd name="T2" fmla="*/ 26 w 47"/>
                  <a:gd name="T3" fmla="*/ 38 h 45"/>
                  <a:gd name="T4" fmla="*/ 0 w 47"/>
                  <a:gd name="T5" fmla="*/ 0 h 45"/>
                </a:gdLst>
                <a:ahLst/>
                <a:cxnLst>
                  <a:cxn ang="0">
                    <a:pos x="T0" y="T1"/>
                  </a:cxn>
                  <a:cxn ang="0">
                    <a:pos x="T2" y="T3"/>
                  </a:cxn>
                  <a:cxn ang="0">
                    <a:pos x="T4" y="T5"/>
                  </a:cxn>
                </a:cxnLst>
                <a:rect l="0" t="0" r="r" b="b"/>
                <a:pathLst>
                  <a:path w="47" h="45">
                    <a:moveTo>
                      <a:pt x="0" y="0"/>
                    </a:moveTo>
                    <a:cubicBezTo>
                      <a:pt x="0" y="0"/>
                      <a:pt x="5" y="31"/>
                      <a:pt x="26" y="38"/>
                    </a:cubicBezTo>
                    <a:cubicBezTo>
                      <a:pt x="47" y="45"/>
                      <a:pt x="35" y="6"/>
                      <a:pt x="0" y="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1" name="Freeform 379">
                <a:extLst>
                  <a:ext uri="{FF2B5EF4-FFF2-40B4-BE49-F238E27FC236}">
                    <a16:creationId xmlns:a16="http://schemas.microsoft.com/office/drawing/2014/main" id="{84F808E3-21C3-4E0A-A4CE-5FF9DE3B73E5}"/>
                  </a:ext>
                </a:extLst>
              </p:cNvPr>
              <p:cNvSpPr>
                <a:spLocks/>
              </p:cNvSpPr>
              <p:nvPr/>
            </p:nvSpPr>
            <p:spPr bwMode="auto">
              <a:xfrm>
                <a:off x="3461" y="2029"/>
                <a:ext cx="57" cy="116"/>
              </a:xfrm>
              <a:custGeom>
                <a:avLst/>
                <a:gdLst>
                  <a:gd name="T0" fmla="*/ 32 w 45"/>
                  <a:gd name="T1" fmla="*/ 67 h 90"/>
                  <a:gd name="T2" fmla="*/ 20 w 45"/>
                  <a:gd name="T3" fmla="*/ 36 h 90"/>
                  <a:gd name="T4" fmla="*/ 22 w 45"/>
                  <a:gd name="T5" fmla="*/ 5 h 90"/>
                  <a:gd name="T6" fmla="*/ 15 w 45"/>
                  <a:gd name="T7" fmla="*/ 36 h 90"/>
                  <a:gd name="T8" fmla="*/ 13 w 45"/>
                  <a:gd name="T9" fmla="*/ 80 h 90"/>
                  <a:gd name="T10" fmla="*/ 32 w 45"/>
                  <a:gd name="T11" fmla="*/ 67 h 90"/>
                </a:gdLst>
                <a:ahLst/>
                <a:cxnLst>
                  <a:cxn ang="0">
                    <a:pos x="T0" y="T1"/>
                  </a:cxn>
                  <a:cxn ang="0">
                    <a:pos x="T2" y="T3"/>
                  </a:cxn>
                  <a:cxn ang="0">
                    <a:pos x="T4" y="T5"/>
                  </a:cxn>
                  <a:cxn ang="0">
                    <a:pos x="T6" y="T7"/>
                  </a:cxn>
                  <a:cxn ang="0">
                    <a:pos x="T8" y="T9"/>
                  </a:cxn>
                  <a:cxn ang="0">
                    <a:pos x="T10" y="T11"/>
                  </a:cxn>
                </a:cxnLst>
                <a:rect l="0" t="0" r="r" b="b"/>
                <a:pathLst>
                  <a:path w="45" h="90">
                    <a:moveTo>
                      <a:pt x="32" y="67"/>
                    </a:moveTo>
                    <a:cubicBezTo>
                      <a:pt x="30" y="49"/>
                      <a:pt x="20" y="47"/>
                      <a:pt x="20" y="36"/>
                    </a:cubicBezTo>
                    <a:cubicBezTo>
                      <a:pt x="31" y="23"/>
                      <a:pt x="45" y="10"/>
                      <a:pt x="22" y="5"/>
                    </a:cubicBezTo>
                    <a:cubicBezTo>
                      <a:pt x="3" y="0"/>
                      <a:pt x="10" y="25"/>
                      <a:pt x="15" y="36"/>
                    </a:cubicBezTo>
                    <a:cubicBezTo>
                      <a:pt x="8" y="43"/>
                      <a:pt x="0" y="62"/>
                      <a:pt x="13" y="80"/>
                    </a:cubicBezTo>
                    <a:cubicBezTo>
                      <a:pt x="20" y="90"/>
                      <a:pt x="35" y="86"/>
                      <a:pt x="32" y="67"/>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2" name="Freeform 380">
                <a:extLst>
                  <a:ext uri="{FF2B5EF4-FFF2-40B4-BE49-F238E27FC236}">
                    <a16:creationId xmlns:a16="http://schemas.microsoft.com/office/drawing/2014/main" id="{ECEB2DEA-B835-4812-B322-089926B22D4F}"/>
                  </a:ext>
                </a:extLst>
              </p:cNvPr>
              <p:cNvSpPr>
                <a:spLocks/>
              </p:cNvSpPr>
              <p:nvPr/>
            </p:nvSpPr>
            <p:spPr bwMode="auto">
              <a:xfrm>
                <a:off x="3540" y="1934"/>
                <a:ext cx="72" cy="57"/>
              </a:xfrm>
              <a:custGeom>
                <a:avLst/>
                <a:gdLst>
                  <a:gd name="T0" fmla="*/ 26 w 56"/>
                  <a:gd name="T1" fmla="*/ 44 h 44"/>
                  <a:gd name="T2" fmla="*/ 28 w 56"/>
                  <a:gd name="T3" fmla="*/ 1 h 44"/>
                  <a:gd name="T4" fmla="*/ 26 w 56"/>
                  <a:gd name="T5" fmla="*/ 44 h 44"/>
                </a:gdLst>
                <a:ahLst/>
                <a:cxnLst>
                  <a:cxn ang="0">
                    <a:pos x="T0" y="T1"/>
                  </a:cxn>
                  <a:cxn ang="0">
                    <a:pos x="T2" y="T3"/>
                  </a:cxn>
                  <a:cxn ang="0">
                    <a:pos x="T4" y="T5"/>
                  </a:cxn>
                </a:cxnLst>
                <a:rect l="0" t="0" r="r" b="b"/>
                <a:pathLst>
                  <a:path w="56" h="44">
                    <a:moveTo>
                      <a:pt x="26" y="44"/>
                    </a:moveTo>
                    <a:cubicBezTo>
                      <a:pt x="26" y="44"/>
                      <a:pt x="0" y="2"/>
                      <a:pt x="28" y="1"/>
                    </a:cubicBezTo>
                    <a:cubicBezTo>
                      <a:pt x="56" y="0"/>
                      <a:pt x="26" y="44"/>
                      <a:pt x="26" y="44"/>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3" name="Freeform 381">
                <a:extLst>
                  <a:ext uri="{FF2B5EF4-FFF2-40B4-BE49-F238E27FC236}">
                    <a16:creationId xmlns:a16="http://schemas.microsoft.com/office/drawing/2014/main" id="{A22F0005-B417-4ED1-913E-6AEB48F20584}"/>
                  </a:ext>
                </a:extLst>
              </p:cNvPr>
              <p:cNvSpPr>
                <a:spLocks/>
              </p:cNvSpPr>
              <p:nvPr/>
            </p:nvSpPr>
            <p:spPr bwMode="auto">
              <a:xfrm>
                <a:off x="3572" y="1995"/>
                <a:ext cx="58" cy="27"/>
              </a:xfrm>
              <a:custGeom>
                <a:avLst/>
                <a:gdLst>
                  <a:gd name="T0" fmla="*/ 0 w 45"/>
                  <a:gd name="T1" fmla="*/ 0 h 21"/>
                  <a:gd name="T2" fmla="*/ 28 w 45"/>
                  <a:gd name="T3" fmla="*/ 18 h 21"/>
                  <a:gd name="T4" fmla="*/ 0 w 45"/>
                  <a:gd name="T5" fmla="*/ 0 h 21"/>
                </a:gdLst>
                <a:ahLst/>
                <a:cxnLst>
                  <a:cxn ang="0">
                    <a:pos x="T0" y="T1"/>
                  </a:cxn>
                  <a:cxn ang="0">
                    <a:pos x="T2" y="T3"/>
                  </a:cxn>
                  <a:cxn ang="0">
                    <a:pos x="T4" y="T5"/>
                  </a:cxn>
                </a:cxnLst>
                <a:rect l="0" t="0" r="r" b="b"/>
                <a:pathLst>
                  <a:path w="45" h="21">
                    <a:moveTo>
                      <a:pt x="0" y="0"/>
                    </a:moveTo>
                    <a:cubicBezTo>
                      <a:pt x="0" y="0"/>
                      <a:pt x="12" y="21"/>
                      <a:pt x="28" y="18"/>
                    </a:cubicBezTo>
                    <a:cubicBezTo>
                      <a:pt x="45" y="16"/>
                      <a:pt x="13" y="2"/>
                      <a:pt x="0"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4" name="Freeform 382">
                <a:extLst>
                  <a:ext uri="{FF2B5EF4-FFF2-40B4-BE49-F238E27FC236}">
                    <a16:creationId xmlns:a16="http://schemas.microsoft.com/office/drawing/2014/main" id="{EDF78A36-A821-442C-B585-CF353BC88682}"/>
                  </a:ext>
                </a:extLst>
              </p:cNvPr>
              <p:cNvSpPr>
                <a:spLocks/>
              </p:cNvSpPr>
              <p:nvPr/>
            </p:nvSpPr>
            <p:spPr bwMode="auto">
              <a:xfrm>
                <a:off x="3273" y="2204"/>
                <a:ext cx="58" cy="66"/>
              </a:xfrm>
              <a:custGeom>
                <a:avLst/>
                <a:gdLst>
                  <a:gd name="T0" fmla="*/ 18 w 45"/>
                  <a:gd name="T1" fmla="*/ 51 h 51"/>
                  <a:gd name="T2" fmla="*/ 23 w 45"/>
                  <a:gd name="T3" fmla="*/ 1 h 51"/>
                  <a:gd name="T4" fmla="*/ 18 w 45"/>
                  <a:gd name="T5" fmla="*/ 51 h 51"/>
                </a:gdLst>
                <a:ahLst/>
                <a:cxnLst>
                  <a:cxn ang="0">
                    <a:pos x="T0" y="T1"/>
                  </a:cxn>
                  <a:cxn ang="0">
                    <a:pos x="T2" y="T3"/>
                  </a:cxn>
                  <a:cxn ang="0">
                    <a:pos x="T4" y="T5"/>
                  </a:cxn>
                </a:cxnLst>
                <a:rect l="0" t="0" r="r" b="b"/>
                <a:pathLst>
                  <a:path w="45" h="51">
                    <a:moveTo>
                      <a:pt x="18" y="51"/>
                    </a:moveTo>
                    <a:cubicBezTo>
                      <a:pt x="18" y="51"/>
                      <a:pt x="0" y="0"/>
                      <a:pt x="23" y="1"/>
                    </a:cubicBezTo>
                    <a:cubicBezTo>
                      <a:pt x="45" y="2"/>
                      <a:pt x="23" y="44"/>
                      <a:pt x="18" y="51"/>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5" name="Freeform 383">
                <a:extLst>
                  <a:ext uri="{FF2B5EF4-FFF2-40B4-BE49-F238E27FC236}">
                    <a16:creationId xmlns:a16="http://schemas.microsoft.com/office/drawing/2014/main" id="{733A52C4-A652-4EC3-9341-EE072EA2E5C7}"/>
                  </a:ext>
                </a:extLst>
              </p:cNvPr>
              <p:cNvSpPr>
                <a:spLocks/>
              </p:cNvSpPr>
              <p:nvPr/>
            </p:nvSpPr>
            <p:spPr bwMode="auto">
              <a:xfrm>
                <a:off x="3288" y="2163"/>
                <a:ext cx="102" cy="148"/>
              </a:xfrm>
              <a:custGeom>
                <a:avLst/>
                <a:gdLst>
                  <a:gd name="T0" fmla="*/ 30 w 79"/>
                  <a:gd name="T1" fmla="*/ 12 h 115"/>
                  <a:gd name="T2" fmla="*/ 75 w 79"/>
                  <a:gd name="T3" fmla="*/ 42 h 115"/>
                  <a:gd name="T4" fmla="*/ 11 w 79"/>
                  <a:gd name="T5" fmla="*/ 87 h 115"/>
                  <a:gd name="T6" fmla="*/ 30 w 79"/>
                  <a:gd name="T7" fmla="*/ 12 h 115"/>
                </a:gdLst>
                <a:ahLst/>
                <a:cxnLst>
                  <a:cxn ang="0">
                    <a:pos x="T0" y="T1"/>
                  </a:cxn>
                  <a:cxn ang="0">
                    <a:pos x="T2" y="T3"/>
                  </a:cxn>
                  <a:cxn ang="0">
                    <a:pos x="T4" y="T5"/>
                  </a:cxn>
                  <a:cxn ang="0">
                    <a:pos x="T6" y="T7"/>
                  </a:cxn>
                </a:cxnLst>
                <a:rect l="0" t="0" r="r" b="b"/>
                <a:pathLst>
                  <a:path w="79" h="115">
                    <a:moveTo>
                      <a:pt x="30" y="12"/>
                    </a:moveTo>
                    <a:cubicBezTo>
                      <a:pt x="43" y="0"/>
                      <a:pt x="79" y="32"/>
                      <a:pt x="75" y="42"/>
                    </a:cubicBezTo>
                    <a:cubicBezTo>
                      <a:pt x="72" y="52"/>
                      <a:pt x="22" y="115"/>
                      <a:pt x="11" y="87"/>
                    </a:cubicBezTo>
                    <a:cubicBezTo>
                      <a:pt x="0" y="58"/>
                      <a:pt x="16" y="24"/>
                      <a:pt x="30" y="12"/>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6" name="Freeform 384">
                <a:extLst>
                  <a:ext uri="{FF2B5EF4-FFF2-40B4-BE49-F238E27FC236}">
                    <a16:creationId xmlns:a16="http://schemas.microsoft.com/office/drawing/2014/main" id="{FC884830-C519-45BB-A3EF-D8207CC11BE3}"/>
                  </a:ext>
                </a:extLst>
              </p:cNvPr>
              <p:cNvSpPr>
                <a:spLocks/>
              </p:cNvSpPr>
              <p:nvPr/>
            </p:nvSpPr>
            <p:spPr bwMode="auto">
              <a:xfrm>
                <a:off x="3335" y="2239"/>
                <a:ext cx="82" cy="86"/>
              </a:xfrm>
              <a:custGeom>
                <a:avLst/>
                <a:gdLst>
                  <a:gd name="T0" fmla="*/ 0 w 64"/>
                  <a:gd name="T1" fmla="*/ 13 h 67"/>
                  <a:gd name="T2" fmla="*/ 55 w 64"/>
                  <a:gd name="T3" fmla="*/ 9 h 67"/>
                  <a:gd name="T4" fmla="*/ 0 w 64"/>
                  <a:gd name="T5" fmla="*/ 13 h 67"/>
                </a:gdLst>
                <a:ahLst/>
                <a:cxnLst>
                  <a:cxn ang="0">
                    <a:pos x="T0" y="T1"/>
                  </a:cxn>
                  <a:cxn ang="0">
                    <a:pos x="T2" y="T3"/>
                  </a:cxn>
                  <a:cxn ang="0">
                    <a:pos x="T4" y="T5"/>
                  </a:cxn>
                </a:cxnLst>
                <a:rect l="0" t="0" r="r" b="b"/>
                <a:pathLst>
                  <a:path w="64" h="67">
                    <a:moveTo>
                      <a:pt x="0" y="13"/>
                    </a:moveTo>
                    <a:cubicBezTo>
                      <a:pt x="0" y="13"/>
                      <a:pt x="46" y="0"/>
                      <a:pt x="55" y="9"/>
                    </a:cubicBezTo>
                    <a:cubicBezTo>
                      <a:pt x="64" y="19"/>
                      <a:pt x="28" y="67"/>
                      <a:pt x="0" y="1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7" name="Freeform 385">
                <a:extLst>
                  <a:ext uri="{FF2B5EF4-FFF2-40B4-BE49-F238E27FC236}">
                    <a16:creationId xmlns:a16="http://schemas.microsoft.com/office/drawing/2014/main" id="{3BEBB1D8-0610-4F42-8CF6-7ABBC20CC550}"/>
                  </a:ext>
                </a:extLst>
              </p:cNvPr>
              <p:cNvSpPr>
                <a:spLocks/>
              </p:cNvSpPr>
              <p:nvPr/>
            </p:nvSpPr>
            <p:spPr bwMode="auto">
              <a:xfrm>
                <a:off x="3268" y="2230"/>
                <a:ext cx="91" cy="72"/>
              </a:xfrm>
              <a:custGeom>
                <a:avLst/>
                <a:gdLst>
                  <a:gd name="T0" fmla="*/ 26 w 71"/>
                  <a:gd name="T1" fmla="*/ 13 h 56"/>
                  <a:gd name="T2" fmla="*/ 7 w 71"/>
                  <a:gd name="T3" fmla="*/ 53 h 56"/>
                  <a:gd name="T4" fmla="*/ 59 w 71"/>
                  <a:gd name="T5" fmla="*/ 35 h 56"/>
                  <a:gd name="T6" fmla="*/ 26 w 71"/>
                  <a:gd name="T7" fmla="*/ 13 h 56"/>
                </a:gdLst>
                <a:ahLst/>
                <a:cxnLst>
                  <a:cxn ang="0">
                    <a:pos x="T0" y="T1"/>
                  </a:cxn>
                  <a:cxn ang="0">
                    <a:pos x="T2" y="T3"/>
                  </a:cxn>
                  <a:cxn ang="0">
                    <a:pos x="T4" y="T5"/>
                  </a:cxn>
                  <a:cxn ang="0">
                    <a:pos x="T6" y="T7"/>
                  </a:cxn>
                </a:cxnLst>
                <a:rect l="0" t="0" r="r" b="b"/>
                <a:pathLst>
                  <a:path w="71" h="56">
                    <a:moveTo>
                      <a:pt x="26" y="13"/>
                    </a:moveTo>
                    <a:cubicBezTo>
                      <a:pt x="26" y="13"/>
                      <a:pt x="0" y="50"/>
                      <a:pt x="7" y="53"/>
                    </a:cubicBezTo>
                    <a:cubicBezTo>
                      <a:pt x="15" y="56"/>
                      <a:pt x="47" y="49"/>
                      <a:pt x="59" y="35"/>
                    </a:cubicBezTo>
                    <a:cubicBezTo>
                      <a:pt x="71" y="20"/>
                      <a:pt x="34" y="0"/>
                      <a:pt x="26" y="13"/>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8" name="Freeform 386">
                <a:extLst>
                  <a:ext uri="{FF2B5EF4-FFF2-40B4-BE49-F238E27FC236}">
                    <a16:creationId xmlns:a16="http://schemas.microsoft.com/office/drawing/2014/main" id="{6649B083-44E5-438A-A697-28CC0FD4D6C6}"/>
                  </a:ext>
                </a:extLst>
              </p:cNvPr>
              <p:cNvSpPr>
                <a:spLocks/>
              </p:cNvSpPr>
              <p:nvPr/>
            </p:nvSpPr>
            <p:spPr bwMode="auto">
              <a:xfrm>
                <a:off x="2990" y="2130"/>
                <a:ext cx="149" cy="158"/>
              </a:xfrm>
              <a:custGeom>
                <a:avLst/>
                <a:gdLst>
                  <a:gd name="T0" fmla="*/ 30 w 116"/>
                  <a:gd name="T1" fmla="*/ 0 h 123"/>
                  <a:gd name="T2" fmla="*/ 58 w 116"/>
                  <a:gd name="T3" fmla="*/ 94 h 123"/>
                  <a:gd name="T4" fmla="*/ 30 w 116"/>
                  <a:gd name="T5" fmla="*/ 0 h 123"/>
                </a:gdLst>
                <a:ahLst/>
                <a:cxnLst>
                  <a:cxn ang="0">
                    <a:pos x="T0" y="T1"/>
                  </a:cxn>
                  <a:cxn ang="0">
                    <a:pos x="T2" y="T3"/>
                  </a:cxn>
                  <a:cxn ang="0">
                    <a:pos x="T4" y="T5"/>
                  </a:cxn>
                </a:cxnLst>
                <a:rect l="0" t="0" r="r" b="b"/>
                <a:pathLst>
                  <a:path w="116" h="123">
                    <a:moveTo>
                      <a:pt x="30" y="0"/>
                    </a:moveTo>
                    <a:cubicBezTo>
                      <a:pt x="30" y="0"/>
                      <a:pt x="0" y="65"/>
                      <a:pt x="58" y="94"/>
                    </a:cubicBezTo>
                    <a:cubicBezTo>
                      <a:pt x="116" y="123"/>
                      <a:pt x="79" y="10"/>
                      <a:pt x="30" y="0"/>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9" name="Freeform 387">
                <a:extLst>
                  <a:ext uri="{FF2B5EF4-FFF2-40B4-BE49-F238E27FC236}">
                    <a16:creationId xmlns:a16="http://schemas.microsoft.com/office/drawing/2014/main" id="{DD3D6553-81A5-4A89-8F87-00977C8F58CE}"/>
                  </a:ext>
                </a:extLst>
              </p:cNvPr>
              <p:cNvSpPr>
                <a:spLocks/>
              </p:cNvSpPr>
              <p:nvPr/>
            </p:nvSpPr>
            <p:spPr bwMode="auto">
              <a:xfrm>
                <a:off x="2986" y="2192"/>
                <a:ext cx="197" cy="225"/>
              </a:xfrm>
              <a:custGeom>
                <a:avLst/>
                <a:gdLst>
                  <a:gd name="T0" fmla="*/ 139 w 153"/>
                  <a:gd name="T1" fmla="*/ 23 h 175"/>
                  <a:gd name="T2" fmla="*/ 125 w 153"/>
                  <a:gd name="T3" fmla="*/ 147 h 175"/>
                  <a:gd name="T4" fmla="*/ 73 w 153"/>
                  <a:gd name="T5" fmla="*/ 157 h 175"/>
                  <a:gd name="T6" fmla="*/ 26 w 153"/>
                  <a:gd name="T7" fmla="*/ 131 h 175"/>
                  <a:gd name="T8" fmla="*/ 17 w 153"/>
                  <a:gd name="T9" fmla="*/ 78 h 175"/>
                  <a:gd name="T10" fmla="*/ 139 w 153"/>
                  <a:gd name="T11" fmla="*/ 23 h 175"/>
                </a:gdLst>
                <a:ahLst/>
                <a:cxnLst>
                  <a:cxn ang="0">
                    <a:pos x="T0" y="T1"/>
                  </a:cxn>
                  <a:cxn ang="0">
                    <a:pos x="T2" y="T3"/>
                  </a:cxn>
                  <a:cxn ang="0">
                    <a:pos x="T4" y="T5"/>
                  </a:cxn>
                  <a:cxn ang="0">
                    <a:pos x="T6" y="T7"/>
                  </a:cxn>
                  <a:cxn ang="0">
                    <a:pos x="T8" y="T9"/>
                  </a:cxn>
                  <a:cxn ang="0">
                    <a:pos x="T10" y="T11"/>
                  </a:cxn>
                </a:cxnLst>
                <a:rect l="0" t="0" r="r" b="b"/>
                <a:pathLst>
                  <a:path w="153" h="175">
                    <a:moveTo>
                      <a:pt x="139" y="23"/>
                    </a:moveTo>
                    <a:cubicBezTo>
                      <a:pt x="139" y="23"/>
                      <a:pt x="153" y="118"/>
                      <a:pt x="125" y="147"/>
                    </a:cubicBezTo>
                    <a:cubicBezTo>
                      <a:pt x="96" y="175"/>
                      <a:pt x="84" y="164"/>
                      <a:pt x="73" y="157"/>
                    </a:cubicBezTo>
                    <a:cubicBezTo>
                      <a:pt x="62" y="150"/>
                      <a:pt x="43" y="137"/>
                      <a:pt x="26" y="131"/>
                    </a:cubicBezTo>
                    <a:cubicBezTo>
                      <a:pt x="9" y="126"/>
                      <a:pt x="0" y="106"/>
                      <a:pt x="17" y="78"/>
                    </a:cubicBezTo>
                    <a:cubicBezTo>
                      <a:pt x="34" y="50"/>
                      <a:pt x="74" y="0"/>
                      <a:pt x="139" y="2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0" name="Freeform 388">
                <a:extLst>
                  <a:ext uri="{FF2B5EF4-FFF2-40B4-BE49-F238E27FC236}">
                    <a16:creationId xmlns:a16="http://schemas.microsoft.com/office/drawing/2014/main" id="{E993B4A7-1F26-4DA4-A986-75D7926B3A06}"/>
                  </a:ext>
                </a:extLst>
              </p:cNvPr>
              <p:cNvSpPr>
                <a:spLocks/>
              </p:cNvSpPr>
              <p:nvPr/>
            </p:nvSpPr>
            <p:spPr bwMode="auto">
              <a:xfrm>
                <a:off x="3057" y="2226"/>
                <a:ext cx="103" cy="142"/>
              </a:xfrm>
              <a:custGeom>
                <a:avLst/>
                <a:gdLst>
                  <a:gd name="T0" fmla="*/ 2 w 80"/>
                  <a:gd name="T1" fmla="*/ 110 h 110"/>
                  <a:gd name="T2" fmla="*/ 1 w 80"/>
                  <a:gd name="T3" fmla="*/ 110 h 110"/>
                  <a:gd name="T4" fmla="*/ 1 w 80"/>
                  <a:gd name="T5" fmla="*/ 107 h 110"/>
                  <a:gd name="T6" fmla="*/ 77 w 80"/>
                  <a:gd name="T7" fmla="*/ 1 h 110"/>
                  <a:gd name="T8" fmla="*/ 79 w 80"/>
                  <a:gd name="T9" fmla="*/ 1 h 110"/>
                  <a:gd name="T10" fmla="*/ 79 w 80"/>
                  <a:gd name="T11" fmla="*/ 3 h 110"/>
                  <a:gd name="T12" fmla="*/ 3 w 80"/>
                  <a:gd name="T13" fmla="*/ 109 h 110"/>
                  <a:gd name="T14" fmla="*/ 2 w 80"/>
                  <a:gd name="T15" fmla="*/ 110 h 1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110">
                    <a:moveTo>
                      <a:pt x="2" y="110"/>
                    </a:moveTo>
                    <a:cubicBezTo>
                      <a:pt x="1" y="110"/>
                      <a:pt x="1" y="110"/>
                      <a:pt x="1" y="110"/>
                    </a:cubicBezTo>
                    <a:cubicBezTo>
                      <a:pt x="0" y="109"/>
                      <a:pt x="0" y="108"/>
                      <a:pt x="1" y="107"/>
                    </a:cubicBezTo>
                    <a:cubicBezTo>
                      <a:pt x="1" y="106"/>
                      <a:pt x="69" y="12"/>
                      <a:pt x="77" y="1"/>
                    </a:cubicBezTo>
                    <a:cubicBezTo>
                      <a:pt x="77" y="1"/>
                      <a:pt x="78" y="0"/>
                      <a:pt x="79" y="1"/>
                    </a:cubicBezTo>
                    <a:cubicBezTo>
                      <a:pt x="80" y="2"/>
                      <a:pt x="80" y="3"/>
                      <a:pt x="79" y="3"/>
                    </a:cubicBezTo>
                    <a:cubicBezTo>
                      <a:pt x="72" y="14"/>
                      <a:pt x="4" y="108"/>
                      <a:pt x="3" y="109"/>
                    </a:cubicBezTo>
                    <a:cubicBezTo>
                      <a:pt x="3" y="110"/>
                      <a:pt x="2" y="110"/>
                      <a:pt x="2" y="11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1" name="Freeform 389">
                <a:extLst>
                  <a:ext uri="{FF2B5EF4-FFF2-40B4-BE49-F238E27FC236}">
                    <a16:creationId xmlns:a16="http://schemas.microsoft.com/office/drawing/2014/main" id="{20E060ED-A30A-4A01-ADD9-014D662F3334}"/>
                  </a:ext>
                </a:extLst>
              </p:cNvPr>
              <p:cNvSpPr>
                <a:spLocks/>
              </p:cNvSpPr>
              <p:nvPr/>
            </p:nvSpPr>
            <p:spPr bwMode="auto">
              <a:xfrm>
                <a:off x="3113" y="2229"/>
                <a:ext cx="48" cy="56"/>
              </a:xfrm>
              <a:custGeom>
                <a:avLst/>
                <a:gdLst>
                  <a:gd name="T0" fmla="*/ 3 w 37"/>
                  <a:gd name="T1" fmla="*/ 44 h 44"/>
                  <a:gd name="T2" fmla="*/ 0 w 37"/>
                  <a:gd name="T3" fmla="*/ 2 h 44"/>
                  <a:gd name="T4" fmla="*/ 2 w 37"/>
                  <a:gd name="T5" fmla="*/ 1 h 44"/>
                  <a:gd name="T6" fmla="*/ 3 w 37"/>
                  <a:gd name="T7" fmla="*/ 2 h 44"/>
                  <a:gd name="T8" fmla="*/ 6 w 37"/>
                  <a:gd name="T9" fmla="*/ 40 h 44"/>
                  <a:gd name="T10" fmla="*/ 34 w 37"/>
                  <a:gd name="T11" fmla="*/ 32 h 44"/>
                  <a:gd name="T12" fmla="*/ 36 w 37"/>
                  <a:gd name="T13" fmla="*/ 33 h 44"/>
                  <a:gd name="T14" fmla="*/ 35 w 37"/>
                  <a:gd name="T15" fmla="*/ 35 h 44"/>
                  <a:gd name="T16" fmla="*/ 3 w 37"/>
                  <a:gd name="T17"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44">
                    <a:moveTo>
                      <a:pt x="3" y="44"/>
                    </a:moveTo>
                    <a:cubicBezTo>
                      <a:pt x="0" y="2"/>
                      <a:pt x="0" y="2"/>
                      <a:pt x="0" y="2"/>
                    </a:cubicBezTo>
                    <a:cubicBezTo>
                      <a:pt x="0" y="1"/>
                      <a:pt x="1" y="1"/>
                      <a:pt x="2" y="1"/>
                    </a:cubicBezTo>
                    <a:cubicBezTo>
                      <a:pt x="2" y="0"/>
                      <a:pt x="3" y="1"/>
                      <a:pt x="3" y="2"/>
                    </a:cubicBezTo>
                    <a:cubicBezTo>
                      <a:pt x="6" y="40"/>
                      <a:pt x="6" y="40"/>
                      <a:pt x="6" y="40"/>
                    </a:cubicBezTo>
                    <a:cubicBezTo>
                      <a:pt x="34" y="32"/>
                      <a:pt x="34" y="32"/>
                      <a:pt x="34" y="32"/>
                    </a:cubicBezTo>
                    <a:cubicBezTo>
                      <a:pt x="35" y="31"/>
                      <a:pt x="36" y="32"/>
                      <a:pt x="36" y="33"/>
                    </a:cubicBezTo>
                    <a:cubicBezTo>
                      <a:pt x="37" y="34"/>
                      <a:pt x="36" y="34"/>
                      <a:pt x="35" y="35"/>
                    </a:cubicBezTo>
                    <a:lnTo>
                      <a:pt x="3" y="44"/>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2" name="Freeform 390">
                <a:extLst>
                  <a:ext uri="{FF2B5EF4-FFF2-40B4-BE49-F238E27FC236}">
                    <a16:creationId xmlns:a16="http://schemas.microsoft.com/office/drawing/2014/main" id="{AF160CE5-6150-4733-A2C2-7646B3F585CC}"/>
                  </a:ext>
                </a:extLst>
              </p:cNvPr>
              <p:cNvSpPr>
                <a:spLocks/>
              </p:cNvSpPr>
              <p:nvPr/>
            </p:nvSpPr>
            <p:spPr bwMode="auto">
              <a:xfrm>
                <a:off x="3130" y="2226"/>
                <a:ext cx="30" cy="36"/>
              </a:xfrm>
              <a:custGeom>
                <a:avLst/>
                <a:gdLst>
                  <a:gd name="T0" fmla="*/ 3 w 23"/>
                  <a:gd name="T1" fmla="*/ 28 h 28"/>
                  <a:gd name="T2" fmla="*/ 0 w 23"/>
                  <a:gd name="T3" fmla="*/ 2 h 28"/>
                  <a:gd name="T4" fmla="*/ 2 w 23"/>
                  <a:gd name="T5" fmla="*/ 0 h 28"/>
                  <a:gd name="T6" fmla="*/ 4 w 23"/>
                  <a:gd name="T7" fmla="*/ 1 h 28"/>
                  <a:gd name="T8" fmla="*/ 6 w 23"/>
                  <a:gd name="T9" fmla="*/ 24 h 28"/>
                  <a:gd name="T10" fmla="*/ 21 w 23"/>
                  <a:gd name="T11" fmla="*/ 19 h 28"/>
                  <a:gd name="T12" fmla="*/ 23 w 23"/>
                  <a:gd name="T13" fmla="*/ 20 h 28"/>
                  <a:gd name="T14" fmla="*/ 22 w 23"/>
                  <a:gd name="T15" fmla="*/ 22 h 28"/>
                  <a:gd name="T16" fmla="*/ 3 w 23"/>
                  <a:gd name="T17"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8">
                    <a:moveTo>
                      <a:pt x="3" y="28"/>
                    </a:moveTo>
                    <a:cubicBezTo>
                      <a:pt x="0" y="2"/>
                      <a:pt x="0" y="2"/>
                      <a:pt x="0" y="2"/>
                    </a:cubicBezTo>
                    <a:cubicBezTo>
                      <a:pt x="0" y="1"/>
                      <a:pt x="1" y="0"/>
                      <a:pt x="2" y="0"/>
                    </a:cubicBezTo>
                    <a:cubicBezTo>
                      <a:pt x="3" y="0"/>
                      <a:pt x="4" y="0"/>
                      <a:pt x="4" y="1"/>
                    </a:cubicBezTo>
                    <a:cubicBezTo>
                      <a:pt x="6" y="24"/>
                      <a:pt x="6" y="24"/>
                      <a:pt x="6" y="24"/>
                    </a:cubicBezTo>
                    <a:cubicBezTo>
                      <a:pt x="21" y="19"/>
                      <a:pt x="21" y="19"/>
                      <a:pt x="21" y="19"/>
                    </a:cubicBezTo>
                    <a:cubicBezTo>
                      <a:pt x="21" y="18"/>
                      <a:pt x="22" y="19"/>
                      <a:pt x="23" y="20"/>
                    </a:cubicBezTo>
                    <a:cubicBezTo>
                      <a:pt x="23" y="20"/>
                      <a:pt x="23" y="21"/>
                      <a:pt x="22" y="22"/>
                    </a:cubicBezTo>
                    <a:lnTo>
                      <a:pt x="3" y="28"/>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3" name="Freeform 391">
                <a:extLst>
                  <a:ext uri="{FF2B5EF4-FFF2-40B4-BE49-F238E27FC236}">
                    <a16:creationId xmlns:a16="http://schemas.microsoft.com/office/drawing/2014/main" id="{907A20F9-609D-4B09-8A71-138247293407}"/>
                  </a:ext>
                </a:extLst>
              </p:cNvPr>
              <p:cNvSpPr>
                <a:spLocks/>
              </p:cNvSpPr>
              <p:nvPr/>
            </p:nvSpPr>
            <p:spPr bwMode="auto">
              <a:xfrm>
                <a:off x="3079" y="2238"/>
                <a:ext cx="77" cy="86"/>
              </a:xfrm>
              <a:custGeom>
                <a:avLst/>
                <a:gdLst>
                  <a:gd name="T0" fmla="*/ 8 w 60"/>
                  <a:gd name="T1" fmla="*/ 67 h 67"/>
                  <a:gd name="T2" fmla="*/ 0 w 60"/>
                  <a:gd name="T3" fmla="*/ 2 h 67"/>
                  <a:gd name="T4" fmla="*/ 1 w 60"/>
                  <a:gd name="T5" fmla="*/ 0 h 67"/>
                  <a:gd name="T6" fmla="*/ 3 w 60"/>
                  <a:gd name="T7" fmla="*/ 2 h 67"/>
                  <a:gd name="T8" fmla="*/ 11 w 60"/>
                  <a:gd name="T9" fmla="*/ 63 h 67"/>
                  <a:gd name="T10" fmla="*/ 58 w 60"/>
                  <a:gd name="T11" fmla="*/ 57 h 67"/>
                  <a:gd name="T12" fmla="*/ 60 w 60"/>
                  <a:gd name="T13" fmla="*/ 59 h 67"/>
                  <a:gd name="T14" fmla="*/ 59 w 60"/>
                  <a:gd name="T15" fmla="*/ 61 h 67"/>
                  <a:gd name="T16" fmla="*/ 8 w 60"/>
                  <a:gd name="T17"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67">
                    <a:moveTo>
                      <a:pt x="8" y="67"/>
                    </a:moveTo>
                    <a:cubicBezTo>
                      <a:pt x="0" y="2"/>
                      <a:pt x="0" y="2"/>
                      <a:pt x="0" y="2"/>
                    </a:cubicBezTo>
                    <a:cubicBezTo>
                      <a:pt x="0" y="1"/>
                      <a:pt x="0" y="0"/>
                      <a:pt x="1" y="0"/>
                    </a:cubicBezTo>
                    <a:cubicBezTo>
                      <a:pt x="2" y="0"/>
                      <a:pt x="3" y="1"/>
                      <a:pt x="3" y="2"/>
                    </a:cubicBezTo>
                    <a:cubicBezTo>
                      <a:pt x="11" y="63"/>
                      <a:pt x="11" y="63"/>
                      <a:pt x="11" y="63"/>
                    </a:cubicBezTo>
                    <a:cubicBezTo>
                      <a:pt x="58" y="57"/>
                      <a:pt x="58" y="57"/>
                      <a:pt x="58" y="57"/>
                    </a:cubicBezTo>
                    <a:cubicBezTo>
                      <a:pt x="59" y="57"/>
                      <a:pt x="60" y="58"/>
                      <a:pt x="60" y="59"/>
                    </a:cubicBezTo>
                    <a:cubicBezTo>
                      <a:pt x="60" y="60"/>
                      <a:pt x="60" y="60"/>
                      <a:pt x="59" y="61"/>
                    </a:cubicBezTo>
                    <a:lnTo>
                      <a:pt x="8" y="67"/>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4" name="Freeform 392">
                <a:extLst>
                  <a:ext uri="{FF2B5EF4-FFF2-40B4-BE49-F238E27FC236}">
                    <a16:creationId xmlns:a16="http://schemas.microsoft.com/office/drawing/2014/main" id="{C6D5EA4A-3EA4-4A0D-82BA-975257C03D98}"/>
                  </a:ext>
                </a:extLst>
              </p:cNvPr>
              <p:cNvSpPr>
                <a:spLocks/>
              </p:cNvSpPr>
              <p:nvPr/>
            </p:nvSpPr>
            <p:spPr bwMode="auto">
              <a:xfrm>
                <a:off x="3044" y="2257"/>
                <a:ext cx="108" cy="102"/>
              </a:xfrm>
              <a:custGeom>
                <a:avLst/>
                <a:gdLst>
                  <a:gd name="T0" fmla="*/ 16 w 84"/>
                  <a:gd name="T1" fmla="*/ 79 h 79"/>
                  <a:gd name="T2" fmla="*/ 0 w 84"/>
                  <a:gd name="T3" fmla="*/ 2 h 79"/>
                  <a:gd name="T4" fmla="*/ 1 w 84"/>
                  <a:gd name="T5" fmla="*/ 1 h 79"/>
                  <a:gd name="T6" fmla="*/ 3 w 84"/>
                  <a:gd name="T7" fmla="*/ 2 h 79"/>
                  <a:gd name="T8" fmla="*/ 19 w 84"/>
                  <a:gd name="T9" fmla="*/ 75 h 79"/>
                  <a:gd name="T10" fmla="*/ 82 w 84"/>
                  <a:gd name="T11" fmla="*/ 72 h 79"/>
                  <a:gd name="T12" fmla="*/ 84 w 84"/>
                  <a:gd name="T13" fmla="*/ 74 h 79"/>
                  <a:gd name="T14" fmla="*/ 83 w 84"/>
                  <a:gd name="T15" fmla="*/ 76 h 79"/>
                  <a:gd name="T16" fmla="*/ 16 w 84"/>
                  <a:gd name="T17" fmla="*/ 7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79">
                    <a:moveTo>
                      <a:pt x="16" y="79"/>
                    </a:moveTo>
                    <a:cubicBezTo>
                      <a:pt x="0" y="2"/>
                      <a:pt x="0" y="2"/>
                      <a:pt x="0" y="2"/>
                    </a:cubicBezTo>
                    <a:cubicBezTo>
                      <a:pt x="0" y="2"/>
                      <a:pt x="0" y="1"/>
                      <a:pt x="1" y="1"/>
                    </a:cubicBezTo>
                    <a:cubicBezTo>
                      <a:pt x="2" y="0"/>
                      <a:pt x="3" y="1"/>
                      <a:pt x="3" y="2"/>
                    </a:cubicBezTo>
                    <a:cubicBezTo>
                      <a:pt x="19" y="75"/>
                      <a:pt x="19" y="75"/>
                      <a:pt x="19" y="75"/>
                    </a:cubicBezTo>
                    <a:cubicBezTo>
                      <a:pt x="82" y="72"/>
                      <a:pt x="82" y="72"/>
                      <a:pt x="82" y="72"/>
                    </a:cubicBezTo>
                    <a:cubicBezTo>
                      <a:pt x="83" y="72"/>
                      <a:pt x="84" y="73"/>
                      <a:pt x="84" y="74"/>
                    </a:cubicBezTo>
                    <a:cubicBezTo>
                      <a:pt x="84" y="75"/>
                      <a:pt x="84" y="76"/>
                      <a:pt x="83" y="76"/>
                    </a:cubicBezTo>
                    <a:lnTo>
                      <a:pt x="16" y="79"/>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5" name="Freeform 393">
                <a:extLst>
                  <a:ext uri="{FF2B5EF4-FFF2-40B4-BE49-F238E27FC236}">
                    <a16:creationId xmlns:a16="http://schemas.microsoft.com/office/drawing/2014/main" id="{81319D90-C18C-4A4E-B5F3-CEE1DCE05E98}"/>
                  </a:ext>
                </a:extLst>
              </p:cNvPr>
              <p:cNvSpPr>
                <a:spLocks/>
              </p:cNvSpPr>
              <p:nvPr/>
            </p:nvSpPr>
            <p:spPr bwMode="auto">
              <a:xfrm>
                <a:off x="2990" y="2473"/>
                <a:ext cx="166" cy="70"/>
              </a:xfrm>
              <a:custGeom>
                <a:avLst/>
                <a:gdLst>
                  <a:gd name="T0" fmla="*/ 3 w 129"/>
                  <a:gd name="T1" fmla="*/ 54 h 54"/>
                  <a:gd name="T2" fmla="*/ 1 w 129"/>
                  <a:gd name="T3" fmla="*/ 52 h 54"/>
                  <a:gd name="T4" fmla="*/ 2 w 129"/>
                  <a:gd name="T5" fmla="*/ 48 h 54"/>
                  <a:gd name="T6" fmla="*/ 126 w 129"/>
                  <a:gd name="T7" fmla="*/ 5 h 54"/>
                  <a:gd name="T8" fmla="*/ 129 w 129"/>
                  <a:gd name="T9" fmla="*/ 9 h 54"/>
                  <a:gd name="T10" fmla="*/ 125 w 129"/>
                  <a:gd name="T11" fmla="*/ 12 h 54"/>
                  <a:gd name="T12" fmla="*/ 124 w 129"/>
                  <a:gd name="T13" fmla="*/ 12 h 54"/>
                  <a:gd name="T14" fmla="*/ 5 w 129"/>
                  <a:gd name="T15" fmla="*/ 54 h 54"/>
                  <a:gd name="T16" fmla="*/ 3 w 129"/>
                  <a:gd name="T17"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 h="54">
                    <a:moveTo>
                      <a:pt x="3" y="54"/>
                    </a:moveTo>
                    <a:cubicBezTo>
                      <a:pt x="2" y="54"/>
                      <a:pt x="1" y="53"/>
                      <a:pt x="1" y="52"/>
                    </a:cubicBezTo>
                    <a:cubicBezTo>
                      <a:pt x="0" y="51"/>
                      <a:pt x="1" y="49"/>
                      <a:pt x="2" y="48"/>
                    </a:cubicBezTo>
                    <a:cubicBezTo>
                      <a:pt x="6" y="46"/>
                      <a:pt x="89" y="0"/>
                      <a:pt x="126" y="5"/>
                    </a:cubicBezTo>
                    <a:cubicBezTo>
                      <a:pt x="128" y="6"/>
                      <a:pt x="129" y="7"/>
                      <a:pt x="129" y="9"/>
                    </a:cubicBezTo>
                    <a:cubicBezTo>
                      <a:pt x="129" y="11"/>
                      <a:pt x="127" y="12"/>
                      <a:pt x="125" y="12"/>
                    </a:cubicBezTo>
                    <a:cubicBezTo>
                      <a:pt x="125" y="12"/>
                      <a:pt x="125" y="12"/>
                      <a:pt x="124" y="12"/>
                    </a:cubicBezTo>
                    <a:cubicBezTo>
                      <a:pt x="89" y="7"/>
                      <a:pt x="6" y="53"/>
                      <a:pt x="5" y="54"/>
                    </a:cubicBezTo>
                    <a:cubicBezTo>
                      <a:pt x="5" y="54"/>
                      <a:pt x="4" y="54"/>
                      <a:pt x="3" y="54"/>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6" name="Freeform 394">
                <a:extLst>
                  <a:ext uri="{FF2B5EF4-FFF2-40B4-BE49-F238E27FC236}">
                    <a16:creationId xmlns:a16="http://schemas.microsoft.com/office/drawing/2014/main" id="{EFC05116-6117-4000-BF79-246CDC6B0CE9}"/>
                  </a:ext>
                </a:extLst>
              </p:cNvPr>
              <p:cNvSpPr>
                <a:spLocks/>
              </p:cNvSpPr>
              <p:nvPr/>
            </p:nvSpPr>
            <p:spPr bwMode="auto">
              <a:xfrm>
                <a:off x="2900" y="2260"/>
                <a:ext cx="194" cy="395"/>
              </a:xfrm>
              <a:custGeom>
                <a:avLst/>
                <a:gdLst>
                  <a:gd name="T0" fmla="*/ 3 w 151"/>
                  <a:gd name="T1" fmla="*/ 307 h 307"/>
                  <a:gd name="T2" fmla="*/ 2 w 151"/>
                  <a:gd name="T3" fmla="*/ 306 h 307"/>
                  <a:gd name="T4" fmla="*/ 1 w 151"/>
                  <a:gd name="T5" fmla="*/ 301 h 307"/>
                  <a:gd name="T6" fmla="*/ 68 w 151"/>
                  <a:gd name="T7" fmla="*/ 220 h 307"/>
                  <a:gd name="T8" fmla="*/ 125 w 151"/>
                  <a:gd name="T9" fmla="*/ 61 h 307"/>
                  <a:gd name="T10" fmla="*/ 144 w 151"/>
                  <a:gd name="T11" fmla="*/ 3 h 307"/>
                  <a:gd name="T12" fmla="*/ 149 w 151"/>
                  <a:gd name="T13" fmla="*/ 1 h 307"/>
                  <a:gd name="T14" fmla="*/ 151 w 151"/>
                  <a:gd name="T15" fmla="*/ 5 h 307"/>
                  <a:gd name="T16" fmla="*/ 132 w 151"/>
                  <a:gd name="T17" fmla="*/ 63 h 307"/>
                  <a:gd name="T18" fmla="*/ 73 w 151"/>
                  <a:gd name="T19" fmla="*/ 224 h 307"/>
                  <a:gd name="T20" fmla="*/ 6 w 151"/>
                  <a:gd name="T21" fmla="*/ 305 h 307"/>
                  <a:gd name="T22" fmla="*/ 3 w 151"/>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1" h="307">
                    <a:moveTo>
                      <a:pt x="3" y="307"/>
                    </a:moveTo>
                    <a:cubicBezTo>
                      <a:pt x="3" y="306"/>
                      <a:pt x="2" y="306"/>
                      <a:pt x="2" y="306"/>
                    </a:cubicBezTo>
                    <a:cubicBezTo>
                      <a:pt x="0" y="305"/>
                      <a:pt x="0" y="303"/>
                      <a:pt x="1" y="301"/>
                    </a:cubicBezTo>
                    <a:cubicBezTo>
                      <a:pt x="2" y="301"/>
                      <a:pt x="53" y="239"/>
                      <a:pt x="68" y="220"/>
                    </a:cubicBezTo>
                    <a:cubicBezTo>
                      <a:pt x="78" y="207"/>
                      <a:pt x="105" y="122"/>
                      <a:pt x="125" y="61"/>
                    </a:cubicBezTo>
                    <a:cubicBezTo>
                      <a:pt x="133" y="37"/>
                      <a:pt x="140" y="15"/>
                      <a:pt x="144" y="3"/>
                    </a:cubicBezTo>
                    <a:cubicBezTo>
                      <a:pt x="145" y="1"/>
                      <a:pt x="147" y="0"/>
                      <a:pt x="149" y="1"/>
                    </a:cubicBezTo>
                    <a:cubicBezTo>
                      <a:pt x="150" y="1"/>
                      <a:pt x="151" y="3"/>
                      <a:pt x="151" y="5"/>
                    </a:cubicBezTo>
                    <a:cubicBezTo>
                      <a:pt x="146" y="17"/>
                      <a:pt x="139" y="39"/>
                      <a:pt x="132" y="63"/>
                    </a:cubicBezTo>
                    <a:cubicBezTo>
                      <a:pt x="110" y="128"/>
                      <a:pt x="84" y="210"/>
                      <a:pt x="73" y="224"/>
                    </a:cubicBezTo>
                    <a:cubicBezTo>
                      <a:pt x="58" y="243"/>
                      <a:pt x="7" y="305"/>
                      <a:pt x="6" y="305"/>
                    </a:cubicBezTo>
                    <a:cubicBezTo>
                      <a:pt x="5" y="306"/>
                      <a:pt x="4" y="307"/>
                      <a:pt x="3" y="307"/>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7" name="Freeform 395">
                <a:extLst>
                  <a:ext uri="{FF2B5EF4-FFF2-40B4-BE49-F238E27FC236}">
                    <a16:creationId xmlns:a16="http://schemas.microsoft.com/office/drawing/2014/main" id="{16D8DDDB-AF4E-45AE-8FAD-90E4A0ABD48E}"/>
                  </a:ext>
                </a:extLst>
              </p:cNvPr>
              <p:cNvSpPr>
                <a:spLocks/>
              </p:cNvSpPr>
              <p:nvPr/>
            </p:nvSpPr>
            <p:spPr bwMode="auto">
              <a:xfrm>
                <a:off x="2892" y="2289"/>
                <a:ext cx="124" cy="304"/>
              </a:xfrm>
              <a:custGeom>
                <a:avLst/>
                <a:gdLst>
                  <a:gd name="T0" fmla="*/ 0 w 96"/>
                  <a:gd name="T1" fmla="*/ 27 h 236"/>
                  <a:gd name="T2" fmla="*/ 49 w 96"/>
                  <a:gd name="T3" fmla="*/ 158 h 236"/>
                  <a:gd name="T4" fmla="*/ 80 w 96"/>
                  <a:gd name="T5" fmla="*/ 140 h 236"/>
                  <a:gd name="T6" fmla="*/ 0 w 96"/>
                  <a:gd name="T7" fmla="*/ 27 h 236"/>
                </a:gdLst>
                <a:ahLst/>
                <a:cxnLst>
                  <a:cxn ang="0">
                    <a:pos x="T0" y="T1"/>
                  </a:cxn>
                  <a:cxn ang="0">
                    <a:pos x="T2" y="T3"/>
                  </a:cxn>
                  <a:cxn ang="0">
                    <a:pos x="T4" y="T5"/>
                  </a:cxn>
                  <a:cxn ang="0">
                    <a:pos x="T6" y="T7"/>
                  </a:cxn>
                </a:cxnLst>
                <a:rect l="0" t="0" r="r" b="b"/>
                <a:pathLst>
                  <a:path w="96" h="236">
                    <a:moveTo>
                      <a:pt x="0" y="27"/>
                    </a:moveTo>
                    <a:cubicBezTo>
                      <a:pt x="0" y="27"/>
                      <a:pt x="2" y="81"/>
                      <a:pt x="49" y="158"/>
                    </a:cubicBezTo>
                    <a:cubicBezTo>
                      <a:pt x="96" y="236"/>
                      <a:pt x="80" y="183"/>
                      <a:pt x="80" y="140"/>
                    </a:cubicBezTo>
                    <a:cubicBezTo>
                      <a:pt x="80" y="97"/>
                      <a:pt x="9" y="0"/>
                      <a:pt x="0" y="27"/>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8" name="Freeform 396">
                <a:extLst>
                  <a:ext uri="{FF2B5EF4-FFF2-40B4-BE49-F238E27FC236}">
                    <a16:creationId xmlns:a16="http://schemas.microsoft.com/office/drawing/2014/main" id="{CEC17E73-D45C-435B-B87E-C6057306AFE6}"/>
                  </a:ext>
                </a:extLst>
              </p:cNvPr>
              <p:cNvSpPr>
                <a:spLocks/>
              </p:cNvSpPr>
              <p:nvPr/>
            </p:nvSpPr>
            <p:spPr bwMode="auto">
              <a:xfrm>
                <a:off x="2998" y="2481"/>
                <a:ext cx="249" cy="94"/>
              </a:xfrm>
              <a:custGeom>
                <a:avLst/>
                <a:gdLst>
                  <a:gd name="T0" fmla="*/ 0 w 194"/>
                  <a:gd name="T1" fmla="*/ 43 h 73"/>
                  <a:gd name="T2" fmla="*/ 194 w 194"/>
                  <a:gd name="T3" fmla="*/ 0 h 73"/>
                  <a:gd name="T4" fmla="*/ 0 w 194"/>
                  <a:gd name="T5" fmla="*/ 43 h 73"/>
                </a:gdLst>
                <a:ahLst/>
                <a:cxnLst>
                  <a:cxn ang="0">
                    <a:pos x="T0" y="T1"/>
                  </a:cxn>
                  <a:cxn ang="0">
                    <a:pos x="T2" y="T3"/>
                  </a:cxn>
                  <a:cxn ang="0">
                    <a:pos x="T4" y="T5"/>
                  </a:cxn>
                </a:cxnLst>
                <a:rect l="0" t="0" r="r" b="b"/>
                <a:pathLst>
                  <a:path w="194" h="73">
                    <a:moveTo>
                      <a:pt x="0" y="43"/>
                    </a:moveTo>
                    <a:cubicBezTo>
                      <a:pt x="0" y="43"/>
                      <a:pt x="171" y="4"/>
                      <a:pt x="194" y="0"/>
                    </a:cubicBezTo>
                    <a:cubicBezTo>
                      <a:pt x="194" y="0"/>
                      <a:pt x="111" y="73"/>
                      <a:pt x="0" y="4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9" name="Freeform 397">
                <a:extLst>
                  <a:ext uri="{FF2B5EF4-FFF2-40B4-BE49-F238E27FC236}">
                    <a16:creationId xmlns:a16="http://schemas.microsoft.com/office/drawing/2014/main" id="{3917AEC0-F482-44FA-A683-B2308D9B84D0}"/>
                  </a:ext>
                </a:extLst>
              </p:cNvPr>
              <p:cNvSpPr>
                <a:spLocks/>
              </p:cNvSpPr>
              <p:nvPr/>
            </p:nvSpPr>
            <p:spPr bwMode="auto">
              <a:xfrm>
                <a:off x="2908" y="2337"/>
                <a:ext cx="90" cy="210"/>
              </a:xfrm>
              <a:custGeom>
                <a:avLst/>
                <a:gdLst>
                  <a:gd name="T0" fmla="*/ 68 w 70"/>
                  <a:gd name="T1" fmla="*/ 163 h 163"/>
                  <a:gd name="T2" fmla="*/ 67 w 70"/>
                  <a:gd name="T3" fmla="*/ 162 h 163"/>
                  <a:gd name="T4" fmla="*/ 0 w 70"/>
                  <a:gd name="T5" fmla="*/ 2 h 163"/>
                  <a:gd name="T6" fmla="*/ 1 w 70"/>
                  <a:gd name="T7" fmla="*/ 0 h 163"/>
                  <a:gd name="T8" fmla="*/ 3 w 70"/>
                  <a:gd name="T9" fmla="*/ 1 h 163"/>
                  <a:gd name="T10" fmla="*/ 70 w 70"/>
                  <a:gd name="T11" fmla="*/ 161 h 163"/>
                  <a:gd name="T12" fmla="*/ 68 w 70"/>
                  <a:gd name="T13" fmla="*/ 163 h 163"/>
                  <a:gd name="T14" fmla="*/ 68 w 70"/>
                  <a:gd name="T15" fmla="*/ 163 h 1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 h="163">
                    <a:moveTo>
                      <a:pt x="68" y="163"/>
                    </a:moveTo>
                    <a:cubicBezTo>
                      <a:pt x="67" y="163"/>
                      <a:pt x="67" y="162"/>
                      <a:pt x="67" y="162"/>
                    </a:cubicBezTo>
                    <a:cubicBezTo>
                      <a:pt x="66" y="151"/>
                      <a:pt x="23" y="52"/>
                      <a:pt x="0" y="2"/>
                    </a:cubicBezTo>
                    <a:cubicBezTo>
                      <a:pt x="0" y="1"/>
                      <a:pt x="0" y="0"/>
                      <a:pt x="1" y="0"/>
                    </a:cubicBezTo>
                    <a:cubicBezTo>
                      <a:pt x="2" y="0"/>
                      <a:pt x="3" y="0"/>
                      <a:pt x="3" y="1"/>
                    </a:cubicBezTo>
                    <a:cubicBezTo>
                      <a:pt x="6" y="7"/>
                      <a:pt x="69" y="147"/>
                      <a:pt x="70" y="161"/>
                    </a:cubicBezTo>
                    <a:cubicBezTo>
                      <a:pt x="70" y="162"/>
                      <a:pt x="69" y="163"/>
                      <a:pt x="68" y="163"/>
                    </a:cubicBezTo>
                    <a:cubicBezTo>
                      <a:pt x="68" y="163"/>
                      <a:pt x="68" y="163"/>
                      <a:pt x="68" y="16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0" name="Freeform 398">
                <a:extLst>
                  <a:ext uri="{FF2B5EF4-FFF2-40B4-BE49-F238E27FC236}">
                    <a16:creationId xmlns:a16="http://schemas.microsoft.com/office/drawing/2014/main" id="{B605140D-2FCD-4176-B7EA-A0FE2C3567EE}"/>
                  </a:ext>
                </a:extLst>
              </p:cNvPr>
              <p:cNvSpPr>
                <a:spLocks/>
              </p:cNvSpPr>
              <p:nvPr/>
            </p:nvSpPr>
            <p:spPr bwMode="auto">
              <a:xfrm>
                <a:off x="2969" y="2311"/>
                <a:ext cx="180" cy="111"/>
              </a:xfrm>
              <a:custGeom>
                <a:avLst/>
                <a:gdLst>
                  <a:gd name="T0" fmla="*/ 5 w 140"/>
                  <a:gd name="T1" fmla="*/ 6 h 86"/>
                  <a:gd name="T2" fmla="*/ 87 w 140"/>
                  <a:gd name="T3" fmla="*/ 5 h 86"/>
                  <a:gd name="T4" fmla="*/ 128 w 140"/>
                  <a:gd name="T5" fmla="*/ 65 h 86"/>
                  <a:gd name="T6" fmla="*/ 63 w 140"/>
                  <a:gd name="T7" fmla="*/ 54 h 86"/>
                  <a:gd name="T8" fmla="*/ 5 w 140"/>
                  <a:gd name="T9" fmla="*/ 6 h 86"/>
                </a:gdLst>
                <a:ahLst/>
                <a:cxnLst>
                  <a:cxn ang="0">
                    <a:pos x="T0" y="T1"/>
                  </a:cxn>
                  <a:cxn ang="0">
                    <a:pos x="T2" y="T3"/>
                  </a:cxn>
                  <a:cxn ang="0">
                    <a:pos x="T4" y="T5"/>
                  </a:cxn>
                  <a:cxn ang="0">
                    <a:pos x="T6" y="T7"/>
                  </a:cxn>
                  <a:cxn ang="0">
                    <a:pos x="T8" y="T9"/>
                  </a:cxn>
                </a:cxnLst>
                <a:rect l="0" t="0" r="r" b="b"/>
                <a:pathLst>
                  <a:path w="140" h="86">
                    <a:moveTo>
                      <a:pt x="5" y="6"/>
                    </a:moveTo>
                    <a:cubicBezTo>
                      <a:pt x="5" y="6"/>
                      <a:pt x="72" y="0"/>
                      <a:pt x="87" y="5"/>
                    </a:cubicBezTo>
                    <a:cubicBezTo>
                      <a:pt x="102" y="10"/>
                      <a:pt x="140" y="59"/>
                      <a:pt x="128" y="65"/>
                    </a:cubicBezTo>
                    <a:cubicBezTo>
                      <a:pt x="116" y="70"/>
                      <a:pt x="83" y="86"/>
                      <a:pt x="63" y="54"/>
                    </a:cubicBezTo>
                    <a:cubicBezTo>
                      <a:pt x="63" y="54"/>
                      <a:pt x="0" y="51"/>
                      <a:pt x="5" y="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1" name="Freeform 399">
                <a:extLst>
                  <a:ext uri="{FF2B5EF4-FFF2-40B4-BE49-F238E27FC236}">
                    <a16:creationId xmlns:a16="http://schemas.microsoft.com/office/drawing/2014/main" id="{5B0861CB-48B2-4963-9CB5-429F17C49E1A}"/>
                  </a:ext>
                </a:extLst>
              </p:cNvPr>
              <p:cNvSpPr>
                <a:spLocks/>
              </p:cNvSpPr>
              <p:nvPr/>
            </p:nvSpPr>
            <p:spPr bwMode="auto">
              <a:xfrm>
                <a:off x="2986" y="2076"/>
                <a:ext cx="183" cy="212"/>
              </a:xfrm>
              <a:custGeom>
                <a:avLst/>
                <a:gdLst>
                  <a:gd name="T0" fmla="*/ 112 w 142"/>
                  <a:gd name="T1" fmla="*/ 0 h 165"/>
                  <a:gd name="T2" fmla="*/ 80 w 142"/>
                  <a:gd name="T3" fmla="*/ 150 h 165"/>
                  <a:gd name="T4" fmla="*/ 121 w 142"/>
                  <a:gd name="T5" fmla="*/ 125 h 165"/>
                  <a:gd name="T6" fmla="*/ 112 w 142"/>
                  <a:gd name="T7" fmla="*/ 0 h 165"/>
                </a:gdLst>
                <a:ahLst/>
                <a:cxnLst>
                  <a:cxn ang="0">
                    <a:pos x="T0" y="T1"/>
                  </a:cxn>
                  <a:cxn ang="0">
                    <a:pos x="T2" y="T3"/>
                  </a:cxn>
                  <a:cxn ang="0">
                    <a:pos x="T4" y="T5"/>
                  </a:cxn>
                  <a:cxn ang="0">
                    <a:pos x="T6" y="T7"/>
                  </a:cxn>
                </a:cxnLst>
                <a:rect l="0" t="0" r="r" b="b"/>
                <a:pathLst>
                  <a:path w="142" h="165">
                    <a:moveTo>
                      <a:pt x="112" y="0"/>
                    </a:moveTo>
                    <a:cubicBezTo>
                      <a:pt x="112" y="0"/>
                      <a:pt x="0" y="139"/>
                      <a:pt x="80" y="150"/>
                    </a:cubicBezTo>
                    <a:cubicBezTo>
                      <a:pt x="80" y="150"/>
                      <a:pt x="100" y="165"/>
                      <a:pt x="121" y="125"/>
                    </a:cubicBezTo>
                    <a:cubicBezTo>
                      <a:pt x="142" y="85"/>
                      <a:pt x="114" y="17"/>
                      <a:pt x="112" y="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2" name="Freeform 400">
                <a:extLst>
                  <a:ext uri="{FF2B5EF4-FFF2-40B4-BE49-F238E27FC236}">
                    <a16:creationId xmlns:a16="http://schemas.microsoft.com/office/drawing/2014/main" id="{9123D5EC-063F-48AC-BA1A-1FFDFE916834}"/>
                  </a:ext>
                </a:extLst>
              </p:cNvPr>
              <p:cNvSpPr>
                <a:spLocks/>
              </p:cNvSpPr>
              <p:nvPr/>
            </p:nvSpPr>
            <p:spPr bwMode="auto">
              <a:xfrm>
                <a:off x="3084" y="2100"/>
                <a:ext cx="38" cy="170"/>
              </a:xfrm>
              <a:custGeom>
                <a:avLst/>
                <a:gdLst>
                  <a:gd name="T0" fmla="*/ 3 w 30"/>
                  <a:gd name="T1" fmla="*/ 132 h 132"/>
                  <a:gd name="T2" fmla="*/ 2 w 30"/>
                  <a:gd name="T3" fmla="*/ 131 h 132"/>
                  <a:gd name="T4" fmla="*/ 26 w 30"/>
                  <a:gd name="T5" fmla="*/ 2 h 132"/>
                  <a:gd name="T6" fmla="*/ 28 w 30"/>
                  <a:gd name="T7" fmla="*/ 0 h 132"/>
                  <a:gd name="T8" fmla="*/ 29 w 30"/>
                  <a:gd name="T9" fmla="*/ 3 h 132"/>
                  <a:gd name="T10" fmla="*/ 5 w 30"/>
                  <a:gd name="T11" fmla="*/ 130 h 132"/>
                  <a:gd name="T12" fmla="*/ 4 w 30"/>
                  <a:gd name="T13" fmla="*/ 132 h 132"/>
                  <a:gd name="T14" fmla="*/ 3 w 30"/>
                  <a:gd name="T15" fmla="*/ 132 h 1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132">
                    <a:moveTo>
                      <a:pt x="3" y="132"/>
                    </a:moveTo>
                    <a:cubicBezTo>
                      <a:pt x="3" y="132"/>
                      <a:pt x="2" y="131"/>
                      <a:pt x="2" y="131"/>
                    </a:cubicBezTo>
                    <a:cubicBezTo>
                      <a:pt x="0" y="90"/>
                      <a:pt x="25" y="5"/>
                      <a:pt x="26" y="2"/>
                    </a:cubicBezTo>
                    <a:cubicBezTo>
                      <a:pt x="27" y="1"/>
                      <a:pt x="28" y="0"/>
                      <a:pt x="28" y="0"/>
                    </a:cubicBezTo>
                    <a:cubicBezTo>
                      <a:pt x="29" y="1"/>
                      <a:pt x="30" y="2"/>
                      <a:pt x="29" y="3"/>
                    </a:cubicBezTo>
                    <a:cubicBezTo>
                      <a:pt x="29" y="3"/>
                      <a:pt x="3" y="90"/>
                      <a:pt x="5" y="130"/>
                    </a:cubicBezTo>
                    <a:cubicBezTo>
                      <a:pt x="5" y="131"/>
                      <a:pt x="5" y="132"/>
                      <a:pt x="4" y="132"/>
                    </a:cubicBezTo>
                    <a:cubicBezTo>
                      <a:pt x="4" y="132"/>
                      <a:pt x="3" y="132"/>
                      <a:pt x="3" y="13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3" name="Freeform 401">
                <a:extLst>
                  <a:ext uri="{FF2B5EF4-FFF2-40B4-BE49-F238E27FC236}">
                    <a16:creationId xmlns:a16="http://schemas.microsoft.com/office/drawing/2014/main" id="{3B5C7004-1042-464B-9B89-E7CFE57E50B5}"/>
                  </a:ext>
                </a:extLst>
              </p:cNvPr>
              <p:cNvSpPr>
                <a:spLocks/>
              </p:cNvSpPr>
              <p:nvPr/>
            </p:nvSpPr>
            <p:spPr bwMode="auto">
              <a:xfrm>
                <a:off x="3151" y="2459"/>
                <a:ext cx="70" cy="78"/>
              </a:xfrm>
              <a:custGeom>
                <a:avLst/>
                <a:gdLst>
                  <a:gd name="T0" fmla="*/ 0 w 55"/>
                  <a:gd name="T1" fmla="*/ 20 h 61"/>
                  <a:gd name="T2" fmla="*/ 38 w 55"/>
                  <a:gd name="T3" fmla="*/ 16 h 61"/>
                  <a:gd name="T4" fmla="*/ 0 w 55"/>
                  <a:gd name="T5" fmla="*/ 20 h 61"/>
                </a:gdLst>
                <a:ahLst/>
                <a:cxnLst>
                  <a:cxn ang="0">
                    <a:pos x="T0" y="T1"/>
                  </a:cxn>
                  <a:cxn ang="0">
                    <a:pos x="T2" y="T3"/>
                  </a:cxn>
                  <a:cxn ang="0">
                    <a:pos x="T4" y="T5"/>
                  </a:cxn>
                </a:cxnLst>
                <a:rect l="0" t="0" r="r" b="b"/>
                <a:pathLst>
                  <a:path w="55" h="61">
                    <a:moveTo>
                      <a:pt x="0" y="20"/>
                    </a:moveTo>
                    <a:cubicBezTo>
                      <a:pt x="0" y="20"/>
                      <a:pt x="20" y="0"/>
                      <a:pt x="38" y="16"/>
                    </a:cubicBezTo>
                    <a:cubicBezTo>
                      <a:pt x="55" y="32"/>
                      <a:pt x="19" y="61"/>
                      <a:pt x="0" y="2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4" name="Freeform 402">
                <a:extLst>
                  <a:ext uri="{FF2B5EF4-FFF2-40B4-BE49-F238E27FC236}">
                    <a16:creationId xmlns:a16="http://schemas.microsoft.com/office/drawing/2014/main" id="{39D48E9C-762C-4C6E-85A3-BBA59BD00882}"/>
                  </a:ext>
                </a:extLst>
              </p:cNvPr>
              <p:cNvSpPr>
                <a:spLocks/>
              </p:cNvSpPr>
              <p:nvPr/>
            </p:nvSpPr>
            <p:spPr bwMode="auto">
              <a:xfrm>
                <a:off x="3148" y="2480"/>
                <a:ext cx="45" cy="16"/>
              </a:xfrm>
              <a:custGeom>
                <a:avLst/>
                <a:gdLst>
                  <a:gd name="T0" fmla="*/ 33 w 35"/>
                  <a:gd name="T1" fmla="*/ 13 h 13"/>
                  <a:gd name="T2" fmla="*/ 32 w 35"/>
                  <a:gd name="T3" fmla="*/ 13 h 13"/>
                  <a:gd name="T4" fmla="*/ 2 w 35"/>
                  <a:gd name="T5" fmla="*/ 6 h 13"/>
                  <a:gd name="T6" fmla="*/ 0 w 35"/>
                  <a:gd name="T7" fmla="*/ 5 h 13"/>
                  <a:gd name="T8" fmla="*/ 1 w 35"/>
                  <a:gd name="T9" fmla="*/ 3 h 13"/>
                  <a:gd name="T10" fmla="*/ 34 w 35"/>
                  <a:gd name="T11" fmla="*/ 10 h 13"/>
                  <a:gd name="T12" fmla="*/ 34 w 35"/>
                  <a:gd name="T13" fmla="*/ 12 h 13"/>
                  <a:gd name="T14" fmla="*/ 33 w 35"/>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13">
                    <a:moveTo>
                      <a:pt x="33" y="13"/>
                    </a:moveTo>
                    <a:cubicBezTo>
                      <a:pt x="33" y="13"/>
                      <a:pt x="32" y="13"/>
                      <a:pt x="32" y="13"/>
                    </a:cubicBezTo>
                    <a:cubicBezTo>
                      <a:pt x="10" y="3"/>
                      <a:pt x="2" y="6"/>
                      <a:pt x="2" y="6"/>
                    </a:cubicBezTo>
                    <a:cubicBezTo>
                      <a:pt x="1" y="6"/>
                      <a:pt x="1" y="6"/>
                      <a:pt x="0" y="5"/>
                    </a:cubicBezTo>
                    <a:cubicBezTo>
                      <a:pt x="0" y="4"/>
                      <a:pt x="0" y="3"/>
                      <a:pt x="1" y="3"/>
                    </a:cubicBezTo>
                    <a:cubicBezTo>
                      <a:pt x="2" y="2"/>
                      <a:pt x="10" y="0"/>
                      <a:pt x="34" y="10"/>
                    </a:cubicBezTo>
                    <a:cubicBezTo>
                      <a:pt x="35" y="11"/>
                      <a:pt x="35" y="12"/>
                      <a:pt x="34" y="12"/>
                    </a:cubicBezTo>
                    <a:cubicBezTo>
                      <a:pt x="34" y="13"/>
                      <a:pt x="33" y="13"/>
                      <a:pt x="33" y="1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5" name="Freeform 403">
                <a:extLst>
                  <a:ext uri="{FF2B5EF4-FFF2-40B4-BE49-F238E27FC236}">
                    <a16:creationId xmlns:a16="http://schemas.microsoft.com/office/drawing/2014/main" id="{8A222547-0DD9-4067-9148-0AF61D985DAD}"/>
                  </a:ext>
                </a:extLst>
              </p:cNvPr>
              <p:cNvSpPr>
                <a:spLocks/>
              </p:cNvSpPr>
              <p:nvPr/>
            </p:nvSpPr>
            <p:spPr bwMode="auto">
              <a:xfrm>
                <a:off x="3266" y="1413"/>
                <a:ext cx="259" cy="165"/>
              </a:xfrm>
              <a:custGeom>
                <a:avLst/>
                <a:gdLst>
                  <a:gd name="T0" fmla="*/ 201 w 201"/>
                  <a:gd name="T1" fmla="*/ 85 h 128"/>
                  <a:gd name="T2" fmla="*/ 79 w 201"/>
                  <a:gd name="T3" fmla="*/ 35 h 128"/>
                  <a:gd name="T4" fmla="*/ 201 w 201"/>
                  <a:gd name="T5" fmla="*/ 85 h 128"/>
                </a:gdLst>
                <a:ahLst/>
                <a:cxnLst>
                  <a:cxn ang="0">
                    <a:pos x="T0" y="T1"/>
                  </a:cxn>
                  <a:cxn ang="0">
                    <a:pos x="T2" y="T3"/>
                  </a:cxn>
                  <a:cxn ang="0">
                    <a:pos x="T4" y="T5"/>
                  </a:cxn>
                </a:cxnLst>
                <a:rect l="0" t="0" r="r" b="b"/>
                <a:pathLst>
                  <a:path w="201" h="128">
                    <a:moveTo>
                      <a:pt x="201" y="85"/>
                    </a:moveTo>
                    <a:cubicBezTo>
                      <a:pt x="201" y="85"/>
                      <a:pt x="157" y="0"/>
                      <a:pt x="79" y="35"/>
                    </a:cubicBezTo>
                    <a:cubicBezTo>
                      <a:pt x="0" y="71"/>
                      <a:pt x="148" y="128"/>
                      <a:pt x="201" y="85"/>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6" name="Freeform 404">
                <a:extLst>
                  <a:ext uri="{FF2B5EF4-FFF2-40B4-BE49-F238E27FC236}">
                    <a16:creationId xmlns:a16="http://schemas.microsoft.com/office/drawing/2014/main" id="{16D03D00-18D8-40E9-9736-5DC4EF286FDE}"/>
                  </a:ext>
                </a:extLst>
              </p:cNvPr>
              <p:cNvSpPr>
                <a:spLocks/>
              </p:cNvSpPr>
              <p:nvPr/>
            </p:nvSpPr>
            <p:spPr bwMode="auto">
              <a:xfrm>
                <a:off x="3157" y="1304"/>
                <a:ext cx="257" cy="284"/>
              </a:xfrm>
              <a:custGeom>
                <a:avLst/>
                <a:gdLst>
                  <a:gd name="T0" fmla="*/ 122 w 200"/>
                  <a:gd name="T1" fmla="*/ 221 h 221"/>
                  <a:gd name="T2" fmla="*/ 6 w 200"/>
                  <a:gd name="T3" fmla="*/ 102 h 221"/>
                  <a:gd name="T4" fmla="*/ 38 w 200"/>
                  <a:gd name="T5" fmla="*/ 39 h 221"/>
                  <a:gd name="T6" fmla="*/ 104 w 200"/>
                  <a:gd name="T7" fmla="*/ 13 h 221"/>
                  <a:gd name="T8" fmla="*/ 168 w 200"/>
                  <a:gd name="T9" fmla="*/ 48 h 221"/>
                  <a:gd name="T10" fmla="*/ 122 w 200"/>
                  <a:gd name="T11" fmla="*/ 221 h 221"/>
                </a:gdLst>
                <a:ahLst/>
                <a:cxnLst>
                  <a:cxn ang="0">
                    <a:pos x="T0" y="T1"/>
                  </a:cxn>
                  <a:cxn ang="0">
                    <a:pos x="T2" y="T3"/>
                  </a:cxn>
                  <a:cxn ang="0">
                    <a:pos x="T4" y="T5"/>
                  </a:cxn>
                  <a:cxn ang="0">
                    <a:pos x="T6" y="T7"/>
                  </a:cxn>
                  <a:cxn ang="0">
                    <a:pos x="T8" y="T9"/>
                  </a:cxn>
                  <a:cxn ang="0">
                    <a:pos x="T10" y="T11"/>
                  </a:cxn>
                </a:cxnLst>
                <a:rect l="0" t="0" r="r" b="b"/>
                <a:pathLst>
                  <a:path w="200" h="221">
                    <a:moveTo>
                      <a:pt x="122" y="221"/>
                    </a:moveTo>
                    <a:cubicBezTo>
                      <a:pt x="122" y="221"/>
                      <a:pt x="12" y="155"/>
                      <a:pt x="6" y="102"/>
                    </a:cubicBezTo>
                    <a:cubicBezTo>
                      <a:pt x="0" y="48"/>
                      <a:pt x="22" y="45"/>
                      <a:pt x="38" y="39"/>
                    </a:cubicBezTo>
                    <a:cubicBezTo>
                      <a:pt x="55" y="34"/>
                      <a:pt x="84" y="25"/>
                      <a:pt x="104" y="13"/>
                    </a:cubicBezTo>
                    <a:cubicBezTo>
                      <a:pt x="125" y="0"/>
                      <a:pt x="153" y="6"/>
                      <a:pt x="168" y="48"/>
                    </a:cubicBezTo>
                    <a:cubicBezTo>
                      <a:pt x="182" y="89"/>
                      <a:pt x="200" y="173"/>
                      <a:pt x="122" y="221"/>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7" name="Freeform 405">
                <a:extLst>
                  <a:ext uri="{FF2B5EF4-FFF2-40B4-BE49-F238E27FC236}">
                    <a16:creationId xmlns:a16="http://schemas.microsoft.com/office/drawing/2014/main" id="{329D2BFE-96D8-4280-BD94-754D34A90215}"/>
                  </a:ext>
                </a:extLst>
              </p:cNvPr>
              <p:cNvSpPr>
                <a:spLocks/>
              </p:cNvSpPr>
              <p:nvPr/>
            </p:nvSpPr>
            <p:spPr bwMode="auto">
              <a:xfrm>
                <a:off x="3250" y="1353"/>
                <a:ext cx="65" cy="222"/>
              </a:xfrm>
              <a:custGeom>
                <a:avLst/>
                <a:gdLst>
                  <a:gd name="T0" fmla="*/ 1 w 51"/>
                  <a:gd name="T1" fmla="*/ 1 h 173"/>
                  <a:gd name="T2" fmla="*/ 2 w 51"/>
                  <a:gd name="T3" fmla="*/ 1 h 173"/>
                  <a:gd name="T4" fmla="*/ 5 w 51"/>
                  <a:gd name="T5" fmla="*/ 2 h 173"/>
                  <a:gd name="T6" fmla="*/ 51 w 51"/>
                  <a:gd name="T7" fmla="*/ 170 h 173"/>
                  <a:gd name="T8" fmla="*/ 49 w 51"/>
                  <a:gd name="T9" fmla="*/ 173 h 173"/>
                  <a:gd name="T10" fmla="*/ 47 w 51"/>
                  <a:gd name="T11" fmla="*/ 172 h 173"/>
                  <a:gd name="T12" fmla="*/ 1 w 51"/>
                  <a:gd name="T13" fmla="*/ 3 h 173"/>
                  <a:gd name="T14" fmla="*/ 1 w 51"/>
                  <a:gd name="T15" fmla="*/ 1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173">
                    <a:moveTo>
                      <a:pt x="1" y="1"/>
                    </a:moveTo>
                    <a:cubicBezTo>
                      <a:pt x="1" y="1"/>
                      <a:pt x="2" y="1"/>
                      <a:pt x="2" y="1"/>
                    </a:cubicBezTo>
                    <a:cubicBezTo>
                      <a:pt x="3" y="0"/>
                      <a:pt x="4" y="1"/>
                      <a:pt x="5" y="2"/>
                    </a:cubicBezTo>
                    <a:cubicBezTo>
                      <a:pt x="5" y="4"/>
                      <a:pt x="46" y="153"/>
                      <a:pt x="51" y="170"/>
                    </a:cubicBezTo>
                    <a:cubicBezTo>
                      <a:pt x="51" y="172"/>
                      <a:pt x="51" y="173"/>
                      <a:pt x="49" y="173"/>
                    </a:cubicBezTo>
                    <a:cubicBezTo>
                      <a:pt x="48" y="173"/>
                      <a:pt x="47" y="173"/>
                      <a:pt x="47" y="172"/>
                    </a:cubicBezTo>
                    <a:cubicBezTo>
                      <a:pt x="42" y="154"/>
                      <a:pt x="1" y="5"/>
                      <a:pt x="1" y="3"/>
                    </a:cubicBezTo>
                    <a:cubicBezTo>
                      <a:pt x="0" y="3"/>
                      <a:pt x="1" y="2"/>
                      <a:pt x="1" y="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8" name="Freeform 406">
                <a:extLst>
                  <a:ext uri="{FF2B5EF4-FFF2-40B4-BE49-F238E27FC236}">
                    <a16:creationId xmlns:a16="http://schemas.microsoft.com/office/drawing/2014/main" id="{C34CD364-5F85-4915-B807-A4A3E13123BD}"/>
                  </a:ext>
                </a:extLst>
              </p:cNvPr>
              <p:cNvSpPr>
                <a:spLocks/>
              </p:cNvSpPr>
              <p:nvPr/>
            </p:nvSpPr>
            <p:spPr bwMode="auto">
              <a:xfrm>
                <a:off x="3265" y="1484"/>
                <a:ext cx="84" cy="58"/>
              </a:xfrm>
              <a:custGeom>
                <a:avLst/>
                <a:gdLst>
                  <a:gd name="T0" fmla="*/ 18 w 65"/>
                  <a:gd name="T1" fmla="*/ 0 h 45"/>
                  <a:gd name="T2" fmla="*/ 63 w 65"/>
                  <a:gd name="T3" fmla="*/ 32 h 45"/>
                  <a:gd name="T4" fmla="*/ 64 w 65"/>
                  <a:gd name="T5" fmla="*/ 35 h 45"/>
                  <a:gd name="T6" fmla="*/ 61 w 65"/>
                  <a:gd name="T7" fmla="*/ 36 h 45"/>
                  <a:gd name="T8" fmla="*/ 20 w 65"/>
                  <a:gd name="T9" fmla="*/ 7 h 45"/>
                  <a:gd name="T10" fmla="*/ 4 w 65"/>
                  <a:gd name="T11" fmla="*/ 43 h 45"/>
                  <a:gd name="T12" fmla="*/ 1 w 65"/>
                  <a:gd name="T13" fmla="*/ 44 h 45"/>
                  <a:gd name="T14" fmla="*/ 0 w 65"/>
                  <a:gd name="T15" fmla="*/ 41 h 45"/>
                  <a:gd name="T16" fmla="*/ 18 w 65"/>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45">
                    <a:moveTo>
                      <a:pt x="18" y="0"/>
                    </a:moveTo>
                    <a:cubicBezTo>
                      <a:pt x="63" y="32"/>
                      <a:pt x="63" y="32"/>
                      <a:pt x="63" y="32"/>
                    </a:cubicBezTo>
                    <a:cubicBezTo>
                      <a:pt x="64" y="33"/>
                      <a:pt x="65" y="34"/>
                      <a:pt x="64" y="35"/>
                    </a:cubicBezTo>
                    <a:cubicBezTo>
                      <a:pt x="63" y="36"/>
                      <a:pt x="62" y="36"/>
                      <a:pt x="61" y="36"/>
                    </a:cubicBezTo>
                    <a:cubicBezTo>
                      <a:pt x="20" y="7"/>
                      <a:pt x="20" y="7"/>
                      <a:pt x="20" y="7"/>
                    </a:cubicBezTo>
                    <a:cubicBezTo>
                      <a:pt x="4" y="43"/>
                      <a:pt x="4" y="43"/>
                      <a:pt x="4" y="43"/>
                    </a:cubicBezTo>
                    <a:cubicBezTo>
                      <a:pt x="4" y="44"/>
                      <a:pt x="2" y="45"/>
                      <a:pt x="1" y="44"/>
                    </a:cubicBezTo>
                    <a:cubicBezTo>
                      <a:pt x="0" y="44"/>
                      <a:pt x="0" y="42"/>
                      <a:pt x="0" y="41"/>
                    </a:cubicBezTo>
                    <a:lnTo>
                      <a:pt x="18"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56" name="Group 608">
              <a:extLst>
                <a:ext uri="{FF2B5EF4-FFF2-40B4-BE49-F238E27FC236}">
                  <a16:creationId xmlns:a16="http://schemas.microsoft.com/office/drawing/2014/main" id="{5D61CE57-031D-4888-9043-6C8C880DACF2}"/>
                </a:ext>
              </a:extLst>
            </p:cNvPr>
            <p:cNvGrpSpPr>
              <a:grpSpLocks/>
            </p:cNvGrpSpPr>
            <p:nvPr/>
          </p:nvGrpSpPr>
          <p:grpSpPr bwMode="auto">
            <a:xfrm>
              <a:off x="310" y="453"/>
              <a:ext cx="3225" cy="3341"/>
              <a:chOff x="310" y="453"/>
              <a:chExt cx="3225" cy="3341"/>
            </a:xfrm>
          </p:grpSpPr>
          <p:sp>
            <p:nvSpPr>
              <p:cNvPr id="1089" name="Freeform 408">
                <a:extLst>
                  <a:ext uri="{FF2B5EF4-FFF2-40B4-BE49-F238E27FC236}">
                    <a16:creationId xmlns:a16="http://schemas.microsoft.com/office/drawing/2014/main" id="{192D9934-C8EF-41BC-BC6A-B84119869396}"/>
                  </a:ext>
                </a:extLst>
              </p:cNvPr>
              <p:cNvSpPr>
                <a:spLocks/>
              </p:cNvSpPr>
              <p:nvPr/>
            </p:nvSpPr>
            <p:spPr bwMode="auto">
              <a:xfrm>
                <a:off x="3286" y="1520"/>
                <a:ext cx="51" cy="37"/>
              </a:xfrm>
              <a:custGeom>
                <a:avLst/>
                <a:gdLst>
                  <a:gd name="T0" fmla="*/ 9 w 40"/>
                  <a:gd name="T1" fmla="*/ 0 h 29"/>
                  <a:gd name="T2" fmla="*/ 39 w 40"/>
                  <a:gd name="T3" fmla="*/ 20 h 29"/>
                  <a:gd name="T4" fmla="*/ 40 w 40"/>
                  <a:gd name="T5" fmla="*/ 23 h 29"/>
                  <a:gd name="T6" fmla="*/ 36 w 40"/>
                  <a:gd name="T7" fmla="*/ 24 h 29"/>
                  <a:gd name="T8" fmla="*/ 12 w 40"/>
                  <a:gd name="T9" fmla="*/ 7 h 29"/>
                  <a:gd name="T10" fmla="*/ 4 w 40"/>
                  <a:gd name="T11" fmla="*/ 27 h 29"/>
                  <a:gd name="T12" fmla="*/ 2 w 40"/>
                  <a:gd name="T13" fmla="*/ 28 h 29"/>
                  <a:gd name="T14" fmla="*/ 0 w 40"/>
                  <a:gd name="T15" fmla="*/ 25 h 29"/>
                  <a:gd name="T16" fmla="*/ 9 w 40"/>
                  <a:gd name="T17"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29">
                    <a:moveTo>
                      <a:pt x="9" y="0"/>
                    </a:moveTo>
                    <a:cubicBezTo>
                      <a:pt x="39" y="20"/>
                      <a:pt x="39" y="20"/>
                      <a:pt x="39" y="20"/>
                    </a:cubicBezTo>
                    <a:cubicBezTo>
                      <a:pt x="40" y="21"/>
                      <a:pt x="40" y="22"/>
                      <a:pt x="40" y="23"/>
                    </a:cubicBezTo>
                    <a:cubicBezTo>
                      <a:pt x="39" y="24"/>
                      <a:pt x="37" y="25"/>
                      <a:pt x="36" y="24"/>
                    </a:cubicBezTo>
                    <a:cubicBezTo>
                      <a:pt x="12" y="7"/>
                      <a:pt x="12" y="7"/>
                      <a:pt x="12" y="7"/>
                    </a:cubicBezTo>
                    <a:cubicBezTo>
                      <a:pt x="4" y="27"/>
                      <a:pt x="4" y="27"/>
                      <a:pt x="4" y="27"/>
                    </a:cubicBezTo>
                    <a:cubicBezTo>
                      <a:pt x="4" y="28"/>
                      <a:pt x="3" y="29"/>
                      <a:pt x="2" y="28"/>
                    </a:cubicBezTo>
                    <a:cubicBezTo>
                      <a:pt x="0" y="28"/>
                      <a:pt x="0" y="27"/>
                      <a:pt x="0" y="25"/>
                    </a:cubicBezTo>
                    <a:lnTo>
                      <a:pt x="9"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0" name="Freeform 409">
                <a:extLst>
                  <a:ext uri="{FF2B5EF4-FFF2-40B4-BE49-F238E27FC236}">
                    <a16:creationId xmlns:a16="http://schemas.microsoft.com/office/drawing/2014/main" id="{53AECAA2-8C47-4C71-98E5-EB5EC2188670}"/>
                  </a:ext>
                </a:extLst>
              </p:cNvPr>
              <p:cNvSpPr>
                <a:spLocks/>
              </p:cNvSpPr>
              <p:nvPr/>
            </p:nvSpPr>
            <p:spPr bwMode="auto">
              <a:xfrm>
                <a:off x="3224" y="1424"/>
                <a:ext cx="144" cy="78"/>
              </a:xfrm>
              <a:custGeom>
                <a:avLst/>
                <a:gdLst>
                  <a:gd name="T0" fmla="*/ 37 w 112"/>
                  <a:gd name="T1" fmla="*/ 0 h 61"/>
                  <a:gd name="T2" fmla="*/ 111 w 112"/>
                  <a:gd name="T3" fmla="*/ 45 h 61"/>
                  <a:gd name="T4" fmla="*/ 112 w 112"/>
                  <a:gd name="T5" fmla="*/ 48 h 61"/>
                  <a:gd name="T6" fmla="*/ 109 w 112"/>
                  <a:gd name="T7" fmla="*/ 49 h 61"/>
                  <a:gd name="T8" fmla="*/ 38 w 112"/>
                  <a:gd name="T9" fmla="*/ 6 h 61"/>
                  <a:gd name="T10" fmla="*/ 5 w 112"/>
                  <a:gd name="T11" fmla="*/ 60 h 61"/>
                  <a:gd name="T12" fmla="*/ 1 w 112"/>
                  <a:gd name="T13" fmla="*/ 60 h 61"/>
                  <a:gd name="T14" fmla="*/ 1 w 112"/>
                  <a:gd name="T15" fmla="*/ 57 h 61"/>
                  <a:gd name="T16" fmla="*/ 37 w 112"/>
                  <a:gd name="T17"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 h="61">
                    <a:moveTo>
                      <a:pt x="37" y="0"/>
                    </a:moveTo>
                    <a:cubicBezTo>
                      <a:pt x="111" y="45"/>
                      <a:pt x="111" y="45"/>
                      <a:pt x="111" y="45"/>
                    </a:cubicBezTo>
                    <a:cubicBezTo>
                      <a:pt x="112" y="46"/>
                      <a:pt x="112" y="47"/>
                      <a:pt x="112" y="48"/>
                    </a:cubicBezTo>
                    <a:cubicBezTo>
                      <a:pt x="111" y="49"/>
                      <a:pt x="110" y="49"/>
                      <a:pt x="109" y="49"/>
                    </a:cubicBezTo>
                    <a:cubicBezTo>
                      <a:pt x="38" y="6"/>
                      <a:pt x="38" y="6"/>
                      <a:pt x="38" y="6"/>
                    </a:cubicBezTo>
                    <a:cubicBezTo>
                      <a:pt x="5" y="60"/>
                      <a:pt x="5" y="60"/>
                      <a:pt x="5" y="60"/>
                    </a:cubicBezTo>
                    <a:cubicBezTo>
                      <a:pt x="4" y="61"/>
                      <a:pt x="3" y="61"/>
                      <a:pt x="1" y="60"/>
                    </a:cubicBezTo>
                    <a:cubicBezTo>
                      <a:pt x="0" y="60"/>
                      <a:pt x="0" y="58"/>
                      <a:pt x="1" y="57"/>
                    </a:cubicBezTo>
                    <a:lnTo>
                      <a:pt x="37"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1" name="Freeform 410">
                <a:extLst>
                  <a:ext uri="{FF2B5EF4-FFF2-40B4-BE49-F238E27FC236}">
                    <a16:creationId xmlns:a16="http://schemas.microsoft.com/office/drawing/2014/main" id="{E327D000-1B15-4717-ABC6-861EC4D9718D}"/>
                  </a:ext>
                </a:extLst>
              </p:cNvPr>
              <p:cNvSpPr>
                <a:spLocks/>
              </p:cNvSpPr>
              <p:nvPr/>
            </p:nvSpPr>
            <p:spPr bwMode="auto">
              <a:xfrm>
                <a:off x="3188" y="1368"/>
                <a:ext cx="189" cy="97"/>
              </a:xfrm>
              <a:custGeom>
                <a:avLst/>
                <a:gdLst>
                  <a:gd name="T0" fmla="*/ 53 w 147"/>
                  <a:gd name="T1" fmla="*/ 0 h 75"/>
                  <a:gd name="T2" fmla="*/ 146 w 147"/>
                  <a:gd name="T3" fmla="*/ 47 h 75"/>
                  <a:gd name="T4" fmla="*/ 147 w 147"/>
                  <a:gd name="T5" fmla="*/ 50 h 75"/>
                  <a:gd name="T6" fmla="*/ 144 w 147"/>
                  <a:gd name="T7" fmla="*/ 51 h 75"/>
                  <a:gd name="T8" fmla="*/ 55 w 147"/>
                  <a:gd name="T9" fmla="*/ 6 h 75"/>
                  <a:gd name="T10" fmla="*/ 4 w 147"/>
                  <a:gd name="T11" fmla="*/ 74 h 75"/>
                  <a:gd name="T12" fmla="*/ 1 w 147"/>
                  <a:gd name="T13" fmla="*/ 75 h 75"/>
                  <a:gd name="T14" fmla="*/ 0 w 147"/>
                  <a:gd name="T15" fmla="*/ 72 h 75"/>
                  <a:gd name="T16" fmla="*/ 53 w 147"/>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 h="75">
                    <a:moveTo>
                      <a:pt x="53" y="0"/>
                    </a:moveTo>
                    <a:cubicBezTo>
                      <a:pt x="146" y="47"/>
                      <a:pt x="146" y="47"/>
                      <a:pt x="146" y="47"/>
                    </a:cubicBezTo>
                    <a:cubicBezTo>
                      <a:pt x="147" y="48"/>
                      <a:pt x="147" y="49"/>
                      <a:pt x="147" y="50"/>
                    </a:cubicBezTo>
                    <a:cubicBezTo>
                      <a:pt x="146" y="51"/>
                      <a:pt x="145" y="52"/>
                      <a:pt x="144" y="51"/>
                    </a:cubicBezTo>
                    <a:cubicBezTo>
                      <a:pt x="55" y="6"/>
                      <a:pt x="55" y="6"/>
                      <a:pt x="55" y="6"/>
                    </a:cubicBezTo>
                    <a:cubicBezTo>
                      <a:pt x="4" y="74"/>
                      <a:pt x="4" y="74"/>
                      <a:pt x="4" y="74"/>
                    </a:cubicBezTo>
                    <a:cubicBezTo>
                      <a:pt x="3" y="75"/>
                      <a:pt x="2" y="75"/>
                      <a:pt x="1" y="75"/>
                    </a:cubicBezTo>
                    <a:cubicBezTo>
                      <a:pt x="0" y="74"/>
                      <a:pt x="0" y="73"/>
                      <a:pt x="0" y="72"/>
                    </a:cubicBezTo>
                    <a:lnTo>
                      <a:pt x="53"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2" name="Freeform 411">
                <a:extLst>
                  <a:ext uri="{FF2B5EF4-FFF2-40B4-BE49-F238E27FC236}">
                    <a16:creationId xmlns:a16="http://schemas.microsoft.com/office/drawing/2014/main" id="{635F50C7-E32C-46F5-841E-BAF3BD16B3AB}"/>
                  </a:ext>
                </a:extLst>
              </p:cNvPr>
              <p:cNvSpPr>
                <a:spLocks/>
              </p:cNvSpPr>
              <p:nvPr/>
            </p:nvSpPr>
            <p:spPr bwMode="auto">
              <a:xfrm>
                <a:off x="3045" y="1138"/>
                <a:ext cx="89" cy="221"/>
              </a:xfrm>
              <a:custGeom>
                <a:avLst/>
                <a:gdLst>
                  <a:gd name="T0" fmla="*/ 61 w 69"/>
                  <a:gd name="T1" fmla="*/ 2 h 172"/>
                  <a:gd name="T2" fmla="*/ 65 w 69"/>
                  <a:gd name="T3" fmla="*/ 1 h 172"/>
                  <a:gd name="T4" fmla="*/ 69 w 69"/>
                  <a:gd name="T5" fmla="*/ 6 h 172"/>
                  <a:gd name="T6" fmla="*/ 8 w 69"/>
                  <a:gd name="T7" fmla="*/ 170 h 172"/>
                  <a:gd name="T8" fmla="*/ 2 w 69"/>
                  <a:gd name="T9" fmla="*/ 170 h 172"/>
                  <a:gd name="T10" fmla="*/ 2 w 69"/>
                  <a:gd name="T11" fmla="*/ 164 h 172"/>
                  <a:gd name="T12" fmla="*/ 3 w 69"/>
                  <a:gd name="T13" fmla="*/ 163 h 172"/>
                  <a:gd name="T14" fmla="*/ 60 w 69"/>
                  <a:gd name="T15" fmla="*/ 4 h 172"/>
                  <a:gd name="T16" fmla="*/ 61 w 69"/>
                  <a:gd name="T17" fmla="*/ 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172">
                    <a:moveTo>
                      <a:pt x="61" y="2"/>
                    </a:moveTo>
                    <a:cubicBezTo>
                      <a:pt x="62" y="1"/>
                      <a:pt x="64" y="0"/>
                      <a:pt x="65" y="1"/>
                    </a:cubicBezTo>
                    <a:cubicBezTo>
                      <a:pt x="68" y="1"/>
                      <a:pt x="69" y="3"/>
                      <a:pt x="69" y="6"/>
                    </a:cubicBezTo>
                    <a:cubicBezTo>
                      <a:pt x="68" y="11"/>
                      <a:pt x="45" y="137"/>
                      <a:pt x="8" y="170"/>
                    </a:cubicBezTo>
                    <a:cubicBezTo>
                      <a:pt x="6" y="172"/>
                      <a:pt x="4" y="172"/>
                      <a:pt x="2" y="170"/>
                    </a:cubicBezTo>
                    <a:cubicBezTo>
                      <a:pt x="0" y="168"/>
                      <a:pt x="0" y="165"/>
                      <a:pt x="2" y="164"/>
                    </a:cubicBezTo>
                    <a:cubicBezTo>
                      <a:pt x="3" y="163"/>
                      <a:pt x="3" y="163"/>
                      <a:pt x="3" y="163"/>
                    </a:cubicBezTo>
                    <a:cubicBezTo>
                      <a:pt x="38" y="130"/>
                      <a:pt x="60" y="5"/>
                      <a:pt x="60" y="4"/>
                    </a:cubicBezTo>
                    <a:cubicBezTo>
                      <a:pt x="60" y="3"/>
                      <a:pt x="61" y="2"/>
                      <a:pt x="61" y="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3" name="Freeform 412">
                <a:extLst>
                  <a:ext uri="{FF2B5EF4-FFF2-40B4-BE49-F238E27FC236}">
                    <a16:creationId xmlns:a16="http://schemas.microsoft.com/office/drawing/2014/main" id="{03B5A30B-8986-430F-B432-91A793997EEA}"/>
                  </a:ext>
                </a:extLst>
              </p:cNvPr>
              <p:cNvSpPr>
                <a:spLocks/>
              </p:cNvSpPr>
              <p:nvPr/>
            </p:nvSpPr>
            <p:spPr bwMode="auto">
              <a:xfrm>
                <a:off x="3082" y="952"/>
                <a:ext cx="256" cy="527"/>
              </a:xfrm>
              <a:custGeom>
                <a:avLst/>
                <a:gdLst>
                  <a:gd name="T0" fmla="*/ 1 w 199"/>
                  <a:gd name="T1" fmla="*/ 1 h 410"/>
                  <a:gd name="T2" fmla="*/ 3 w 199"/>
                  <a:gd name="T3" fmla="*/ 0 h 410"/>
                  <a:gd name="T4" fmla="*/ 9 w 199"/>
                  <a:gd name="T5" fmla="*/ 4 h 410"/>
                  <a:gd name="T6" fmla="*/ 37 w 199"/>
                  <a:gd name="T7" fmla="*/ 141 h 410"/>
                  <a:gd name="T8" fmla="*/ 154 w 199"/>
                  <a:gd name="T9" fmla="*/ 334 h 410"/>
                  <a:gd name="T10" fmla="*/ 198 w 199"/>
                  <a:gd name="T11" fmla="*/ 403 h 410"/>
                  <a:gd name="T12" fmla="*/ 197 w 199"/>
                  <a:gd name="T13" fmla="*/ 409 h 410"/>
                  <a:gd name="T14" fmla="*/ 190 w 199"/>
                  <a:gd name="T15" fmla="*/ 408 h 410"/>
                  <a:gd name="T16" fmla="*/ 146 w 199"/>
                  <a:gd name="T17" fmla="*/ 339 h 410"/>
                  <a:gd name="T18" fmla="*/ 28 w 199"/>
                  <a:gd name="T19" fmla="*/ 143 h 410"/>
                  <a:gd name="T20" fmla="*/ 0 w 199"/>
                  <a:gd name="T21" fmla="*/ 5 h 410"/>
                  <a:gd name="T22" fmla="*/ 1 w 199"/>
                  <a:gd name="T23" fmla="*/ 1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9" h="410">
                    <a:moveTo>
                      <a:pt x="1" y="1"/>
                    </a:moveTo>
                    <a:cubicBezTo>
                      <a:pt x="2" y="1"/>
                      <a:pt x="3" y="0"/>
                      <a:pt x="3" y="0"/>
                    </a:cubicBezTo>
                    <a:cubicBezTo>
                      <a:pt x="6" y="0"/>
                      <a:pt x="8" y="1"/>
                      <a:pt x="9" y="4"/>
                    </a:cubicBezTo>
                    <a:cubicBezTo>
                      <a:pt x="9" y="5"/>
                      <a:pt x="30" y="110"/>
                      <a:pt x="37" y="141"/>
                    </a:cubicBezTo>
                    <a:cubicBezTo>
                      <a:pt x="42" y="163"/>
                      <a:pt x="107" y="262"/>
                      <a:pt x="154" y="334"/>
                    </a:cubicBezTo>
                    <a:cubicBezTo>
                      <a:pt x="172" y="363"/>
                      <a:pt x="189" y="388"/>
                      <a:pt x="198" y="403"/>
                    </a:cubicBezTo>
                    <a:cubicBezTo>
                      <a:pt x="199" y="405"/>
                      <a:pt x="199" y="408"/>
                      <a:pt x="197" y="409"/>
                    </a:cubicBezTo>
                    <a:cubicBezTo>
                      <a:pt x="194" y="410"/>
                      <a:pt x="192" y="410"/>
                      <a:pt x="190" y="408"/>
                    </a:cubicBezTo>
                    <a:cubicBezTo>
                      <a:pt x="181" y="393"/>
                      <a:pt x="165" y="368"/>
                      <a:pt x="146" y="339"/>
                    </a:cubicBezTo>
                    <a:cubicBezTo>
                      <a:pt x="96" y="262"/>
                      <a:pt x="34" y="167"/>
                      <a:pt x="28" y="143"/>
                    </a:cubicBezTo>
                    <a:cubicBezTo>
                      <a:pt x="21" y="112"/>
                      <a:pt x="0" y="6"/>
                      <a:pt x="0" y="5"/>
                    </a:cubicBezTo>
                    <a:cubicBezTo>
                      <a:pt x="0" y="4"/>
                      <a:pt x="0" y="2"/>
                      <a:pt x="1"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4" name="Freeform 413">
                <a:extLst>
                  <a:ext uri="{FF2B5EF4-FFF2-40B4-BE49-F238E27FC236}">
                    <a16:creationId xmlns:a16="http://schemas.microsoft.com/office/drawing/2014/main" id="{818AABCA-FB3B-4921-80D1-E42BB482267A}"/>
                  </a:ext>
                </a:extLst>
              </p:cNvPr>
              <p:cNvSpPr>
                <a:spLocks/>
              </p:cNvSpPr>
              <p:nvPr/>
            </p:nvSpPr>
            <p:spPr bwMode="auto">
              <a:xfrm>
                <a:off x="3054" y="1120"/>
                <a:ext cx="408" cy="139"/>
              </a:xfrm>
              <a:custGeom>
                <a:avLst/>
                <a:gdLst>
                  <a:gd name="T0" fmla="*/ 297 w 317"/>
                  <a:gd name="T1" fmla="*/ 75 h 108"/>
                  <a:gd name="T2" fmla="*/ 120 w 317"/>
                  <a:gd name="T3" fmla="*/ 16 h 108"/>
                  <a:gd name="T4" fmla="*/ 113 w 317"/>
                  <a:gd name="T5" fmla="*/ 64 h 108"/>
                  <a:gd name="T6" fmla="*/ 297 w 317"/>
                  <a:gd name="T7" fmla="*/ 75 h 108"/>
                </a:gdLst>
                <a:ahLst/>
                <a:cxnLst>
                  <a:cxn ang="0">
                    <a:pos x="T0" y="T1"/>
                  </a:cxn>
                  <a:cxn ang="0">
                    <a:pos x="T2" y="T3"/>
                  </a:cxn>
                  <a:cxn ang="0">
                    <a:pos x="T4" y="T5"/>
                  </a:cxn>
                  <a:cxn ang="0">
                    <a:pos x="T6" y="T7"/>
                  </a:cxn>
                </a:cxnLst>
                <a:rect l="0" t="0" r="r" b="b"/>
                <a:pathLst>
                  <a:path w="317" h="108">
                    <a:moveTo>
                      <a:pt x="297" y="75"/>
                    </a:moveTo>
                    <a:cubicBezTo>
                      <a:pt x="297" y="75"/>
                      <a:pt x="240" y="32"/>
                      <a:pt x="120" y="16"/>
                    </a:cubicBezTo>
                    <a:cubicBezTo>
                      <a:pt x="0" y="0"/>
                      <a:pt x="68" y="28"/>
                      <a:pt x="113" y="64"/>
                    </a:cubicBezTo>
                    <a:cubicBezTo>
                      <a:pt x="158" y="101"/>
                      <a:pt x="317" y="108"/>
                      <a:pt x="297" y="75"/>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5" name="Freeform 414">
                <a:extLst>
                  <a:ext uri="{FF2B5EF4-FFF2-40B4-BE49-F238E27FC236}">
                    <a16:creationId xmlns:a16="http://schemas.microsoft.com/office/drawing/2014/main" id="{ABF3DD38-1846-49BF-88E0-317D6ACAFF96}"/>
                  </a:ext>
                </a:extLst>
              </p:cNvPr>
              <p:cNvSpPr>
                <a:spLocks/>
              </p:cNvSpPr>
              <p:nvPr/>
            </p:nvSpPr>
            <p:spPr bwMode="auto">
              <a:xfrm>
                <a:off x="2968" y="1150"/>
                <a:ext cx="158" cy="305"/>
              </a:xfrm>
              <a:custGeom>
                <a:avLst/>
                <a:gdLst>
                  <a:gd name="T0" fmla="*/ 123 w 123"/>
                  <a:gd name="T1" fmla="*/ 0 h 237"/>
                  <a:gd name="T2" fmla="*/ 5 w 123"/>
                  <a:gd name="T3" fmla="*/ 237 h 237"/>
                  <a:gd name="T4" fmla="*/ 123 w 123"/>
                  <a:gd name="T5" fmla="*/ 0 h 237"/>
                </a:gdLst>
                <a:ahLst/>
                <a:cxnLst>
                  <a:cxn ang="0">
                    <a:pos x="T0" y="T1"/>
                  </a:cxn>
                  <a:cxn ang="0">
                    <a:pos x="T2" y="T3"/>
                  </a:cxn>
                  <a:cxn ang="0">
                    <a:pos x="T4" y="T5"/>
                  </a:cxn>
                </a:cxnLst>
                <a:rect l="0" t="0" r="r" b="b"/>
                <a:pathLst>
                  <a:path w="123" h="237">
                    <a:moveTo>
                      <a:pt x="123" y="0"/>
                    </a:moveTo>
                    <a:cubicBezTo>
                      <a:pt x="123" y="0"/>
                      <a:pt x="20" y="210"/>
                      <a:pt x="5" y="237"/>
                    </a:cubicBezTo>
                    <a:cubicBezTo>
                      <a:pt x="5" y="237"/>
                      <a:pt x="0" y="90"/>
                      <a:pt x="123"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6" name="Freeform 415">
                <a:extLst>
                  <a:ext uri="{FF2B5EF4-FFF2-40B4-BE49-F238E27FC236}">
                    <a16:creationId xmlns:a16="http://schemas.microsoft.com/office/drawing/2014/main" id="{89B0F6F0-12D8-4517-8D0C-E26EA4DC8FB4}"/>
                  </a:ext>
                </a:extLst>
              </p:cNvPr>
              <p:cNvSpPr>
                <a:spLocks/>
              </p:cNvSpPr>
              <p:nvPr/>
            </p:nvSpPr>
            <p:spPr bwMode="auto">
              <a:xfrm>
                <a:off x="3117" y="1137"/>
                <a:ext cx="292" cy="90"/>
              </a:xfrm>
              <a:custGeom>
                <a:avLst/>
                <a:gdLst>
                  <a:gd name="T0" fmla="*/ 1 w 227"/>
                  <a:gd name="T1" fmla="*/ 1 h 70"/>
                  <a:gd name="T2" fmla="*/ 4 w 227"/>
                  <a:gd name="T3" fmla="*/ 1 h 70"/>
                  <a:gd name="T4" fmla="*/ 226 w 227"/>
                  <a:gd name="T5" fmla="*/ 66 h 70"/>
                  <a:gd name="T6" fmla="*/ 227 w 227"/>
                  <a:gd name="T7" fmla="*/ 68 h 70"/>
                  <a:gd name="T8" fmla="*/ 224 w 227"/>
                  <a:gd name="T9" fmla="*/ 70 h 70"/>
                  <a:gd name="T10" fmla="*/ 2 w 227"/>
                  <a:gd name="T11" fmla="*/ 4 h 70"/>
                  <a:gd name="T12" fmla="*/ 1 w 227"/>
                  <a:gd name="T13" fmla="*/ 1 h 70"/>
                  <a:gd name="T14" fmla="*/ 1 w 227"/>
                  <a:gd name="T15" fmla="*/ 1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7" h="70">
                    <a:moveTo>
                      <a:pt x="1" y="1"/>
                    </a:moveTo>
                    <a:cubicBezTo>
                      <a:pt x="2" y="0"/>
                      <a:pt x="3" y="0"/>
                      <a:pt x="4" y="1"/>
                    </a:cubicBezTo>
                    <a:cubicBezTo>
                      <a:pt x="16" y="9"/>
                      <a:pt x="154" y="47"/>
                      <a:pt x="226" y="66"/>
                    </a:cubicBezTo>
                    <a:cubicBezTo>
                      <a:pt x="227" y="66"/>
                      <a:pt x="227" y="67"/>
                      <a:pt x="227" y="68"/>
                    </a:cubicBezTo>
                    <a:cubicBezTo>
                      <a:pt x="227" y="69"/>
                      <a:pt x="226" y="70"/>
                      <a:pt x="224" y="70"/>
                    </a:cubicBezTo>
                    <a:cubicBezTo>
                      <a:pt x="216" y="68"/>
                      <a:pt x="17" y="15"/>
                      <a:pt x="2" y="4"/>
                    </a:cubicBezTo>
                    <a:cubicBezTo>
                      <a:pt x="1" y="4"/>
                      <a:pt x="0" y="2"/>
                      <a:pt x="1" y="1"/>
                    </a:cubicBezTo>
                    <a:cubicBezTo>
                      <a:pt x="1" y="1"/>
                      <a:pt x="1" y="1"/>
                      <a:pt x="1" y="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7" name="Freeform 416">
                <a:extLst>
                  <a:ext uri="{FF2B5EF4-FFF2-40B4-BE49-F238E27FC236}">
                    <a16:creationId xmlns:a16="http://schemas.microsoft.com/office/drawing/2014/main" id="{FF48B763-1065-4D69-AA9D-709076CE8161}"/>
                  </a:ext>
                </a:extLst>
              </p:cNvPr>
              <p:cNvSpPr>
                <a:spLocks/>
              </p:cNvSpPr>
              <p:nvPr/>
            </p:nvSpPr>
            <p:spPr bwMode="auto">
              <a:xfrm>
                <a:off x="3156" y="1254"/>
                <a:ext cx="216" cy="180"/>
              </a:xfrm>
              <a:custGeom>
                <a:avLst/>
                <a:gdLst>
                  <a:gd name="T0" fmla="*/ 168 w 168"/>
                  <a:gd name="T1" fmla="*/ 43 h 140"/>
                  <a:gd name="T2" fmla="*/ 100 w 168"/>
                  <a:gd name="T3" fmla="*/ 129 h 140"/>
                  <a:gd name="T4" fmla="*/ 4 w 168"/>
                  <a:gd name="T5" fmla="*/ 121 h 140"/>
                  <a:gd name="T6" fmla="*/ 69 w 168"/>
                  <a:gd name="T7" fmla="*/ 63 h 140"/>
                  <a:gd name="T8" fmla="*/ 168 w 168"/>
                  <a:gd name="T9" fmla="*/ 43 h 140"/>
                </a:gdLst>
                <a:ahLst/>
                <a:cxnLst>
                  <a:cxn ang="0">
                    <a:pos x="T0" y="T1"/>
                  </a:cxn>
                  <a:cxn ang="0">
                    <a:pos x="T2" y="T3"/>
                  </a:cxn>
                  <a:cxn ang="0">
                    <a:pos x="T4" y="T5"/>
                  </a:cxn>
                  <a:cxn ang="0">
                    <a:pos x="T6" y="T7"/>
                  </a:cxn>
                  <a:cxn ang="0">
                    <a:pos x="T8" y="T9"/>
                  </a:cxn>
                </a:cxnLst>
                <a:rect l="0" t="0" r="r" b="b"/>
                <a:pathLst>
                  <a:path w="168" h="140">
                    <a:moveTo>
                      <a:pt x="168" y="43"/>
                    </a:moveTo>
                    <a:cubicBezTo>
                      <a:pt x="168" y="43"/>
                      <a:pt x="118" y="118"/>
                      <a:pt x="100" y="129"/>
                    </a:cubicBezTo>
                    <a:cubicBezTo>
                      <a:pt x="82" y="140"/>
                      <a:pt x="0" y="138"/>
                      <a:pt x="4" y="121"/>
                    </a:cubicBezTo>
                    <a:cubicBezTo>
                      <a:pt x="8" y="104"/>
                      <a:pt x="20" y="56"/>
                      <a:pt x="69" y="63"/>
                    </a:cubicBezTo>
                    <a:cubicBezTo>
                      <a:pt x="69" y="63"/>
                      <a:pt x="126" y="0"/>
                      <a:pt x="168" y="4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8" name="Freeform 417">
                <a:extLst>
                  <a:ext uri="{FF2B5EF4-FFF2-40B4-BE49-F238E27FC236}">
                    <a16:creationId xmlns:a16="http://schemas.microsoft.com/office/drawing/2014/main" id="{A71C91C0-6AE8-40E7-A88E-8CF71D598959}"/>
                  </a:ext>
                </a:extLst>
              </p:cNvPr>
              <p:cNvSpPr>
                <a:spLocks/>
              </p:cNvSpPr>
              <p:nvPr/>
            </p:nvSpPr>
            <p:spPr bwMode="auto">
              <a:xfrm>
                <a:off x="3287" y="1373"/>
                <a:ext cx="208" cy="300"/>
              </a:xfrm>
              <a:custGeom>
                <a:avLst/>
                <a:gdLst>
                  <a:gd name="T0" fmla="*/ 162 w 162"/>
                  <a:gd name="T1" fmla="*/ 233 h 233"/>
                  <a:gd name="T2" fmla="*/ 33 w 162"/>
                  <a:gd name="T3" fmla="*/ 74 h 233"/>
                  <a:gd name="T4" fmla="*/ 24 w 162"/>
                  <a:gd name="T5" fmla="*/ 138 h 233"/>
                  <a:gd name="T6" fmla="*/ 162 w 162"/>
                  <a:gd name="T7" fmla="*/ 233 h 233"/>
                </a:gdLst>
                <a:ahLst/>
                <a:cxnLst>
                  <a:cxn ang="0">
                    <a:pos x="T0" y="T1"/>
                  </a:cxn>
                  <a:cxn ang="0">
                    <a:pos x="T2" y="T3"/>
                  </a:cxn>
                  <a:cxn ang="0">
                    <a:pos x="T4" y="T5"/>
                  </a:cxn>
                  <a:cxn ang="0">
                    <a:pos x="T6" y="T7"/>
                  </a:cxn>
                </a:cxnLst>
                <a:rect l="0" t="0" r="r" b="b"/>
                <a:pathLst>
                  <a:path w="162" h="233">
                    <a:moveTo>
                      <a:pt x="162" y="233"/>
                    </a:moveTo>
                    <a:cubicBezTo>
                      <a:pt x="162" y="233"/>
                      <a:pt x="112" y="0"/>
                      <a:pt x="33" y="74"/>
                    </a:cubicBezTo>
                    <a:cubicBezTo>
                      <a:pt x="33" y="74"/>
                      <a:pt x="0" y="82"/>
                      <a:pt x="24" y="138"/>
                    </a:cubicBezTo>
                    <a:cubicBezTo>
                      <a:pt x="48" y="194"/>
                      <a:pt x="142" y="221"/>
                      <a:pt x="162" y="233"/>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9" name="Freeform 418">
                <a:extLst>
                  <a:ext uri="{FF2B5EF4-FFF2-40B4-BE49-F238E27FC236}">
                    <a16:creationId xmlns:a16="http://schemas.microsoft.com/office/drawing/2014/main" id="{C7B91A7F-A674-4E5C-A207-84EBE05B50D1}"/>
                  </a:ext>
                </a:extLst>
              </p:cNvPr>
              <p:cNvSpPr>
                <a:spLocks/>
              </p:cNvSpPr>
              <p:nvPr/>
            </p:nvSpPr>
            <p:spPr bwMode="auto">
              <a:xfrm>
                <a:off x="3327" y="1466"/>
                <a:ext cx="152" cy="178"/>
              </a:xfrm>
              <a:custGeom>
                <a:avLst/>
                <a:gdLst>
                  <a:gd name="T0" fmla="*/ 1 w 118"/>
                  <a:gd name="T1" fmla="*/ 0 h 138"/>
                  <a:gd name="T2" fmla="*/ 4 w 118"/>
                  <a:gd name="T3" fmla="*/ 0 h 138"/>
                  <a:gd name="T4" fmla="*/ 117 w 118"/>
                  <a:gd name="T5" fmla="*/ 134 h 138"/>
                  <a:gd name="T6" fmla="*/ 117 w 118"/>
                  <a:gd name="T7" fmla="*/ 137 h 138"/>
                  <a:gd name="T8" fmla="*/ 114 w 118"/>
                  <a:gd name="T9" fmla="*/ 137 h 138"/>
                  <a:gd name="T10" fmla="*/ 1 w 118"/>
                  <a:gd name="T11" fmla="*/ 4 h 138"/>
                  <a:gd name="T12" fmla="*/ 0 w 118"/>
                  <a:gd name="T13" fmla="*/ 1 h 138"/>
                  <a:gd name="T14" fmla="*/ 1 w 118"/>
                  <a:gd name="T15" fmla="*/ 0 h 1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138">
                    <a:moveTo>
                      <a:pt x="1" y="0"/>
                    </a:moveTo>
                    <a:cubicBezTo>
                      <a:pt x="2" y="0"/>
                      <a:pt x="3" y="0"/>
                      <a:pt x="4" y="0"/>
                    </a:cubicBezTo>
                    <a:cubicBezTo>
                      <a:pt x="48" y="33"/>
                      <a:pt x="114" y="130"/>
                      <a:pt x="117" y="134"/>
                    </a:cubicBezTo>
                    <a:cubicBezTo>
                      <a:pt x="118" y="135"/>
                      <a:pt x="118" y="136"/>
                      <a:pt x="117" y="137"/>
                    </a:cubicBezTo>
                    <a:cubicBezTo>
                      <a:pt x="116" y="138"/>
                      <a:pt x="114" y="138"/>
                      <a:pt x="114" y="137"/>
                    </a:cubicBezTo>
                    <a:cubicBezTo>
                      <a:pt x="113" y="136"/>
                      <a:pt x="45" y="36"/>
                      <a:pt x="1" y="4"/>
                    </a:cubicBezTo>
                    <a:cubicBezTo>
                      <a:pt x="0" y="3"/>
                      <a:pt x="0" y="2"/>
                      <a:pt x="0" y="1"/>
                    </a:cubicBezTo>
                    <a:cubicBezTo>
                      <a:pt x="1" y="1"/>
                      <a:pt x="1" y="1"/>
                      <a:pt x="1"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0" name="Freeform 419">
                <a:extLst>
                  <a:ext uri="{FF2B5EF4-FFF2-40B4-BE49-F238E27FC236}">
                    <a16:creationId xmlns:a16="http://schemas.microsoft.com/office/drawing/2014/main" id="{17C628C9-C53E-400D-BBC8-FBF9ABA91111}"/>
                  </a:ext>
                </a:extLst>
              </p:cNvPr>
              <p:cNvSpPr>
                <a:spLocks/>
              </p:cNvSpPr>
              <p:nvPr/>
            </p:nvSpPr>
            <p:spPr bwMode="auto">
              <a:xfrm>
                <a:off x="2977" y="1332"/>
                <a:ext cx="81" cy="81"/>
              </a:xfrm>
              <a:custGeom>
                <a:avLst/>
                <a:gdLst>
                  <a:gd name="T0" fmla="*/ 59 w 63"/>
                  <a:gd name="T1" fmla="*/ 14 h 63"/>
                  <a:gd name="T2" fmla="*/ 31 w 63"/>
                  <a:gd name="T3" fmla="*/ 58 h 63"/>
                  <a:gd name="T4" fmla="*/ 59 w 63"/>
                  <a:gd name="T5" fmla="*/ 14 h 63"/>
                </a:gdLst>
                <a:ahLst/>
                <a:cxnLst>
                  <a:cxn ang="0">
                    <a:pos x="T0" y="T1"/>
                  </a:cxn>
                  <a:cxn ang="0">
                    <a:pos x="T2" y="T3"/>
                  </a:cxn>
                  <a:cxn ang="0">
                    <a:pos x="T4" y="T5"/>
                  </a:cxn>
                </a:cxnLst>
                <a:rect l="0" t="0" r="r" b="b"/>
                <a:pathLst>
                  <a:path w="63" h="63">
                    <a:moveTo>
                      <a:pt x="59" y="14"/>
                    </a:moveTo>
                    <a:cubicBezTo>
                      <a:pt x="59" y="14"/>
                      <a:pt x="63" y="53"/>
                      <a:pt x="31" y="58"/>
                    </a:cubicBezTo>
                    <a:cubicBezTo>
                      <a:pt x="0" y="63"/>
                      <a:pt x="0" y="0"/>
                      <a:pt x="59" y="14"/>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1" name="Freeform 420">
                <a:extLst>
                  <a:ext uri="{FF2B5EF4-FFF2-40B4-BE49-F238E27FC236}">
                    <a16:creationId xmlns:a16="http://schemas.microsoft.com/office/drawing/2014/main" id="{9715D27C-7837-40EE-9C01-D5DC5960DC5B}"/>
                  </a:ext>
                </a:extLst>
              </p:cNvPr>
              <p:cNvSpPr>
                <a:spLocks/>
              </p:cNvSpPr>
              <p:nvPr/>
            </p:nvSpPr>
            <p:spPr bwMode="auto">
              <a:xfrm>
                <a:off x="3005" y="1348"/>
                <a:ext cx="50" cy="40"/>
              </a:xfrm>
              <a:custGeom>
                <a:avLst/>
                <a:gdLst>
                  <a:gd name="T0" fmla="*/ 1 w 39"/>
                  <a:gd name="T1" fmla="*/ 27 h 31"/>
                  <a:gd name="T2" fmla="*/ 2 w 39"/>
                  <a:gd name="T3" fmla="*/ 27 h 31"/>
                  <a:gd name="T4" fmla="*/ 35 w 39"/>
                  <a:gd name="T5" fmla="*/ 2 h 31"/>
                  <a:gd name="T6" fmla="*/ 37 w 39"/>
                  <a:gd name="T7" fmla="*/ 0 h 31"/>
                  <a:gd name="T8" fmla="*/ 39 w 39"/>
                  <a:gd name="T9" fmla="*/ 3 h 31"/>
                  <a:gd name="T10" fmla="*/ 4 w 39"/>
                  <a:gd name="T11" fmla="*/ 31 h 31"/>
                  <a:gd name="T12" fmla="*/ 1 w 39"/>
                  <a:gd name="T13" fmla="*/ 30 h 31"/>
                  <a:gd name="T14" fmla="*/ 1 w 39"/>
                  <a:gd name="T15" fmla="*/ 27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31">
                    <a:moveTo>
                      <a:pt x="1" y="27"/>
                    </a:moveTo>
                    <a:cubicBezTo>
                      <a:pt x="1" y="27"/>
                      <a:pt x="1" y="27"/>
                      <a:pt x="2" y="27"/>
                    </a:cubicBezTo>
                    <a:cubicBezTo>
                      <a:pt x="31" y="12"/>
                      <a:pt x="35" y="2"/>
                      <a:pt x="35" y="2"/>
                    </a:cubicBezTo>
                    <a:cubicBezTo>
                      <a:pt x="35" y="1"/>
                      <a:pt x="36" y="0"/>
                      <a:pt x="37" y="0"/>
                    </a:cubicBezTo>
                    <a:cubicBezTo>
                      <a:pt x="38" y="1"/>
                      <a:pt x="39" y="2"/>
                      <a:pt x="39" y="3"/>
                    </a:cubicBezTo>
                    <a:cubicBezTo>
                      <a:pt x="38" y="4"/>
                      <a:pt x="35" y="15"/>
                      <a:pt x="4" y="31"/>
                    </a:cubicBezTo>
                    <a:cubicBezTo>
                      <a:pt x="3" y="31"/>
                      <a:pt x="1" y="31"/>
                      <a:pt x="1" y="30"/>
                    </a:cubicBezTo>
                    <a:cubicBezTo>
                      <a:pt x="0" y="29"/>
                      <a:pt x="0" y="28"/>
                      <a:pt x="1" y="27"/>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2" name="Freeform 421">
                <a:extLst>
                  <a:ext uri="{FF2B5EF4-FFF2-40B4-BE49-F238E27FC236}">
                    <a16:creationId xmlns:a16="http://schemas.microsoft.com/office/drawing/2014/main" id="{F4EF9358-3E4B-4ECA-A259-87BF25C5133B}"/>
                  </a:ext>
                </a:extLst>
              </p:cNvPr>
              <p:cNvSpPr>
                <a:spLocks/>
              </p:cNvSpPr>
              <p:nvPr/>
            </p:nvSpPr>
            <p:spPr bwMode="auto">
              <a:xfrm>
                <a:off x="2941" y="2510"/>
                <a:ext cx="196" cy="213"/>
              </a:xfrm>
              <a:custGeom>
                <a:avLst/>
                <a:gdLst>
                  <a:gd name="T0" fmla="*/ 127 w 152"/>
                  <a:gd name="T1" fmla="*/ 0 h 165"/>
                  <a:gd name="T2" fmla="*/ 75 w 152"/>
                  <a:gd name="T3" fmla="*/ 18 h 165"/>
                  <a:gd name="T4" fmla="*/ 12 w 152"/>
                  <a:gd name="T5" fmla="*/ 112 h 165"/>
                  <a:gd name="T6" fmla="*/ 28 w 152"/>
                  <a:gd name="T7" fmla="*/ 165 h 165"/>
                  <a:gd name="T8" fmla="*/ 55 w 152"/>
                  <a:gd name="T9" fmla="*/ 163 h 165"/>
                  <a:gd name="T10" fmla="*/ 100 w 152"/>
                  <a:gd name="T11" fmla="*/ 142 h 165"/>
                  <a:gd name="T12" fmla="*/ 127 w 152"/>
                  <a:gd name="T13" fmla="*/ 0 h 165"/>
                </a:gdLst>
                <a:ahLst/>
                <a:cxnLst>
                  <a:cxn ang="0">
                    <a:pos x="T0" y="T1"/>
                  </a:cxn>
                  <a:cxn ang="0">
                    <a:pos x="T2" y="T3"/>
                  </a:cxn>
                  <a:cxn ang="0">
                    <a:pos x="T4" y="T5"/>
                  </a:cxn>
                  <a:cxn ang="0">
                    <a:pos x="T6" y="T7"/>
                  </a:cxn>
                  <a:cxn ang="0">
                    <a:pos x="T8" y="T9"/>
                  </a:cxn>
                  <a:cxn ang="0">
                    <a:pos x="T10" y="T11"/>
                  </a:cxn>
                  <a:cxn ang="0">
                    <a:pos x="T12" y="T13"/>
                  </a:cxn>
                </a:cxnLst>
                <a:rect l="0" t="0" r="r" b="b"/>
                <a:pathLst>
                  <a:path w="152" h="165">
                    <a:moveTo>
                      <a:pt x="127" y="0"/>
                    </a:moveTo>
                    <a:cubicBezTo>
                      <a:pt x="127" y="0"/>
                      <a:pt x="93" y="19"/>
                      <a:pt x="75" y="18"/>
                    </a:cubicBezTo>
                    <a:cubicBezTo>
                      <a:pt x="57" y="18"/>
                      <a:pt x="0" y="71"/>
                      <a:pt x="12" y="112"/>
                    </a:cubicBezTo>
                    <a:cubicBezTo>
                      <a:pt x="23" y="153"/>
                      <a:pt x="28" y="165"/>
                      <a:pt x="28" y="165"/>
                    </a:cubicBezTo>
                    <a:cubicBezTo>
                      <a:pt x="28" y="165"/>
                      <a:pt x="40" y="160"/>
                      <a:pt x="55" y="163"/>
                    </a:cubicBezTo>
                    <a:cubicBezTo>
                      <a:pt x="55" y="163"/>
                      <a:pt x="83" y="162"/>
                      <a:pt x="100" y="142"/>
                    </a:cubicBezTo>
                    <a:cubicBezTo>
                      <a:pt x="116" y="121"/>
                      <a:pt x="152" y="70"/>
                      <a:pt x="127"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3" name="Freeform 422">
                <a:extLst>
                  <a:ext uri="{FF2B5EF4-FFF2-40B4-BE49-F238E27FC236}">
                    <a16:creationId xmlns:a16="http://schemas.microsoft.com/office/drawing/2014/main" id="{6F77CC64-98B6-4C38-AC41-FAECAE972B29}"/>
                  </a:ext>
                </a:extLst>
              </p:cNvPr>
              <p:cNvSpPr>
                <a:spLocks/>
              </p:cNvSpPr>
              <p:nvPr/>
            </p:nvSpPr>
            <p:spPr bwMode="auto">
              <a:xfrm>
                <a:off x="2896" y="2720"/>
                <a:ext cx="82" cy="169"/>
              </a:xfrm>
              <a:custGeom>
                <a:avLst/>
                <a:gdLst>
                  <a:gd name="T0" fmla="*/ 0 w 64"/>
                  <a:gd name="T1" fmla="*/ 130 h 131"/>
                  <a:gd name="T2" fmla="*/ 0 w 64"/>
                  <a:gd name="T3" fmla="*/ 129 h 131"/>
                  <a:gd name="T4" fmla="*/ 62 w 64"/>
                  <a:gd name="T5" fmla="*/ 1 h 131"/>
                  <a:gd name="T6" fmla="*/ 63 w 64"/>
                  <a:gd name="T7" fmla="*/ 1 h 131"/>
                  <a:gd name="T8" fmla="*/ 64 w 64"/>
                  <a:gd name="T9" fmla="*/ 2 h 131"/>
                  <a:gd name="T10" fmla="*/ 2 w 64"/>
                  <a:gd name="T11" fmla="*/ 130 h 131"/>
                  <a:gd name="T12" fmla="*/ 1 w 64"/>
                  <a:gd name="T13" fmla="*/ 130 h 131"/>
                  <a:gd name="T14" fmla="*/ 0 w 64"/>
                  <a:gd name="T15" fmla="*/ 130 h 1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131">
                    <a:moveTo>
                      <a:pt x="0" y="130"/>
                    </a:moveTo>
                    <a:cubicBezTo>
                      <a:pt x="0" y="130"/>
                      <a:pt x="0" y="129"/>
                      <a:pt x="0" y="129"/>
                    </a:cubicBezTo>
                    <a:cubicBezTo>
                      <a:pt x="1" y="128"/>
                      <a:pt x="42" y="39"/>
                      <a:pt x="62" y="1"/>
                    </a:cubicBezTo>
                    <a:cubicBezTo>
                      <a:pt x="62" y="1"/>
                      <a:pt x="63" y="0"/>
                      <a:pt x="63" y="1"/>
                    </a:cubicBezTo>
                    <a:cubicBezTo>
                      <a:pt x="64" y="1"/>
                      <a:pt x="64" y="2"/>
                      <a:pt x="64" y="2"/>
                    </a:cubicBezTo>
                    <a:cubicBezTo>
                      <a:pt x="44" y="40"/>
                      <a:pt x="3" y="129"/>
                      <a:pt x="2" y="130"/>
                    </a:cubicBezTo>
                    <a:cubicBezTo>
                      <a:pt x="2" y="130"/>
                      <a:pt x="1" y="131"/>
                      <a:pt x="1" y="130"/>
                    </a:cubicBezTo>
                    <a:cubicBezTo>
                      <a:pt x="1" y="130"/>
                      <a:pt x="1" y="130"/>
                      <a:pt x="0" y="13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4" name="Freeform 423">
                <a:extLst>
                  <a:ext uri="{FF2B5EF4-FFF2-40B4-BE49-F238E27FC236}">
                    <a16:creationId xmlns:a16="http://schemas.microsoft.com/office/drawing/2014/main" id="{7A8CB1D8-F468-4101-8DCD-CE223528BEA8}"/>
                  </a:ext>
                </a:extLst>
              </p:cNvPr>
              <p:cNvSpPr>
                <a:spLocks/>
              </p:cNvSpPr>
              <p:nvPr/>
            </p:nvSpPr>
            <p:spPr bwMode="auto">
              <a:xfrm>
                <a:off x="2937" y="2756"/>
                <a:ext cx="30" cy="25"/>
              </a:xfrm>
              <a:custGeom>
                <a:avLst/>
                <a:gdLst>
                  <a:gd name="T0" fmla="*/ 9 w 23"/>
                  <a:gd name="T1" fmla="*/ 19 h 19"/>
                  <a:gd name="T2" fmla="*/ 0 w 23"/>
                  <a:gd name="T3" fmla="*/ 2 h 19"/>
                  <a:gd name="T4" fmla="*/ 1 w 23"/>
                  <a:gd name="T5" fmla="*/ 1 h 19"/>
                  <a:gd name="T6" fmla="*/ 2 w 23"/>
                  <a:gd name="T7" fmla="*/ 1 h 19"/>
                  <a:gd name="T8" fmla="*/ 9 w 23"/>
                  <a:gd name="T9" fmla="*/ 14 h 19"/>
                  <a:gd name="T10" fmla="*/ 11 w 23"/>
                  <a:gd name="T11" fmla="*/ 10 h 19"/>
                  <a:gd name="T12" fmla="*/ 22 w 23"/>
                  <a:gd name="T13" fmla="*/ 10 h 19"/>
                  <a:gd name="T14" fmla="*/ 23 w 23"/>
                  <a:gd name="T15" fmla="*/ 11 h 19"/>
                  <a:gd name="T16" fmla="*/ 22 w 23"/>
                  <a:gd name="T17" fmla="*/ 12 h 19"/>
                  <a:gd name="T18" fmla="*/ 13 w 23"/>
                  <a:gd name="T19" fmla="*/ 13 h 19"/>
                  <a:gd name="T20" fmla="*/ 9 w 23"/>
                  <a:gd name="T21"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19">
                    <a:moveTo>
                      <a:pt x="9" y="19"/>
                    </a:moveTo>
                    <a:cubicBezTo>
                      <a:pt x="0" y="2"/>
                      <a:pt x="0" y="2"/>
                      <a:pt x="0" y="2"/>
                    </a:cubicBezTo>
                    <a:cubicBezTo>
                      <a:pt x="0" y="1"/>
                      <a:pt x="0" y="1"/>
                      <a:pt x="1" y="1"/>
                    </a:cubicBezTo>
                    <a:cubicBezTo>
                      <a:pt x="1" y="0"/>
                      <a:pt x="2" y="0"/>
                      <a:pt x="2" y="1"/>
                    </a:cubicBezTo>
                    <a:cubicBezTo>
                      <a:pt x="9" y="14"/>
                      <a:pt x="9" y="14"/>
                      <a:pt x="9" y="14"/>
                    </a:cubicBezTo>
                    <a:cubicBezTo>
                      <a:pt x="11" y="10"/>
                      <a:pt x="11" y="10"/>
                      <a:pt x="11" y="10"/>
                    </a:cubicBezTo>
                    <a:cubicBezTo>
                      <a:pt x="22" y="10"/>
                      <a:pt x="22" y="10"/>
                      <a:pt x="22" y="10"/>
                    </a:cubicBezTo>
                    <a:cubicBezTo>
                      <a:pt x="23" y="10"/>
                      <a:pt x="23" y="11"/>
                      <a:pt x="23" y="11"/>
                    </a:cubicBezTo>
                    <a:cubicBezTo>
                      <a:pt x="23" y="12"/>
                      <a:pt x="23" y="12"/>
                      <a:pt x="22" y="12"/>
                    </a:cubicBezTo>
                    <a:cubicBezTo>
                      <a:pt x="13" y="13"/>
                      <a:pt x="13" y="13"/>
                      <a:pt x="13" y="13"/>
                    </a:cubicBezTo>
                    <a:lnTo>
                      <a:pt x="9" y="19"/>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5" name="Freeform 424">
                <a:extLst>
                  <a:ext uri="{FF2B5EF4-FFF2-40B4-BE49-F238E27FC236}">
                    <a16:creationId xmlns:a16="http://schemas.microsoft.com/office/drawing/2014/main" id="{60FD755C-B4FE-4214-847E-0F5DD60D1DE0}"/>
                  </a:ext>
                </a:extLst>
              </p:cNvPr>
              <p:cNvSpPr>
                <a:spLocks/>
              </p:cNvSpPr>
              <p:nvPr/>
            </p:nvSpPr>
            <p:spPr bwMode="auto">
              <a:xfrm>
                <a:off x="2951" y="2725"/>
                <a:ext cx="155" cy="116"/>
              </a:xfrm>
              <a:custGeom>
                <a:avLst/>
                <a:gdLst>
                  <a:gd name="T0" fmla="*/ 120 w 120"/>
                  <a:gd name="T1" fmla="*/ 41 h 90"/>
                  <a:gd name="T2" fmla="*/ 101 w 120"/>
                  <a:gd name="T3" fmla="*/ 60 h 90"/>
                  <a:gd name="T4" fmla="*/ 29 w 120"/>
                  <a:gd name="T5" fmla="*/ 71 h 90"/>
                  <a:gd name="T6" fmla="*/ 8 w 120"/>
                  <a:gd name="T7" fmla="*/ 35 h 90"/>
                  <a:gd name="T8" fmla="*/ 23 w 120"/>
                  <a:gd name="T9" fmla="*/ 21 h 90"/>
                  <a:gd name="T10" fmla="*/ 86 w 120"/>
                  <a:gd name="T11" fmla="*/ 22 h 90"/>
                  <a:gd name="T12" fmla="*/ 120 w 120"/>
                  <a:gd name="T13" fmla="*/ 41 h 90"/>
                </a:gdLst>
                <a:ahLst/>
                <a:cxnLst>
                  <a:cxn ang="0">
                    <a:pos x="T0" y="T1"/>
                  </a:cxn>
                  <a:cxn ang="0">
                    <a:pos x="T2" y="T3"/>
                  </a:cxn>
                  <a:cxn ang="0">
                    <a:pos x="T4" y="T5"/>
                  </a:cxn>
                  <a:cxn ang="0">
                    <a:pos x="T6" y="T7"/>
                  </a:cxn>
                  <a:cxn ang="0">
                    <a:pos x="T8" y="T9"/>
                  </a:cxn>
                  <a:cxn ang="0">
                    <a:pos x="T10" y="T11"/>
                  </a:cxn>
                  <a:cxn ang="0">
                    <a:pos x="T12" y="T13"/>
                  </a:cxn>
                </a:cxnLst>
                <a:rect l="0" t="0" r="r" b="b"/>
                <a:pathLst>
                  <a:path w="120" h="90">
                    <a:moveTo>
                      <a:pt x="120" y="41"/>
                    </a:moveTo>
                    <a:cubicBezTo>
                      <a:pt x="120" y="41"/>
                      <a:pt x="111" y="46"/>
                      <a:pt x="101" y="60"/>
                    </a:cubicBezTo>
                    <a:cubicBezTo>
                      <a:pt x="91" y="74"/>
                      <a:pt x="59" y="90"/>
                      <a:pt x="29" y="71"/>
                    </a:cubicBezTo>
                    <a:cubicBezTo>
                      <a:pt x="0" y="51"/>
                      <a:pt x="8" y="35"/>
                      <a:pt x="8" y="35"/>
                    </a:cubicBezTo>
                    <a:cubicBezTo>
                      <a:pt x="8" y="35"/>
                      <a:pt x="12" y="27"/>
                      <a:pt x="23" y="21"/>
                    </a:cubicBezTo>
                    <a:cubicBezTo>
                      <a:pt x="33" y="14"/>
                      <a:pt x="61" y="0"/>
                      <a:pt x="86" y="22"/>
                    </a:cubicBezTo>
                    <a:cubicBezTo>
                      <a:pt x="111" y="45"/>
                      <a:pt x="120" y="41"/>
                      <a:pt x="120" y="41"/>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6" name="Freeform 425">
                <a:extLst>
                  <a:ext uri="{FF2B5EF4-FFF2-40B4-BE49-F238E27FC236}">
                    <a16:creationId xmlns:a16="http://schemas.microsoft.com/office/drawing/2014/main" id="{A3131918-6DCA-4235-823B-3BF8212739CE}"/>
                  </a:ext>
                </a:extLst>
              </p:cNvPr>
              <p:cNvSpPr>
                <a:spLocks/>
              </p:cNvSpPr>
              <p:nvPr/>
            </p:nvSpPr>
            <p:spPr bwMode="auto">
              <a:xfrm>
                <a:off x="2833" y="2592"/>
                <a:ext cx="131" cy="194"/>
              </a:xfrm>
              <a:custGeom>
                <a:avLst/>
                <a:gdLst>
                  <a:gd name="T0" fmla="*/ 15 w 102"/>
                  <a:gd name="T1" fmla="*/ 1 h 151"/>
                  <a:gd name="T2" fmla="*/ 7 w 102"/>
                  <a:gd name="T3" fmla="*/ 64 h 151"/>
                  <a:gd name="T4" fmla="*/ 83 w 102"/>
                  <a:gd name="T5" fmla="*/ 134 h 151"/>
                  <a:gd name="T6" fmla="*/ 92 w 102"/>
                  <a:gd name="T7" fmla="*/ 93 h 151"/>
                  <a:gd name="T8" fmla="*/ 56 w 102"/>
                  <a:gd name="T9" fmla="*/ 16 h 151"/>
                  <a:gd name="T10" fmla="*/ 15 w 102"/>
                  <a:gd name="T11" fmla="*/ 1 h 151"/>
                </a:gdLst>
                <a:ahLst/>
                <a:cxnLst>
                  <a:cxn ang="0">
                    <a:pos x="T0" y="T1"/>
                  </a:cxn>
                  <a:cxn ang="0">
                    <a:pos x="T2" y="T3"/>
                  </a:cxn>
                  <a:cxn ang="0">
                    <a:pos x="T4" y="T5"/>
                  </a:cxn>
                  <a:cxn ang="0">
                    <a:pos x="T6" y="T7"/>
                  </a:cxn>
                  <a:cxn ang="0">
                    <a:pos x="T8" y="T9"/>
                  </a:cxn>
                  <a:cxn ang="0">
                    <a:pos x="T10" y="T11"/>
                  </a:cxn>
                </a:cxnLst>
                <a:rect l="0" t="0" r="r" b="b"/>
                <a:pathLst>
                  <a:path w="102" h="151">
                    <a:moveTo>
                      <a:pt x="15" y="1"/>
                    </a:moveTo>
                    <a:cubicBezTo>
                      <a:pt x="15" y="1"/>
                      <a:pt x="13" y="37"/>
                      <a:pt x="7" y="64"/>
                    </a:cubicBezTo>
                    <a:cubicBezTo>
                      <a:pt x="0" y="92"/>
                      <a:pt x="44" y="151"/>
                      <a:pt x="83" y="134"/>
                    </a:cubicBezTo>
                    <a:cubicBezTo>
                      <a:pt x="83" y="134"/>
                      <a:pt x="102" y="125"/>
                      <a:pt x="92" y="93"/>
                    </a:cubicBezTo>
                    <a:cubicBezTo>
                      <a:pt x="81" y="62"/>
                      <a:pt x="81" y="33"/>
                      <a:pt x="56" y="16"/>
                    </a:cubicBezTo>
                    <a:cubicBezTo>
                      <a:pt x="31" y="0"/>
                      <a:pt x="15" y="1"/>
                      <a:pt x="15" y="1"/>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7" name="Line 426">
                <a:extLst>
                  <a:ext uri="{FF2B5EF4-FFF2-40B4-BE49-F238E27FC236}">
                    <a16:creationId xmlns:a16="http://schemas.microsoft.com/office/drawing/2014/main" id="{BAAA6105-6A90-4CD6-B41C-8C3D3BF166F2}"/>
                  </a:ext>
                </a:extLst>
              </p:cNvPr>
              <p:cNvSpPr>
                <a:spLocks noChangeShapeType="1"/>
              </p:cNvSpPr>
              <p:nvPr/>
            </p:nvSpPr>
            <p:spPr bwMode="auto">
              <a:xfrm>
                <a:off x="3104" y="2510"/>
                <a:ext cx="0" cy="0"/>
              </a:xfrm>
              <a:prstGeom prst="line">
                <a:avLst/>
              </a:prstGeom>
              <a:noFill/>
              <a:ln w="7938" cap="rnd">
                <a:solidFill>
                  <a:srgbClr val="983263"/>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8" name="Freeform 427">
                <a:extLst>
                  <a:ext uri="{FF2B5EF4-FFF2-40B4-BE49-F238E27FC236}">
                    <a16:creationId xmlns:a16="http://schemas.microsoft.com/office/drawing/2014/main" id="{39F19420-DA91-4A82-8988-375D4C1012E6}"/>
                  </a:ext>
                </a:extLst>
              </p:cNvPr>
              <p:cNvSpPr>
                <a:spLocks/>
              </p:cNvSpPr>
              <p:nvPr/>
            </p:nvSpPr>
            <p:spPr bwMode="auto">
              <a:xfrm>
                <a:off x="2973" y="2509"/>
                <a:ext cx="134" cy="218"/>
              </a:xfrm>
              <a:custGeom>
                <a:avLst/>
                <a:gdLst>
                  <a:gd name="T0" fmla="*/ 0 w 104"/>
                  <a:gd name="T1" fmla="*/ 168 h 169"/>
                  <a:gd name="T2" fmla="*/ 0 w 104"/>
                  <a:gd name="T3" fmla="*/ 167 h 169"/>
                  <a:gd name="T4" fmla="*/ 2 w 104"/>
                  <a:gd name="T5" fmla="*/ 163 h 169"/>
                  <a:gd name="T6" fmla="*/ 52 w 104"/>
                  <a:gd name="T7" fmla="*/ 83 h 169"/>
                  <a:gd name="T8" fmla="*/ 101 w 104"/>
                  <a:gd name="T9" fmla="*/ 1 h 169"/>
                  <a:gd name="T10" fmla="*/ 103 w 104"/>
                  <a:gd name="T11" fmla="*/ 0 h 169"/>
                  <a:gd name="T12" fmla="*/ 103 w 104"/>
                  <a:gd name="T13" fmla="*/ 2 h 169"/>
                  <a:gd name="T14" fmla="*/ 54 w 104"/>
                  <a:gd name="T15" fmla="*/ 85 h 169"/>
                  <a:gd name="T16" fmla="*/ 4 w 104"/>
                  <a:gd name="T17" fmla="*/ 164 h 169"/>
                  <a:gd name="T18" fmla="*/ 2 w 104"/>
                  <a:gd name="T19" fmla="*/ 168 h 169"/>
                  <a:gd name="T20" fmla="*/ 1 w 104"/>
                  <a:gd name="T21" fmla="*/ 168 h 169"/>
                  <a:gd name="T22" fmla="*/ 0 w 104"/>
                  <a:gd name="T23" fmla="*/ 16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4" h="169">
                    <a:moveTo>
                      <a:pt x="0" y="168"/>
                    </a:moveTo>
                    <a:cubicBezTo>
                      <a:pt x="0" y="168"/>
                      <a:pt x="0" y="167"/>
                      <a:pt x="0" y="167"/>
                    </a:cubicBezTo>
                    <a:cubicBezTo>
                      <a:pt x="1" y="166"/>
                      <a:pt x="1" y="165"/>
                      <a:pt x="2" y="163"/>
                    </a:cubicBezTo>
                    <a:cubicBezTo>
                      <a:pt x="8" y="149"/>
                      <a:pt x="23" y="114"/>
                      <a:pt x="52" y="83"/>
                    </a:cubicBezTo>
                    <a:cubicBezTo>
                      <a:pt x="84" y="50"/>
                      <a:pt x="101" y="2"/>
                      <a:pt x="101" y="1"/>
                    </a:cubicBezTo>
                    <a:cubicBezTo>
                      <a:pt x="102" y="1"/>
                      <a:pt x="102" y="0"/>
                      <a:pt x="103" y="0"/>
                    </a:cubicBezTo>
                    <a:cubicBezTo>
                      <a:pt x="103" y="1"/>
                      <a:pt x="104" y="1"/>
                      <a:pt x="103" y="2"/>
                    </a:cubicBezTo>
                    <a:cubicBezTo>
                      <a:pt x="103" y="2"/>
                      <a:pt x="86" y="51"/>
                      <a:pt x="54" y="85"/>
                    </a:cubicBezTo>
                    <a:cubicBezTo>
                      <a:pt x="25" y="115"/>
                      <a:pt x="10" y="149"/>
                      <a:pt x="4" y="164"/>
                    </a:cubicBezTo>
                    <a:cubicBezTo>
                      <a:pt x="3" y="165"/>
                      <a:pt x="3" y="167"/>
                      <a:pt x="2" y="168"/>
                    </a:cubicBezTo>
                    <a:cubicBezTo>
                      <a:pt x="2" y="168"/>
                      <a:pt x="1" y="169"/>
                      <a:pt x="1" y="168"/>
                    </a:cubicBezTo>
                    <a:cubicBezTo>
                      <a:pt x="1" y="168"/>
                      <a:pt x="0" y="168"/>
                      <a:pt x="0" y="168"/>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9" name="Freeform 428">
                <a:extLst>
                  <a:ext uri="{FF2B5EF4-FFF2-40B4-BE49-F238E27FC236}">
                    <a16:creationId xmlns:a16="http://schemas.microsoft.com/office/drawing/2014/main" id="{2DA97709-20F1-43AF-8159-7BAA9D73BF9A}"/>
                  </a:ext>
                </a:extLst>
              </p:cNvPr>
              <p:cNvSpPr>
                <a:spLocks/>
              </p:cNvSpPr>
              <p:nvPr/>
            </p:nvSpPr>
            <p:spPr bwMode="auto">
              <a:xfrm>
                <a:off x="3077" y="2522"/>
                <a:ext cx="36" cy="31"/>
              </a:xfrm>
              <a:custGeom>
                <a:avLst/>
                <a:gdLst>
                  <a:gd name="T0" fmla="*/ 7 w 28"/>
                  <a:gd name="T1" fmla="*/ 24 h 24"/>
                  <a:gd name="T2" fmla="*/ 0 w 28"/>
                  <a:gd name="T3" fmla="*/ 1 h 24"/>
                  <a:gd name="T4" fmla="*/ 1 w 28"/>
                  <a:gd name="T5" fmla="*/ 0 h 24"/>
                  <a:gd name="T6" fmla="*/ 2 w 28"/>
                  <a:gd name="T7" fmla="*/ 1 h 24"/>
                  <a:gd name="T8" fmla="*/ 8 w 28"/>
                  <a:gd name="T9" fmla="*/ 21 h 24"/>
                  <a:gd name="T10" fmla="*/ 26 w 28"/>
                  <a:gd name="T11" fmla="*/ 9 h 24"/>
                  <a:gd name="T12" fmla="*/ 27 w 28"/>
                  <a:gd name="T13" fmla="*/ 9 h 24"/>
                  <a:gd name="T14" fmla="*/ 27 w 28"/>
                  <a:gd name="T15" fmla="*/ 10 h 24"/>
                  <a:gd name="T16" fmla="*/ 7 w 28"/>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24">
                    <a:moveTo>
                      <a:pt x="7" y="24"/>
                    </a:moveTo>
                    <a:cubicBezTo>
                      <a:pt x="0" y="1"/>
                      <a:pt x="0" y="1"/>
                      <a:pt x="0" y="1"/>
                    </a:cubicBezTo>
                    <a:cubicBezTo>
                      <a:pt x="0" y="1"/>
                      <a:pt x="1" y="0"/>
                      <a:pt x="1" y="0"/>
                    </a:cubicBezTo>
                    <a:cubicBezTo>
                      <a:pt x="2" y="0"/>
                      <a:pt x="2" y="0"/>
                      <a:pt x="2" y="1"/>
                    </a:cubicBezTo>
                    <a:cubicBezTo>
                      <a:pt x="8" y="21"/>
                      <a:pt x="8" y="21"/>
                      <a:pt x="8" y="21"/>
                    </a:cubicBezTo>
                    <a:cubicBezTo>
                      <a:pt x="26" y="9"/>
                      <a:pt x="26" y="9"/>
                      <a:pt x="26" y="9"/>
                    </a:cubicBezTo>
                    <a:cubicBezTo>
                      <a:pt x="26" y="8"/>
                      <a:pt x="27" y="8"/>
                      <a:pt x="27" y="9"/>
                    </a:cubicBezTo>
                    <a:cubicBezTo>
                      <a:pt x="28" y="9"/>
                      <a:pt x="28" y="10"/>
                      <a:pt x="27" y="10"/>
                    </a:cubicBezTo>
                    <a:lnTo>
                      <a:pt x="7" y="24"/>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0" name="Freeform 429">
                <a:extLst>
                  <a:ext uri="{FF2B5EF4-FFF2-40B4-BE49-F238E27FC236}">
                    <a16:creationId xmlns:a16="http://schemas.microsoft.com/office/drawing/2014/main" id="{2063940D-8627-4CA9-9906-FD84FEC3BE17}"/>
                  </a:ext>
                </a:extLst>
              </p:cNvPr>
              <p:cNvSpPr>
                <a:spLocks/>
              </p:cNvSpPr>
              <p:nvPr/>
            </p:nvSpPr>
            <p:spPr bwMode="auto">
              <a:xfrm>
                <a:off x="3057" y="2530"/>
                <a:ext cx="60" cy="56"/>
              </a:xfrm>
              <a:custGeom>
                <a:avLst/>
                <a:gdLst>
                  <a:gd name="T0" fmla="*/ 7 w 47"/>
                  <a:gd name="T1" fmla="*/ 44 h 44"/>
                  <a:gd name="T2" fmla="*/ 0 w 47"/>
                  <a:gd name="T3" fmla="*/ 1 h 44"/>
                  <a:gd name="T4" fmla="*/ 1 w 47"/>
                  <a:gd name="T5" fmla="*/ 0 h 44"/>
                  <a:gd name="T6" fmla="*/ 2 w 47"/>
                  <a:gd name="T7" fmla="*/ 1 h 44"/>
                  <a:gd name="T8" fmla="*/ 9 w 47"/>
                  <a:gd name="T9" fmla="*/ 41 h 44"/>
                  <a:gd name="T10" fmla="*/ 45 w 47"/>
                  <a:gd name="T11" fmla="*/ 26 h 44"/>
                  <a:gd name="T12" fmla="*/ 46 w 47"/>
                  <a:gd name="T13" fmla="*/ 26 h 44"/>
                  <a:gd name="T14" fmla="*/ 46 w 47"/>
                  <a:gd name="T15" fmla="*/ 27 h 44"/>
                  <a:gd name="T16" fmla="*/ 8 w 47"/>
                  <a:gd name="T17" fmla="*/ 43 h 44"/>
                  <a:gd name="T18" fmla="*/ 7 w 47"/>
                  <a:gd name="T19"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44">
                    <a:moveTo>
                      <a:pt x="7" y="44"/>
                    </a:moveTo>
                    <a:cubicBezTo>
                      <a:pt x="0" y="1"/>
                      <a:pt x="0" y="1"/>
                      <a:pt x="0" y="1"/>
                    </a:cubicBezTo>
                    <a:cubicBezTo>
                      <a:pt x="0" y="0"/>
                      <a:pt x="0" y="0"/>
                      <a:pt x="1" y="0"/>
                    </a:cubicBezTo>
                    <a:cubicBezTo>
                      <a:pt x="1" y="0"/>
                      <a:pt x="2" y="0"/>
                      <a:pt x="2" y="1"/>
                    </a:cubicBezTo>
                    <a:cubicBezTo>
                      <a:pt x="9" y="41"/>
                      <a:pt x="9" y="41"/>
                      <a:pt x="9" y="41"/>
                    </a:cubicBezTo>
                    <a:cubicBezTo>
                      <a:pt x="14" y="40"/>
                      <a:pt x="31" y="37"/>
                      <a:pt x="45" y="26"/>
                    </a:cubicBezTo>
                    <a:cubicBezTo>
                      <a:pt x="45" y="25"/>
                      <a:pt x="46" y="25"/>
                      <a:pt x="46" y="26"/>
                    </a:cubicBezTo>
                    <a:cubicBezTo>
                      <a:pt x="47" y="26"/>
                      <a:pt x="47" y="27"/>
                      <a:pt x="46" y="27"/>
                    </a:cubicBezTo>
                    <a:cubicBezTo>
                      <a:pt x="29" y="40"/>
                      <a:pt x="9" y="43"/>
                      <a:pt x="8" y="43"/>
                    </a:cubicBezTo>
                    <a:lnTo>
                      <a:pt x="7" y="44"/>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1" name="Freeform 430">
                <a:extLst>
                  <a:ext uri="{FF2B5EF4-FFF2-40B4-BE49-F238E27FC236}">
                    <a16:creationId xmlns:a16="http://schemas.microsoft.com/office/drawing/2014/main" id="{89BE2EFE-FC19-4A93-BA13-867A446B1916}"/>
                  </a:ext>
                </a:extLst>
              </p:cNvPr>
              <p:cNvSpPr>
                <a:spLocks/>
              </p:cNvSpPr>
              <p:nvPr/>
            </p:nvSpPr>
            <p:spPr bwMode="auto">
              <a:xfrm>
                <a:off x="3030" y="2534"/>
                <a:ext cx="87" cy="86"/>
              </a:xfrm>
              <a:custGeom>
                <a:avLst/>
                <a:gdLst>
                  <a:gd name="T0" fmla="*/ 8 w 68"/>
                  <a:gd name="T1" fmla="*/ 67 h 67"/>
                  <a:gd name="T2" fmla="*/ 8 w 68"/>
                  <a:gd name="T3" fmla="*/ 65 h 67"/>
                  <a:gd name="T4" fmla="*/ 0 w 68"/>
                  <a:gd name="T5" fmla="*/ 2 h 67"/>
                  <a:gd name="T6" fmla="*/ 1 w 68"/>
                  <a:gd name="T7" fmla="*/ 0 h 67"/>
                  <a:gd name="T8" fmla="*/ 2 w 68"/>
                  <a:gd name="T9" fmla="*/ 1 h 67"/>
                  <a:gd name="T10" fmla="*/ 10 w 68"/>
                  <a:gd name="T11" fmla="*/ 63 h 67"/>
                  <a:gd name="T12" fmla="*/ 66 w 68"/>
                  <a:gd name="T13" fmla="*/ 38 h 67"/>
                  <a:gd name="T14" fmla="*/ 67 w 68"/>
                  <a:gd name="T15" fmla="*/ 38 h 67"/>
                  <a:gd name="T16" fmla="*/ 67 w 68"/>
                  <a:gd name="T17" fmla="*/ 40 h 67"/>
                  <a:gd name="T18" fmla="*/ 9 w 68"/>
                  <a:gd name="T19" fmla="*/ 66 h 67"/>
                  <a:gd name="T20" fmla="*/ 8 w 68"/>
                  <a:gd name="T21"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67">
                    <a:moveTo>
                      <a:pt x="8" y="67"/>
                    </a:moveTo>
                    <a:cubicBezTo>
                      <a:pt x="8" y="65"/>
                      <a:pt x="8" y="65"/>
                      <a:pt x="8" y="65"/>
                    </a:cubicBezTo>
                    <a:cubicBezTo>
                      <a:pt x="8" y="65"/>
                      <a:pt x="11" y="29"/>
                      <a:pt x="0" y="2"/>
                    </a:cubicBezTo>
                    <a:cubicBezTo>
                      <a:pt x="0" y="1"/>
                      <a:pt x="0" y="0"/>
                      <a:pt x="1" y="0"/>
                    </a:cubicBezTo>
                    <a:cubicBezTo>
                      <a:pt x="1" y="0"/>
                      <a:pt x="2" y="0"/>
                      <a:pt x="2" y="1"/>
                    </a:cubicBezTo>
                    <a:cubicBezTo>
                      <a:pt x="12" y="25"/>
                      <a:pt x="11" y="56"/>
                      <a:pt x="10" y="63"/>
                    </a:cubicBezTo>
                    <a:cubicBezTo>
                      <a:pt x="28" y="57"/>
                      <a:pt x="65" y="38"/>
                      <a:pt x="66" y="38"/>
                    </a:cubicBezTo>
                    <a:cubicBezTo>
                      <a:pt x="66" y="37"/>
                      <a:pt x="67" y="38"/>
                      <a:pt x="67" y="38"/>
                    </a:cubicBezTo>
                    <a:cubicBezTo>
                      <a:pt x="68" y="39"/>
                      <a:pt x="67" y="39"/>
                      <a:pt x="67" y="40"/>
                    </a:cubicBezTo>
                    <a:cubicBezTo>
                      <a:pt x="66" y="40"/>
                      <a:pt x="27" y="60"/>
                      <a:pt x="9" y="66"/>
                    </a:cubicBezTo>
                    <a:lnTo>
                      <a:pt x="8" y="67"/>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2" name="Freeform 431">
                <a:extLst>
                  <a:ext uri="{FF2B5EF4-FFF2-40B4-BE49-F238E27FC236}">
                    <a16:creationId xmlns:a16="http://schemas.microsoft.com/office/drawing/2014/main" id="{69A144B8-AEE9-4D21-97BB-4346923FC6B1}"/>
                  </a:ext>
                </a:extLst>
              </p:cNvPr>
              <p:cNvSpPr>
                <a:spLocks/>
              </p:cNvSpPr>
              <p:nvPr/>
            </p:nvSpPr>
            <p:spPr bwMode="auto">
              <a:xfrm>
                <a:off x="3012" y="2544"/>
                <a:ext cx="100" cy="95"/>
              </a:xfrm>
              <a:custGeom>
                <a:avLst/>
                <a:gdLst>
                  <a:gd name="T0" fmla="*/ 8 w 78"/>
                  <a:gd name="T1" fmla="*/ 74 h 74"/>
                  <a:gd name="T2" fmla="*/ 0 w 78"/>
                  <a:gd name="T3" fmla="*/ 1 h 74"/>
                  <a:gd name="T4" fmla="*/ 1 w 78"/>
                  <a:gd name="T5" fmla="*/ 0 h 74"/>
                  <a:gd name="T6" fmla="*/ 2 w 78"/>
                  <a:gd name="T7" fmla="*/ 1 h 74"/>
                  <a:gd name="T8" fmla="*/ 10 w 78"/>
                  <a:gd name="T9" fmla="*/ 71 h 74"/>
                  <a:gd name="T10" fmla="*/ 76 w 78"/>
                  <a:gd name="T11" fmla="*/ 54 h 74"/>
                  <a:gd name="T12" fmla="*/ 77 w 78"/>
                  <a:gd name="T13" fmla="*/ 54 h 74"/>
                  <a:gd name="T14" fmla="*/ 77 w 78"/>
                  <a:gd name="T15" fmla="*/ 56 h 74"/>
                  <a:gd name="T16" fmla="*/ 10 w 78"/>
                  <a:gd name="T17" fmla="*/ 74 h 74"/>
                  <a:gd name="T18" fmla="*/ 8 w 78"/>
                  <a:gd name="T19"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74">
                    <a:moveTo>
                      <a:pt x="8" y="74"/>
                    </a:moveTo>
                    <a:cubicBezTo>
                      <a:pt x="0" y="1"/>
                      <a:pt x="0" y="1"/>
                      <a:pt x="0" y="1"/>
                    </a:cubicBezTo>
                    <a:cubicBezTo>
                      <a:pt x="0" y="0"/>
                      <a:pt x="0" y="0"/>
                      <a:pt x="1" y="0"/>
                    </a:cubicBezTo>
                    <a:cubicBezTo>
                      <a:pt x="1" y="0"/>
                      <a:pt x="2" y="0"/>
                      <a:pt x="2" y="1"/>
                    </a:cubicBezTo>
                    <a:cubicBezTo>
                      <a:pt x="10" y="71"/>
                      <a:pt x="10" y="71"/>
                      <a:pt x="10" y="71"/>
                    </a:cubicBezTo>
                    <a:cubicBezTo>
                      <a:pt x="17" y="71"/>
                      <a:pt x="56" y="65"/>
                      <a:pt x="76" y="54"/>
                    </a:cubicBezTo>
                    <a:cubicBezTo>
                      <a:pt x="77" y="54"/>
                      <a:pt x="77" y="54"/>
                      <a:pt x="77" y="54"/>
                    </a:cubicBezTo>
                    <a:cubicBezTo>
                      <a:pt x="78" y="55"/>
                      <a:pt x="78" y="55"/>
                      <a:pt x="77" y="56"/>
                    </a:cubicBezTo>
                    <a:cubicBezTo>
                      <a:pt x="55" y="69"/>
                      <a:pt x="11" y="74"/>
                      <a:pt x="10" y="74"/>
                    </a:cubicBezTo>
                    <a:lnTo>
                      <a:pt x="8" y="74"/>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3" name="Freeform 432">
                <a:extLst>
                  <a:ext uri="{FF2B5EF4-FFF2-40B4-BE49-F238E27FC236}">
                    <a16:creationId xmlns:a16="http://schemas.microsoft.com/office/drawing/2014/main" id="{DB90747E-5E25-481C-B826-8A136216C240}"/>
                  </a:ext>
                </a:extLst>
              </p:cNvPr>
              <p:cNvSpPr>
                <a:spLocks/>
              </p:cNvSpPr>
              <p:nvPr/>
            </p:nvSpPr>
            <p:spPr bwMode="auto">
              <a:xfrm>
                <a:off x="2987" y="2566"/>
                <a:ext cx="121" cy="96"/>
              </a:xfrm>
              <a:custGeom>
                <a:avLst/>
                <a:gdLst>
                  <a:gd name="T0" fmla="*/ 15 w 94"/>
                  <a:gd name="T1" fmla="*/ 71 h 75"/>
                  <a:gd name="T2" fmla="*/ 14 w 94"/>
                  <a:gd name="T3" fmla="*/ 70 h 75"/>
                  <a:gd name="T4" fmla="*/ 0 w 94"/>
                  <a:gd name="T5" fmla="*/ 1 h 75"/>
                  <a:gd name="T6" fmla="*/ 1 w 94"/>
                  <a:gd name="T7" fmla="*/ 0 h 75"/>
                  <a:gd name="T8" fmla="*/ 2 w 94"/>
                  <a:gd name="T9" fmla="*/ 1 h 75"/>
                  <a:gd name="T10" fmla="*/ 16 w 94"/>
                  <a:gd name="T11" fmla="*/ 69 h 75"/>
                  <a:gd name="T12" fmla="*/ 92 w 94"/>
                  <a:gd name="T13" fmla="*/ 48 h 75"/>
                  <a:gd name="T14" fmla="*/ 93 w 94"/>
                  <a:gd name="T15" fmla="*/ 48 h 75"/>
                  <a:gd name="T16" fmla="*/ 93 w 94"/>
                  <a:gd name="T17" fmla="*/ 50 h 75"/>
                  <a:gd name="T18" fmla="*/ 15 w 94"/>
                  <a:gd name="T19" fmla="*/ 7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4" h="75">
                    <a:moveTo>
                      <a:pt x="15" y="71"/>
                    </a:moveTo>
                    <a:cubicBezTo>
                      <a:pt x="14" y="70"/>
                      <a:pt x="14" y="70"/>
                      <a:pt x="14" y="70"/>
                    </a:cubicBezTo>
                    <a:cubicBezTo>
                      <a:pt x="3" y="45"/>
                      <a:pt x="0" y="1"/>
                      <a:pt x="0" y="1"/>
                    </a:cubicBezTo>
                    <a:cubicBezTo>
                      <a:pt x="0" y="0"/>
                      <a:pt x="0" y="0"/>
                      <a:pt x="1" y="0"/>
                    </a:cubicBezTo>
                    <a:cubicBezTo>
                      <a:pt x="2" y="0"/>
                      <a:pt x="2" y="0"/>
                      <a:pt x="2" y="1"/>
                    </a:cubicBezTo>
                    <a:cubicBezTo>
                      <a:pt x="2" y="1"/>
                      <a:pt x="5" y="44"/>
                      <a:pt x="16" y="69"/>
                    </a:cubicBezTo>
                    <a:cubicBezTo>
                      <a:pt x="22" y="69"/>
                      <a:pt x="65" y="71"/>
                      <a:pt x="92" y="48"/>
                    </a:cubicBezTo>
                    <a:cubicBezTo>
                      <a:pt x="92" y="48"/>
                      <a:pt x="93" y="48"/>
                      <a:pt x="93" y="48"/>
                    </a:cubicBezTo>
                    <a:cubicBezTo>
                      <a:pt x="94" y="49"/>
                      <a:pt x="94" y="49"/>
                      <a:pt x="93" y="50"/>
                    </a:cubicBezTo>
                    <a:cubicBezTo>
                      <a:pt x="64" y="75"/>
                      <a:pt x="16" y="71"/>
                      <a:pt x="15" y="7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4" name="Freeform 433">
                <a:extLst>
                  <a:ext uri="{FF2B5EF4-FFF2-40B4-BE49-F238E27FC236}">
                    <a16:creationId xmlns:a16="http://schemas.microsoft.com/office/drawing/2014/main" id="{8877D035-D58D-4D98-B52A-7F58F77D4324}"/>
                  </a:ext>
                </a:extLst>
              </p:cNvPr>
              <p:cNvSpPr>
                <a:spLocks/>
              </p:cNvSpPr>
              <p:nvPr/>
            </p:nvSpPr>
            <p:spPr bwMode="auto">
              <a:xfrm>
                <a:off x="2960" y="2581"/>
                <a:ext cx="129" cy="126"/>
              </a:xfrm>
              <a:custGeom>
                <a:avLst/>
                <a:gdLst>
                  <a:gd name="T0" fmla="*/ 21 w 100"/>
                  <a:gd name="T1" fmla="*/ 89 h 98"/>
                  <a:gd name="T2" fmla="*/ 21 w 100"/>
                  <a:gd name="T3" fmla="*/ 88 h 98"/>
                  <a:gd name="T4" fmla="*/ 11 w 100"/>
                  <a:gd name="T5" fmla="*/ 1 h 98"/>
                  <a:gd name="T6" fmla="*/ 13 w 100"/>
                  <a:gd name="T7" fmla="*/ 0 h 98"/>
                  <a:gd name="T8" fmla="*/ 13 w 100"/>
                  <a:gd name="T9" fmla="*/ 1 h 98"/>
                  <a:gd name="T10" fmla="*/ 22 w 100"/>
                  <a:gd name="T11" fmla="*/ 87 h 98"/>
                  <a:gd name="T12" fmla="*/ 98 w 100"/>
                  <a:gd name="T13" fmla="*/ 64 h 98"/>
                  <a:gd name="T14" fmla="*/ 100 w 100"/>
                  <a:gd name="T15" fmla="*/ 64 h 98"/>
                  <a:gd name="T16" fmla="*/ 100 w 100"/>
                  <a:gd name="T17" fmla="*/ 65 h 98"/>
                  <a:gd name="T18" fmla="*/ 21 w 100"/>
                  <a:gd name="T19" fmla="*/ 89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98">
                    <a:moveTo>
                      <a:pt x="21" y="89"/>
                    </a:moveTo>
                    <a:cubicBezTo>
                      <a:pt x="21" y="88"/>
                      <a:pt x="21" y="88"/>
                      <a:pt x="21" y="88"/>
                    </a:cubicBezTo>
                    <a:cubicBezTo>
                      <a:pt x="0" y="34"/>
                      <a:pt x="11" y="1"/>
                      <a:pt x="11" y="1"/>
                    </a:cubicBezTo>
                    <a:cubicBezTo>
                      <a:pt x="12" y="0"/>
                      <a:pt x="12" y="0"/>
                      <a:pt x="13" y="0"/>
                    </a:cubicBezTo>
                    <a:cubicBezTo>
                      <a:pt x="13" y="0"/>
                      <a:pt x="14" y="1"/>
                      <a:pt x="13" y="1"/>
                    </a:cubicBezTo>
                    <a:cubicBezTo>
                      <a:pt x="13" y="2"/>
                      <a:pt x="2" y="34"/>
                      <a:pt x="22" y="87"/>
                    </a:cubicBezTo>
                    <a:cubicBezTo>
                      <a:pt x="28" y="88"/>
                      <a:pt x="67" y="93"/>
                      <a:pt x="98" y="64"/>
                    </a:cubicBezTo>
                    <a:cubicBezTo>
                      <a:pt x="99" y="63"/>
                      <a:pt x="100" y="63"/>
                      <a:pt x="100" y="64"/>
                    </a:cubicBezTo>
                    <a:cubicBezTo>
                      <a:pt x="100" y="64"/>
                      <a:pt x="100" y="65"/>
                      <a:pt x="100" y="65"/>
                    </a:cubicBezTo>
                    <a:cubicBezTo>
                      <a:pt x="66" y="98"/>
                      <a:pt x="22" y="89"/>
                      <a:pt x="21" y="89"/>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5" name="Freeform 434">
                <a:extLst>
                  <a:ext uri="{FF2B5EF4-FFF2-40B4-BE49-F238E27FC236}">
                    <a16:creationId xmlns:a16="http://schemas.microsoft.com/office/drawing/2014/main" id="{62FA8F0C-6C69-4062-94C0-2E7D9A6C5AAA}"/>
                  </a:ext>
                </a:extLst>
              </p:cNvPr>
              <p:cNvSpPr>
                <a:spLocks/>
              </p:cNvSpPr>
              <p:nvPr/>
            </p:nvSpPr>
            <p:spPr bwMode="auto">
              <a:xfrm>
                <a:off x="2958" y="2764"/>
                <a:ext cx="149" cy="23"/>
              </a:xfrm>
              <a:custGeom>
                <a:avLst/>
                <a:gdLst>
                  <a:gd name="T0" fmla="*/ 1 w 116"/>
                  <a:gd name="T1" fmla="*/ 6 h 18"/>
                  <a:gd name="T2" fmla="*/ 0 w 116"/>
                  <a:gd name="T3" fmla="*/ 6 h 18"/>
                  <a:gd name="T4" fmla="*/ 1 w 116"/>
                  <a:gd name="T5" fmla="*/ 4 h 18"/>
                  <a:gd name="T6" fmla="*/ 58 w 116"/>
                  <a:gd name="T7" fmla="*/ 8 h 18"/>
                  <a:gd name="T8" fmla="*/ 114 w 116"/>
                  <a:gd name="T9" fmla="*/ 10 h 18"/>
                  <a:gd name="T10" fmla="*/ 116 w 116"/>
                  <a:gd name="T11" fmla="*/ 10 h 18"/>
                  <a:gd name="T12" fmla="*/ 115 w 116"/>
                  <a:gd name="T13" fmla="*/ 12 h 18"/>
                  <a:gd name="T14" fmla="*/ 57 w 116"/>
                  <a:gd name="T15" fmla="*/ 10 h 18"/>
                  <a:gd name="T16" fmla="*/ 2 w 116"/>
                  <a:gd name="T17" fmla="*/ 6 h 18"/>
                  <a:gd name="T18" fmla="*/ 1 w 116"/>
                  <a:gd name="T19" fmla="*/ 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8">
                    <a:moveTo>
                      <a:pt x="1" y="6"/>
                    </a:moveTo>
                    <a:cubicBezTo>
                      <a:pt x="1" y="6"/>
                      <a:pt x="1" y="6"/>
                      <a:pt x="0" y="6"/>
                    </a:cubicBezTo>
                    <a:cubicBezTo>
                      <a:pt x="0" y="5"/>
                      <a:pt x="1" y="4"/>
                      <a:pt x="1" y="4"/>
                    </a:cubicBezTo>
                    <a:cubicBezTo>
                      <a:pt x="2" y="4"/>
                      <a:pt x="30" y="0"/>
                      <a:pt x="58" y="8"/>
                    </a:cubicBezTo>
                    <a:cubicBezTo>
                      <a:pt x="85" y="16"/>
                      <a:pt x="106" y="13"/>
                      <a:pt x="114" y="10"/>
                    </a:cubicBezTo>
                    <a:cubicBezTo>
                      <a:pt x="115" y="9"/>
                      <a:pt x="116" y="10"/>
                      <a:pt x="116" y="10"/>
                    </a:cubicBezTo>
                    <a:cubicBezTo>
                      <a:pt x="116" y="11"/>
                      <a:pt x="116" y="12"/>
                      <a:pt x="115" y="12"/>
                    </a:cubicBezTo>
                    <a:cubicBezTo>
                      <a:pt x="105" y="16"/>
                      <a:pt x="84" y="18"/>
                      <a:pt x="57" y="10"/>
                    </a:cubicBezTo>
                    <a:cubicBezTo>
                      <a:pt x="30" y="2"/>
                      <a:pt x="2" y="6"/>
                      <a:pt x="2" y="6"/>
                    </a:cubicBezTo>
                    <a:cubicBezTo>
                      <a:pt x="1" y="7"/>
                      <a:pt x="1" y="6"/>
                      <a:pt x="1" y="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6" name="Freeform 435">
                <a:extLst>
                  <a:ext uri="{FF2B5EF4-FFF2-40B4-BE49-F238E27FC236}">
                    <a16:creationId xmlns:a16="http://schemas.microsoft.com/office/drawing/2014/main" id="{1A35121A-3ECA-4686-9754-A26EA770F9BB}"/>
                  </a:ext>
                </a:extLst>
              </p:cNvPr>
              <p:cNvSpPr>
                <a:spLocks/>
              </p:cNvSpPr>
              <p:nvPr/>
            </p:nvSpPr>
            <p:spPr bwMode="auto">
              <a:xfrm>
                <a:off x="3061" y="2768"/>
                <a:ext cx="30" cy="27"/>
              </a:xfrm>
              <a:custGeom>
                <a:avLst/>
                <a:gdLst>
                  <a:gd name="T0" fmla="*/ 0 w 24"/>
                  <a:gd name="T1" fmla="*/ 11 h 21"/>
                  <a:gd name="T2" fmla="*/ 16 w 24"/>
                  <a:gd name="T3" fmla="*/ 1 h 21"/>
                  <a:gd name="T4" fmla="*/ 18 w 24"/>
                  <a:gd name="T5" fmla="*/ 1 h 21"/>
                  <a:gd name="T6" fmla="*/ 17 w 24"/>
                  <a:gd name="T7" fmla="*/ 3 h 21"/>
                  <a:gd name="T8" fmla="*/ 4 w 24"/>
                  <a:gd name="T9" fmla="*/ 11 h 21"/>
                  <a:gd name="T10" fmla="*/ 23 w 24"/>
                  <a:gd name="T11" fmla="*/ 18 h 21"/>
                  <a:gd name="T12" fmla="*/ 24 w 24"/>
                  <a:gd name="T13" fmla="*/ 19 h 21"/>
                  <a:gd name="T14" fmla="*/ 23 w 24"/>
                  <a:gd name="T15" fmla="*/ 20 h 21"/>
                  <a:gd name="T16" fmla="*/ 1 w 24"/>
                  <a:gd name="T17" fmla="*/ 11 h 21"/>
                  <a:gd name="T18" fmla="*/ 0 w 24"/>
                  <a:gd name="T19" fmla="*/ 1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21">
                    <a:moveTo>
                      <a:pt x="0" y="11"/>
                    </a:moveTo>
                    <a:cubicBezTo>
                      <a:pt x="16" y="1"/>
                      <a:pt x="16" y="1"/>
                      <a:pt x="16" y="1"/>
                    </a:cubicBezTo>
                    <a:cubicBezTo>
                      <a:pt x="17" y="0"/>
                      <a:pt x="17" y="1"/>
                      <a:pt x="18" y="1"/>
                    </a:cubicBezTo>
                    <a:cubicBezTo>
                      <a:pt x="18" y="2"/>
                      <a:pt x="18" y="2"/>
                      <a:pt x="17" y="3"/>
                    </a:cubicBezTo>
                    <a:cubicBezTo>
                      <a:pt x="4" y="11"/>
                      <a:pt x="4" y="11"/>
                      <a:pt x="4" y="11"/>
                    </a:cubicBezTo>
                    <a:cubicBezTo>
                      <a:pt x="7" y="13"/>
                      <a:pt x="15" y="19"/>
                      <a:pt x="23" y="18"/>
                    </a:cubicBezTo>
                    <a:cubicBezTo>
                      <a:pt x="23" y="18"/>
                      <a:pt x="24" y="18"/>
                      <a:pt x="24" y="19"/>
                    </a:cubicBezTo>
                    <a:cubicBezTo>
                      <a:pt x="24" y="19"/>
                      <a:pt x="23" y="20"/>
                      <a:pt x="23" y="20"/>
                    </a:cubicBezTo>
                    <a:cubicBezTo>
                      <a:pt x="12" y="21"/>
                      <a:pt x="2" y="12"/>
                      <a:pt x="1" y="11"/>
                    </a:cubicBezTo>
                    <a:lnTo>
                      <a:pt x="0" y="11"/>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7" name="Freeform 436">
                <a:extLst>
                  <a:ext uri="{FF2B5EF4-FFF2-40B4-BE49-F238E27FC236}">
                    <a16:creationId xmlns:a16="http://schemas.microsoft.com/office/drawing/2014/main" id="{50C3AA0D-D87F-48AF-9FE8-B24571207B2A}"/>
                  </a:ext>
                </a:extLst>
              </p:cNvPr>
              <p:cNvSpPr>
                <a:spLocks/>
              </p:cNvSpPr>
              <p:nvPr/>
            </p:nvSpPr>
            <p:spPr bwMode="auto">
              <a:xfrm>
                <a:off x="3031" y="2759"/>
                <a:ext cx="51" cy="47"/>
              </a:xfrm>
              <a:custGeom>
                <a:avLst/>
                <a:gdLst>
                  <a:gd name="T0" fmla="*/ 0 w 40"/>
                  <a:gd name="T1" fmla="*/ 13 h 37"/>
                  <a:gd name="T2" fmla="*/ 2 w 40"/>
                  <a:gd name="T3" fmla="*/ 12 h 37"/>
                  <a:gd name="T4" fmla="*/ 29 w 40"/>
                  <a:gd name="T5" fmla="*/ 0 h 37"/>
                  <a:gd name="T6" fmla="*/ 30 w 40"/>
                  <a:gd name="T7" fmla="*/ 0 h 37"/>
                  <a:gd name="T8" fmla="*/ 30 w 40"/>
                  <a:gd name="T9" fmla="*/ 2 h 37"/>
                  <a:gd name="T10" fmla="*/ 4 w 40"/>
                  <a:gd name="T11" fmla="*/ 13 h 37"/>
                  <a:gd name="T12" fmla="*/ 38 w 40"/>
                  <a:gd name="T13" fmla="*/ 33 h 37"/>
                  <a:gd name="T14" fmla="*/ 39 w 40"/>
                  <a:gd name="T15" fmla="*/ 33 h 37"/>
                  <a:gd name="T16" fmla="*/ 39 w 40"/>
                  <a:gd name="T17" fmla="*/ 35 h 37"/>
                  <a:gd name="T18" fmla="*/ 1 w 40"/>
                  <a:gd name="T19" fmla="*/ 14 h 37"/>
                  <a:gd name="T20" fmla="*/ 0 w 40"/>
                  <a:gd name="T21" fmla="*/ 1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 h="37">
                    <a:moveTo>
                      <a:pt x="0" y="13"/>
                    </a:moveTo>
                    <a:cubicBezTo>
                      <a:pt x="2" y="12"/>
                      <a:pt x="2" y="12"/>
                      <a:pt x="2" y="12"/>
                    </a:cubicBezTo>
                    <a:cubicBezTo>
                      <a:pt x="14" y="7"/>
                      <a:pt x="28" y="1"/>
                      <a:pt x="29" y="0"/>
                    </a:cubicBezTo>
                    <a:cubicBezTo>
                      <a:pt x="29" y="0"/>
                      <a:pt x="30" y="0"/>
                      <a:pt x="30" y="0"/>
                    </a:cubicBezTo>
                    <a:cubicBezTo>
                      <a:pt x="31" y="0"/>
                      <a:pt x="31" y="1"/>
                      <a:pt x="30" y="2"/>
                    </a:cubicBezTo>
                    <a:cubicBezTo>
                      <a:pt x="29" y="3"/>
                      <a:pt x="14" y="9"/>
                      <a:pt x="4" y="13"/>
                    </a:cubicBezTo>
                    <a:cubicBezTo>
                      <a:pt x="9" y="18"/>
                      <a:pt x="29" y="35"/>
                      <a:pt x="38" y="33"/>
                    </a:cubicBezTo>
                    <a:cubicBezTo>
                      <a:pt x="39" y="32"/>
                      <a:pt x="39" y="33"/>
                      <a:pt x="39" y="33"/>
                    </a:cubicBezTo>
                    <a:cubicBezTo>
                      <a:pt x="40" y="34"/>
                      <a:pt x="39" y="35"/>
                      <a:pt x="39" y="35"/>
                    </a:cubicBezTo>
                    <a:cubicBezTo>
                      <a:pt x="27" y="37"/>
                      <a:pt x="2" y="15"/>
                      <a:pt x="1" y="14"/>
                    </a:cubicBezTo>
                    <a:lnTo>
                      <a:pt x="0" y="13"/>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8" name="Freeform 437">
                <a:extLst>
                  <a:ext uri="{FF2B5EF4-FFF2-40B4-BE49-F238E27FC236}">
                    <a16:creationId xmlns:a16="http://schemas.microsoft.com/office/drawing/2014/main" id="{795426ED-8022-4C2E-BA1A-83AC94D6BB2A}"/>
                  </a:ext>
                </a:extLst>
              </p:cNvPr>
              <p:cNvSpPr>
                <a:spLocks/>
              </p:cNvSpPr>
              <p:nvPr/>
            </p:nvSpPr>
            <p:spPr bwMode="auto">
              <a:xfrm>
                <a:off x="3010" y="2748"/>
                <a:ext cx="53" cy="71"/>
              </a:xfrm>
              <a:custGeom>
                <a:avLst/>
                <a:gdLst>
                  <a:gd name="T0" fmla="*/ 23 w 41"/>
                  <a:gd name="T1" fmla="*/ 45 h 55"/>
                  <a:gd name="T2" fmla="*/ 1 w 41"/>
                  <a:gd name="T3" fmla="*/ 18 h 55"/>
                  <a:gd name="T4" fmla="*/ 0 w 41"/>
                  <a:gd name="T5" fmla="*/ 17 h 55"/>
                  <a:gd name="T6" fmla="*/ 1 w 41"/>
                  <a:gd name="T7" fmla="*/ 16 h 55"/>
                  <a:gd name="T8" fmla="*/ 21 w 41"/>
                  <a:gd name="T9" fmla="*/ 7 h 55"/>
                  <a:gd name="T10" fmla="*/ 37 w 41"/>
                  <a:gd name="T11" fmla="*/ 0 h 55"/>
                  <a:gd name="T12" fmla="*/ 38 w 41"/>
                  <a:gd name="T13" fmla="*/ 1 h 55"/>
                  <a:gd name="T14" fmla="*/ 37 w 41"/>
                  <a:gd name="T15" fmla="*/ 2 h 55"/>
                  <a:gd name="T16" fmla="*/ 22 w 41"/>
                  <a:gd name="T17" fmla="*/ 9 h 55"/>
                  <a:gd name="T18" fmla="*/ 3 w 41"/>
                  <a:gd name="T19" fmla="*/ 18 h 55"/>
                  <a:gd name="T20" fmla="*/ 40 w 41"/>
                  <a:gd name="T21" fmla="*/ 53 h 55"/>
                  <a:gd name="T22" fmla="*/ 41 w 41"/>
                  <a:gd name="T23" fmla="*/ 54 h 55"/>
                  <a:gd name="T24" fmla="*/ 40 w 41"/>
                  <a:gd name="T25" fmla="*/ 55 h 55"/>
                  <a:gd name="T26" fmla="*/ 23 w 41"/>
                  <a:gd name="T27" fmla="*/ 4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 h="55">
                    <a:moveTo>
                      <a:pt x="23" y="45"/>
                    </a:moveTo>
                    <a:cubicBezTo>
                      <a:pt x="12" y="34"/>
                      <a:pt x="2" y="19"/>
                      <a:pt x="1" y="18"/>
                    </a:cubicBezTo>
                    <a:cubicBezTo>
                      <a:pt x="0" y="17"/>
                      <a:pt x="0" y="17"/>
                      <a:pt x="0" y="17"/>
                    </a:cubicBezTo>
                    <a:cubicBezTo>
                      <a:pt x="1" y="16"/>
                      <a:pt x="1" y="16"/>
                      <a:pt x="1" y="16"/>
                    </a:cubicBezTo>
                    <a:cubicBezTo>
                      <a:pt x="6" y="14"/>
                      <a:pt x="14" y="10"/>
                      <a:pt x="21" y="7"/>
                    </a:cubicBezTo>
                    <a:cubicBezTo>
                      <a:pt x="34" y="1"/>
                      <a:pt x="37" y="0"/>
                      <a:pt x="37" y="0"/>
                    </a:cubicBezTo>
                    <a:cubicBezTo>
                      <a:pt x="38" y="0"/>
                      <a:pt x="38" y="0"/>
                      <a:pt x="38" y="1"/>
                    </a:cubicBezTo>
                    <a:cubicBezTo>
                      <a:pt x="38" y="2"/>
                      <a:pt x="38" y="2"/>
                      <a:pt x="37" y="2"/>
                    </a:cubicBezTo>
                    <a:cubicBezTo>
                      <a:pt x="36" y="2"/>
                      <a:pt x="28" y="6"/>
                      <a:pt x="22" y="9"/>
                    </a:cubicBezTo>
                    <a:cubicBezTo>
                      <a:pt x="15" y="12"/>
                      <a:pt x="8" y="16"/>
                      <a:pt x="3" y="18"/>
                    </a:cubicBezTo>
                    <a:cubicBezTo>
                      <a:pt x="8" y="24"/>
                      <a:pt x="28" y="53"/>
                      <a:pt x="40" y="53"/>
                    </a:cubicBezTo>
                    <a:cubicBezTo>
                      <a:pt x="41" y="53"/>
                      <a:pt x="41" y="53"/>
                      <a:pt x="41" y="54"/>
                    </a:cubicBezTo>
                    <a:cubicBezTo>
                      <a:pt x="41" y="54"/>
                      <a:pt x="41" y="55"/>
                      <a:pt x="40" y="55"/>
                    </a:cubicBezTo>
                    <a:cubicBezTo>
                      <a:pt x="35" y="55"/>
                      <a:pt x="29" y="51"/>
                      <a:pt x="23" y="45"/>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9" name="Freeform 438">
                <a:extLst>
                  <a:ext uri="{FF2B5EF4-FFF2-40B4-BE49-F238E27FC236}">
                    <a16:creationId xmlns:a16="http://schemas.microsoft.com/office/drawing/2014/main" id="{9AD3BD0B-96B1-4537-B0FB-24AB6E8117E5}"/>
                  </a:ext>
                </a:extLst>
              </p:cNvPr>
              <p:cNvSpPr>
                <a:spLocks/>
              </p:cNvSpPr>
              <p:nvPr/>
            </p:nvSpPr>
            <p:spPr bwMode="auto">
              <a:xfrm>
                <a:off x="2992" y="2739"/>
                <a:ext cx="52" cy="88"/>
              </a:xfrm>
              <a:custGeom>
                <a:avLst/>
                <a:gdLst>
                  <a:gd name="T0" fmla="*/ 26 w 40"/>
                  <a:gd name="T1" fmla="*/ 60 h 68"/>
                  <a:gd name="T2" fmla="*/ 1 w 40"/>
                  <a:gd name="T3" fmla="*/ 24 h 68"/>
                  <a:gd name="T4" fmla="*/ 0 w 40"/>
                  <a:gd name="T5" fmla="*/ 23 h 68"/>
                  <a:gd name="T6" fmla="*/ 1 w 40"/>
                  <a:gd name="T7" fmla="*/ 23 h 68"/>
                  <a:gd name="T8" fmla="*/ 37 w 40"/>
                  <a:gd name="T9" fmla="*/ 0 h 68"/>
                  <a:gd name="T10" fmla="*/ 38 w 40"/>
                  <a:gd name="T11" fmla="*/ 1 h 68"/>
                  <a:gd name="T12" fmla="*/ 38 w 40"/>
                  <a:gd name="T13" fmla="*/ 2 h 68"/>
                  <a:gd name="T14" fmla="*/ 3 w 40"/>
                  <a:gd name="T15" fmla="*/ 23 h 68"/>
                  <a:gd name="T16" fmla="*/ 39 w 40"/>
                  <a:gd name="T17" fmla="*/ 66 h 68"/>
                  <a:gd name="T18" fmla="*/ 40 w 40"/>
                  <a:gd name="T19" fmla="*/ 67 h 68"/>
                  <a:gd name="T20" fmla="*/ 39 w 40"/>
                  <a:gd name="T21" fmla="*/ 68 h 68"/>
                  <a:gd name="T22" fmla="*/ 26 w 40"/>
                  <a:gd name="T23" fmla="*/ 6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68">
                    <a:moveTo>
                      <a:pt x="26" y="60"/>
                    </a:moveTo>
                    <a:cubicBezTo>
                      <a:pt x="13" y="48"/>
                      <a:pt x="1" y="25"/>
                      <a:pt x="1" y="24"/>
                    </a:cubicBezTo>
                    <a:cubicBezTo>
                      <a:pt x="0" y="23"/>
                      <a:pt x="0" y="23"/>
                      <a:pt x="0" y="23"/>
                    </a:cubicBezTo>
                    <a:cubicBezTo>
                      <a:pt x="1" y="23"/>
                      <a:pt x="1" y="23"/>
                      <a:pt x="1" y="23"/>
                    </a:cubicBezTo>
                    <a:cubicBezTo>
                      <a:pt x="4" y="16"/>
                      <a:pt x="34" y="2"/>
                      <a:pt x="37" y="0"/>
                    </a:cubicBezTo>
                    <a:cubicBezTo>
                      <a:pt x="37" y="0"/>
                      <a:pt x="38" y="0"/>
                      <a:pt x="38" y="1"/>
                    </a:cubicBezTo>
                    <a:cubicBezTo>
                      <a:pt x="39" y="1"/>
                      <a:pt x="38" y="2"/>
                      <a:pt x="38" y="2"/>
                    </a:cubicBezTo>
                    <a:cubicBezTo>
                      <a:pt x="29" y="6"/>
                      <a:pt x="6" y="18"/>
                      <a:pt x="3" y="23"/>
                    </a:cubicBezTo>
                    <a:cubicBezTo>
                      <a:pt x="5" y="28"/>
                      <a:pt x="24" y="64"/>
                      <a:pt x="39" y="66"/>
                    </a:cubicBezTo>
                    <a:cubicBezTo>
                      <a:pt x="40" y="66"/>
                      <a:pt x="40" y="67"/>
                      <a:pt x="40" y="67"/>
                    </a:cubicBezTo>
                    <a:cubicBezTo>
                      <a:pt x="40" y="68"/>
                      <a:pt x="40" y="68"/>
                      <a:pt x="39" y="68"/>
                    </a:cubicBezTo>
                    <a:cubicBezTo>
                      <a:pt x="35" y="68"/>
                      <a:pt x="30" y="65"/>
                      <a:pt x="26" y="6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0" name="Freeform 439">
                <a:extLst>
                  <a:ext uri="{FF2B5EF4-FFF2-40B4-BE49-F238E27FC236}">
                    <a16:creationId xmlns:a16="http://schemas.microsoft.com/office/drawing/2014/main" id="{3E4F3C1F-8BFC-441A-8A23-55863743A013}"/>
                  </a:ext>
                </a:extLst>
              </p:cNvPr>
              <p:cNvSpPr>
                <a:spLocks/>
              </p:cNvSpPr>
              <p:nvPr/>
            </p:nvSpPr>
            <p:spPr bwMode="auto">
              <a:xfrm>
                <a:off x="2965" y="2736"/>
                <a:ext cx="54" cy="92"/>
              </a:xfrm>
              <a:custGeom>
                <a:avLst/>
                <a:gdLst>
                  <a:gd name="T0" fmla="*/ 18 w 42"/>
                  <a:gd name="T1" fmla="*/ 58 h 72"/>
                  <a:gd name="T2" fmla="*/ 4 w 42"/>
                  <a:gd name="T3" fmla="*/ 26 h 72"/>
                  <a:gd name="T4" fmla="*/ 40 w 42"/>
                  <a:gd name="T5" fmla="*/ 0 h 72"/>
                  <a:gd name="T6" fmla="*/ 41 w 42"/>
                  <a:gd name="T7" fmla="*/ 1 h 72"/>
                  <a:gd name="T8" fmla="*/ 41 w 42"/>
                  <a:gd name="T9" fmla="*/ 2 h 72"/>
                  <a:gd name="T10" fmla="*/ 7 w 42"/>
                  <a:gd name="T11" fmla="*/ 27 h 72"/>
                  <a:gd name="T12" fmla="*/ 6 w 42"/>
                  <a:gd name="T13" fmla="*/ 27 h 72"/>
                  <a:gd name="T14" fmla="*/ 38 w 42"/>
                  <a:gd name="T15" fmla="*/ 70 h 72"/>
                  <a:gd name="T16" fmla="*/ 38 w 42"/>
                  <a:gd name="T17" fmla="*/ 71 h 72"/>
                  <a:gd name="T18" fmla="*/ 37 w 42"/>
                  <a:gd name="T19" fmla="*/ 72 h 72"/>
                  <a:gd name="T20" fmla="*/ 18 w 42"/>
                  <a:gd name="T21" fmla="*/ 58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72">
                    <a:moveTo>
                      <a:pt x="18" y="58"/>
                    </a:moveTo>
                    <a:cubicBezTo>
                      <a:pt x="1" y="41"/>
                      <a:pt x="4" y="28"/>
                      <a:pt x="4" y="26"/>
                    </a:cubicBezTo>
                    <a:cubicBezTo>
                      <a:pt x="6" y="15"/>
                      <a:pt x="39" y="1"/>
                      <a:pt x="40" y="0"/>
                    </a:cubicBezTo>
                    <a:cubicBezTo>
                      <a:pt x="41" y="0"/>
                      <a:pt x="41" y="0"/>
                      <a:pt x="41" y="1"/>
                    </a:cubicBezTo>
                    <a:cubicBezTo>
                      <a:pt x="42" y="1"/>
                      <a:pt x="41" y="2"/>
                      <a:pt x="41" y="2"/>
                    </a:cubicBezTo>
                    <a:cubicBezTo>
                      <a:pt x="32" y="6"/>
                      <a:pt x="8" y="18"/>
                      <a:pt x="7" y="27"/>
                    </a:cubicBezTo>
                    <a:cubicBezTo>
                      <a:pt x="6" y="27"/>
                      <a:pt x="6" y="27"/>
                      <a:pt x="6" y="27"/>
                    </a:cubicBezTo>
                    <a:cubicBezTo>
                      <a:pt x="6" y="27"/>
                      <a:pt x="0" y="47"/>
                      <a:pt x="38" y="70"/>
                    </a:cubicBezTo>
                    <a:cubicBezTo>
                      <a:pt x="38" y="70"/>
                      <a:pt x="38" y="71"/>
                      <a:pt x="38" y="71"/>
                    </a:cubicBezTo>
                    <a:cubicBezTo>
                      <a:pt x="38" y="72"/>
                      <a:pt x="37" y="72"/>
                      <a:pt x="37" y="72"/>
                    </a:cubicBezTo>
                    <a:cubicBezTo>
                      <a:pt x="29" y="67"/>
                      <a:pt x="23" y="62"/>
                      <a:pt x="18" y="58"/>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1" name="Freeform 440">
                <a:extLst>
                  <a:ext uri="{FF2B5EF4-FFF2-40B4-BE49-F238E27FC236}">
                    <a16:creationId xmlns:a16="http://schemas.microsoft.com/office/drawing/2014/main" id="{B78688D3-0247-414E-800A-461E5468C5F6}"/>
                  </a:ext>
                </a:extLst>
              </p:cNvPr>
              <p:cNvSpPr>
                <a:spLocks/>
              </p:cNvSpPr>
              <p:nvPr/>
            </p:nvSpPr>
            <p:spPr bwMode="auto">
              <a:xfrm>
                <a:off x="2851" y="2592"/>
                <a:ext cx="94" cy="176"/>
              </a:xfrm>
              <a:custGeom>
                <a:avLst/>
                <a:gdLst>
                  <a:gd name="T0" fmla="*/ 71 w 73"/>
                  <a:gd name="T1" fmla="*/ 137 h 137"/>
                  <a:gd name="T2" fmla="*/ 71 w 73"/>
                  <a:gd name="T3" fmla="*/ 137 h 137"/>
                  <a:gd name="T4" fmla="*/ 70 w 73"/>
                  <a:gd name="T5" fmla="*/ 135 h 137"/>
                  <a:gd name="T6" fmla="*/ 49 w 73"/>
                  <a:gd name="T7" fmla="*/ 73 h 137"/>
                  <a:gd name="T8" fmla="*/ 0 w 73"/>
                  <a:gd name="T9" fmla="*/ 2 h 137"/>
                  <a:gd name="T10" fmla="*/ 0 w 73"/>
                  <a:gd name="T11" fmla="*/ 0 h 137"/>
                  <a:gd name="T12" fmla="*/ 1 w 73"/>
                  <a:gd name="T13" fmla="*/ 0 h 137"/>
                  <a:gd name="T14" fmla="*/ 51 w 73"/>
                  <a:gd name="T15" fmla="*/ 72 h 137"/>
                  <a:gd name="T16" fmla="*/ 72 w 73"/>
                  <a:gd name="T17" fmla="*/ 134 h 137"/>
                  <a:gd name="T18" fmla="*/ 73 w 73"/>
                  <a:gd name="T19" fmla="*/ 136 h 137"/>
                  <a:gd name="T20" fmla="*/ 72 w 73"/>
                  <a:gd name="T21" fmla="*/ 137 h 137"/>
                  <a:gd name="T22" fmla="*/ 71 w 73"/>
                  <a:gd name="T23" fmla="*/ 137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137">
                    <a:moveTo>
                      <a:pt x="71" y="137"/>
                    </a:moveTo>
                    <a:cubicBezTo>
                      <a:pt x="71" y="137"/>
                      <a:pt x="71" y="137"/>
                      <a:pt x="71" y="137"/>
                    </a:cubicBezTo>
                    <a:cubicBezTo>
                      <a:pt x="71" y="136"/>
                      <a:pt x="71" y="136"/>
                      <a:pt x="70" y="135"/>
                    </a:cubicBezTo>
                    <a:cubicBezTo>
                      <a:pt x="59" y="117"/>
                      <a:pt x="52" y="95"/>
                      <a:pt x="49" y="73"/>
                    </a:cubicBezTo>
                    <a:cubicBezTo>
                      <a:pt x="45" y="35"/>
                      <a:pt x="1" y="2"/>
                      <a:pt x="0" y="2"/>
                    </a:cubicBezTo>
                    <a:cubicBezTo>
                      <a:pt x="0" y="1"/>
                      <a:pt x="0" y="1"/>
                      <a:pt x="0" y="0"/>
                    </a:cubicBezTo>
                    <a:cubicBezTo>
                      <a:pt x="0" y="0"/>
                      <a:pt x="1" y="0"/>
                      <a:pt x="1" y="0"/>
                    </a:cubicBezTo>
                    <a:cubicBezTo>
                      <a:pt x="2" y="0"/>
                      <a:pt x="47" y="34"/>
                      <a:pt x="51" y="72"/>
                    </a:cubicBezTo>
                    <a:cubicBezTo>
                      <a:pt x="54" y="95"/>
                      <a:pt x="61" y="116"/>
                      <a:pt x="72" y="134"/>
                    </a:cubicBezTo>
                    <a:cubicBezTo>
                      <a:pt x="72" y="135"/>
                      <a:pt x="73" y="135"/>
                      <a:pt x="73" y="136"/>
                    </a:cubicBezTo>
                    <a:cubicBezTo>
                      <a:pt x="73" y="136"/>
                      <a:pt x="73" y="137"/>
                      <a:pt x="72" y="137"/>
                    </a:cubicBezTo>
                    <a:cubicBezTo>
                      <a:pt x="72" y="137"/>
                      <a:pt x="71" y="137"/>
                      <a:pt x="71" y="137"/>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2" name="Freeform 441">
                <a:extLst>
                  <a:ext uri="{FF2B5EF4-FFF2-40B4-BE49-F238E27FC236}">
                    <a16:creationId xmlns:a16="http://schemas.microsoft.com/office/drawing/2014/main" id="{BD94B1F4-422F-4CEC-A833-E17C7E2BDB8D}"/>
                  </a:ext>
                </a:extLst>
              </p:cNvPr>
              <p:cNvSpPr>
                <a:spLocks/>
              </p:cNvSpPr>
              <p:nvPr/>
            </p:nvSpPr>
            <p:spPr bwMode="auto">
              <a:xfrm>
                <a:off x="2843" y="2642"/>
                <a:ext cx="89" cy="56"/>
              </a:xfrm>
              <a:custGeom>
                <a:avLst/>
                <a:gdLst>
                  <a:gd name="T0" fmla="*/ 1 w 69"/>
                  <a:gd name="T1" fmla="*/ 11 h 44"/>
                  <a:gd name="T2" fmla="*/ 1 w 69"/>
                  <a:gd name="T3" fmla="*/ 10 h 44"/>
                  <a:gd name="T4" fmla="*/ 2 w 69"/>
                  <a:gd name="T5" fmla="*/ 10 h 44"/>
                  <a:gd name="T6" fmla="*/ 57 w 69"/>
                  <a:gd name="T7" fmla="*/ 41 h 44"/>
                  <a:gd name="T8" fmla="*/ 67 w 69"/>
                  <a:gd name="T9" fmla="*/ 1 h 44"/>
                  <a:gd name="T10" fmla="*/ 68 w 69"/>
                  <a:gd name="T11" fmla="*/ 0 h 44"/>
                  <a:gd name="T12" fmla="*/ 69 w 69"/>
                  <a:gd name="T13" fmla="*/ 1 h 44"/>
                  <a:gd name="T14" fmla="*/ 58 w 69"/>
                  <a:gd name="T15" fmla="*/ 43 h 44"/>
                  <a:gd name="T16" fmla="*/ 58 w 69"/>
                  <a:gd name="T17" fmla="*/ 44 h 44"/>
                  <a:gd name="T18" fmla="*/ 57 w 69"/>
                  <a:gd name="T19" fmla="*/ 43 h 44"/>
                  <a:gd name="T20" fmla="*/ 1 w 69"/>
                  <a:gd name="T21" fmla="*/ 11 h 44"/>
                  <a:gd name="T22" fmla="*/ 1 w 69"/>
                  <a:gd name="T23" fmla="*/ 1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9" h="44">
                    <a:moveTo>
                      <a:pt x="1" y="11"/>
                    </a:moveTo>
                    <a:cubicBezTo>
                      <a:pt x="0" y="11"/>
                      <a:pt x="0" y="10"/>
                      <a:pt x="1" y="10"/>
                    </a:cubicBezTo>
                    <a:cubicBezTo>
                      <a:pt x="1" y="9"/>
                      <a:pt x="2" y="9"/>
                      <a:pt x="2" y="10"/>
                    </a:cubicBezTo>
                    <a:cubicBezTo>
                      <a:pt x="3" y="10"/>
                      <a:pt x="45" y="36"/>
                      <a:pt x="57" y="41"/>
                    </a:cubicBezTo>
                    <a:cubicBezTo>
                      <a:pt x="59" y="36"/>
                      <a:pt x="67" y="15"/>
                      <a:pt x="67" y="1"/>
                    </a:cubicBezTo>
                    <a:cubicBezTo>
                      <a:pt x="67" y="1"/>
                      <a:pt x="67" y="0"/>
                      <a:pt x="68" y="0"/>
                    </a:cubicBezTo>
                    <a:cubicBezTo>
                      <a:pt x="68" y="0"/>
                      <a:pt x="69" y="1"/>
                      <a:pt x="69" y="1"/>
                    </a:cubicBezTo>
                    <a:cubicBezTo>
                      <a:pt x="69" y="17"/>
                      <a:pt x="59" y="42"/>
                      <a:pt x="58" y="43"/>
                    </a:cubicBezTo>
                    <a:cubicBezTo>
                      <a:pt x="58" y="44"/>
                      <a:pt x="58" y="44"/>
                      <a:pt x="58" y="44"/>
                    </a:cubicBezTo>
                    <a:cubicBezTo>
                      <a:pt x="57" y="43"/>
                      <a:pt x="57" y="43"/>
                      <a:pt x="57" y="43"/>
                    </a:cubicBezTo>
                    <a:cubicBezTo>
                      <a:pt x="46" y="40"/>
                      <a:pt x="3" y="13"/>
                      <a:pt x="1" y="11"/>
                    </a:cubicBezTo>
                    <a:cubicBezTo>
                      <a:pt x="1" y="11"/>
                      <a:pt x="1" y="11"/>
                      <a:pt x="1" y="11"/>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3" name="Freeform 442">
                <a:extLst>
                  <a:ext uri="{FF2B5EF4-FFF2-40B4-BE49-F238E27FC236}">
                    <a16:creationId xmlns:a16="http://schemas.microsoft.com/office/drawing/2014/main" id="{84396567-0DE6-414A-B73C-538E4A731C33}"/>
                  </a:ext>
                </a:extLst>
              </p:cNvPr>
              <p:cNvSpPr>
                <a:spLocks/>
              </p:cNvSpPr>
              <p:nvPr/>
            </p:nvSpPr>
            <p:spPr bwMode="auto">
              <a:xfrm>
                <a:off x="2841" y="2670"/>
                <a:ext cx="100" cy="50"/>
              </a:xfrm>
              <a:custGeom>
                <a:avLst/>
                <a:gdLst>
                  <a:gd name="T0" fmla="*/ 0 w 78"/>
                  <a:gd name="T1" fmla="*/ 20 h 39"/>
                  <a:gd name="T2" fmla="*/ 0 w 78"/>
                  <a:gd name="T3" fmla="*/ 19 h 39"/>
                  <a:gd name="T4" fmla="*/ 2 w 78"/>
                  <a:gd name="T5" fmla="*/ 18 h 39"/>
                  <a:gd name="T6" fmla="*/ 62 w 78"/>
                  <a:gd name="T7" fmla="*/ 36 h 39"/>
                  <a:gd name="T8" fmla="*/ 76 w 78"/>
                  <a:gd name="T9" fmla="*/ 1 h 39"/>
                  <a:gd name="T10" fmla="*/ 77 w 78"/>
                  <a:gd name="T11" fmla="*/ 1 h 39"/>
                  <a:gd name="T12" fmla="*/ 78 w 78"/>
                  <a:gd name="T13" fmla="*/ 2 h 39"/>
                  <a:gd name="T14" fmla="*/ 63 w 78"/>
                  <a:gd name="T15" fmla="*/ 38 h 39"/>
                  <a:gd name="T16" fmla="*/ 63 w 78"/>
                  <a:gd name="T17" fmla="*/ 39 h 39"/>
                  <a:gd name="T18" fmla="*/ 62 w 78"/>
                  <a:gd name="T19" fmla="*/ 39 h 39"/>
                  <a:gd name="T20" fmla="*/ 1 w 78"/>
                  <a:gd name="T21" fmla="*/ 20 h 39"/>
                  <a:gd name="T22" fmla="*/ 0 w 78"/>
                  <a:gd name="T23" fmla="*/ 2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8" h="39">
                    <a:moveTo>
                      <a:pt x="0" y="20"/>
                    </a:moveTo>
                    <a:cubicBezTo>
                      <a:pt x="0" y="19"/>
                      <a:pt x="0" y="19"/>
                      <a:pt x="0" y="19"/>
                    </a:cubicBezTo>
                    <a:cubicBezTo>
                      <a:pt x="0" y="18"/>
                      <a:pt x="1" y="18"/>
                      <a:pt x="2" y="18"/>
                    </a:cubicBezTo>
                    <a:cubicBezTo>
                      <a:pt x="24" y="25"/>
                      <a:pt x="57" y="35"/>
                      <a:pt x="62" y="36"/>
                    </a:cubicBezTo>
                    <a:cubicBezTo>
                      <a:pt x="64" y="33"/>
                      <a:pt x="74" y="17"/>
                      <a:pt x="76" y="1"/>
                    </a:cubicBezTo>
                    <a:cubicBezTo>
                      <a:pt x="76" y="1"/>
                      <a:pt x="77" y="0"/>
                      <a:pt x="77" y="1"/>
                    </a:cubicBezTo>
                    <a:cubicBezTo>
                      <a:pt x="78" y="1"/>
                      <a:pt x="78" y="1"/>
                      <a:pt x="78" y="2"/>
                    </a:cubicBezTo>
                    <a:cubicBezTo>
                      <a:pt x="75" y="19"/>
                      <a:pt x="64" y="37"/>
                      <a:pt x="63" y="38"/>
                    </a:cubicBezTo>
                    <a:cubicBezTo>
                      <a:pt x="63" y="39"/>
                      <a:pt x="63" y="39"/>
                      <a:pt x="63" y="39"/>
                    </a:cubicBezTo>
                    <a:cubicBezTo>
                      <a:pt x="62" y="39"/>
                      <a:pt x="62" y="39"/>
                      <a:pt x="62" y="39"/>
                    </a:cubicBezTo>
                    <a:cubicBezTo>
                      <a:pt x="59" y="39"/>
                      <a:pt x="7" y="22"/>
                      <a:pt x="1" y="20"/>
                    </a:cubicBezTo>
                    <a:cubicBezTo>
                      <a:pt x="1" y="20"/>
                      <a:pt x="1" y="20"/>
                      <a:pt x="0" y="2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4" name="Freeform 443">
                <a:extLst>
                  <a:ext uri="{FF2B5EF4-FFF2-40B4-BE49-F238E27FC236}">
                    <a16:creationId xmlns:a16="http://schemas.microsoft.com/office/drawing/2014/main" id="{674CDB84-683B-4686-A480-9B1CAAEDABCF}"/>
                  </a:ext>
                </a:extLst>
              </p:cNvPr>
              <p:cNvSpPr>
                <a:spLocks/>
              </p:cNvSpPr>
              <p:nvPr/>
            </p:nvSpPr>
            <p:spPr bwMode="auto">
              <a:xfrm>
                <a:off x="2859" y="2696"/>
                <a:ext cx="90" cy="46"/>
              </a:xfrm>
              <a:custGeom>
                <a:avLst/>
                <a:gdLst>
                  <a:gd name="T0" fmla="*/ 0 w 70"/>
                  <a:gd name="T1" fmla="*/ 27 h 36"/>
                  <a:gd name="T2" fmla="*/ 0 w 70"/>
                  <a:gd name="T3" fmla="*/ 27 h 36"/>
                  <a:gd name="T4" fmla="*/ 1 w 70"/>
                  <a:gd name="T5" fmla="*/ 25 h 36"/>
                  <a:gd name="T6" fmla="*/ 54 w 70"/>
                  <a:gd name="T7" fmla="*/ 33 h 36"/>
                  <a:gd name="T8" fmla="*/ 67 w 70"/>
                  <a:gd name="T9" fmla="*/ 1 h 36"/>
                  <a:gd name="T10" fmla="*/ 69 w 70"/>
                  <a:gd name="T11" fmla="*/ 0 h 36"/>
                  <a:gd name="T12" fmla="*/ 69 w 70"/>
                  <a:gd name="T13" fmla="*/ 2 h 36"/>
                  <a:gd name="T14" fmla="*/ 57 w 70"/>
                  <a:gd name="T15" fmla="*/ 34 h 36"/>
                  <a:gd name="T16" fmla="*/ 57 w 70"/>
                  <a:gd name="T17" fmla="*/ 36 h 36"/>
                  <a:gd name="T18" fmla="*/ 55 w 70"/>
                  <a:gd name="T19" fmla="*/ 36 h 36"/>
                  <a:gd name="T20" fmla="*/ 1 w 70"/>
                  <a:gd name="T21" fmla="*/ 28 h 36"/>
                  <a:gd name="T22" fmla="*/ 0 w 70"/>
                  <a:gd name="T23" fmla="*/ 27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36">
                    <a:moveTo>
                      <a:pt x="0" y="27"/>
                    </a:moveTo>
                    <a:cubicBezTo>
                      <a:pt x="0" y="27"/>
                      <a:pt x="0" y="27"/>
                      <a:pt x="0" y="27"/>
                    </a:cubicBezTo>
                    <a:cubicBezTo>
                      <a:pt x="0" y="26"/>
                      <a:pt x="0" y="25"/>
                      <a:pt x="1" y="25"/>
                    </a:cubicBezTo>
                    <a:cubicBezTo>
                      <a:pt x="8" y="25"/>
                      <a:pt x="47" y="32"/>
                      <a:pt x="54" y="33"/>
                    </a:cubicBezTo>
                    <a:cubicBezTo>
                      <a:pt x="55" y="27"/>
                      <a:pt x="64" y="9"/>
                      <a:pt x="67" y="1"/>
                    </a:cubicBezTo>
                    <a:cubicBezTo>
                      <a:pt x="68" y="0"/>
                      <a:pt x="68" y="0"/>
                      <a:pt x="69" y="0"/>
                    </a:cubicBezTo>
                    <a:cubicBezTo>
                      <a:pt x="69" y="1"/>
                      <a:pt x="70" y="1"/>
                      <a:pt x="69" y="2"/>
                    </a:cubicBezTo>
                    <a:cubicBezTo>
                      <a:pt x="63" y="16"/>
                      <a:pt x="56" y="32"/>
                      <a:pt x="57" y="34"/>
                    </a:cubicBezTo>
                    <a:cubicBezTo>
                      <a:pt x="57" y="36"/>
                      <a:pt x="57" y="36"/>
                      <a:pt x="57" y="36"/>
                    </a:cubicBezTo>
                    <a:cubicBezTo>
                      <a:pt x="55" y="36"/>
                      <a:pt x="55" y="36"/>
                      <a:pt x="55" y="36"/>
                    </a:cubicBezTo>
                    <a:cubicBezTo>
                      <a:pt x="55" y="36"/>
                      <a:pt x="9" y="27"/>
                      <a:pt x="1" y="28"/>
                    </a:cubicBezTo>
                    <a:cubicBezTo>
                      <a:pt x="0" y="28"/>
                      <a:pt x="0" y="27"/>
                      <a:pt x="0" y="27"/>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5" name="Freeform 444">
                <a:extLst>
                  <a:ext uri="{FF2B5EF4-FFF2-40B4-BE49-F238E27FC236}">
                    <a16:creationId xmlns:a16="http://schemas.microsoft.com/office/drawing/2014/main" id="{031DBB4C-22EB-4DBA-B6FF-7CD61BFF6BD3}"/>
                  </a:ext>
                </a:extLst>
              </p:cNvPr>
              <p:cNvSpPr>
                <a:spLocks/>
              </p:cNvSpPr>
              <p:nvPr/>
            </p:nvSpPr>
            <p:spPr bwMode="auto">
              <a:xfrm>
                <a:off x="2883" y="2712"/>
                <a:ext cx="71" cy="47"/>
              </a:xfrm>
              <a:custGeom>
                <a:avLst/>
                <a:gdLst>
                  <a:gd name="T0" fmla="*/ 1 w 55"/>
                  <a:gd name="T1" fmla="*/ 35 h 36"/>
                  <a:gd name="T2" fmla="*/ 0 w 55"/>
                  <a:gd name="T3" fmla="*/ 35 h 36"/>
                  <a:gd name="T4" fmla="*/ 2 w 55"/>
                  <a:gd name="T5" fmla="*/ 34 h 36"/>
                  <a:gd name="T6" fmla="*/ 42 w 55"/>
                  <a:gd name="T7" fmla="*/ 33 h 36"/>
                  <a:gd name="T8" fmla="*/ 52 w 55"/>
                  <a:gd name="T9" fmla="*/ 1 h 36"/>
                  <a:gd name="T10" fmla="*/ 54 w 55"/>
                  <a:gd name="T11" fmla="*/ 0 h 36"/>
                  <a:gd name="T12" fmla="*/ 54 w 55"/>
                  <a:gd name="T13" fmla="*/ 2 h 36"/>
                  <a:gd name="T14" fmla="*/ 43 w 55"/>
                  <a:gd name="T15" fmla="*/ 34 h 36"/>
                  <a:gd name="T16" fmla="*/ 2 w 55"/>
                  <a:gd name="T17" fmla="*/ 36 h 36"/>
                  <a:gd name="T18" fmla="*/ 1 w 55"/>
                  <a:gd name="T19" fmla="*/ 35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 h="36">
                    <a:moveTo>
                      <a:pt x="1" y="35"/>
                    </a:moveTo>
                    <a:cubicBezTo>
                      <a:pt x="1" y="35"/>
                      <a:pt x="0" y="35"/>
                      <a:pt x="0" y="35"/>
                    </a:cubicBezTo>
                    <a:cubicBezTo>
                      <a:pt x="0" y="34"/>
                      <a:pt x="1" y="34"/>
                      <a:pt x="2" y="34"/>
                    </a:cubicBezTo>
                    <a:cubicBezTo>
                      <a:pt x="16" y="33"/>
                      <a:pt x="38" y="33"/>
                      <a:pt x="42" y="33"/>
                    </a:cubicBezTo>
                    <a:cubicBezTo>
                      <a:pt x="43" y="30"/>
                      <a:pt x="49" y="13"/>
                      <a:pt x="52" y="1"/>
                    </a:cubicBezTo>
                    <a:cubicBezTo>
                      <a:pt x="53" y="0"/>
                      <a:pt x="53" y="0"/>
                      <a:pt x="54" y="0"/>
                    </a:cubicBezTo>
                    <a:cubicBezTo>
                      <a:pt x="54" y="1"/>
                      <a:pt x="55" y="1"/>
                      <a:pt x="54" y="2"/>
                    </a:cubicBezTo>
                    <a:cubicBezTo>
                      <a:pt x="44" y="34"/>
                      <a:pt x="44" y="34"/>
                      <a:pt x="43" y="34"/>
                    </a:cubicBezTo>
                    <a:cubicBezTo>
                      <a:pt x="43" y="35"/>
                      <a:pt x="43" y="35"/>
                      <a:pt x="2" y="36"/>
                    </a:cubicBezTo>
                    <a:cubicBezTo>
                      <a:pt x="1" y="36"/>
                      <a:pt x="1" y="36"/>
                      <a:pt x="1" y="3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6" name="Freeform 445">
                <a:extLst>
                  <a:ext uri="{FF2B5EF4-FFF2-40B4-BE49-F238E27FC236}">
                    <a16:creationId xmlns:a16="http://schemas.microsoft.com/office/drawing/2014/main" id="{A72DC09C-A04A-4A67-B91E-82C13E2904BA}"/>
                  </a:ext>
                </a:extLst>
              </p:cNvPr>
              <p:cNvSpPr>
                <a:spLocks/>
              </p:cNvSpPr>
              <p:nvPr/>
            </p:nvSpPr>
            <p:spPr bwMode="auto">
              <a:xfrm>
                <a:off x="3291" y="1080"/>
                <a:ext cx="175" cy="176"/>
              </a:xfrm>
              <a:custGeom>
                <a:avLst/>
                <a:gdLst>
                  <a:gd name="T0" fmla="*/ 136 w 136"/>
                  <a:gd name="T1" fmla="*/ 30 h 137"/>
                  <a:gd name="T2" fmla="*/ 30 w 136"/>
                  <a:gd name="T3" fmla="*/ 69 h 137"/>
                  <a:gd name="T4" fmla="*/ 136 w 136"/>
                  <a:gd name="T5" fmla="*/ 30 h 137"/>
                </a:gdLst>
                <a:ahLst/>
                <a:cxnLst>
                  <a:cxn ang="0">
                    <a:pos x="T0" y="T1"/>
                  </a:cxn>
                  <a:cxn ang="0">
                    <a:pos x="T2" y="T3"/>
                  </a:cxn>
                  <a:cxn ang="0">
                    <a:pos x="T4" y="T5"/>
                  </a:cxn>
                </a:cxnLst>
                <a:rect l="0" t="0" r="r" b="b"/>
                <a:pathLst>
                  <a:path w="136" h="137">
                    <a:moveTo>
                      <a:pt x="136" y="30"/>
                    </a:moveTo>
                    <a:cubicBezTo>
                      <a:pt x="136" y="30"/>
                      <a:pt x="60" y="0"/>
                      <a:pt x="30" y="69"/>
                    </a:cubicBezTo>
                    <a:cubicBezTo>
                      <a:pt x="0" y="137"/>
                      <a:pt x="127" y="87"/>
                      <a:pt x="136" y="30"/>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7" name="Freeform 446">
                <a:extLst>
                  <a:ext uri="{FF2B5EF4-FFF2-40B4-BE49-F238E27FC236}">
                    <a16:creationId xmlns:a16="http://schemas.microsoft.com/office/drawing/2014/main" id="{BEB817C1-02A9-408C-873C-BF5F69B6F6B6}"/>
                  </a:ext>
                </a:extLst>
              </p:cNvPr>
              <p:cNvSpPr>
                <a:spLocks/>
              </p:cNvSpPr>
              <p:nvPr/>
            </p:nvSpPr>
            <p:spPr bwMode="auto">
              <a:xfrm>
                <a:off x="3143" y="1083"/>
                <a:ext cx="256" cy="226"/>
              </a:xfrm>
              <a:custGeom>
                <a:avLst/>
                <a:gdLst>
                  <a:gd name="T0" fmla="*/ 177 w 199"/>
                  <a:gd name="T1" fmla="*/ 154 h 176"/>
                  <a:gd name="T2" fmla="*/ 34 w 199"/>
                  <a:gd name="T3" fmla="*/ 146 h 176"/>
                  <a:gd name="T4" fmla="*/ 18 w 199"/>
                  <a:gd name="T5" fmla="*/ 87 h 176"/>
                  <a:gd name="T6" fmla="*/ 45 w 199"/>
                  <a:gd name="T7" fmla="*/ 32 h 176"/>
                  <a:gd name="T8" fmla="*/ 106 w 199"/>
                  <a:gd name="T9" fmla="*/ 18 h 176"/>
                  <a:gd name="T10" fmla="*/ 177 w 199"/>
                  <a:gd name="T11" fmla="*/ 154 h 176"/>
                </a:gdLst>
                <a:ahLst/>
                <a:cxnLst>
                  <a:cxn ang="0">
                    <a:pos x="T0" y="T1"/>
                  </a:cxn>
                  <a:cxn ang="0">
                    <a:pos x="T2" y="T3"/>
                  </a:cxn>
                  <a:cxn ang="0">
                    <a:pos x="T4" y="T5"/>
                  </a:cxn>
                  <a:cxn ang="0">
                    <a:pos x="T6" y="T7"/>
                  </a:cxn>
                  <a:cxn ang="0">
                    <a:pos x="T8" y="T9"/>
                  </a:cxn>
                  <a:cxn ang="0">
                    <a:pos x="T10" y="T11"/>
                  </a:cxn>
                </a:cxnLst>
                <a:rect l="0" t="0" r="r" b="b"/>
                <a:pathLst>
                  <a:path w="199" h="176">
                    <a:moveTo>
                      <a:pt x="177" y="154"/>
                    </a:moveTo>
                    <a:cubicBezTo>
                      <a:pt x="177" y="154"/>
                      <a:pt x="69" y="176"/>
                      <a:pt x="34" y="146"/>
                    </a:cubicBezTo>
                    <a:cubicBezTo>
                      <a:pt x="0" y="115"/>
                      <a:pt x="11" y="100"/>
                      <a:pt x="18" y="87"/>
                    </a:cubicBezTo>
                    <a:cubicBezTo>
                      <a:pt x="26" y="74"/>
                      <a:pt x="40" y="52"/>
                      <a:pt x="45" y="32"/>
                    </a:cubicBezTo>
                    <a:cubicBezTo>
                      <a:pt x="50" y="12"/>
                      <a:pt x="73" y="0"/>
                      <a:pt x="106" y="18"/>
                    </a:cubicBezTo>
                    <a:cubicBezTo>
                      <a:pt x="139" y="36"/>
                      <a:pt x="199" y="79"/>
                      <a:pt x="177" y="154"/>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8" name="Freeform 447">
                <a:extLst>
                  <a:ext uri="{FF2B5EF4-FFF2-40B4-BE49-F238E27FC236}">
                    <a16:creationId xmlns:a16="http://schemas.microsoft.com/office/drawing/2014/main" id="{1CEC8068-0A3D-47AB-9ACA-F4708C643978}"/>
                  </a:ext>
                </a:extLst>
              </p:cNvPr>
              <p:cNvSpPr>
                <a:spLocks/>
              </p:cNvSpPr>
              <p:nvPr/>
            </p:nvSpPr>
            <p:spPr bwMode="auto">
              <a:xfrm>
                <a:off x="3196" y="1166"/>
                <a:ext cx="167" cy="110"/>
              </a:xfrm>
              <a:custGeom>
                <a:avLst/>
                <a:gdLst>
                  <a:gd name="T0" fmla="*/ 0 w 130"/>
                  <a:gd name="T1" fmla="*/ 2 h 85"/>
                  <a:gd name="T2" fmla="*/ 0 w 130"/>
                  <a:gd name="T3" fmla="*/ 1 h 85"/>
                  <a:gd name="T4" fmla="*/ 3 w 130"/>
                  <a:gd name="T5" fmla="*/ 1 h 85"/>
                  <a:gd name="T6" fmla="*/ 129 w 130"/>
                  <a:gd name="T7" fmla="*/ 81 h 85"/>
                  <a:gd name="T8" fmla="*/ 130 w 130"/>
                  <a:gd name="T9" fmla="*/ 84 h 85"/>
                  <a:gd name="T10" fmla="*/ 127 w 130"/>
                  <a:gd name="T11" fmla="*/ 84 h 85"/>
                  <a:gd name="T12" fmla="*/ 1 w 130"/>
                  <a:gd name="T13" fmla="*/ 4 h 85"/>
                  <a:gd name="T14" fmla="*/ 0 w 130"/>
                  <a:gd name="T15" fmla="*/ 2 h 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0" h="85">
                    <a:moveTo>
                      <a:pt x="0" y="2"/>
                    </a:moveTo>
                    <a:cubicBezTo>
                      <a:pt x="0" y="2"/>
                      <a:pt x="0" y="2"/>
                      <a:pt x="0" y="1"/>
                    </a:cubicBezTo>
                    <a:cubicBezTo>
                      <a:pt x="0" y="1"/>
                      <a:pt x="2" y="0"/>
                      <a:pt x="3" y="1"/>
                    </a:cubicBezTo>
                    <a:cubicBezTo>
                      <a:pt x="4" y="2"/>
                      <a:pt x="116" y="73"/>
                      <a:pt x="129" y="81"/>
                    </a:cubicBezTo>
                    <a:cubicBezTo>
                      <a:pt x="130" y="82"/>
                      <a:pt x="130" y="83"/>
                      <a:pt x="130" y="84"/>
                    </a:cubicBezTo>
                    <a:cubicBezTo>
                      <a:pt x="129" y="85"/>
                      <a:pt x="128" y="85"/>
                      <a:pt x="127" y="84"/>
                    </a:cubicBezTo>
                    <a:cubicBezTo>
                      <a:pt x="114" y="76"/>
                      <a:pt x="2" y="5"/>
                      <a:pt x="1" y="4"/>
                    </a:cubicBezTo>
                    <a:cubicBezTo>
                      <a:pt x="0" y="4"/>
                      <a:pt x="0" y="3"/>
                      <a:pt x="0" y="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9" name="Freeform 448">
                <a:extLst>
                  <a:ext uri="{FF2B5EF4-FFF2-40B4-BE49-F238E27FC236}">
                    <a16:creationId xmlns:a16="http://schemas.microsoft.com/office/drawing/2014/main" id="{226D3233-2E1D-4961-8F2C-284EAC93CF4A}"/>
                  </a:ext>
                </a:extLst>
              </p:cNvPr>
              <p:cNvSpPr>
                <a:spLocks/>
              </p:cNvSpPr>
              <p:nvPr/>
            </p:nvSpPr>
            <p:spPr bwMode="auto">
              <a:xfrm>
                <a:off x="3293" y="1223"/>
                <a:ext cx="65" cy="57"/>
              </a:xfrm>
              <a:custGeom>
                <a:avLst/>
                <a:gdLst>
                  <a:gd name="T0" fmla="*/ 0 w 50"/>
                  <a:gd name="T1" fmla="*/ 6 h 44"/>
                  <a:gd name="T2" fmla="*/ 47 w 50"/>
                  <a:gd name="T3" fmla="*/ 0 h 44"/>
                  <a:gd name="T4" fmla="*/ 50 w 50"/>
                  <a:gd name="T5" fmla="*/ 2 h 44"/>
                  <a:gd name="T6" fmla="*/ 48 w 50"/>
                  <a:gd name="T7" fmla="*/ 4 h 44"/>
                  <a:gd name="T8" fmla="*/ 5 w 50"/>
                  <a:gd name="T9" fmla="*/ 9 h 44"/>
                  <a:gd name="T10" fmla="*/ 16 w 50"/>
                  <a:gd name="T11" fmla="*/ 41 h 44"/>
                  <a:gd name="T12" fmla="*/ 15 w 50"/>
                  <a:gd name="T13" fmla="*/ 43 h 44"/>
                  <a:gd name="T14" fmla="*/ 13 w 50"/>
                  <a:gd name="T15" fmla="*/ 42 h 44"/>
                  <a:gd name="T16" fmla="*/ 0 w 50"/>
                  <a:gd name="T17" fmla="*/ 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44">
                    <a:moveTo>
                      <a:pt x="0" y="6"/>
                    </a:moveTo>
                    <a:cubicBezTo>
                      <a:pt x="47" y="0"/>
                      <a:pt x="47" y="0"/>
                      <a:pt x="47" y="0"/>
                    </a:cubicBezTo>
                    <a:cubicBezTo>
                      <a:pt x="49" y="0"/>
                      <a:pt x="49" y="1"/>
                      <a:pt x="50" y="2"/>
                    </a:cubicBezTo>
                    <a:cubicBezTo>
                      <a:pt x="50" y="3"/>
                      <a:pt x="49" y="4"/>
                      <a:pt x="48" y="4"/>
                    </a:cubicBezTo>
                    <a:cubicBezTo>
                      <a:pt x="5" y="9"/>
                      <a:pt x="5" y="9"/>
                      <a:pt x="5" y="9"/>
                    </a:cubicBezTo>
                    <a:cubicBezTo>
                      <a:pt x="16" y="41"/>
                      <a:pt x="16" y="41"/>
                      <a:pt x="16" y="41"/>
                    </a:cubicBezTo>
                    <a:cubicBezTo>
                      <a:pt x="17" y="42"/>
                      <a:pt x="16" y="43"/>
                      <a:pt x="15" y="43"/>
                    </a:cubicBezTo>
                    <a:cubicBezTo>
                      <a:pt x="14" y="44"/>
                      <a:pt x="13" y="43"/>
                      <a:pt x="13" y="42"/>
                    </a:cubicBezTo>
                    <a:lnTo>
                      <a:pt x="0" y="6"/>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0" name="Freeform 449">
                <a:extLst>
                  <a:ext uri="{FF2B5EF4-FFF2-40B4-BE49-F238E27FC236}">
                    <a16:creationId xmlns:a16="http://schemas.microsoft.com/office/drawing/2014/main" id="{3D818D11-81BF-484D-9F79-35CBC9404B12}"/>
                  </a:ext>
                </a:extLst>
              </p:cNvPr>
              <p:cNvSpPr>
                <a:spLocks/>
              </p:cNvSpPr>
              <p:nvPr/>
            </p:nvSpPr>
            <p:spPr bwMode="auto">
              <a:xfrm>
                <a:off x="3320" y="1242"/>
                <a:ext cx="43" cy="35"/>
              </a:xfrm>
              <a:custGeom>
                <a:avLst/>
                <a:gdLst>
                  <a:gd name="T0" fmla="*/ 0 w 33"/>
                  <a:gd name="T1" fmla="*/ 4 h 27"/>
                  <a:gd name="T2" fmla="*/ 31 w 33"/>
                  <a:gd name="T3" fmla="*/ 0 h 27"/>
                  <a:gd name="T4" fmla="*/ 33 w 33"/>
                  <a:gd name="T5" fmla="*/ 2 h 27"/>
                  <a:gd name="T6" fmla="*/ 31 w 33"/>
                  <a:gd name="T7" fmla="*/ 4 h 27"/>
                  <a:gd name="T8" fmla="*/ 5 w 33"/>
                  <a:gd name="T9" fmla="*/ 7 h 27"/>
                  <a:gd name="T10" fmla="*/ 12 w 33"/>
                  <a:gd name="T11" fmla="*/ 24 h 27"/>
                  <a:gd name="T12" fmla="*/ 11 w 33"/>
                  <a:gd name="T13" fmla="*/ 27 h 27"/>
                  <a:gd name="T14" fmla="*/ 9 w 33"/>
                  <a:gd name="T15" fmla="*/ 26 h 27"/>
                  <a:gd name="T16" fmla="*/ 0 w 33"/>
                  <a:gd name="T17" fmla="*/ 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27">
                    <a:moveTo>
                      <a:pt x="0" y="4"/>
                    </a:moveTo>
                    <a:cubicBezTo>
                      <a:pt x="31" y="0"/>
                      <a:pt x="31" y="0"/>
                      <a:pt x="31" y="0"/>
                    </a:cubicBezTo>
                    <a:cubicBezTo>
                      <a:pt x="32" y="0"/>
                      <a:pt x="33" y="1"/>
                      <a:pt x="33" y="2"/>
                    </a:cubicBezTo>
                    <a:cubicBezTo>
                      <a:pt x="33" y="3"/>
                      <a:pt x="32" y="4"/>
                      <a:pt x="31" y="4"/>
                    </a:cubicBezTo>
                    <a:cubicBezTo>
                      <a:pt x="5" y="7"/>
                      <a:pt x="5" y="7"/>
                      <a:pt x="5" y="7"/>
                    </a:cubicBezTo>
                    <a:cubicBezTo>
                      <a:pt x="12" y="24"/>
                      <a:pt x="12" y="24"/>
                      <a:pt x="12" y="24"/>
                    </a:cubicBezTo>
                    <a:cubicBezTo>
                      <a:pt x="13" y="25"/>
                      <a:pt x="12" y="26"/>
                      <a:pt x="11" y="27"/>
                    </a:cubicBezTo>
                    <a:cubicBezTo>
                      <a:pt x="10" y="27"/>
                      <a:pt x="9" y="27"/>
                      <a:pt x="9" y="26"/>
                    </a:cubicBezTo>
                    <a:lnTo>
                      <a:pt x="0" y="4"/>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1" name="Freeform 450">
                <a:extLst>
                  <a:ext uri="{FF2B5EF4-FFF2-40B4-BE49-F238E27FC236}">
                    <a16:creationId xmlns:a16="http://schemas.microsoft.com/office/drawing/2014/main" id="{9C090245-57DF-4B20-AA49-E666CD7ED83E}"/>
                  </a:ext>
                </a:extLst>
              </p:cNvPr>
              <p:cNvSpPr>
                <a:spLocks/>
              </p:cNvSpPr>
              <p:nvPr/>
            </p:nvSpPr>
            <p:spPr bwMode="auto">
              <a:xfrm>
                <a:off x="3248" y="1183"/>
                <a:ext cx="97" cy="94"/>
              </a:xfrm>
              <a:custGeom>
                <a:avLst/>
                <a:gdLst>
                  <a:gd name="T0" fmla="*/ 0 w 75"/>
                  <a:gd name="T1" fmla="*/ 14 h 73"/>
                  <a:gd name="T2" fmla="*/ 73 w 75"/>
                  <a:gd name="T3" fmla="*/ 0 h 73"/>
                  <a:gd name="T4" fmla="*/ 75 w 75"/>
                  <a:gd name="T5" fmla="*/ 2 h 73"/>
                  <a:gd name="T6" fmla="*/ 74 w 75"/>
                  <a:gd name="T7" fmla="*/ 4 h 73"/>
                  <a:gd name="T8" fmla="*/ 4 w 75"/>
                  <a:gd name="T9" fmla="*/ 17 h 73"/>
                  <a:gd name="T10" fmla="*/ 13 w 75"/>
                  <a:gd name="T11" fmla="*/ 71 h 73"/>
                  <a:gd name="T12" fmla="*/ 12 w 75"/>
                  <a:gd name="T13" fmla="*/ 73 h 73"/>
                  <a:gd name="T14" fmla="*/ 10 w 75"/>
                  <a:gd name="T15" fmla="*/ 72 h 73"/>
                  <a:gd name="T16" fmla="*/ 0 w 75"/>
                  <a:gd name="T17" fmla="*/ 14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 h="73">
                    <a:moveTo>
                      <a:pt x="0" y="14"/>
                    </a:moveTo>
                    <a:cubicBezTo>
                      <a:pt x="73" y="0"/>
                      <a:pt x="73" y="0"/>
                      <a:pt x="73" y="0"/>
                    </a:cubicBezTo>
                    <a:cubicBezTo>
                      <a:pt x="74" y="0"/>
                      <a:pt x="75" y="1"/>
                      <a:pt x="75" y="2"/>
                    </a:cubicBezTo>
                    <a:cubicBezTo>
                      <a:pt x="75" y="3"/>
                      <a:pt x="75" y="4"/>
                      <a:pt x="74" y="4"/>
                    </a:cubicBezTo>
                    <a:cubicBezTo>
                      <a:pt x="4" y="17"/>
                      <a:pt x="4" y="17"/>
                      <a:pt x="4" y="17"/>
                    </a:cubicBezTo>
                    <a:cubicBezTo>
                      <a:pt x="13" y="71"/>
                      <a:pt x="13" y="71"/>
                      <a:pt x="13" y="71"/>
                    </a:cubicBezTo>
                    <a:cubicBezTo>
                      <a:pt x="14" y="72"/>
                      <a:pt x="13" y="73"/>
                      <a:pt x="12" y="73"/>
                    </a:cubicBezTo>
                    <a:cubicBezTo>
                      <a:pt x="11" y="73"/>
                      <a:pt x="10" y="73"/>
                      <a:pt x="10" y="72"/>
                    </a:cubicBezTo>
                    <a:lnTo>
                      <a:pt x="0" y="14"/>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2" name="Freeform 451">
                <a:extLst>
                  <a:ext uri="{FF2B5EF4-FFF2-40B4-BE49-F238E27FC236}">
                    <a16:creationId xmlns:a16="http://schemas.microsoft.com/office/drawing/2014/main" id="{CA23E8AE-DEA3-4DC5-AE27-434DE1C4FE03}"/>
                  </a:ext>
                </a:extLst>
              </p:cNvPr>
              <p:cNvSpPr>
                <a:spLocks/>
              </p:cNvSpPr>
              <p:nvPr/>
            </p:nvSpPr>
            <p:spPr bwMode="auto">
              <a:xfrm>
                <a:off x="3206" y="1145"/>
                <a:ext cx="114" cy="131"/>
              </a:xfrm>
              <a:custGeom>
                <a:avLst/>
                <a:gdLst>
                  <a:gd name="T0" fmla="*/ 0 w 89"/>
                  <a:gd name="T1" fmla="*/ 24 h 102"/>
                  <a:gd name="T2" fmla="*/ 87 w 89"/>
                  <a:gd name="T3" fmla="*/ 0 h 102"/>
                  <a:gd name="T4" fmla="*/ 89 w 89"/>
                  <a:gd name="T5" fmla="*/ 2 h 102"/>
                  <a:gd name="T6" fmla="*/ 88 w 89"/>
                  <a:gd name="T7" fmla="*/ 4 h 102"/>
                  <a:gd name="T8" fmla="*/ 5 w 89"/>
                  <a:gd name="T9" fmla="*/ 27 h 102"/>
                  <a:gd name="T10" fmla="*/ 12 w 89"/>
                  <a:gd name="T11" fmla="*/ 100 h 102"/>
                  <a:gd name="T12" fmla="*/ 10 w 89"/>
                  <a:gd name="T13" fmla="*/ 102 h 102"/>
                  <a:gd name="T14" fmla="*/ 8 w 89"/>
                  <a:gd name="T15" fmla="*/ 100 h 102"/>
                  <a:gd name="T16" fmla="*/ 0 w 89"/>
                  <a:gd name="T17" fmla="*/ 24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 h="102">
                    <a:moveTo>
                      <a:pt x="0" y="24"/>
                    </a:moveTo>
                    <a:cubicBezTo>
                      <a:pt x="87" y="0"/>
                      <a:pt x="87" y="0"/>
                      <a:pt x="87" y="0"/>
                    </a:cubicBezTo>
                    <a:cubicBezTo>
                      <a:pt x="88" y="0"/>
                      <a:pt x="89" y="1"/>
                      <a:pt x="89" y="2"/>
                    </a:cubicBezTo>
                    <a:cubicBezTo>
                      <a:pt x="89" y="3"/>
                      <a:pt x="89" y="4"/>
                      <a:pt x="88" y="4"/>
                    </a:cubicBezTo>
                    <a:cubicBezTo>
                      <a:pt x="5" y="27"/>
                      <a:pt x="5" y="27"/>
                      <a:pt x="5" y="27"/>
                    </a:cubicBezTo>
                    <a:cubicBezTo>
                      <a:pt x="12" y="100"/>
                      <a:pt x="12" y="100"/>
                      <a:pt x="12" y="100"/>
                    </a:cubicBezTo>
                    <a:cubicBezTo>
                      <a:pt x="12" y="101"/>
                      <a:pt x="11" y="101"/>
                      <a:pt x="10" y="102"/>
                    </a:cubicBezTo>
                    <a:cubicBezTo>
                      <a:pt x="9" y="102"/>
                      <a:pt x="8" y="101"/>
                      <a:pt x="8" y="100"/>
                    </a:cubicBezTo>
                    <a:lnTo>
                      <a:pt x="0" y="24"/>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3" name="Freeform 452">
                <a:extLst>
                  <a:ext uri="{FF2B5EF4-FFF2-40B4-BE49-F238E27FC236}">
                    <a16:creationId xmlns:a16="http://schemas.microsoft.com/office/drawing/2014/main" id="{ACA4212E-B332-4980-B7E8-BC3CA1062EBE}"/>
                  </a:ext>
                </a:extLst>
              </p:cNvPr>
              <p:cNvSpPr>
                <a:spLocks/>
              </p:cNvSpPr>
              <p:nvPr/>
            </p:nvSpPr>
            <p:spPr bwMode="auto">
              <a:xfrm>
                <a:off x="2990" y="1101"/>
                <a:ext cx="87" cy="188"/>
              </a:xfrm>
              <a:custGeom>
                <a:avLst/>
                <a:gdLst>
                  <a:gd name="T0" fmla="*/ 1 w 68"/>
                  <a:gd name="T1" fmla="*/ 4 h 146"/>
                  <a:gd name="T2" fmla="*/ 2 w 68"/>
                  <a:gd name="T3" fmla="*/ 1 h 146"/>
                  <a:gd name="T4" fmla="*/ 8 w 68"/>
                  <a:gd name="T5" fmla="*/ 3 h 146"/>
                  <a:gd name="T6" fmla="*/ 64 w 68"/>
                  <a:gd name="T7" fmla="*/ 142 h 146"/>
                  <a:gd name="T8" fmla="*/ 60 w 68"/>
                  <a:gd name="T9" fmla="*/ 146 h 146"/>
                  <a:gd name="T10" fmla="*/ 57 w 68"/>
                  <a:gd name="T11" fmla="*/ 141 h 146"/>
                  <a:gd name="T12" fmla="*/ 57 w 68"/>
                  <a:gd name="T13" fmla="*/ 141 h 146"/>
                  <a:gd name="T14" fmla="*/ 1 w 68"/>
                  <a:gd name="T15" fmla="*/ 7 h 146"/>
                  <a:gd name="T16" fmla="*/ 1 w 68"/>
                  <a:gd name="T17" fmla="*/ 4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8" h="146">
                    <a:moveTo>
                      <a:pt x="1" y="4"/>
                    </a:moveTo>
                    <a:cubicBezTo>
                      <a:pt x="1" y="3"/>
                      <a:pt x="1" y="2"/>
                      <a:pt x="2" y="1"/>
                    </a:cubicBezTo>
                    <a:cubicBezTo>
                      <a:pt x="4" y="0"/>
                      <a:pt x="6" y="1"/>
                      <a:pt x="8" y="3"/>
                    </a:cubicBezTo>
                    <a:cubicBezTo>
                      <a:pt x="10" y="7"/>
                      <a:pt x="68" y="100"/>
                      <a:pt x="64" y="142"/>
                    </a:cubicBezTo>
                    <a:cubicBezTo>
                      <a:pt x="64" y="144"/>
                      <a:pt x="62" y="146"/>
                      <a:pt x="60" y="146"/>
                    </a:cubicBezTo>
                    <a:cubicBezTo>
                      <a:pt x="58" y="145"/>
                      <a:pt x="56" y="144"/>
                      <a:pt x="57" y="141"/>
                    </a:cubicBezTo>
                    <a:cubicBezTo>
                      <a:pt x="57" y="141"/>
                      <a:pt x="57" y="141"/>
                      <a:pt x="57" y="141"/>
                    </a:cubicBezTo>
                    <a:cubicBezTo>
                      <a:pt x="60" y="100"/>
                      <a:pt x="2" y="8"/>
                      <a:pt x="1" y="7"/>
                    </a:cubicBezTo>
                    <a:cubicBezTo>
                      <a:pt x="1" y="6"/>
                      <a:pt x="0" y="5"/>
                      <a:pt x="1" y="4"/>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4" name="Freeform 453">
                <a:extLst>
                  <a:ext uri="{FF2B5EF4-FFF2-40B4-BE49-F238E27FC236}">
                    <a16:creationId xmlns:a16="http://schemas.microsoft.com/office/drawing/2014/main" id="{418A60E1-AB00-4E49-AFA4-1D1C6C475FBE}"/>
                  </a:ext>
                </a:extLst>
              </p:cNvPr>
              <p:cNvSpPr>
                <a:spLocks/>
              </p:cNvSpPr>
              <p:nvPr/>
            </p:nvSpPr>
            <p:spPr bwMode="auto">
              <a:xfrm>
                <a:off x="2857" y="1006"/>
                <a:ext cx="463" cy="198"/>
              </a:xfrm>
              <a:custGeom>
                <a:avLst/>
                <a:gdLst>
                  <a:gd name="T0" fmla="*/ 0 w 360"/>
                  <a:gd name="T1" fmla="*/ 4 h 154"/>
                  <a:gd name="T2" fmla="*/ 0 w 360"/>
                  <a:gd name="T3" fmla="*/ 2 h 154"/>
                  <a:gd name="T4" fmla="*/ 6 w 360"/>
                  <a:gd name="T5" fmla="*/ 1 h 154"/>
                  <a:gd name="T6" fmla="*/ 103 w 360"/>
                  <a:gd name="T7" fmla="*/ 72 h 154"/>
                  <a:gd name="T8" fmla="*/ 289 w 360"/>
                  <a:gd name="T9" fmla="*/ 128 h 154"/>
                  <a:gd name="T10" fmla="*/ 357 w 360"/>
                  <a:gd name="T11" fmla="*/ 146 h 154"/>
                  <a:gd name="T12" fmla="*/ 360 w 360"/>
                  <a:gd name="T13" fmla="*/ 150 h 154"/>
                  <a:gd name="T14" fmla="*/ 355 w 360"/>
                  <a:gd name="T15" fmla="*/ 153 h 154"/>
                  <a:gd name="T16" fmla="*/ 287 w 360"/>
                  <a:gd name="T17" fmla="*/ 135 h 154"/>
                  <a:gd name="T18" fmla="*/ 99 w 360"/>
                  <a:gd name="T19" fmla="*/ 78 h 154"/>
                  <a:gd name="T20" fmla="*/ 1 w 360"/>
                  <a:gd name="T21" fmla="*/ 7 h 154"/>
                  <a:gd name="T22" fmla="*/ 0 w 360"/>
                  <a:gd name="T23" fmla="*/ 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0" h="154">
                    <a:moveTo>
                      <a:pt x="0" y="4"/>
                    </a:moveTo>
                    <a:cubicBezTo>
                      <a:pt x="0" y="3"/>
                      <a:pt x="0" y="2"/>
                      <a:pt x="0" y="2"/>
                    </a:cubicBezTo>
                    <a:cubicBezTo>
                      <a:pt x="2" y="0"/>
                      <a:pt x="4" y="0"/>
                      <a:pt x="6" y="1"/>
                    </a:cubicBezTo>
                    <a:cubicBezTo>
                      <a:pt x="7" y="1"/>
                      <a:pt x="81" y="57"/>
                      <a:pt x="103" y="72"/>
                    </a:cubicBezTo>
                    <a:cubicBezTo>
                      <a:pt x="119" y="83"/>
                      <a:pt x="217" y="109"/>
                      <a:pt x="289" y="128"/>
                    </a:cubicBezTo>
                    <a:cubicBezTo>
                      <a:pt x="318" y="135"/>
                      <a:pt x="342" y="142"/>
                      <a:pt x="357" y="146"/>
                    </a:cubicBezTo>
                    <a:cubicBezTo>
                      <a:pt x="359" y="146"/>
                      <a:pt x="360" y="148"/>
                      <a:pt x="360" y="150"/>
                    </a:cubicBezTo>
                    <a:cubicBezTo>
                      <a:pt x="359" y="152"/>
                      <a:pt x="357" y="154"/>
                      <a:pt x="355" y="153"/>
                    </a:cubicBezTo>
                    <a:cubicBezTo>
                      <a:pt x="340" y="149"/>
                      <a:pt x="316" y="142"/>
                      <a:pt x="287" y="135"/>
                    </a:cubicBezTo>
                    <a:cubicBezTo>
                      <a:pt x="211" y="115"/>
                      <a:pt x="116" y="90"/>
                      <a:pt x="99" y="78"/>
                    </a:cubicBezTo>
                    <a:cubicBezTo>
                      <a:pt x="77" y="63"/>
                      <a:pt x="2" y="8"/>
                      <a:pt x="1" y="7"/>
                    </a:cubicBezTo>
                    <a:cubicBezTo>
                      <a:pt x="0" y="6"/>
                      <a:pt x="0" y="5"/>
                      <a:pt x="0" y="4"/>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5" name="Freeform 454">
                <a:extLst>
                  <a:ext uri="{FF2B5EF4-FFF2-40B4-BE49-F238E27FC236}">
                    <a16:creationId xmlns:a16="http://schemas.microsoft.com/office/drawing/2014/main" id="{DACCE34A-1DA4-4022-95FB-2A6FC6047D33}"/>
                  </a:ext>
                </a:extLst>
              </p:cNvPr>
              <p:cNvSpPr>
                <a:spLocks/>
              </p:cNvSpPr>
              <p:nvPr/>
            </p:nvSpPr>
            <p:spPr bwMode="auto">
              <a:xfrm>
                <a:off x="2935" y="975"/>
                <a:ext cx="339" cy="159"/>
              </a:xfrm>
              <a:custGeom>
                <a:avLst/>
                <a:gdLst>
                  <a:gd name="T0" fmla="*/ 233 w 264"/>
                  <a:gd name="T1" fmla="*/ 0 h 124"/>
                  <a:gd name="T2" fmla="*/ 86 w 264"/>
                  <a:gd name="T3" fmla="*/ 65 h 124"/>
                  <a:gd name="T4" fmla="*/ 109 w 264"/>
                  <a:gd name="T5" fmla="*/ 100 h 124"/>
                  <a:gd name="T6" fmla="*/ 233 w 264"/>
                  <a:gd name="T7" fmla="*/ 0 h 124"/>
                </a:gdLst>
                <a:ahLst/>
                <a:cxnLst>
                  <a:cxn ang="0">
                    <a:pos x="T0" y="T1"/>
                  </a:cxn>
                  <a:cxn ang="0">
                    <a:pos x="T2" y="T3"/>
                  </a:cxn>
                  <a:cxn ang="0">
                    <a:pos x="T4" y="T5"/>
                  </a:cxn>
                  <a:cxn ang="0">
                    <a:pos x="T6" y="T7"/>
                  </a:cxn>
                </a:cxnLst>
                <a:rect l="0" t="0" r="r" b="b"/>
                <a:pathLst>
                  <a:path w="264" h="124">
                    <a:moveTo>
                      <a:pt x="233" y="0"/>
                    </a:moveTo>
                    <a:cubicBezTo>
                      <a:pt x="233" y="0"/>
                      <a:pt x="171" y="6"/>
                      <a:pt x="86" y="65"/>
                    </a:cubicBezTo>
                    <a:cubicBezTo>
                      <a:pt x="0" y="124"/>
                      <a:pt x="59" y="102"/>
                      <a:pt x="109" y="100"/>
                    </a:cubicBezTo>
                    <a:cubicBezTo>
                      <a:pt x="159" y="97"/>
                      <a:pt x="264" y="9"/>
                      <a:pt x="233" y="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6" name="Freeform 455">
                <a:extLst>
                  <a:ext uri="{FF2B5EF4-FFF2-40B4-BE49-F238E27FC236}">
                    <a16:creationId xmlns:a16="http://schemas.microsoft.com/office/drawing/2014/main" id="{31C338DF-CDE6-4F2C-8027-77FA28DB76F9}"/>
                  </a:ext>
                </a:extLst>
              </p:cNvPr>
              <p:cNvSpPr>
                <a:spLocks/>
              </p:cNvSpPr>
              <p:nvPr/>
            </p:nvSpPr>
            <p:spPr bwMode="auto">
              <a:xfrm>
                <a:off x="2964" y="1111"/>
                <a:ext cx="113" cy="282"/>
              </a:xfrm>
              <a:custGeom>
                <a:avLst/>
                <a:gdLst>
                  <a:gd name="T0" fmla="*/ 26 w 88"/>
                  <a:gd name="T1" fmla="*/ 0 h 219"/>
                  <a:gd name="T2" fmla="*/ 88 w 88"/>
                  <a:gd name="T3" fmla="*/ 219 h 219"/>
                  <a:gd name="T4" fmla="*/ 26 w 88"/>
                  <a:gd name="T5" fmla="*/ 0 h 219"/>
                </a:gdLst>
                <a:ahLst/>
                <a:cxnLst>
                  <a:cxn ang="0">
                    <a:pos x="T0" y="T1"/>
                  </a:cxn>
                  <a:cxn ang="0">
                    <a:pos x="T2" y="T3"/>
                  </a:cxn>
                  <a:cxn ang="0">
                    <a:pos x="T4" y="T5"/>
                  </a:cxn>
                </a:cxnLst>
                <a:rect l="0" t="0" r="r" b="b"/>
                <a:pathLst>
                  <a:path w="88" h="219">
                    <a:moveTo>
                      <a:pt x="26" y="0"/>
                    </a:moveTo>
                    <a:cubicBezTo>
                      <a:pt x="26" y="0"/>
                      <a:pt x="82" y="193"/>
                      <a:pt x="88" y="219"/>
                    </a:cubicBezTo>
                    <a:cubicBezTo>
                      <a:pt x="88" y="219"/>
                      <a:pt x="0" y="129"/>
                      <a:pt x="26"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7" name="Freeform 456">
                <a:extLst>
                  <a:ext uri="{FF2B5EF4-FFF2-40B4-BE49-F238E27FC236}">
                    <a16:creationId xmlns:a16="http://schemas.microsoft.com/office/drawing/2014/main" id="{143701FA-2309-4203-96C6-F54F22EE9FD9}"/>
                  </a:ext>
                </a:extLst>
              </p:cNvPr>
              <p:cNvSpPr>
                <a:spLocks/>
              </p:cNvSpPr>
              <p:nvPr/>
            </p:nvSpPr>
            <p:spPr bwMode="auto">
              <a:xfrm>
                <a:off x="2986" y="994"/>
                <a:ext cx="235" cy="117"/>
              </a:xfrm>
              <a:custGeom>
                <a:avLst/>
                <a:gdLst>
                  <a:gd name="T0" fmla="*/ 0 w 183"/>
                  <a:gd name="T1" fmla="*/ 88 h 91"/>
                  <a:gd name="T2" fmla="*/ 2 w 183"/>
                  <a:gd name="T3" fmla="*/ 87 h 91"/>
                  <a:gd name="T4" fmla="*/ 180 w 183"/>
                  <a:gd name="T5" fmla="*/ 0 h 91"/>
                  <a:gd name="T6" fmla="*/ 183 w 183"/>
                  <a:gd name="T7" fmla="*/ 1 h 91"/>
                  <a:gd name="T8" fmla="*/ 182 w 183"/>
                  <a:gd name="T9" fmla="*/ 3 h 91"/>
                  <a:gd name="T10" fmla="*/ 2 w 183"/>
                  <a:gd name="T11" fmla="*/ 90 h 91"/>
                  <a:gd name="T12" fmla="*/ 0 w 183"/>
                  <a:gd name="T13" fmla="*/ 89 h 91"/>
                  <a:gd name="T14" fmla="*/ 0 w 183"/>
                  <a:gd name="T15" fmla="*/ 88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3" h="91">
                    <a:moveTo>
                      <a:pt x="0" y="88"/>
                    </a:moveTo>
                    <a:cubicBezTo>
                      <a:pt x="0" y="88"/>
                      <a:pt x="1" y="87"/>
                      <a:pt x="2" y="87"/>
                    </a:cubicBezTo>
                    <a:cubicBezTo>
                      <a:pt x="14" y="85"/>
                      <a:pt x="124" y="29"/>
                      <a:pt x="180" y="0"/>
                    </a:cubicBezTo>
                    <a:cubicBezTo>
                      <a:pt x="181" y="0"/>
                      <a:pt x="182" y="0"/>
                      <a:pt x="183" y="1"/>
                    </a:cubicBezTo>
                    <a:cubicBezTo>
                      <a:pt x="183" y="2"/>
                      <a:pt x="183" y="3"/>
                      <a:pt x="182" y="3"/>
                    </a:cubicBezTo>
                    <a:cubicBezTo>
                      <a:pt x="175" y="7"/>
                      <a:pt x="18" y="88"/>
                      <a:pt x="2" y="90"/>
                    </a:cubicBezTo>
                    <a:cubicBezTo>
                      <a:pt x="1" y="91"/>
                      <a:pt x="0" y="90"/>
                      <a:pt x="0" y="89"/>
                    </a:cubicBezTo>
                    <a:cubicBezTo>
                      <a:pt x="0" y="89"/>
                      <a:pt x="0" y="89"/>
                      <a:pt x="0" y="88"/>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8" name="Freeform 457">
                <a:extLst>
                  <a:ext uri="{FF2B5EF4-FFF2-40B4-BE49-F238E27FC236}">
                    <a16:creationId xmlns:a16="http://schemas.microsoft.com/office/drawing/2014/main" id="{8204EAFB-EEBE-4D1B-8948-1363747F431F}"/>
                  </a:ext>
                </a:extLst>
              </p:cNvPr>
              <p:cNvSpPr>
                <a:spLocks/>
              </p:cNvSpPr>
              <p:nvPr/>
            </p:nvSpPr>
            <p:spPr bwMode="auto">
              <a:xfrm>
                <a:off x="3134" y="1067"/>
                <a:ext cx="126" cy="207"/>
              </a:xfrm>
              <a:custGeom>
                <a:avLst/>
                <a:gdLst>
                  <a:gd name="T0" fmla="*/ 87 w 98"/>
                  <a:gd name="T1" fmla="*/ 2 h 161"/>
                  <a:gd name="T2" fmla="*/ 93 w 98"/>
                  <a:gd name="T3" fmla="*/ 97 h 161"/>
                  <a:gd name="T4" fmla="*/ 28 w 98"/>
                  <a:gd name="T5" fmla="*/ 147 h 161"/>
                  <a:gd name="T6" fmla="*/ 35 w 98"/>
                  <a:gd name="T7" fmla="*/ 72 h 161"/>
                  <a:gd name="T8" fmla="*/ 87 w 98"/>
                  <a:gd name="T9" fmla="*/ 2 h 161"/>
                </a:gdLst>
                <a:ahLst/>
                <a:cxnLst>
                  <a:cxn ang="0">
                    <a:pos x="T0" y="T1"/>
                  </a:cxn>
                  <a:cxn ang="0">
                    <a:pos x="T2" y="T3"/>
                  </a:cxn>
                  <a:cxn ang="0">
                    <a:pos x="T4" y="T5"/>
                  </a:cxn>
                  <a:cxn ang="0">
                    <a:pos x="T6" y="T7"/>
                  </a:cxn>
                  <a:cxn ang="0">
                    <a:pos x="T8" y="T9"/>
                  </a:cxn>
                </a:cxnLst>
                <a:rect l="0" t="0" r="r" b="b"/>
                <a:pathLst>
                  <a:path w="98" h="161">
                    <a:moveTo>
                      <a:pt x="87" y="2"/>
                    </a:moveTo>
                    <a:cubicBezTo>
                      <a:pt x="87" y="2"/>
                      <a:pt x="98" y="79"/>
                      <a:pt x="93" y="97"/>
                    </a:cubicBezTo>
                    <a:cubicBezTo>
                      <a:pt x="88" y="114"/>
                      <a:pt x="35" y="161"/>
                      <a:pt x="28" y="147"/>
                    </a:cubicBezTo>
                    <a:cubicBezTo>
                      <a:pt x="21" y="134"/>
                      <a:pt x="0" y="97"/>
                      <a:pt x="35" y="72"/>
                    </a:cubicBezTo>
                    <a:cubicBezTo>
                      <a:pt x="35" y="72"/>
                      <a:pt x="35" y="0"/>
                      <a:pt x="87" y="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9" name="Freeform 458">
                <a:extLst>
                  <a:ext uri="{FF2B5EF4-FFF2-40B4-BE49-F238E27FC236}">
                    <a16:creationId xmlns:a16="http://schemas.microsoft.com/office/drawing/2014/main" id="{BCC0AC37-8691-4387-88F6-61008F3B173F}"/>
                  </a:ext>
                </a:extLst>
              </p:cNvPr>
              <p:cNvSpPr>
                <a:spLocks/>
              </p:cNvSpPr>
              <p:nvPr/>
            </p:nvSpPr>
            <p:spPr bwMode="auto">
              <a:xfrm>
                <a:off x="3290" y="1078"/>
                <a:ext cx="245" cy="205"/>
              </a:xfrm>
              <a:custGeom>
                <a:avLst/>
                <a:gdLst>
                  <a:gd name="T0" fmla="*/ 191 w 191"/>
                  <a:gd name="T1" fmla="*/ 120 h 160"/>
                  <a:gd name="T2" fmla="*/ 17 w 191"/>
                  <a:gd name="T3" fmla="*/ 93 h 160"/>
                  <a:gd name="T4" fmla="*/ 48 w 191"/>
                  <a:gd name="T5" fmla="*/ 139 h 160"/>
                  <a:gd name="T6" fmla="*/ 191 w 191"/>
                  <a:gd name="T7" fmla="*/ 120 h 160"/>
                </a:gdLst>
                <a:ahLst/>
                <a:cxnLst>
                  <a:cxn ang="0">
                    <a:pos x="T0" y="T1"/>
                  </a:cxn>
                  <a:cxn ang="0">
                    <a:pos x="T2" y="T3"/>
                  </a:cxn>
                  <a:cxn ang="0">
                    <a:pos x="T4" y="T5"/>
                  </a:cxn>
                  <a:cxn ang="0">
                    <a:pos x="T6" y="T7"/>
                  </a:cxn>
                </a:cxnLst>
                <a:rect l="0" t="0" r="r" b="b"/>
                <a:pathLst>
                  <a:path w="191" h="160">
                    <a:moveTo>
                      <a:pt x="191" y="120"/>
                    </a:moveTo>
                    <a:cubicBezTo>
                      <a:pt x="191" y="120"/>
                      <a:pt x="24" y="0"/>
                      <a:pt x="17" y="93"/>
                    </a:cubicBezTo>
                    <a:cubicBezTo>
                      <a:pt x="17" y="93"/>
                      <a:pt x="0" y="117"/>
                      <a:pt x="48" y="139"/>
                    </a:cubicBezTo>
                    <a:cubicBezTo>
                      <a:pt x="95" y="160"/>
                      <a:pt x="171" y="123"/>
                      <a:pt x="191" y="12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0" name="Freeform 459">
                <a:extLst>
                  <a:ext uri="{FF2B5EF4-FFF2-40B4-BE49-F238E27FC236}">
                    <a16:creationId xmlns:a16="http://schemas.microsoft.com/office/drawing/2014/main" id="{3AFE14C3-DDA9-4C48-9F5F-1ABE105CBE23}"/>
                  </a:ext>
                </a:extLst>
              </p:cNvPr>
              <p:cNvSpPr>
                <a:spLocks/>
              </p:cNvSpPr>
              <p:nvPr/>
            </p:nvSpPr>
            <p:spPr bwMode="auto">
              <a:xfrm>
                <a:off x="3309" y="1188"/>
                <a:ext cx="197" cy="36"/>
              </a:xfrm>
              <a:custGeom>
                <a:avLst/>
                <a:gdLst>
                  <a:gd name="T0" fmla="*/ 0 w 153"/>
                  <a:gd name="T1" fmla="*/ 6 h 28"/>
                  <a:gd name="T2" fmla="*/ 2 w 153"/>
                  <a:gd name="T3" fmla="*/ 5 h 28"/>
                  <a:gd name="T4" fmla="*/ 151 w 153"/>
                  <a:gd name="T5" fmla="*/ 24 h 28"/>
                  <a:gd name="T6" fmla="*/ 153 w 153"/>
                  <a:gd name="T7" fmla="*/ 26 h 28"/>
                  <a:gd name="T8" fmla="*/ 150 w 153"/>
                  <a:gd name="T9" fmla="*/ 28 h 28"/>
                  <a:gd name="T10" fmla="*/ 2 w 153"/>
                  <a:gd name="T11" fmla="*/ 8 h 28"/>
                  <a:gd name="T12" fmla="*/ 0 w 153"/>
                  <a:gd name="T13" fmla="*/ 7 h 28"/>
                  <a:gd name="T14" fmla="*/ 0 w 153"/>
                  <a:gd name="T15" fmla="*/ 6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28">
                    <a:moveTo>
                      <a:pt x="0" y="6"/>
                    </a:moveTo>
                    <a:cubicBezTo>
                      <a:pt x="0" y="5"/>
                      <a:pt x="1" y="5"/>
                      <a:pt x="2" y="5"/>
                    </a:cubicBezTo>
                    <a:cubicBezTo>
                      <a:pt x="48" y="0"/>
                      <a:pt x="147" y="23"/>
                      <a:pt x="151" y="24"/>
                    </a:cubicBezTo>
                    <a:cubicBezTo>
                      <a:pt x="152" y="24"/>
                      <a:pt x="153" y="25"/>
                      <a:pt x="153" y="26"/>
                    </a:cubicBezTo>
                    <a:cubicBezTo>
                      <a:pt x="152" y="27"/>
                      <a:pt x="151" y="28"/>
                      <a:pt x="150" y="28"/>
                    </a:cubicBezTo>
                    <a:cubicBezTo>
                      <a:pt x="149" y="28"/>
                      <a:pt x="48" y="3"/>
                      <a:pt x="2" y="8"/>
                    </a:cubicBezTo>
                    <a:cubicBezTo>
                      <a:pt x="1" y="9"/>
                      <a:pt x="0" y="8"/>
                      <a:pt x="0" y="7"/>
                    </a:cubicBezTo>
                    <a:cubicBezTo>
                      <a:pt x="0" y="7"/>
                      <a:pt x="0" y="7"/>
                      <a:pt x="0" y="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1" name="Freeform 460">
                <a:extLst>
                  <a:ext uri="{FF2B5EF4-FFF2-40B4-BE49-F238E27FC236}">
                    <a16:creationId xmlns:a16="http://schemas.microsoft.com/office/drawing/2014/main" id="{CFA27FF9-BC46-411A-A11A-1DAC17D5A096}"/>
                  </a:ext>
                </a:extLst>
              </p:cNvPr>
              <p:cNvSpPr>
                <a:spLocks/>
              </p:cNvSpPr>
              <p:nvPr/>
            </p:nvSpPr>
            <p:spPr bwMode="auto">
              <a:xfrm>
                <a:off x="3008" y="1282"/>
                <a:ext cx="90" cy="82"/>
              </a:xfrm>
              <a:custGeom>
                <a:avLst/>
                <a:gdLst>
                  <a:gd name="T0" fmla="*/ 46 w 70"/>
                  <a:gd name="T1" fmla="*/ 0 h 64"/>
                  <a:gd name="T2" fmla="*/ 53 w 70"/>
                  <a:gd name="T3" fmla="*/ 43 h 64"/>
                  <a:gd name="T4" fmla="*/ 46 w 70"/>
                  <a:gd name="T5" fmla="*/ 0 h 64"/>
                </a:gdLst>
                <a:ahLst/>
                <a:cxnLst>
                  <a:cxn ang="0">
                    <a:pos x="T0" y="T1"/>
                  </a:cxn>
                  <a:cxn ang="0">
                    <a:pos x="T2" y="T3"/>
                  </a:cxn>
                  <a:cxn ang="0">
                    <a:pos x="T4" y="T5"/>
                  </a:cxn>
                </a:cxnLst>
                <a:rect l="0" t="0" r="r" b="b"/>
                <a:pathLst>
                  <a:path w="70" h="64">
                    <a:moveTo>
                      <a:pt x="46" y="0"/>
                    </a:moveTo>
                    <a:cubicBezTo>
                      <a:pt x="46" y="0"/>
                      <a:pt x="70" y="22"/>
                      <a:pt x="53" y="43"/>
                    </a:cubicBezTo>
                    <a:cubicBezTo>
                      <a:pt x="36" y="64"/>
                      <a:pt x="0" y="25"/>
                      <a:pt x="46"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2" name="Freeform 461">
                <a:extLst>
                  <a:ext uri="{FF2B5EF4-FFF2-40B4-BE49-F238E27FC236}">
                    <a16:creationId xmlns:a16="http://schemas.microsoft.com/office/drawing/2014/main" id="{B8F8BE50-6BF2-48C0-9ED1-CB3D1D8C2026}"/>
                  </a:ext>
                </a:extLst>
              </p:cNvPr>
              <p:cNvSpPr>
                <a:spLocks/>
              </p:cNvSpPr>
              <p:nvPr/>
            </p:nvSpPr>
            <p:spPr bwMode="auto">
              <a:xfrm>
                <a:off x="3055" y="1280"/>
                <a:ext cx="18" cy="51"/>
              </a:xfrm>
              <a:custGeom>
                <a:avLst/>
                <a:gdLst>
                  <a:gd name="T0" fmla="*/ 0 w 14"/>
                  <a:gd name="T1" fmla="*/ 38 h 40"/>
                  <a:gd name="T2" fmla="*/ 0 w 14"/>
                  <a:gd name="T3" fmla="*/ 37 h 40"/>
                  <a:gd name="T4" fmla="*/ 7 w 14"/>
                  <a:gd name="T5" fmla="*/ 2 h 40"/>
                  <a:gd name="T6" fmla="*/ 8 w 14"/>
                  <a:gd name="T7" fmla="*/ 0 h 40"/>
                  <a:gd name="T8" fmla="*/ 10 w 14"/>
                  <a:gd name="T9" fmla="*/ 1 h 40"/>
                  <a:gd name="T10" fmla="*/ 4 w 14"/>
                  <a:gd name="T11" fmla="*/ 39 h 40"/>
                  <a:gd name="T12" fmla="*/ 1 w 14"/>
                  <a:gd name="T13" fmla="*/ 40 h 40"/>
                  <a:gd name="T14" fmla="*/ 0 w 14"/>
                  <a:gd name="T15" fmla="*/ 38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40">
                    <a:moveTo>
                      <a:pt x="0" y="38"/>
                    </a:moveTo>
                    <a:cubicBezTo>
                      <a:pt x="0" y="38"/>
                      <a:pt x="0" y="37"/>
                      <a:pt x="0" y="37"/>
                    </a:cubicBezTo>
                    <a:cubicBezTo>
                      <a:pt x="10" y="11"/>
                      <a:pt x="7" y="3"/>
                      <a:pt x="7" y="2"/>
                    </a:cubicBezTo>
                    <a:cubicBezTo>
                      <a:pt x="6" y="1"/>
                      <a:pt x="7" y="0"/>
                      <a:pt x="8" y="0"/>
                    </a:cubicBezTo>
                    <a:cubicBezTo>
                      <a:pt x="9" y="0"/>
                      <a:pt x="10" y="0"/>
                      <a:pt x="10" y="1"/>
                    </a:cubicBezTo>
                    <a:cubicBezTo>
                      <a:pt x="11" y="2"/>
                      <a:pt x="14" y="11"/>
                      <a:pt x="4" y="39"/>
                    </a:cubicBezTo>
                    <a:cubicBezTo>
                      <a:pt x="4" y="40"/>
                      <a:pt x="2" y="40"/>
                      <a:pt x="1" y="40"/>
                    </a:cubicBezTo>
                    <a:cubicBezTo>
                      <a:pt x="1" y="39"/>
                      <a:pt x="0" y="39"/>
                      <a:pt x="0" y="38"/>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3" name="Freeform 462">
                <a:extLst>
                  <a:ext uri="{FF2B5EF4-FFF2-40B4-BE49-F238E27FC236}">
                    <a16:creationId xmlns:a16="http://schemas.microsoft.com/office/drawing/2014/main" id="{FDEC1BB0-C247-41BE-A1E0-837F2B35FC24}"/>
                  </a:ext>
                </a:extLst>
              </p:cNvPr>
              <p:cNvSpPr>
                <a:spLocks/>
              </p:cNvSpPr>
              <p:nvPr/>
            </p:nvSpPr>
            <p:spPr bwMode="auto">
              <a:xfrm>
                <a:off x="2838" y="1465"/>
                <a:ext cx="190" cy="136"/>
              </a:xfrm>
              <a:custGeom>
                <a:avLst/>
                <a:gdLst>
                  <a:gd name="T0" fmla="*/ 5 w 148"/>
                  <a:gd name="T1" fmla="*/ 97 h 106"/>
                  <a:gd name="T2" fmla="*/ 74 w 148"/>
                  <a:gd name="T3" fmla="*/ 8 h 106"/>
                  <a:gd name="T4" fmla="*/ 5 w 148"/>
                  <a:gd name="T5" fmla="*/ 97 h 106"/>
                </a:gdLst>
                <a:ahLst/>
                <a:cxnLst>
                  <a:cxn ang="0">
                    <a:pos x="T0" y="T1"/>
                  </a:cxn>
                  <a:cxn ang="0">
                    <a:pos x="T2" y="T3"/>
                  </a:cxn>
                  <a:cxn ang="0">
                    <a:pos x="T4" y="T5"/>
                  </a:cxn>
                </a:cxnLst>
                <a:rect l="0" t="0" r="r" b="b"/>
                <a:pathLst>
                  <a:path w="148" h="106">
                    <a:moveTo>
                      <a:pt x="5" y="97"/>
                    </a:moveTo>
                    <a:cubicBezTo>
                      <a:pt x="5" y="97"/>
                      <a:pt x="0" y="15"/>
                      <a:pt x="74" y="8"/>
                    </a:cubicBezTo>
                    <a:cubicBezTo>
                      <a:pt x="148" y="0"/>
                      <a:pt x="62" y="106"/>
                      <a:pt x="5" y="97"/>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4" name="Freeform 463">
                <a:extLst>
                  <a:ext uri="{FF2B5EF4-FFF2-40B4-BE49-F238E27FC236}">
                    <a16:creationId xmlns:a16="http://schemas.microsoft.com/office/drawing/2014/main" id="{C05DB8CC-CD52-4E3D-B988-06EBF10B72A3}"/>
                  </a:ext>
                </a:extLst>
              </p:cNvPr>
              <p:cNvSpPr>
                <a:spLocks/>
              </p:cNvSpPr>
              <p:nvPr/>
            </p:nvSpPr>
            <p:spPr bwMode="auto">
              <a:xfrm>
                <a:off x="2881" y="1316"/>
                <a:ext cx="217" cy="232"/>
              </a:xfrm>
              <a:custGeom>
                <a:avLst/>
                <a:gdLst>
                  <a:gd name="T0" fmla="*/ 115 w 169"/>
                  <a:gd name="T1" fmla="*/ 181 h 181"/>
                  <a:gd name="T2" fmla="*/ 150 w 169"/>
                  <a:gd name="T3" fmla="*/ 42 h 181"/>
                  <a:gd name="T4" fmla="*/ 100 w 169"/>
                  <a:gd name="T5" fmla="*/ 9 h 181"/>
                  <a:gd name="T6" fmla="*/ 39 w 169"/>
                  <a:gd name="T7" fmla="*/ 18 h 181"/>
                  <a:gd name="T8" fmla="*/ 7 w 169"/>
                  <a:gd name="T9" fmla="*/ 71 h 181"/>
                  <a:gd name="T10" fmla="*/ 115 w 169"/>
                  <a:gd name="T11" fmla="*/ 181 h 181"/>
                </a:gdLst>
                <a:ahLst/>
                <a:cxnLst>
                  <a:cxn ang="0">
                    <a:pos x="T0" y="T1"/>
                  </a:cxn>
                  <a:cxn ang="0">
                    <a:pos x="T2" y="T3"/>
                  </a:cxn>
                  <a:cxn ang="0">
                    <a:pos x="T4" y="T5"/>
                  </a:cxn>
                  <a:cxn ang="0">
                    <a:pos x="T6" y="T7"/>
                  </a:cxn>
                  <a:cxn ang="0">
                    <a:pos x="T8" y="T9"/>
                  </a:cxn>
                  <a:cxn ang="0">
                    <a:pos x="T10" y="T11"/>
                  </a:cxn>
                </a:cxnLst>
                <a:rect l="0" t="0" r="r" b="b"/>
                <a:pathLst>
                  <a:path w="169" h="181">
                    <a:moveTo>
                      <a:pt x="115" y="181"/>
                    </a:moveTo>
                    <a:cubicBezTo>
                      <a:pt x="115" y="181"/>
                      <a:pt x="169" y="85"/>
                      <a:pt x="150" y="42"/>
                    </a:cubicBezTo>
                    <a:cubicBezTo>
                      <a:pt x="132" y="0"/>
                      <a:pt x="114" y="7"/>
                      <a:pt x="100" y="9"/>
                    </a:cubicBezTo>
                    <a:cubicBezTo>
                      <a:pt x="85" y="12"/>
                      <a:pt x="60" y="19"/>
                      <a:pt x="39" y="18"/>
                    </a:cubicBezTo>
                    <a:cubicBezTo>
                      <a:pt x="18" y="17"/>
                      <a:pt x="0" y="34"/>
                      <a:pt x="7" y="71"/>
                    </a:cubicBezTo>
                    <a:cubicBezTo>
                      <a:pt x="14" y="108"/>
                      <a:pt x="36" y="178"/>
                      <a:pt x="115" y="181"/>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5" name="Freeform 464">
                <a:extLst>
                  <a:ext uri="{FF2B5EF4-FFF2-40B4-BE49-F238E27FC236}">
                    <a16:creationId xmlns:a16="http://schemas.microsoft.com/office/drawing/2014/main" id="{C0507D3C-3F3F-4BA8-BFD5-1EE1BE35B3C0}"/>
                  </a:ext>
                </a:extLst>
              </p:cNvPr>
              <p:cNvSpPr>
                <a:spLocks/>
              </p:cNvSpPr>
              <p:nvPr/>
            </p:nvSpPr>
            <p:spPr bwMode="auto">
              <a:xfrm>
                <a:off x="2972" y="1346"/>
                <a:ext cx="54" cy="192"/>
              </a:xfrm>
              <a:custGeom>
                <a:avLst/>
                <a:gdLst>
                  <a:gd name="T0" fmla="*/ 3 w 42"/>
                  <a:gd name="T1" fmla="*/ 1 h 149"/>
                  <a:gd name="T2" fmla="*/ 2 w 42"/>
                  <a:gd name="T3" fmla="*/ 1 h 149"/>
                  <a:gd name="T4" fmla="*/ 1 w 42"/>
                  <a:gd name="T5" fmla="*/ 3 h 149"/>
                  <a:gd name="T6" fmla="*/ 38 w 42"/>
                  <a:gd name="T7" fmla="*/ 148 h 149"/>
                  <a:gd name="T8" fmla="*/ 41 w 42"/>
                  <a:gd name="T9" fmla="*/ 149 h 149"/>
                  <a:gd name="T10" fmla="*/ 42 w 42"/>
                  <a:gd name="T11" fmla="*/ 147 h 149"/>
                  <a:gd name="T12" fmla="*/ 4 w 42"/>
                  <a:gd name="T13" fmla="*/ 2 h 149"/>
                  <a:gd name="T14" fmla="*/ 3 w 42"/>
                  <a:gd name="T15" fmla="*/ 1 h 1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149">
                    <a:moveTo>
                      <a:pt x="3" y="1"/>
                    </a:moveTo>
                    <a:cubicBezTo>
                      <a:pt x="3" y="0"/>
                      <a:pt x="2" y="0"/>
                      <a:pt x="2" y="1"/>
                    </a:cubicBezTo>
                    <a:cubicBezTo>
                      <a:pt x="1" y="1"/>
                      <a:pt x="0" y="2"/>
                      <a:pt x="1" y="3"/>
                    </a:cubicBezTo>
                    <a:cubicBezTo>
                      <a:pt x="1" y="4"/>
                      <a:pt x="35" y="133"/>
                      <a:pt x="38" y="148"/>
                    </a:cubicBezTo>
                    <a:cubicBezTo>
                      <a:pt x="39" y="149"/>
                      <a:pt x="40" y="149"/>
                      <a:pt x="41" y="149"/>
                    </a:cubicBezTo>
                    <a:cubicBezTo>
                      <a:pt x="42" y="149"/>
                      <a:pt x="42" y="148"/>
                      <a:pt x="42" y="147"/>
                    </a:cubicBezTo>
                    <a:cubicBezTo>
                      <a:pt x="38" y="132"/>
                      <a:pt x="5" y="3"/>
                      <a:pt x="4" y="2"/>
                    </a:cubicBezTo>
                    <a:cubicBezTo>
                      <a:pt x="4" y="1"/>
                      <a:pt x="4" y="1"/>
                      <a:pt x="3" y="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6" name="Freeform 465">
                <a:extLst>
                  <a:ext uri="{FF2B5EF4-FFF2-40B4-BE49-F238E27FC236}">
                    <a16:creationId xmlns:a16="http://schemas.microsoft.com/office/drawing/2014/main" id="{FFA8BBA7-9AB6-45FB-9EE1-8D3279BB735F}"/>
                  </a:ext>
                </a:extLst>
              </p:cNvPr>
              <p:cNvSpPr>
                <a:spLocks/>
              </p:cNvSpPr>
              <p:nvPr/>
            </p:nvSpPr>
            <p:spPr bwMode="auto">
              <a:xfrm>
                <a:off x="2977" y="1460"/>
                <a:ext cx="68" cy="59"/>
              </a:xfrm>
              <a:custGeom>
                <a:avLst/>
                <a:gdLst>
                  <a:gd name="T0" fmla="*/ 21 w 53"/>
                  <a:gd name="T1" fmla="*/ 0 h 46"/>
                  <a:gd name="T2" fmla="*/ 0 w 53"/>
                  <a:gd name="T3" fmla="*/ 43 h 46"/>
                  <a:gd name="T4" fmla="*/ 1 w 53"/>
                  <a:gd name="T5" fmla="*/ 46 h 46"/>
                  <a:gd name="T6" fmla="*/ 4 w 53"/>
                  <a:gd name="T7" fmla="*/ 45 h 46"/>
                  <a:gd name="T8" fmla="*/ 22 w 53"/>
                  <a:gd name="T9" fmla="*/ 6 h 46"/>
                  <a:gd name="T10" fmla="*/ 49 w 53"/>
                  <a:gd name="T11" fmla="*/ 26 h 46"/>
                  <a:gd name="T12" fmla="*/ 52 w 53"/>
                  <a:gd name="T13" fmla="*/ 26 h 46"/>
                  <a:gd name="T14" fmla="*/ 52 w 53"/>
                  <a:gd name="T15" fmla="*/ 23 h 46"/>
                  <a:gd name="T16" fmla="*/ 21 w 53"/>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46">
                    <a:moveTo>
                      <a:pt x="21" y="0"/>
                    </a:moveTo>
                    <a:cubicBezTo>
                      <a:pt x="0" y="43"/>
                      <a:pt x="0" y="43"/>
                      <a:pt x="0" y="43"/>
                    </a:cubicBezTo>
                    <a:cubicBezTo>
                      <a:pt x="0" y="44"/>
                      <a:pt x="0" y="45"/>
                      <a:pt x="1" y="46"/>
                    </a:cubicBezTo>
                    <a:cubicBezTo>
                      <a:pt x="2" y="46"/>
                      <a:pt x="3" y="46"/>
                      <a:pt x="4" y="45"/>
                    </a:cubicBezTo>
                    <a:cubicBezTo>
                      <a:pt x="22" y="6"/>
                      <a:pt x="22" y="6"/>
                      <a:pt x="22" y="6"/>
                    </a:cubicBezTo>
                    <a:cubicBezTo>
                      <a:pt x="49" y="26"/>
                      <a:pt x="49" y="26"/>
                      <a:pt x="49" y="26"/>
                    </a:cubicBezTo>
                    <a:cubicBezTo>
                      <a:pt x="50" y="27"/>
                      <a:pt x="51" y="26"/>
                      <a:pt x="52" y="26"/>
                    </a:cubicBezTo>
                    <a:cubicBezTo>
                      <a:pt x="53" y="25"/>
                      <a:pt x="52" y="24"/>
                      <a:pt x="52" y="23"/>
                    </a:cubicBezTo>
                    <a:lnTo>
                      <a:pt x="21"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7" name="Freeform 466">
                <a:extLst>
                  <a:ext uri="{FF2B5EF4-FFF2-40B4-BE49-F238E27FC236}">
                    <a16:creationId xmlns:a16="http://schemas.microsoft.com/office/drawing/2014/main" id="{39B063E8-A2D1-4116-B9B4-9D0604C3B31F}"/>
                  </a:ext>
                </a:extLst>
              </p:cNvPr>
              <p:cNvSpPr>
                <a:spLocks/>
              </p:cNvSpPr>
              <p:nvPr/>
            </p:nvSpPr>
            <p:spPr bwMode="auto">
              <a:xfrm>
                <a:off x="2994" y="1491"/>
                <a:ext cx="42" cy="39"/>
              </a:xfrm>
              <a:custGeom>
                <a:avLst/>
                <a:gdLst>
                  <a:gd name="T0" fmla="*/ 14 w 33"/>
                  <a:gd name="T1" fmla="*/ 0 h 31"/>
                  <a:gd name="T2" fmla="*/ 1 w 33"/>
                  <a:gd name="T3" fmla="*/ 28 h 31"/>
                  <a:gd name="T4" fmla="*/ 2 w 33"/>
                  <a:gd name="T5" fmla="*/ 30 h 31"/>
                  <a:gd name="T6" fmla="*/ 4 w 33"/>
                  <a:gd name="T7" fmla="*/ 29 h 31"/>
                  <a:gd name="T8" fmla="*/ 15 w 33"/>
                  <a:gd name="T9" fmla="*/ 6 h 31"/>
                  <a:gd name="T10" fmla="*/ 29 w 33"/>
                  <a:gd name="T11" fmla="*/ 18 h 31"/>
                  <a:gd name="T12" fmla="*/ 32 w 33"/>
                  <a:gd name="T13" fmla="*/ 18 h 31"/>
                  <a:gd name="T14" fmla="*/ 32 w 33"/>
                  <a:gd name="T15" fmla="*/ 15 h 31"/>
                  <a:gd name="T16" fmla="*/ 14 w 33"/>
                  <a:gd name="T17"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31">
                    <a:moveTo>
                      <a:pt x="14" y="0"/>
                    </a:moveTo>
                    <a:cubicBezTo>
                      <a:pt x="1" y="28"/>
                      <a:pt x="1" y="28"/>
                      <a:pt x="1" y="28"/>
                    </a:cubicBezTo>
                    <a:cubicBezTo>
                      <a:pt x="0" y="29"/>
                      <a:pt x="1" y="30"/>
                      <a:pt x="2" y="30"/>
                    </a:cubicBezTo>
                    <a:cubicBezTo>
                      <a:pt x="3" y="31"/>
                      <a:pt x="4" y="30"/>
                      <a:pt x="4" y="29"/>
                    </a:cubicBezTo>
                    <a:cubicBezTo>
                      <a:pt x="15" y="6"/>
                      <a:pt x="15" y="6"/>
                      <a:pt x="15" y="6"/>
                    </a:cubicBezTo>
                    <a:cubicBezTo>
                      <a:pt x="29" y="18"/>
                      <a:pt x="29" y="18"/>
                      <a:pt x="29" y="18"/>
                    </a:cubicBezTo>
                    <a:cubicBezTo>
                      <a:pt x="30" y="18"/>
                      <a:pt x="31" y="18"/>
                      <a:pt x="32" y="18"/>
                    </a:cubicBezTo>
                    <a:cubicBezTo>
                      <a:pt x="33" y="17"/>
                      <a:pt x="33" y="16"/>
                      <a:pt x="32" y="15"/>
                    </a:cubicBezTo>
                    <a:lnTo>
                      <a:pt x="14"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8" name="Freeform 467">
                <a:extLst>
                  <a:ext uri="{FF2B5EF4-FFF2-40B4-BE49-F238E27FC236}">
                    <a16:creationId xmlns:a16="http://schemas.microsoft.com/office/drawing/2014/main" id="{3FCE3DBF-3488-48C2-8AFC-B2BB7D613A9B}"/>
                  </a:ext>
                </a:extLst>
              </p:cNvPr>
              <p:cNvSpPr>
                <a:spLocks/>
              </p:cNvSpPr>
              <p:nvPr/>
            </p:nvSpPr>
            <p:spPr bwMode="auto">
              <a:xfrm>
                <a:off x="2944" y="1407"/>
                <a:ext cx="114" cy="89"/>
              </a:xfrm>
              <a:custGeom>
                <a:avLst/>
                <a:gdLst>
                  <a:gd name="T0" fmla="*/ 36 w 89"/>
                  <a:gd name="T1" fmla="*/ 0 h 69"/>
                  <a:gd name="T2" fmla="*/ 0 w 89"/>
                  <a:gd name="T3" fmla="*/ 65 h 69"/>
                  <a:gd name="T4" fmla="*/ 1 w 89"/>
                  <a:gd name="T5" fmla="*/ 68 h 69"/>
                  <a:gd name="T6" fmla="*/ 3 w 89"/>
                  <a:gd name="T7" fmla="*/ 67 h 69"/>
                  <a:gd name="T8" fmla="*/ 38 w 89"/>
                  <a:gd name="T9" fmla="*/ 5 h 69"/>
                  <a:gd name="T10" fmla="*/ 86 w 89"/>
                  <a:gd name="T11" fmla="*/ 31 h 69"/>
                  <a:gd name="T12" fmla="*/ 88 w 89"/>
                  <a:gd name="T13" fmla="*/ 30 h 69"/>
                  <a:gd name="T14" fmla="*/ 88 w 89"/>
                  <a:gd name="T15" fmla="*/ 27 h 69"/>
                  <a:gd name="T16" fmla="*/ 36 w 89"/>
                  <a:gd name="T17"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 h="69">
                    <a:moveTo>
                      <a:pt x="36" y="0"/>
                    </a:moveTo>
                    <a:cubicBezTo>
                      <a:pt x="0" y="65"/>
                      <a:pt x="0" y="65"/>
                      <a:pt x="0" y="65"/>
                    </a:cubicBezTo>
                    <a:cubicBezTo>
                      <a:pt x="0" y="66"/>
                      <a:pt x="0" y="68"/>
                      <a:pt x="1" y="68"/>
                    </a:cubicBezTo>
                    <a:cubicBezTo>
                      <a:pt x="2" y="69"/>
                      <a:pt x="3" y="68"/>
                      <a:pt x="3" y="67"/>
                    </a:cubicBezTo>
                    <a:cubicBezTo>
                      <a:pt x="38" y="5"/>
                      <a:pt x="38" y="5"/>
                      <a:pt x="38" y="5"/>
                    </a:cubicBezTo>
                    <a:cubicBezTo>
                      <a:pt x="86" y="31"/>
                      <a:pt x="86" y="31"/>
                      <a:pt x="86" y="31"/>
                    </a:cubicBezTo>
                    <a:cubicBezTo>
                      <a:pt x="87" y="31"/>
                      <a:pt x="88" y="31"/>
                      <a:pt x="88" y="30"/>
                    </a:cubicBezTo>
                    <a:cubicBezTo>
                      <a:pt x="89" y="29"/>
                      <a:pt x="89" y="28"/>
                      <a:pt x="88" y="27"/>
                    </a:cubicBezTo>
                    <a:lnTo>
                      <a:pt x="36"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9" name="Freeform 468">
                <a:extLst>
                  <a:ext uri="{FF2B5EF4-FFF2-40B4-BE49-F238E27FC236}">
                    <a16:creationId xmlns:a16="http://schemas.microsoft.com/office/drawing/2014/main" id="{3088EEE7-ED92-4875-BE40-ABDFF2CC3905}"/>
                  </a:ext>
                </a:extLst>
              </p:cNvPr>
              <p:cNvSpPr>
                <a:spLocks/>
              </p:cNvSpPr>
              <p:nvPr/>
            </p:nvSpPr>
            <p:spPr bwMode="auto">
              <a:xfrm>
                <a:off x="2914" y="1359"/>
                <a:ext cx="156" cy="101"/>
              </a:xfrm>
              <a:custGeom>
                <a:avLst/>
                <a:gdLst>
                  <a:gd name="T0" fmla="*/ 49 w 121"/>
                  <a:gd name="T1" fmla="*/ 0 h 78"/>
                  <a:gd name="T2" fmla="*/ 1 w 121"/>
                  <a:gd name="T3" fmla="*/ 75 h 78"/>
                  <a:gd name="T4" fmla="*/ 1 w 121"/>
                  <a:gd name="T5" fmla="*/ 78 h 78"/>
                  <a:gd name="T6" fmla="*/ 4 w 121"/>
                  <a:gd name="T7" fmla="*/ 77 h 78"/>
                  <a:gd name="T8" fmla="*/ 51 w 121"/>
                  <a:gd name="T9" fmla="*/ 5 h 78"/>
                  <a:gd name="T10" fmla="*/ 118 w 121"/>
                  <a:gd name="T11" fmla="*/ 34 h 78"/>
                  <a:gd name="T12" fmla="*/ 121 w 121"/>
                  <a:gd name="T13" fmla="*/ 33 h 78"/>
                  <a:gd name="T14" fmla="*/ 120 w 121"/>
                  <a:gd name="T15" fmla="*/ 31 h 78"/>
                  <a:gd name="T16" fmla="*/ 49 w 121"/>
                  <a:gd name="T17"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1" h="78">
                    <a:moveTo>
                      <a:pt x="49" y="0"/>
                    </a:moveTo>
                    <a:cubicBezTo>
                      <a:pt x="1" y="75"/>
                      <a:pt x="1" y="75"/>
                      <a:pt x="1" y="75"/>
                    </a:cubicBezTo>
                    <a:cubicBezTo>
                      <a:pt x="0" y="76"/>
                      <a:pt x="1" y="77"/>
                      <a:pt x="1" y="78"/>
                    </a:cubicBezTo>
                    <a:cubicBezTo>
                      <a:pt x="2" y="78"/>
                      <a:pt x="3" y="78"/>
                      <a:pt x="4" y="77"/>
                    </a:cubicBezTo>
                    <a:cubicBezTo>
                      <a:pt x="51" y="5"/>
                      <a:pt x="51" y="5"/>
                      <a:pt x="51" y="5"/>
                    </a:cubicBezTo>
                    <a:cubicBezTo>
                      <a:pt x="118" y="34"/>
                      <a:pt x="118" y="34"/>
                      <a:pt x="118" y="34"/>
                    </a:cubicBezTo>
                    <a:cubicBezTo>
                      <a:pt x="119" y="35"/>
                      <a:pt x="120" y="34"/>
                      <a:pt x="121" y="33"/>
                    </a:cubicBezTo>
                    <a:cubicBezTo>
                      <a:pt x="121" y="32"/>
                      <a:pt x="121" y="31"/>
                      <a:pt x="120" y="31"/>
                    </a:cubicBezTo>
                    <a:lnTo>
                      <a:pt x="49"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0" name="Freeform 469">
                <a:extLst>
                  <a:ext uri="{FF2B5EF4-FFF2-40B4-BE49-F238E27FC236}">
                    <a16:creationId xmlns:a16="http://schemas.microsoft.com/office/drawing/2014/main" id="{3929439F-4597-46C7-BAE6-E38E1FBE9AA9}"/>
                  </a:ext>
                </a:extLst>
              </p:cNvPr>
              <p:cNvSpPr>
                <a:spLocks/>
              </p:cNvSpPr>
              <p:nvPr/>
            </p:nvSpPr>
            <p:spPr bwMode="auto">
              <a:xfrm>
                <a:off x="2972" y="1133"/>
                <a:ext cx="157" cy="132"/>
              </a:xfrm>
              <a:custGeom>
                <a:avLst/>
                <a:gdLst>
                  <a:gd name="T0" fmla="*/ 5 w 122"/>
                  <a:gd name="T1" fmla="*/ 0 h 103"/>
                  <a:gd name="T2" fmla="*/ 2 w 122"/>
                  <a:gd name="T3" fmla="*/ 1 h 103"/>
                  <a:gd name="T4" fmla="*/ 1 w 122"/>
                  <a:gd name="T5" fmla="*/ 6 h 103"/>
                  <a:gd name="T6" fmla="*/ 117 w 122"/>
                  <a:gd name="T7" fmla="*/ 103 h 103"/>
                  <a:gd name="T8" fmla="*/ 121 w 122"/>
                  <a:gd name="T9" fmla="*/ 100 h 103"/>
                  <a:gd name="T10" fmla="*/ 118 w 122"/>
                  <a:gd name="T11" fmla="*/ 95 h 103"/>
                  <a:gd name="T12" fmla="*/ 117 w 122"/>
                  <a:gd name="T13" fmla="*/ 95 h 103"/>
                  <a:gd name="T14" fmla="*/ 7 w 122"/>
                  <a:gd name="T15" fmla="*/ 1 h 103"/>
                  <a:gd name="T16" fmla="*/ 5 w 122"/>
                  <a:gd name="T17"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 h="103">
                    <a:moveTo>
                      <a:pt x="5" y="0"/>
                    </a:moveTo>
                    <a:cubicBezTo>
                      <a:pt x="4" y="0"/>
                      <a:pt x="3" y="0"/>
                      <a:pt x="2" y="1"/>
                    </a:cubicBezTo>
                    <a:cubicBezTo>
                      <a:pt x="0" y="2"/>
                      <a:pt x="0" y="5"/>
                      <a:pt x="1" y="6"/>
                    </a:cubicBezTo>
                    <a:cubicBezTo>
                      <a:pt x="4" y="10"/>
                      <a:pt x="75" y="94"/>
                      <a:pt x="117" y="103"/>
                    </a:cubicBezTo>
                    <a:cubicBezTo>
                      <a:pt x="119" y="103"/>
                      <a:pt x="121" y="102"/>
                      <a:pt x="121" y="100"/>
                    </a:cubicBezTo>
                    <a:cubicBezTo>
                      <a:pt x="122" y="98"/>
                      <a:pt x="120" y="96"/>
                      <a:pt x="118" y="95"/>
                    </a:cubicBezTo>
                    <a:cubicBezTo>
                      <a:pt x="118" y="95"/>
                      <a:pt x="118" y="95"/>
                      <a:pt x="117" y="95"/>
                    </a:cubicBezTo>
                    <a:cubicBezTo>
                      <a:pt x="78" y="86"/>
                      <a:pt x="8" y="2"/>
                      <a:pt x="7" y="1"/>
                    </a:cubicBezTo>
                    <a:cubicBezTo>
                      <a:pt x="7" y="1"/>
                      <a:pt x="6" y="0"/>
                      <a:pt x="5"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1" name="Freeform 470">
                <a:extLst>
                  <a:ext uri="{FF2B5EF4-FFF2-40B4-BE49-F238E27FC236}">
                    <a16:creationId xmlns:a16="http://schemas.microsoft.com/office/drawing/2014/main" id="{36D8CDF6-7ACA-4AA1-9E2C-522AFC673403}"/>
                  </a:ext>
                </a:extLst>
              </p:cNvPr>
              <p:cNvSpPr>
                <a:spLocks/>
              </p:cNvSpPr>
              <p:nvPr/>
            </p:nvSpPr>
            <p:spPr bwMode="auto">
              <a:xfrm>
                <a:off x="2922" y="976"/>
                <a:ext cx="65" cy="499"/>
              </a:xfrm>
              <a:custGeom>
                <a:avLst/>
                <a:gdLst>
                  <a:gd name="T0" fmla="*/ 5 w 51"/>
                  <a:gd name="T1" fmla="*/ 0 h 388"/>
                  <a:gd name="T2" fmla="*/ 3 w 51"/>
                  <a:gd name="T3" fmla="*/ 0 h 388"/>
                  <a:gd name="T4" fmla="*/ 0 w 51"/>
                  <a:gd name="T5" fmla="*/ 5 h 388"/>
                  <a:gd name="T6" fmla="*/ 38 w 51"/>
                  <a:gd name="T7" fmla="*/ 120 h 388"/>
                  <a:gd name="T8" fmla="*/ 34 w 51"/>
                  <a:gd name="T9" fmla="*/ 314 h 388"/>
                  <a:gd name="T10" fmla="*/ 31 w 51"/>
                  <a:gd name="T11" fmla="*/ 384 h 388"/>
                  <a:gd name="T12" fmla="*/ 34 w 51"/>
                  <a:gd name="T13" fmla="*/ 388 h 388"/>
                  <a:gd name="T14" fmla="*/ 38 w 51"/>
                  <a:gd name="T15" fmla="*/ 384 h 388"/>
                  <a:gd name="T16" fmla="*/ 42 w 51"/>
                  <a:gd name="T17" fmla="*/ 314 h 388"/>
                  <a:gd name="T18" fmla="*/ 46 w 51"/>
                  <a:gd name="T19" fmla="*/ 118 h 388"/>
                  <a:gd name="T20" fmla="*/ 7 w 51"/>
                  <a:gd name="T21" fmla="*/ 3 h 388"/>
                  <a:gd name="T22" fmla="*/ 5 w 51"/>
                  <a:gd name="T23" fmla="*/ 0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1" h="388">
                    <a:moveTo>
                      <a:pt x="5" y="0"/>
                    </a:moveTo>
                    <a:cubicBezTo>
                      <a:pt x="4" y="0"/>
                      <a:pt x="3" y="0"/>
                      <a:pt x="3" y="0"/>
                    </a:cubicBezTo>
                    <a:cubicBezTo>
                      <a:pt x="1" y="1"/>
                      <a:pt x="0" y="3"/>
                      <a:pt x="0" y="5"/>
                    </a:cubicBezTo>
                    <a:cubicBezTo>
                      <a:pt x="1" y="6"/>
                      <a:pt x="30" y="94"/>
                      <a:pt x="38" y="120"/>
                    </a:cubicBezTo>
                    <a:cubicBezTo>
                      <a:pt x="44" y="138"/>
                      <a:pt x="38" y="240"/>
                      <a:pt x="34" y="314"/>
                    </a:cubicBezTo>
                    <a:cubicBezTo>
                      <a:pt x="32" y="343"/>
                      <a:pt x="31" y="369"/>
                      <a:pt x="31" y="384"/>
                    </a:cubicBezTo>
                    <a:cubicBezTo>
                      <a:pt x="30" y="386"/>
                      <a:pt x="32" y="388"/>
                      <a:pt x="34" y="388"/>
                    </a:cubicBezTo>
                    <a:cubicBezTo>
                      <a:pt x="36" y="388"/>
                      <a:pt x="38" y="386"/>
                      <a:pt x="38" y="384"/>
                    </a:cubicBezTo>
                    <a:cubicBezTo>
                      <a:pt x="39" y="369"/>
                      <a:pt x="40" y="344"/>
                      <a:pt x="42" y="314"/>
                    </a:cubicBezTo>
                    <a:cubicBezTo>
                      <a:pt x="46" y="235"/>
                      <a:pt x="51" y="138"/>
                      <a:pt x="46" y="118"/>
                    </a:cubicBezTo>
                    <a:cubicBezTo>
                      <a:pt x="38" y="92"/>
                      <a:pt x="8" y="4"/>
                      <a:pt x="7" y="3"/>
                    </a:cubicBezTo>
                    <a:cubicBezTo>
                      <a:pt x="7" y="2"/>
                      <a:pt x="6" y="1"/>
                      <a:pt x="5"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2" name="Freeform 471">
                <a:extLst>
                  <a:ext uri="{FF2B5EF4-FFF2-40B4-BE49-F238E27FC236}">
                    <a16:creationId xmlns:a16="http://schemas.microsoft.com/office/drawing/2014/main" id="{D11280EE-36CE-4A89-B4CA-F10B3B3E5D89}"/>
                  </a:ext>
                </a:extLst>
              </p:cNvPr>
              <p:cNvSpPr>
                <a:spLocks/>
              </p:cNvSpPr>
              <p:nvPr/>
            </p:nvSpPr>
            <p:spPr bwMode="auto">
              <a:xfrm>
                <a:off x="2778" y="1088"/>
                <a:ext cx="244" cy="278"/>
              </a:xfrm>
              <a:custGeom>
                <a:avLst/>
                <a:gdLst>
                  <a:gd name="T0" fmla="*/ 1 w 190"/>
                  <a:gd name="T1" fmla="*/ 184 h 216"/>
                  <a:gd name="T2" fmla="*/ 107 w 190"/>
                  <a:gd name="T3" fmla="*/ 64 h 216"/>
                  <a:gd name="T4" fmla="*/ 133 w 190"/>
                  <a:gd name="T5" fmla="*/ 96 h 216"/>
                  <a:gd name="T6" fmla="*/ 1 w 190"/>
                  <a:gd name="T7" fmla="*/ 184 h 216"/>
                </a:gdLst>
                <a:ahLst/>
                <a:cxnLst>
                  <a:cxn ang="0">
                    <a:pos x="T0" y="T1"/>
                  </a:cxn>
                  <a:cxn ang="0">
                    <a:pos x="T2" y="T3"/>
                  </a:cxn>
                  <a:cxn ang="0">
                    <a:pos x="T4" y="T5"/>
                  </a:cxn>
                  <a:cxn ang="0">
                    <a:pos x="T6" y="T7"/>
                  </a:cxn>
                </a:cxnLst>
                <a:rect l="0" t="0" r="r" b="b"/>
                <a:pathLst>
                  <a:path w="190" h="216">
                    <a:moveTo>
                      <a:pt x="1" y="184"/>
                    </a:moveTo>
                    <a:cubicBezTo>
                      <a:pt x="1" y="184"/>
                      <a:pt x="25" y="127"/>
                      <a:pt x="107" y="64"/>
                    </a:cubicBezTo>
                    <a:cubicBezTo>
                      <a:pt x="190" y="0"/>
                      <a:pt x="151" y="50"/>
                      <a:pt x="133" y="96"/>
                    </a:cubicBezTo>
                    <a:cubicBezTo>
                      <a:pt x="115" y="143"/>
                      <a:pt x="0" y="216"/>
                      <a:pt x="1" y="184"/>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3" name="Freeform 472">
                <a:extLst>
                  <a:ext uri="{FF2B5EF4-FFF2-40B4-BE49-F238E27FC236}">
                    <a16:creationId xmlns:a16="http://schemas.microsoft.com/office/drawing/2014/main" id="{B5A4B254-256A-4429-A925-449A12F0F8EA}"/>
                  </a:ext>
                </a:extLst>
              </p:cNvPr>
              <p:cNvSpPr>
                <a:spLocks/>
              </p:cNvSpPr>
              <p:nvPr/>
            </p:nvSpPr>
            <p:spPr bwMode="auto">
              <a:xfrm>
                <a:off x="2981" y="1141"/>
                <a:ext cx="243" cy="162"/>
              </a:xfrm>
              <a:custGeom>
                <a:avLst/>
                <a:gdLst>
                  <a:gd name="T0" fmla="*/ 0 w 189"/>
                  <a:gd name="T1" fmla="*/ 0 h 126"/>
                  <a:gd name="T2" fmla="*/ 189 w 189"/>
                  <a:gd name="T3" fmla="*/ 126 h 126"/>
                  <a:gd name="T4" fmla="*/ 0 w 189"/>
                  <a:gd name="T5" fmla="*/ 0 h 126"/>
                </a:gdLst>
                <a:ahLst/>
                <a:cxnLst>
                  <a:cxn ang="0">
                    <a:pos x="T0" y="T1"/>
                  </a:cxn>
                  <a:cxn ang="0">
                    <a:pos x="T2" y="T3"/>
                  </a:cxn>
                  <a:cxn ang="0">
                    <a:pos x="T4" y="T5"/>
                  </a:cxn>
                </a:cxnLst>
                <a:rect l="0" t="0" r="r" b="b"/>
                <a:pathLst>
                  <a:path w="189" h="126">
                    <a:moveTo>
                      <a:pt x="0" y="0"/>
                    </a:moveTo>
                    <a:cubicBezTo>
                      <a:pt x="0" y="0"/>
                      <a:pt x="166" y="113"/>
                      <a:pt x="189" y="126"/>
                    </a:cubicBezTo>
                    <a:cubicBezTo>
                      <a:pt x="189" y="126"/>
                      <a:pt x="130" y="15"/>
                      <a:pt x="0"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4" name="Freeform 473">
                <a:extLst>
                  <a:ext uri="{FF2B5EF4-FFF2-40B4-BE49-F238E27FC236}">
                    <a16:creationId xmlns:a16="http://schemas.microsoft.com/office/drawing/2014/main" id="{C1FA633F-A7BF-4643-B8CF-010FB3465333}"/>
                  </a:ext>
                </a:extLst>
              </p:cNvPr>
              <p:cNvSpPr>
                <a:spLocks/>
              </p:cNvSpPr>
              <p:nvPr/>
            </p:nvSpPr>
            <p:spPr bwMode="auto">
              <a:xfrm>
                <a:off x="2801" y="1129"/>
                <a:ext cx="182" cy="190"/>
              </a:xfrm>
              <a:custGeom>
                <a:avLst/>
                <a:gdLst>
                  <a:gd name="T0" fmla="*/ 140 w 142"/>
                  <a:gd name="T1" fmla="*/ 0 h 148"/>
                  <a:gd name="T2" fmla="*/ 138 w 142"/>
                  <a:gd name="T3" fmla="*/ 1 h 148"/>
                  <a:gd name="T4" fmla="*/ 1 w 142"/>
                  <a:gd name="T5" fmla="*/ 144 h 148"/>
                  <a:gd name="T6" fmla="*/ 1 w 142"/>
                  <a:gd name="T7" fmla="*/ 147 h 148"/>
                  <a:gd name="T8" fmla="*/ 4 w 142"/>
                  <a:gd name="T9" fmla="*/ 147 h 148"/>
                  <a:gd name="T10" fmla="*/ 141 w 142"/>
                  <a:gd name="T11" fmla="*/ 3 h 148"/>
                  <a:gd name="T12" fmla="*/ 141 w 142"/>
                  <a:gd name="T13" fmla="*/ 0 h 148"/>
                  <a:gd name="T14" fmla="*/ 140 w 142"/>
                  <a:gd name="T15" fmla="*/ 0 h 1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 h="148">
                    <a:moveTo>
                      <a:pt x="140" y="0"/>
                    </a:moveTo>
                    <a:cubicBezTo>
                      <a:pt x="139" y="0"/>
                      <a:pt x="138" y="0"/>
                      <a:pt x="138" y="1"/>
                    </a:cubicBezTo>
                    <a:cubicBezTo>
                      <a:pt x="133" y="12"/>
                      <a:pt x="46" y="100"/>
                      <a:pt x="1" y="144"/>
                    </a:cubicBezTo>
                    <a:cubicBezTo>
                      <a:pt x="0" y="145"/>
                      <a:pt x="0" y="146"/>
                      <a:pt x="1" y="147"/>
                    </a:cubicBezTo>
                    <a:cubicBezTo>
                      <a:pt x="2" y="148"/>
                      <a:pt x="3" y="148"/>
                      <a:pt x="4" y="147"/>
                    </a:cubicBezTo>
                    <a:cubicBezTo>
                      <a:pt x="9" y="142"/>
                      <a:pt x="135" y="17"/>
                      <a:pt x="141" y="3"/>
                    </a:cubicBezTo>
                    <a:cubicBezTo>
                      <a:pt x="142" y="2"/>
                      <a:pt x="141" y="1"/>
                      <a:pt x="141" y="0"/>
                    </a:cubicBezTo>
                    <a:cubicBezTo>
                      <a:pt x="140" y="0"/>
                      <a:pt x="140" y="0"/>
                      <a:pt x="140"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5" name="Freeform 474">
                <a:extLst>
                  <a:ext uri="{FF2B5EF4-FFF2-40B4-BE49-F238E27FC236}">
                    <a16:creationId xmlns:a16="http://schemas.microsoft.com/office/drawing/2014/main" id="{3A4CA3CE-EAD0-4DA8-A144-E1DA0C9048F1}"/>
                  </a:ext>
                </a:extLst>
              </p:cNvPr>
              <p:cNvSpPr>
                <a:spLocks/>
              </p:cNvSpPr>
              <p:nvPr/>
            </p:nvSpPr>
            <p:spPr bwMode="auto">
              <a:xfrm>
                <a:off x="2866" y="1296"/>
                <a:ext cx="214" cy="115"/>
              </a:xfrm>
              <a:custGeom>
                <a:avLst/>
                <a:gdLst>
                  <a:gd name="T0" fmla="*/ 0 w 166"/>
                  <a:gd name="T1" fmla="*/ 53 h 89"/>
                  <a:gd name="T2" fmla="*/ 87 w 166"/>
                  <a:gd name="T3" fmla="*/ 88 h 89"/>
                  <a:gd name="T4" fmla="*/ 156 w 166"/>
                  <a:gd name="T5" fmla="*/ 42 h 89"/>
                  <a:gd name="T6" fmla="*/ 82 w 166"/>
                  <a:gd name="T7" fmla="*/ 26 h 89"/>
                  <a:gd name="T8" fmla="*/ 0 w 166"/>
                  <a:gd name="T9" fmla="*/ 53 h 89"/>
                </a:gdLst>
                <a:ahLst/>
                <a:cxnLst>
                  <a:cxn ang="0">
                    <a:pos x="T0" y="T1"/>
                  </a:cxn>
                  <a:cxn ang="0">
                    <a:pos x="T2" y="T3"/>
                  </a:cxn>
                  <a:cxn ang="0">
                    <a:pos x="T4" y="T5"/>
                  </a:cxn>
                  <a:cxn ang="0">
                    <a:pos x="T6" y="T7"/>
                  </a:cxn>
                  <a:cxn ang="0">
                    <a:pos x="T8" y="T9"/>
                  </a:cxn>
                </a:cxnLst>
                <a:rect l="0" t="0" r="r" b="b"/>
                <a:pathLst>
                  <a:path w="166" h="89">
                    <a:moveTo>
                      <a:pt x="0" y="53"/>
                    </a:moveTo>
                    <a:cubicBezTo>
                      <a:pt x="0" y="53"/>
                      <a:pt x="69" y="88"/>
                      <a:pt x="87" y="88"/>
                    </a:cubicBezTo>
                    <a:cubicBezTo>
                      <a:pt x="106" y="89"/>
                      <a:pt x="166" y="52"/>
                      <a:pt x="156" y="42"/>
                    </a:cubicBezTo>
                    <a:cubicBezTo>
                      <a:pt x="145" y="31"/>
                      <a:pt x="116" y="0"/>
                      <a:pt x="82" y="26"/>
                    </a:cubicBezTo>
                    <a:cubicBezTo>
                      <a:pt x="82" y="26"/>
                      <a:pt x="13" y="3"/>
                      <a:pt x="0" y="5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6" name="Freeform 475">
                <a:extLst>
                  <a:ext uri="{FF2B5EF4-FFF2-40B4-BE49-F238E27FC236}">
                    <a16:creationId xmlns:a16="http://schemas.microsoft.com/office/drawing/2014/main" id="{35176231-9132-4E78-8746-802514B77A7F}"/>
                  </a:ext>
                </a:extLst>
              </p:cNvPr>
              <p:cNvSpPr>
                <a:spLocks/>
              </p:cNvSpPr>
              <p:nvPr/>
            </p:nvSpPr>
            <p:spPr bwMode="auto">
              <a:xfrm>
                <a:off x="2850" y="1439"/>
                <a:ext cx="168" cy="251"/>
              </a:xfrm>
              <a:custGeom>
                <a:avLst/>
                <a:gdLst>
                  <a:gd name="T0" fmla="*/ 63 w 131"/>
                  <a:gd name="T1" fmla="*/ 195 h 195"/>
                  <a:gd name="T2" fmla="*/ 90 w 131"/>
                  <a:gd name="T3" fmla="*/ 21 h 195"/>
                  <a:gd name="T4" fmla="*/ 125 w 131"/>
                  <a:gd name="T5" fmla="*/ 64 h 195"/>
                  <a:gd name="T6" fmla="*/ 63 w 131"/>
                  <a:gd name="T7" fmla="*/ 195 h 195"/>
                </a:gdLst>
                <a:ahLst/>
                <a:cxnLst>
                  <a:cxn ang="0">
                    <a:pos x="T0" y="T1"/>
                  </a:cxn>
                  <a:cxn ang="0">
                    <a:pos x="T2" y="T3"/>
                  </a:cxn>
                  <a:cxn ang="0">
                    <a:pos x="T4" y="T5"/>
                  </a:cxn>
                  <a:cxn ang="0">
                    <a:pos x="T6" y="T7"/>
                  </a:cxn>
                </a:cxnLst>
                <a:rect l="0" t="0" r="r" b="b"/>
                <a:pathLst>
                  <a:path w="131" h="195">
                    <a:moveTo>
                      <a:pt x="63" y="195"/>
                    </a:moveTo>
                    <a:cubicBezTo>
                      <a:pt x="63" y="195"/>
                      <a:pt x="0" y="0"/>
                      <a:pt x="90" y="21"/>
                    </a:cubicBezTo>
                    <a:cubicBezTo>
                      <a:pt x="90" y="21"/>
                      <a:pt x="119" y="12"/>
                      <a:pt x="125" y="64"/>
                    </a:cubicBezTo>
                    <a:cubicBezTo>
                      <a:pt x="131" y="116"/>
                      <a:pt x="72" y="177"/>
                      <a:pt x="63" y="195"/>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7" name="Freeform 476">
                <a:extLst>
                  <a:ext uri="{FF2B5EF4-FFF2-40B4-BE49-F238E27FC236}">
                    <a16:creationId xmlns:a16="http://schemas.microsoft.com/office/drawing/2014/main" id="{97D2C052-B438-45C8-B7A7-D2AC787F8FB0}"/>
                  </a:ext>
                </a:extLst>
              </p:cNvPr>
              <p:cNvSpPr>
                <a:spLocks/>
              </p:cNvSpPr>
              <p:nvPr/>
            </p:nvSpPr>
            <p:spPr bwMode="auto">
              <a:xfrm>
                <a:off x="2928" y="1464"/>
                <a:ext cx="41" cy="195"/>
              </a:xfrm>
              <a:custGeom>
                <a:avLst/>
                <a:gdLst>
                  <a:gd name="T0" fmla="*/ 30 w 32"/>
                  <a:gd name="T1" fmla="*/ 0 h 152"/>
                  <a:gd name="T2" fmla="*/ 28 w 32"/>
                  <a:gd name="T3" fmla="*/ 1 h 152"/>
                  <a:gd name="T4" fmla="*/ 0 w 32"/>
                  <a:gd name="T5" fmla="*/ 149 h 152"/>
                  <a:gd name="T6" fmla="*/ 2 w 32"/>
                  <a:gd name="T7" fmla="*/ 151 h 152"/>
                  <a:gd name="T8" fmla="*/ 4 w 32"/>
                  <a:gd name="T9" fmla="*/ 150 h 152"/>
                  <a:gd name="T10" fmla="*/ 31 w 32"/>
                  <a:gd name="T11" fmla="*/ 3 h 152"/>
                  <a:gd name="T12" fmla="*/ 30 w 32"/>
                  <a:gd name="T13" fmla="*/ 0 h 152"/>
                  <a:gd name="T14" fmla="*/ 30 w 32"/>
                  <a:gd name="T15" fmla="*/ 0 h 1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152">
                    <a:moveTo>
                      <a:pt x="30" y="0"/>
                    </a:moveTo>
                    <a:cubicBezTo>
                      <a:pt x="29" y="0"/>
                      <a:pt x="28" y="0"/>
                      <a:pt x="28" y="1"/>
                    </a:cubicBezTo>
                    <a:cubicBezTo>
                      <a:pt x="8" y="44"/>
                      <a:pt x="1" y="145"/>
                      <a:pt x="0" y="149"/>
                    </a:cubicBezTo>
                    <a:cubicBezTo>
                      <a:pt x="0" y="150"/>
                      <a:pt x="1" y="151"/>
                      <a:pt x="2" y="151"/>
                    </a:cubicBezTo>
                    <a:cubicBezTo>
                      <a:pt x="3" y="152"/>
                      <a:pt x="4" y="151"/>
                      <a:pt x="4" y="150"/>
                    </a:cubicBezTo>
                    <a:cubicBezTo>
                      <a:pt x="4" y="149"/>
                      <a:pt x="12" y="45"/>
                      <a:pt x="31" y="3"/>
                    </a:cubicBezTo>
                    <a:cubicBezTo>
                      <a:pt x="32" y="2"/>
                      <a:pt x="31" y="1"/>
                      <a:pt x="30" y="0"/>
                    </a:cubicBezTo>
                    <a:cubicBezTo>
                      <a:pt x="30" y="0"/>
                      <a:pt x="30" y="0"/>
                      <a:pt x="30"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8" name="Freeform 477">
                <a:extLst>
                  <a:ext uri="{FF2B5EF4-FFF2-40B4-BE49-F238E27FC236}">
                    <a16:creationId xmlns:a16="http://schemas.microsoft.com/office/drawing/2014/main" id="{96A549F3-2285-48C2-B3E4-4AA566F26421}"/>
                  </a:ext>
                </a:extLst>
              </p:cNvPr>
              <p:cNvSpPr>
                <a:spLocks/>
              </p:cNvSpPr>
              <p:nvPr/>
            </p:nvSpPr>
            <p:spPr bwMode="auto">
              <a:xfrm>
                <a:off x="3122" y="1214"/>
                <a:ext cx="83" cy="85"/>
              </a:xfrm>
              <a:custGeom>
                <a:avLst/>
                <a:gdLst>
                  <a:gd name="T0" fmla="*/ 0 w 64"/>
                  <a:gd name="T1" fmla="*/ 35 h 66"/>
                  <a:gd name="T2" fmla="*/ 39 w 64"/>
                  <a:gd name="T3" fmla="*/ 56 h 66"/>
                  <a:gd name="T4" fmla="*/ 0 w 64"/>
                  <a:gd name="T5" fmla="*/ 35 h 66"/>
                </a:gdLst>
                <a:ahLst/>
                <a:cxnLst>
                  <a:cxn ang="0">
                    <a:pos x="T0" y="T1"/>
                  </a:cxn>
                  <a:cxn ang="0">
                    <a:pos x="T2" y="T3"/>
                  </a:cxn>
                  <a:cxn ang="0">
                    <a:pos x="T4" y="T5"/>
                  </a:cxn>
                </a:cxnLst>
                <a:rect l="0" t="0" r="r" b="b"/>
                <a:pathLst>
                  <a:path w="64" h="66">
                    <a:moveTo>
                      <a:pt x="0" y="35"/>
                    </a:moveTo>
                    <a:cubicBezTo>
                      <a:pt x="0" y="35"/>
                      <a:pt x="13" y="66"/>
                      <a:pt x="39" y="56"/>
                    </a:cubicBezTo>
                    <a:cubicBezTo>
                      <a:pt x="64" y="46"/>
                      <a:pt x="37" y="0"/>
                      <a:pt x="0" y="35"/>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9" name="Freeform 478">
                <a:extLst>
                  <a:ext uri="{FF2B5EF4-FFF2-40B4-BE49-F238E27FC236}">
                    <a16:creationId xmlns:a16="http://schemas.microsoft.com/office/drawing/2014/main" id="{759B90F2-D0E0-45CD-9E02-823B203590C8}"/>
                  </a:ext>
                </a:extLst>
              </p:cNvPr>
              <p:cNvSpPr>
                <a:spLocks/>
              </p:cNvSpPr>
              <p:nvPr/>
            </p:nvSpPr>
            <p:spPr bwMode="auto">
              <a:xfrm>
                <a:off x="3120" y="1256"/>
                <a:ext cx="51" cy="13"/>
              </a:xfrm>
              <a:custGeom>
                <a:avLst/>
                <a:gdLst>
                  <a:gd name="T0" fmla="*/ 39 w 40"/>
                  <a:gd name="T1" fmla="*/ 5 h 10"/>
                  <a:gd name="T2" fmla="*/ 38 w 40"/>
                  <a:gd name="T3" fmla="*/ 5 h 10"/>
                  <a:gd name="T4" fmla="*/ 3 w 40"/>
                  <a:gd name="T5" fmla="*/ 1 h 10"/>
                  <a:gd name="T6" fmla="*/ 0 w 40"/>
                  <a:gd name="T7" fmla="*/ 1 h 10"/>
                  <a:gd name="T8" fmla="*/ 0 w 40"/>
                  <a:gd name="T9" fmla="*/ 3 h 10"/>
                  <a:gd name="T10" fmla="*/ 38 w 40"/>
                  <a:gd name="T11" fmla="*/ 9 h 10"/>
                  <a:gd name="T12" fmla="*/ 40 w 40"/>
                  <a:gd name="T13" fmla="*/ 7 h 10"/>
                  <a:gd name="T14" fmla="*/ 39 w 40"/>
                  <a:gd name="T15" fmla="*/ 5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10">
                    <a:moveTo>
                      <a:pt x="39" y="5"/>
                    </a:moveTo>
                    <a:cubicBezTo>
                      <a:pt x="38" y="5"/>
                      <a:pt x="38" y="5"/>
                      <a:pt x="38" y="5"/>
                    </a:cubicBezTo>
                    <a:cubicBezTo>
                      <a:pt x="10" y="7"/>
                      <a:pt x="3" y="1"/>
                      <a:pt x="3" y="1"/>
                    </a:cubicBezTo>
                    <a:cubicBezTo>
                      <a:pt x="2" y="0"/>
                      <a:pt x="1" y="0"/>
                      <a:pt x="0" y="1"/>
                    </a:cubicBezTo>
                    <a:cubicBezTo>
                      <a:pt x="0" y="2"/>
                      <a:pt x="0" y="3"/>
                      <a:pt x="0" y="3"/>
                    </a:cubicBezTo>
                    <a:cubicBezTo>
                      <a:pt x="1" y="4"/>
                      <a:pt x="9" y="10"/>
                      <a:pt x="38" y="9"/>
                    </a:cubicBezTo>
                    <a:cubicBezTo>
                      <a:pt x="39" y="9"/>
                      <a:pt x="40" y="8"/>
                      <a:pt x="40" y="7"/>
                    </a:cubicBezTo>
                    <a:cubicBezTo>
                      <a:pt x="40" y="6"/>
                      <a:pt x="39" y="5"/>
                      <a:pt x="39" y="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0" name="Freeform 479">
                <a:extLst>
                  <a:ext uri="{FF2B5EF4-FFF2-40B4-BE49-F238E27FC236}">
                    <a16:creationId xmlns:a16="http://schemas.microsoft.com/office/drawing/2014/main" id="{3C4F85ED-4D9C-4C41-9FBD-A6F49C4B926C}"/>
                  </a:ext>
                </a:extLst>
              </p:cNvPr>
              <p:cNvSpPr>
                <a:spLocks/>
              </p:cNvSpPr>
              <p:nvPr/>
            </p:nvSpPr>
            <p:spPr bwMode="auto">
              <a:xfrm>
                <a:off x="2406" y="1196"/>
                <a:ext cx="323" cy="511"/>
              </a:xfrm>
              <a:custGeom>
                <a:avLst/>
                <a:gdLst>
                  <a:gd name="T0" fmla="*/ 216 w 251"/>
                  <a:gd name="T1" fmla="*/ 193 h 397"/>
                  <a:gd name="T2" fmla="*/ 176 w 251"/>
                  <a:gd name="T3" fmla="*/ 320 h 397"/>
                  <a:gd name="T4" fmla="*/ 16 w 251"/>
                  <a:gd name="T5" fmla="*/ 338 h 397"/>
                  <a:gd name="T6" fmla="*/ 20 w 251"/>
                  <a:gd name="T7" fmla="*/ 199 h 397"/>
                  <a:gd name="T8" fmla="*/ 216 w 251"/>
                  <a:gd name="T9" fmla="*/ 193 h 397"/>
                </a:gdLst>
                <a:ahLst/>
                <a:cxnLst>
                  <a:cxn ang="0">
                    <a:pos x="T0" y="T1"/>
                  </a:cxn>
                  <a:cxn ang="0">
                    <a:pos x="T2" y="T3"/>
                  </a:cxn>
                  <a:cxn ang="0">
                    <a:pos x="T4" y="T5"/>
                  </a:cxn>
                  <a:cxn ang="0">
                    <a:pos x="T6" y="T7"/>
                  </a:cxn>
                  <a:cxn ang="0">
                    <a:pos x="T8" y="T9"/>
                  </a:cxn>
                </a:cxnLst>
                <a:rect l="0" t="0" r="r" b="b"/>
                <a:pathLst>
                  <a:path w="251" h="397">
                    <a:moveTo>
                      <a:pt x="216" y="193"/>
                    </a:moveTo>
                    <a:cubicBezTo>
                      <a:pt x="216" y="193"/>
                      <a:pt x="226" y="251"/>
                      <a:pt x="176" y="320"/>
                    </a:cubicBezTo>
                    <a:cubicBezTo>
                      <a:pt x="127" y="389"/>
                      <a:pt x="31" y="397"/>
                      <a:pt x="16" y="338"/>
                    </a:cubicBezTo>
                    <a:cubicBezTo>
                      <a:pt x="0" y="279"/>
                      <a:pt x="1" y="237"/>
                      <a:pt x="20" y="199"/>
                    </a:cubicBezTo>
                    <a:cubicBezTo>
                      <a:pt x="38" y="162"/>
                      <a:pt x="251" y="0"/>
                      <a:pt x="216" y="193"/>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1" name="Freeform 480">
                <a:extLst>
                  <a:ext uri="{FF2B5EF4-FFF2-40B4-BE49-F238E27FC236}">
                    <a16:creationId xmlns:a16="http://schemas.microsoft.com/office/drawing/2014/main" id="{A39AD004-4680-4E2D-8496-F59B4824449F}"/>
                  </a:ext>
                </a:extLst>
              </p:cNvPr>
              <p:cNvSpPr>
                <a:spLocks/>
              </p:cNvSpPr>
              <p:nvPr/>
            </p:nvSpPr>
            <p:spPr bwMode="auto">
              <a:xfrm>
                <a:off x="2361" y="1242"/>
                <a:ext cx="370" cy="282"/>
              </a:xfrm>
              <a:custGeom>
                <a:avLst/>
                <a:gdLst>
                  <a:gd name="T0" fmla="*/ 288 w 288"/>
                  <a:gd name="T1" fmla="*/ 8 h 219"/>
                  <a:gd name="T2" fmla="*/ 124 w 288"/>
                  <a:gd name="T3" fmla="*/ 211 h 219"/>
                  <a:gd name="T4" fmla="*/ 2 w 288"/>
                  <a:gd name="T5" fmla="*/ 164 h 219"/>
                  <a:gd name="T6" fmla="*/ 148 w 288"/>
                  <a:gd name="T7" fmla="*/ 5 h 219"/>
                  <a:gd name="T8" fmla="*/ 288 w 288"/>
                  <a:gd name="T9" fmla="*/ 8 h 219"/>
                </a:gdLst>
                <a:ahLst/>
                <a:cxnLst>
                  <a:cxn ang="0">
                    <a:pos x="T0" y="T1"/>
                  </a:cxn>
                  <a:cxn ang="0">
                    <a:pos x="T2" y="T3"/>
                  </a:cxn>
                  <a:cxn ang="0">
                    <a:pos x="T4" y="T5"/>
                  </a:cxn>
                  <a:cxn ang="0">
                    <a:pos x="T6" y="T7"/>
                  </a:cxn>
                  <a:cxn ang="0">
                    <a:pos x="T8" y="T9"/>
                  </a:cxn>
                </a:cxnLst>
                <a:rect l="0" t="0" r="r" b="b"/>
                <a:pathLst>
                  <a:path w="288" h="219">
                    <a:moveTo>
                      <a:pt x="288" y="8"/>
                    </a:moveTo>
                    <a:cubicBezTo>
                      <a:pt x="288" y="8"/>
                      <a:pt x="195" y="202"/>
                      <a:pt x="124" y="211"/>
                    </a:cubicBezTo>
                    <a:cubicBezTo>
                      <a:pt x="52" y="219"/>
                      <a:pt x="0" y="200"/>
                      <a:pt x="2" y="164"/>
                    </a:cubicBezTo>
                    <a:cubicBezTo>
                      <a:pt x="5" y="127"/>
                      <a:pt x="33" y="0"/>
                      <a:pt x="148" y="5"/>
                    </a:cubicBezTo>
                    <a:cubicBezTo>
                      <a:pt x="223" y="9"/>
                      <a:pt x="217" y="19"/>
                      <a:pt x="288" y="8"/>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2" name="Freeform 481">
                <a:extLst>
                  <a:ext uri="{FF2B5EF4-FFF2-40B4-BE49-F238E27FC236}">
                    <a16:creationId xmlns:a16="http://schemas.microsoft.com/office/drawing/2014/main" id="{AE64CBE8-5978-49AC-A589-56EF3A1963AE}"/>
                  </a:ext>
                </a:extLst>
              </p:cNvPr>
              <p:cNvSpPr>
                <a:spLocks/>
              </p:cNvSpPr>
              <p:nvPr/>
            </p:nvSpPr>
            <p:spPr bwMode="auto">
              <a:xfrm>
                <a:off x="2500" y="1154"/>
                <a:ext cx="325" cy="302"/>
              </a:xfrm>
              <a:custGeom>
                <a:avLst/>
                <a:gdLst>
                  <a:gd name="T0" fmla="*/ 221 w 253"/>
                  <a:gd name="T1" fmla="*/ 0 h 235"/>
                  <a:gd name="T2" fmla="*/ 110 w 253"/>
                  <a:gd name="T3" fmla="*/ 105 h 235"/>
                  <a:gd name="T4" fmla="*/ 8 w 253"/>
                  <a:gd name="T5" fmla="*/ 168 h 235"/>
                  <a:gd name="T6" fmla="*/ 109 w 253"/>
                  <a:gd name="T7" fmla="*/ 182 h 235"/>
                  <a:gd name="T8" fmla="*/ 140 w 253"/>
                  <a:gd name="T9" fmla="*/ 126 h 235"/>
                  <a:gd name="T10" fmla="*/ 196 w 253"/>
                  <a:gd name="T11" fmla="*/ 124 h 235"/>
                  <a:gd name="T12" fmla="*/ 207 w 253"/>
                  <a:gd name="T13" fmla="*/ 123 h 235"/>
                  <a:gd name="T14" fmla="*/ 244 w 253"/>
                  <a:gd name="T15" fmla="*/ 101 h 235"/>
                  <a:gd name="T16" fmla="*/ 221 w 253"/>
                  <a:gd name="T17" fmla="*/ 0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3" h="235">
                    <a:moveTo>
                      <a:pt x="221" y="0"/>
                    </a:moveTo>
                    <a:cubicBezTo>
                      <a:pt x="221" y="0"/>
                      <a:pt x="164" y="106"/>
                      <a:pt x="110" y="105"/>
                    </a:cubicBezTo>
                    <a:cubicBezTo>
                      <a:pt x="57" y="104"/>
                      <a:pt x="0" y="127"/>
                      <a:pt x="8" y="168"/>
                    </a:cubicBezTo>
                    <a:cubicBezTo>
                      <a:pt x="16" y="208"/>
                      <a:pt x="56" y="235"/>
                      <a:pt x="109" y="182"/>
                    </a:cubicBezTo>
                    <a:cubicBezTo>
                      <a:pt x="140" y="126"/>
                      <a:pt x="140" y="126"/>
                      <a:pt x="140" y="126"/>
                    </a:cubicBezTo>
                    <a:cubicBezTo>
                      <a:pt x="140" y="126"/>
                      <a:pt x="169" y="126"/>
                      <a:pt x="196" y="124"/>
                    </a:cubicBezTo>
                    <a:cubicBezTo>
                      <a:pt x="200" y="123"/>
                      <a:pt x="203" y="123"/>
                      <a:pt x="207" y="123"/>
                    </a:cubicBezTo>
                    <a:cubicBezTo>
                      <a:pt x="238" y="120"/>
                      <a:pt x="253" y="114"/>
                      <a:pt x="244" y="101"/>
                    </a:cubicBezTo>
                    <a:cubicBezTo>
                      <a:pt x="235" y="88"/>
                      <a:pt x="210" y="35"/>
                      <a:pt x="221"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3" name="Freeform 482">
                <a:extLst>
                  <a:ext uri="{FF2B5EF4-FFF2-40B4-BE49-F238E27FC236}">
                    <a16:creationId xmlns:a16="http://schemas.microsoft.com/office/drawing/2014/main" id="{8F2BF36C-9702-40D9-B9C1-D2316215601C}"/>
                  </a:ext>
                </a:extLst>
              </p:cNvPr>
              <p:cNvSpPr>
                <a:spLocks/>
              </p:cNvSpPr>
              <p:nvPr/>
            </p:nvSpPr>
            <p:spPr bwMode="auto">
              <a:xfrm>
                <a:off x="2465" y="1313"/>
                <a:ext cx="209" cy="112"/>
              </a:xfrm>
              <a:custGeom>
                <a:avLst/>
                <a:gdLst>
                  <a:gd name="T0" fmla="*/ 162 w 162"/>
                  <a:gd name="T1" fmla="*/ 0 h 87"/>
                  <a:gd name="T2" fmla="*/ 68 w 162"/>
                  <a:gd name="T3" fmla="*/ 76 h 87"/>
                  <a:gd name="T4" fmla="*/ 141 w 162"/>
                  <a:gd name="T5" fmla="*/ 43 h 87"/>
                  <a:gd name="T6" fmla="*/ 162 w 162"/>
                  <a:gd name="T7" fmla="*/ 0 h 87"/>
                </a:gdLst>
                <a:ahLst/>
                <a:cxnLst>
                  <a:cxn ang="0">
                    <a:pos x="T0" y="T1"/>
                  </a:cxn>
                  <a:cxn ang="0">
                    <a:pos x="T2" y="T3"/>
                  </a:cxn>
                  <a:cxn ang="0">
                    <a:pos x="T4" y="T5"/>
                  </a:cxn>
                  <a:cxn ang="0">
                    <a:pos x="T6" y="T7"/>
                  </a:cxn>
                </a:cxnLst>
                <a:rect l="0" t="0" r="r" b="b"/>
                <a:pathLst>
                  <a:path w="162" h="87">
                    <a:moveTo>
                      <a:pt x="162" y="0"/>
                    </a:moveTo>
                    <a:cubicBezTo>
                      <a:pt x="162" y="0"/>
                      <a:pt x="0" y="32"/>
                      <a:pt x="68" y="76"/>
                    </a:cubicBezTo>
                    <a:cubicBezTo>
                      <a:pt x="68" y="76"/>
                      <a:pt x="97" y="87"/>
                      <a:pt x="141" y="43"/>
                    </a:cubicBezTo>
                    <a:lnTo>
                      <a:pt x="162"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4" name="Freeform 483">
                <a:extLst>
                  <a:ext uri="{FF2B5EF4-FFF2-40B4-BE49-F238E27FC236}">
                    <a16:creationId xmlns:a16="http://schemas.microsoft.com/office/drawing/2014/main" id="{E14C2F4A-07C4-4D62-84C3-7309573F545B}"/>
                  </a:ext>
                </a:extLst>
              </p:cNvPr>
              <p:cNvSpPr>
                <a:spLocks/>
              </p:cNvSpPr>
              <p:nvPr/>
            </p:nvSpPr>
            <p:spPr bwMode="auto">
              <a:xfrm>
                <a:off x="2674" y="1313"/>
                <a:ext cx="167" cy="421"/>
              </a:xfrm>
              <a:custGeom>
                <a:avLst/>
                <a:gdLst>
                  <a:gd name="T0" fmla="*/ 65 w 130"/>
                  <a:gd name="T1" fmla="*/ 99 h 327"/>
                  <a:gd name="T2" fmla="*/ 68 w 130"/>
                  <a:gd name="T3" fmla="*/ 301 h 327"/>
                  <a:gd name="T4" fmla="*/ 35 w 130"/>
                  <a:gd name="T5" fmla="*/ 291 h 327"/>
                  <a:gd name="T6" fmla="*/ 0 w 130"/>
                  <a:gd name="T7" fmla="*/ 90 h 327"/>
                  <a:gd name="T8" fmla="*/ 65 w 130"/>
                  <a:gd name="T9" fmla="*/ 99 h 327"/>
                </a:gdLst>
                <a:ahLst/>
                <a:cxnLst>
                  <a:cxn ang="0">
                    <a:pos x="T0" y="T1"/>
                  </a:cxn>
                  <a:cxn ang="0">
                    <a:pos x="T2" y="T3"/>
                  </a:cxn>
                  <a:cxn ang="0">
                    <a:pos x="T4" y="T5"/>
                  </a:cxn>
                  <a:cxn ang="0">
                    <a:pos x="T6" y="T7"/>
                  </a:cxn>
                  <a:cxn ang="0">
                    <a:pos x="T8" y="T9"/>
                  </a:cxn>
                </a:cxnLst>
                <a:rect l="0" t="0" r="r" b="b"/>
                <a:pathLst>
                  <a:path w="130" h="327">
                    <a:moveTo>
                      <a:pt x="65" y="99"/>
                    </a:moveTo>
                    <a:cubicBezTo>
                      <a:pt x="65" y="99"/>
                      <a:pt x="130" y="231"/>
                      <a:pt x="68" y="301"/>
                    </a:cubicBezTo>
                    <a:cubicBezTo>
                      <a:pt x="68" y="301"/>
                      <a:pt x="40" y="327"/>
                      <a:pt x="35" y="291"/>
                    </a:cubicBezTo>
                    <a:cubicBezTo>
                      <a:pt x="30" y="256"/>
                      <a:pt x="0" y="90"/>
                      <a:pt x="0" y="90"/>
                    </a:cubicBezTo>
                    <a:cubicBezTo>
                      <a:pt x="0" y="90"/>
                      <a:pt x="14" y="0"/>
                      <a:pt x="65" y="99"/>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5" name="Freeform 484">
                <a:extLst>
                  <a:ext uri="{FF2B5EF4-FFF2-40B4-BE49-F238E27FC236}">
                    <a16:creationId xmlns:a16="http://schemas.microsoft.com/office/drawing/2014/main" id="{6DCD4B01-5F38-4225-9AD1-C62F7D5DB56D}"/>
                  </a:ext>
                </a:extLst>
              </p:cNvPr>
              <p:cNvSpPr>
                <a:spLocks/>
              </p:cNvSpPr>
              <p:nvPr/>
            </p:nvSpPr>
            <p:spPr bwMode="auto">
              <a:xfrm>
                <a:off x="2621" y="1312"/>
                <a:ext cx="260" cy="222"/>
              </a:xfrm>
              <a:custGeom>
                <a:avLst/>
                <a:gdLst>
                  <a:gd name="T0" fmla="*/ 118 w 202"/>
                  <a:gd name="T1" fmla="*/ 57 h 173"/>
                  <a:gd name="T2" fmla="*/ 180 w 202"/>
                  <a:gd name="T3" fmla="*/ 136 h 173"/>
                  <a:gd name="T4" fmla="*/ 139 w 202"/>
                  <a:gd name="T5" fmla="*/ 157 h 173"/>
                  <a:gd name="T6" fmla="*/ 100 w 202"/>
                  <a:gd name="T7" fmla="*/ 119 h 173"/>
                  <a:gd name="T8" fmla="*/ 20 w 202"/>
                  <a:gd name="T9" fmla="*/ 102 h 173"/>
                  <a:gd name="T10" fmla="*/ 41 w 202"/>
                  <a:gd name="T11" fmla="*/ 1 h 173"/>
                  <a:gd name="T12" fmla="*/ 100 w 202"/>
                  <a:gd name="T13" fmla="*/ 0 h 173"/>
                  <a:gd name="T14" fmla="*/ 118 w 202"/>
                  <a:gd name="T15" fmla="*/ 57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2" h="173">
                    <a:moveTo>
                      <a:pt x="118" y="57"/>
                    </a:moveTo>
                    <a:cubicBezTo>
                      <a:pt x="162" y="117"/>
                      <a:pt x="161" y="111"/>
                      <a:pt x="180" y="136"/>
                    </a:cubicBezTo>
                    <a:cubicBezTo>
                      <a:pt x="199" y="161"/>
                      <a:pt x="202" y="173"/>
                      <a:pt x="139" y="157"/>
                    </a:cubicBezTo>
                    <a:cubicBezTo>
                      <a:pt x="76" y="140"/>
                      <a:pt x="131" y="126"/>
                      <a:pt x="100" y="119"/>
                    </a:cubicBezTo>
                    <a:cubicBezTo>
                      <a:pt x="69" y="113"/>
                      <a:pt x="32" y="124"/>
                      <a:pt x="20" y="102"/>
                    </a:cubicBezTo>
                    <a:cubicBezTo>
                      <a:pt x="8" y="80"/>
                      <a:pt x="0" y="32"/>
                      <a:pt x="41" y="1"/>
                    </a:cubicBezTo>
                    <a:cubicBezTo>
                      <a:pt x="100" y="0"/>
                      <a:pt x="100" y="0"/>
                      <a:pt x="100" y="0"/>
                    </a:cubicBezTo>
                    <a:cubicBezTo>
                      <a:pt x="100" y="0"/>
                      <a:pt x="96" y="28"/>
                      <a:pt x="118" y="57"/>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6" name="Freeform 485">
                <a:extLst>
                  <a:ext uri="{FF2B5EF4-FFF2-40B4-BE49-F238E27FC236}">
                    <a16:creationId xmlns:a16="http://schemas.microsoft.com/office/drawing/2014/main" id="{62C2C62E-A560-488C-BA4F-ACC5B929C93A}"/>
                  </a:ext>
                </a:extLst>
              </p:cNvPr>
              <p:cNvSpPr>
                <a:spLocks/>
              </p:cNvSpPr>
              <p:nvPr/>
            </p:nvSpPr>
            <p:spPr bwMode="auto">
              <a:xfrm>
                <a:off x="2715" y="1096"/>
                <a:ext cx="344" cy="419"/>
              </a:xfrm>
              <a:custGeom>
                <a:avLst/>
                <a:gdLst>
                  <a:gd name="T0" fmla="*/ 196 w 268"/>
                  <a:gd name="T1" fmla="*/ 30 h 326"/>
                  <a:gd name="T2" fmla="*/ 202 w 268"/>
                  <a:gd name="T3" fmla="*/ 259 h 326"/>
                  <a:gd name="T4" fmla="*/ 80 w 268"/>
                  <a:gd name="T5" fmla="*/ 321 h 326"/>
                  <a:gd name="T6" fmla="*/ 2 w 268"/>
                  <a:gd name="T7" fmla="*/ 168 h 326"/>
                  <a:gd name="T8" fmla="*/ 196 w 268"/>
                  <a:gd name="T9" fmla="*/ 30 h 326"/>
                </a:gdLst>
                <a:ahLst/>
                <a:cxnLst>
                  <a:cxn ang="0">
                    <a:pos x="T0" y="T1"/>
                  </a:cxn>
                  <a:cxn ang="0">
                    <a:pos x="T2" y="T3"/>
                  </a:cxn>
                  <a:cxn ang="0">
                    <a:pos x="T4" y="T5"/>
                  </a:cxn>
                  <a:cxn ang="0">
                    <a:pos x="T6" y="T7"/>
                  </a:cxn>
                  <a:cxn ang="0">
                    <a:pos x="T8" y="T9"/>
                  </a:cxn>
                </a:cxnLst>
                <a:rect l="0" t="0" r="r" b="b"/>
                <a:pathLst>
                  <a:path w="268" h="326">
                    <a:moveTo>
                      <a:pt x="196" y="30"/>
                    </a:moveTo>
                    <a:cubicBezTo>
                      <a:pt x="196" y="30"/>
                      <a:pt x="268" y="168"/>
                      <a:pt x="202" y="259"/>
                    </a:cubicBezTo>
                    <a:cubicBezTo>
                      <a:pt x="202" y="259"/>
                      <a:pt x="151" y="326"/>
                      <a:pt x="80" y="321"/>
                    </a:cubicBezTo>
                    <a:cubicBezTo>
                      <a:pt x="80" y="321"/>
                      <a:pt x="3" y="288"/>
                      <a:pt x="2" y="168"/>
                    </a:cubicBezTo>
                    <a:cubicBezTo>
                      <a:pt x="0" y="47"/>
                      <a:pt x="206" y="0"/>
                      <a:pt x="196" y="30"/>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7" name="Freeform 486">
                <a:extLst>
                  <a:ext uri="{FF2B5EF4-FFF2-40B4-BE49-F238E27FC236}">
                    <a16:creationId xmlns:a16="http://schemas.microsoft.com/office/drawing/2014/main" id="{5C935902-2A7E-4F98-8C2B-293F15DC2198}"/>
                  </a:ext>
                </a:extLst>
              </p:cNvPr>
              <p:cNvSpPr>
                <a:spLocks/>
              </p:cNvSpPr>
              <p:nvPr/>
            </p:nvSpPr>
            <p:spPr bwMode="auto">
              <a:xfrm>
                <a:off x="2545" y="916"/>
                <a:ext cx="414" cy="394"/>
              </a:xfrm>
              <a:custGeom>
                <a:avLst/>
                <a:gdLst>
                  <a:gd name="T0" fmla="*/ 322 w 322"/>
                  <a:gd name="T1" fmla="*/ 161 h 307"/>
                  <a:gd name="T2" fmla="*/ 120 w 322"/>
                  <a:gd name="T3" fmla="*/ 232 h 307"/>
                  <a:gd name="T4" fmla="*/ 150 w 322"/>
                  <a:gd name="T5" fmla="*/ 46 h 307"/>
                  <a:gd name="T6" fmla="*/ 322 w 322"/>
                  <a:gd name="T7" fmla="*/ 161 h 307"/>
                </a:gdLst>
                <a:ahLst/>
                <a:cxnLst>
                  <a:cxn ang="0">
                    <a:pos x="T0" y="T1"/>
                  </a:cxn>
                  <a:cxn ang="0">
                    <a:pos x="T2" y="T3"/>
                  </a:cxn>
                  <a:cxn ang="0">
                    <a:pos x="T4" y="T5"/>
                  </a:cxn>
                  <a:cxn ang="0">
                    <a:pos x="T6" y="T7"/>
                  </a:cxn>
                </a:cxnLst>
                <a:rect l="0" t="0" r="r" b="b"/>
                <a:pathLst>
                  <a:path w="322" h="307">
                    <a:moveTo>
                      <a:pt x="322" y="161"/>
                    </a:moveTo>
                    <a:cubicBezTo>
                      <a:pt x="322" y="161"/>
                      <a:pt x="240" y="307"/>
                      <a:pt x="120" y="232"/>
                    </a:cubicBezTo>
                    <a:cubicBezTo>
                      <a:pt x="0" y="157"/>
                      <a:pt x="129" y="57"/>
                      <a:pt x="150" y="46"/>
                    </a:cubicBezTo>
                    <a:cubicBezTo>
                      <a:pt x="172" y="35"/>
                      <a:pt x="282" y="0"/>
                      <a:pt x="322" y="161"/>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8" name="Freeform 487">
                <a:extLst>
                  <a:ext uri="{FF2B5EF4-FFF2-40B4-BE49-F238E27FC236}">
                    <a16:creationId xmlns:a16="http://schemas.microsoft.com/office/drawing/2014/main" id="{32508269-3BFF-4663-B836-A6395AC18C90}"/>
                  </a:ext>
                </a:extLst>
              </p:cNvPr>
              <p:cNvSpPr>
                <a:spLocks/>
              </p:cNvSpPr>
              <p:nvPr/>
            </p:nvSpPr>
            <p:spPr bwMode="auto">
              <a:xfrm>
                <a:off x="2585" y="913"/>
                <a:ext cx="335" cy="310"/>
              </a:xfrm>
              <a:custGeom>
                <a:avLst/>
                <a:gdLst>
                  <a:gd name="T0" fmla="*/ 261 w 261"/>
                  <a:gd name="T1" fmla="*/ 155 h 241"/>
                  <a:gd name="T2" fmla="*/ 105 w 261"/>
                  <a:gd name="T3" fmla="*/ 207 h 241"/>
                  <a:gd name="T4" fmla="*/ 261 w 261"/>
                  <a:gd name="T5" fmla="*/ 155 h 241"/>
                </a:gdLst>
                <a:ahLst/>
                <a:cxnLst>
                  <a:cxn ang="0">
                    <a:pos x="T0" y="T1"/>
                  </a:cxn>
                  <a:cxn ang="0">
                    <a:pos x="T2" y="T3"/>
                  </a:cxn>
                  <a:cxn ang="0">
                    <a:pos x="T4" y="T5"/>
                  </a:cxn>
                </a:cxnLst>
                <a:rect l="0" t="0" r="r" b="b"/>
                <a:pathLst>
                  <a:path w="261" h="241">
                    <a:moveTo>
                      <a:pt x="261" y="155"/>
                    </a:moveTo>
                    <a:cubicBezTo>
                      <a:pt x="261" y="155"/>
                      <a:pt x="0" y="0"/>
                      <a:pt x="105" y="207"/>
                    </a:cubicBezTo>
                    <a:cubicBezTo>
                      <a:pt x="122" y="241"/>
                      <a:pt x="231" y="134"/>
                      <a:pt x="261" y="155"/>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9" name="Freeform 488">
                <a:extLst>
                  <a:ext uri="{FF2B5EF4-FFF2-40B4-BE49-F238E27FC236}">
                    <a16:creationId xmlns:a16="http://schemas.microsoft.com/office/drawing/2014/main" id="{56147242-F513-4A58-BB47-A087CC17C01E}"/>
                  </a:ext>
                </a:extLst>
              </p:cNvPr>
              <p:cNvSpPr>
                <a:spLocks/>
              </p:cNvSpPr>
              <p:nvPr/>
            </p:nvSpPr>
            <p:spPr bwMode="auto">
              <a:xfrm>
                <a:off x="2836" y="795"/>
                <a:ext cx="307" cy="343"/>
              </a:xfrm>
              <a:custGeom>
                <a:avLst/>
                <a:gdLst>
                  <a:gd name="T0" fmla="*/ 122 w 239"/>
                  <a:gd name="T1" fmla="*/ 246 h 267"/>
                  <a:gd name="T2" fmla="*/ 222 w 239"/>
                  <a:gd name="T3" fmla="*/ 81 h 267"/>
                  <a:gd name="T4" fmla="*/ 76 w 239"/>
                  <a:gd name="T5" fmla="*/ 43 h 267"/>
                  <a:gd name="T6" fmla="*/ 86 w 239"/>
                  <a:gd name="T7" fmla="*/ 248 h 267"/>
                  <a:gd name="T8" fmla="*/ 122 w 239"/>
                  <a:gd name="T9" fmla="*/ 246 h 267"/>
                </a:gdLst>
                <a:ahLst/>
                <a:cxnLst>
                  <a:cxn ang="0">
                    <a:pos x="T0" y="T1"/>
                  </a:cxn>
                  <a:cxn ang="0">
                    <a:pos x="T2" y="T3"/>
                  </a:cxn>
                  <a:cxn ang="0">
                    <a:pos x="T4" y="T5"/>
                  </a:cxn>
                  <a:cxn ang="0">
                    <a:pos x="T6" y="T7"/>
                  </a:cxn>
                  <a:cxn ang="0">
                    <a:pos x="T8" y="T9"/>
                  </a:cxn>
                </a:cxnLst>
                <a:rect l="0" t="0" r="r" b="b"/>
                <a:pathLst>
                  <a:path w="239" h="267">
                    <a:moveTo>
                      <a:pt x="122" y="246"/>
                    </a:moveTo>
                    <a:cubicBezTo>
                      <a:pt x="122" y="246"/>
                      <a:pt x="239" y="161"/>
                      <a:pt x="222" y="81"/>
                    </a:cubicBezTo>
                    <a:cubicBezTo>
                      <a:pt x="204" y="0"/>
                      <a:pt x="108" y="5"/>
                      <a:pt x="76" y="43"/>
                    </a:cubicBezTo>
                    <a:cubicBezTo>
                      <a:pt x="44" y="82"/>
                      <a:pt x="0" y="163"/>
                      <a:pt x="86" y="248"/>
                    </a:cubicBezTo>
                    <a:cubicBezTo>
                      <a:pt x="86" y="248"/>
                      <a:pt x="97" y="267"/>
                      <a:pt x="122" y="246"/>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0" name="Freeform 489">
                <a:extLst>
                  <a:ext uri="{FF2B5EF4-FFF2-40B4-BE49-F238E27FC236}">
                    <a16:creationId xmlns:a16="http://schemas.microsoft.com/office/drawing/2014/main" id="{A2916599-3140-4622-B862-F0267B0D4DD1}"/>
                  </a:ext>
                </a:extLst>
              </p:cNvPr>
              <p:cNvSpPr>
                <a:spLocks/>
              </p:cNvSpPr>
              <p:nvPr/>
            </p:nvSpPr>
            <p:spPr bwMode="auto">
              <a:xfrm>
                <a:off x="2891" y="840"/>
                <a:ext cx="219" cy="360"/>
              </a:xfrm>
              <a:custGeom>
                <a:avLst/>
                <a:gdLst>
                  <a:gd name="T0" fmla="*/ 90 w 170"/>
                  <a:gd name="T1" fmla="*/ 183 h 280"/>
                  <a:gd name="T2" fmla="*/ 131 w 170"/>
                  <a:gd name="T3" fmla="*/ 43 h 280"/>
                  <a:gd name="T4" fmla="*/ 28 w 170"/>
                  <a:gd name="T5" fmla="*/ 155 h 280"/>
                  <a:gd name="T6" fmla="*/ 90 w 170"/>
                  <a:gd name="T7" fmla="*/ 183 h 280"/>
                </a:gdLst>
                <a:ahLst/>
                <a:cxnLst>
                  <a:cxn ang="0">
                    <a:pos x="T0" y="T1"/>
                  </a:cxn>
                  <a:cxn ang="0">
                    <a:pos x="T2" y="T3"/>
                  </a:cxn>
                  <a:cxn ang="0">
                    <a:pos x="T4" y="T5"/>
                  </a:cxn>
                  <a:cxn ang="0">
                    <a:pos x="T6" y="T7"/>
                  </a:cxn>
                </a:cxnLst>
                <a:rect l="0" t="0" r="r" b="b"/>
                <a:pathLst>
                  <a:path w="170" h="280">
                    <a:moveTo>
                      <a:pt x="90" y="183"/>
                    </a:moveTo>
                    <a:cubicBezTo>
                      <a:pt x="90" y="183"/>
                      <a:pt x="170" y="86"/>
                      <a:pt x="131" y="43"/>
                    </a:cubicBezTo>
                    <a:cubicBezTo>
                      <a:pt x="91" y="0"/>
                      <a:pt x="0" y="30"/>
                      <a:pt x="28" y="155"/>
                    </a:cubicBezTo>
                    <a:cubicBezTo>
                      <a:pt x="56" y="280"/>
                      <a:pt x="75" y="192"/>
                      <a:pt x="90" y="183"/>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1" name="Freeform 490">
                <a:extLst>
                  <a:ext uri="{FF2B5EF4-FFF2-40B4-BE49-F238E27FC236}">
                    <a16:creationId xmlns:a16="http://schemas.microsoft.com/office/drawing/2014/main" id="{4745EE29-CB73-4454-965E-3141BB704226}"/>
                  </a:ext>
                </a:extLst>
              </p:cNvPr>
              <p:cNvSpPr>
                <a:spLocks/>
              </p:cNvSpPr>
              <p:nvPr/>
            </p:nvSpPr>
            <p:spPr bwMode="auto">
              <a:xfrm>
                <a:off x="2906" y="912"/>
                <a:ext cx="468" cy="308"/>
              </a:xfrm>
              <a:custGeom>
                <a:avLst/>
                <a:gdLst>
                  <a:gd name="T0" fmla="*/ 171 w 364"/>
                  <a:gd name="T1" fmla="*/ 67 h 240"/>
                  <a:gd name="T2" fmla="*/ 348 w 364"/>
                  <a:gd name="T3" fmla="*/ 109 h 240"/>
                  <a:gd name="T4" fmla="*/ 105 w 364"/>
                  <a:gd name="T5" fmla="*/ 202 h 240"/>
                  <a:gd name="T6" fmla="*/ 171 w 364"/>
                  <a:gd name="T7" fmla="*/ 67 h 240"/>
                </a:gdLst>
                <a:ahLst/>
                <a:cxnLst>
                  <a:cxn ang="0">
                    <a:pos x="T0" y="T1"/>
                  </a:cxn>
                  <a:cxn ang="0">
                    <a:pos x="T2" y="T3"/>
                  </a:cxn>
                  <a:cxn ang="0">
                    <a:pos x="T4" y="T5"/>
                  </a:cxn>
                  <a:cxn ang="0">
                    <a:pos x="T6" y="T7"/>
                  </a:cxn>
                </a:cxnLst>
                <a:rect l="0" t="0" r="r" b="b"/>
                <a:pathLst>
                  <a:path w="364" h="240">
                    <a:moveTo>
                      <a:pt x="171" y="67"/>
                    </a:moveTo>
                    <a:cubicBezTo>
                      <a:pt x="171" y="67"/>
                      <a:pt x="364" y="0"/>
                      <a:pt x="348" y="109"/>
                    </a:cubicBezTo>
                    <a:cubicBezTo>
                      <a:pt x="331" y="217"/>
                      <a:pt x="177" y="240"/>
                      <a:pt x="105" y="202"/>
                    </a:cubicBezTo>
                    <a:cubicBezTo>
                      <a:pt x="33" y="164"/>
                      <a:pt x="0" y="147"/>
                      <a:pt x="171" y="6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2" name="Freeform 491">
                <a:extLst>
                  <a:ext uri="{FF2B5EF4-FFF2-40B4-BE49-F238E27FC236}">
                    <a16:creationId xmlns:a16="http://schemas.microsoft.com/office/drawing/2014/main" id="{26C3DEA9-9BC6-41A0-8664-028976A40B0F}"/>
                  </a:ext>
                </a:extLst>
              </p:cNvPr>
              <p:cNvSpPr>
                <a:spLocks/>
              </p:cNvSpPr>
              <p:nvPr/>
            </p:nvSpPr>
            <p:spPr bwMode="auto">
              <a:xfrm>
                <a:off x="2986" y="997"/>
                <a:ext cx="337" cy="178"/>
              </a:xfrm>
              <a:custGeom>
                <a:avLst/>
                <a:gdLst>
                  <a:gd name="T0" fmla="*/ 0 w 262"/>
                  <a:gd name="T1" fmla="*/ 102 h 139"/>
                  <a:gd name="T2" fmla="*/ 221 w 262"/>
                  <a:gd name="T3" fmla="*/ 85 h 139"/>
                  <a:gd name="T4" fmla="*/ 0 w 262"/>
                  <a:gd name="T5" fmla="*/ 102 h 139"/>
                </a:gdLst>
                <a:ahLst/>
                <a:cxnLst>
                  <a:cxn ang="0">
                    <a:pos x="T0" y="T1"/>
                  </a:cxn>
                  <a:cxn ang="0">
                    <a:pos x="T2" y="T3"/>
                  </a:cxn>
                  <a:cxn ang="0">
                    <a:pos x="T4" y="T5"/>
                  </a:cxn>
                </a:cxnLst>
                <a:rect l="0" t="0" r="r" b="b"/>
                <a:pathLst>
                  <a:path w="262" h="139">
                    <a:moveTo>
                      <a:pt x="0" y="102"/>
                    </a:moveTo>
                    <a:cubicBezTo>
                      <a:pt x="0" y="102"/>
                      <a:pt x="180" y="139"/>
                      <a:pt x="221" y="85"/>
                    </a:cubicBezTo>
                    <a:cubicBezTo>
                      <a:pt x="262" y="30"/>
                      <a:pt x="160" y="0"/>
                      <a:pt x="0" y="102"/>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3" name="Freeform 492">
                <a:extLst>
                  <a:ext uri="{FF2B5EF4-FFF2-40B4-BE49-F238E27FC236}">
                    <a16:creationId xmlns:a16="http://schemas.microsoft.com/office/drawing/2014/main" id="{6175C829-5F03-4A33-9D6A-7FD5D396BF8B}"/>
                  </a:ext>
                </a:extLst>
              </p:cNvPr>
              <p:cNvSpPr>
                <a:spLocks/>
              </p:cNvSpPr>
              <p:nvPr/>
            </p:nvSpPr>
            <p:spPr bwMode="auto">
              <a:xfrm>
                <a:off x="2878" y="1088"/>
                <a:ext cx="453" cy="406"/>
              </a:xfrm>
              <a:custGeom>
                <a:avLst/>
                <a:gdLst>
                  <a:gd name="T0" fmla="*/ 71 w 352"/>
                  <a:gd name="T1" fmla="*/ 23 h 316"/>
                  <a:gd name="T2" fmla="*/ 308 w 352"/>
                  <a:gd name="T3" fmla="*/ 258 h 316"/>
                  <a:gd name="T4" fmla="*/ 178 w 352"/>
                  <a:gd name="T5" fmla="*/ 276 h 316"/>
                  <a:gd name="T6" fmla="*/ 49 w 352"/>
                  <a:gd name="T7" fmla="*/ 140 h 316"/>
                  <a:gd name="T8" fmla="*/ 71 w 352"/>
                  <a:gd name="T9" fmla="*/ 23 h 316"/>
                </a:gdLst>
                <a:ahLst/>
                <a:cxnLst>
                  <a:cxn ang="0">
                    <a:pos x="T0" y="T1"/>
                  </a:cxn>
                  <a:cxn ang="0">
                    <a:pos x="T2" y="T3"/>
                  </a:cxn>
                  <a:cxn ang="0">
                    <a:pos x="T4" y="T5"/>
                  </a:cxn>
                  <a:cxn ang="0">
                    <a:pos x="T6" y="T7"/>
                  </a:cxn>
                  <a:cxn ang="0">
                    <a:pos x="T8" y="T9"/>
                  </a:cxn>
                </a:cxnLst>
                <a:rect l="0" t="0" r="r" b="b"/>
                <a:pathLst>
                  <a:path w="352" h="316">
                    <a:moveTo>
                      <a:pt x="71" y="23"/>
                    </a:moveTo>
                    <a:cubicBezTo>
                      <a:pt x="71" y="23"/>
                      <a:pt x="352" y="77"/>
                      <a:pt x="308" y="258"/>
                    </a:cubicBezTo>
                    <a:cubicBezTo>
                      <a:pt x="308" y="258"/>
                      <a:pt x="293" y="316"/>
                      <a:pt x="178" y="276"/>
                    </a:cubicBezTo>
                    <a:cubicBezTo>
                      <a:pt x="63" y="236"/>
                      <a:pt x="49" y="140"/>
                      <a:pt x="49" y="140"/>
                    </a:cubicBezTo>
                    <a:cubicBezTo>
                      <a:pt x="49" y="140"/>
                      <a:pt x="0" y="0"/>
                      <a:pt x="71" y="23"/>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4" name="Freeform 493">
                <a:extLst>
                  <a:ext uri="{FF2B5EF4-FFF2-40B4-BE49-F238E27FC236}">
                    <a16:creationId xmlns:a16="http://schemas.microsoft.com/office/drawing/2014/main" id="{D2DBF595-4F7F-4728-85B2-AA33B72E58DB}"/>
                  </a:ext>
                </a:extLst>
              </p:cNvPr>
              <p:cNvSpPr>
                <a:spLocks/>
              </p:cNvSpPr>
              <p:nvPr/>
            </p:nvSpPr>
            <p:spPr bwMode="auto">
              <a:xfrm>
                <a:off x="2945" y="1115"/>
                <a:ext cx="302" cy="333"/>
              </a:xfrm>
              <a:custGeom>
                <a:avLst/>
                <a:gdLst>
                  <a:gd name="T0" fmla="*/ 44 w 235"/>
                  <a:gd name="T1" fmla="*/ 20 h 259"/>
                  <a:gd name="T2" fmla="*/ 178 w 235"/>
                  <a:gd name="T3" fmla="*/ 165 h 259"/>
                  <a:gd name="T4" fmla="*/ 18 w 235"/>
                  <a:gd name="T5" fmla="*/ 105 h 259"/>
                  <a:gd name="T6" fmla="*/ 44 w 235"/>
                  <a:gd name="T7" fmla="*/ 20 h 259"/>
                </a:gdLst>
                <a:ahLst/>
                <a:cxnLst>
                  <a:cxn ang="0">
                    <a:pos x="T0" y="T1"/>
                  </a:cxn>
                  <a:cxn ang="0">
                    <a:pos x="T2" y="T3"/>
                  </a:cxn>
                  <a:cxn ang="0">
                    <a:pos x="T4" y="T5"/>
                  </a:cxn>
                  <a:cxn ang="0">
                    <a:pos x="T6" y="T7"/>
                  </a:cxn>
                </a:cxnLst>
                <a:rect l="0" t="0" r="r" b="b"/>
                <a:pathLst>
                  <a:path w="235" h="259">
                    <a:moveTo>
                      <a:pt x="44" y="20"/>
                    </a:moveTo>
                    <a:cubicBezTo>
                      <a:pt x="44" y="20"/>
                      <a:pt x="235" y="70"/>
                      <a:pt x="178" y="165"/>
                    </a:cubicBezTo>
                    <a:cubicBezTo>
                      <a:pt x="121" y="259"/>
                      <a:pt x="35" y="181"/>
                      <a:pt x="18" y="105"/>
                    </a:cubicBezTo>
                    <a:cubicBezTo>
                      <a:pt x="0" y="29"/>
                      <a:pt x="16" y="0"/>
                      <a:pt x="44" y="2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5" name="Freeform 494">
                <a:extLst>
                  <a:ext uri="{FF2B5EF4-FFF2-40B4-BE49-F238E27FC236}">
                    <a16:creationId xmlns:a16="http://schemas.microsoft.com/office/drawing/2014/main" id="{62EFFD73-9D8D-4117-ABBE-1309BB532427}"/>
                  </a:ext>
                </a:extLst>
              </p:cNvPr>
              <p:cNvSpPr>
                <a:spLocks/>
              </p:cNvSpPr>
              <p:nvPr/>
            </p:nvSpPr>
            <p:spPr bwMode="auto">
              <a:xfrm>
                <a:off x="2716" y="1145"/>
                <a:ext cx="265" cy="352"/>
              </a:xfrm>
              <a:custGeom>
                <a:avLst/>
                <a:gdLst>
                  <a:gd name="T0" fmla="*/ 164 w 206"/>
                  <a:gd name="T1" fmla="*/ 0 h 274"/>
                  <a:gd name="T2" fmla="*/ 123 w 206"/>
                  <a:gd name="T3" fmla="*/ 213 h 274"/>
                  <a:gd name="T4" fmla="*/ 51 w 206"/>
                  <a:gd name="T5" fmla="*/ 72 h 274"/>
                  <a:gd name="T6" fmla="*/ 164 w 206"/>
                  <a:gd name="T7" fmla="*/ 0 h 274"/>
                </a:gdLst>
                <a:ahLst/>
                <a:cxnLst>
                  <a:cxn ang="0">
                    <a:pos x="T0" y="T1"/>
                  </a:cxn>
                  <a:cxn ang="0">
                    <a:pos x="T2" y="T3"/>
                  </a:cxn>
                  <a:cxn ang="0">
                    <a:pos x="T4" y="T5"/>
                  </a:cxn>
                  <a:cxn ang="0">
                    <a:pos x="T6" y="T7"/>
                  </a:cxn>
                </a:cxnLst>
                <a:rect l="0" t="0" r="r" b="b"/>
                <a:pathLst>
                  <a:path w="206" h="274">
                    <a:moveTo>
                      <a:pt x="164" y="0"/>
                    </a:moveTo>
                    <a:cubicBezTo>
                      <a:pt x="164" y="0"/>
                      <a:pt x="206" y="153"/>
                      <a:pt x="123" y="213"/>
                    </a:cubicBezTo>
                    <a:cubicBezTo>
                      <a:pt x="41" y="274"/>
                      <a:pt x="0" y="111"/>
                      <a:pt x="51" y="72"/>
                    </a:cubicBezTo>
                    <a:cubicBezTo>
                      <a:pt x="102" y="33"/>
                      <a:pt x="164" y="0"/>
                      <a:pt x="164" y="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6" name="Freeform 495">
                <a:extLst>
                  <a:ext uri="{FF2B5EF4-FFF2-40B4-BE49-F238E27FC236}">
                    <a16:creationId xmlns:a16="http://schemas.microsoft.com/office/drawing/2014/main" id="{AD39B9F5-3D02-464D-850E-DFC9ACF6CF78}"/>
                  </a:ext>
                </a:extLst>
              </p:cNvPr>
              <p:cNvSpPr>
                <a:spLocks/>
              </p:cNvSpPr>
              <p:nvPr/>
            </p:nvSpPr>
            <p:spPr bwMode="auto">
              <a:xfrm>
                <a:off x="2740" y="925"/>
                <a:ext cx="417" cy="379"/>
              </a:xfrm>
              <a:custGeom>
                <a:avLst/>
                <a:gdLst>
                  <a:gd name="T0" fmla="*/ 249 w 324"/>
                  <a:gd name="T1" fmla="*/ 116 h 295"/>
                  <a:gd name="T2" fmla="*/ 298 w 324"/>
                  <a:gd name="T3" fmla="*/ 120 h 295"/>
                  <a:gd name="T4" fmla="*/ 303 w 324"/>
                  <a:gd name="T5" fmla="*/ 141 h 295"/>
                  <a:gd name="T6" fmla="*/ 278 w 324"/>
                  <a:gd name="T7" fmla="*/ 154 h 295"/>
                  <a:gd name="T8" fmla="*/ 280 w 324"/>
                  <a:gd name="T9" fmla="*/ 175 h 295"/>
                  <a:gd name="T10" fmla="*/ 290 w 324"/>
                  <a:gd name="T11" fmla="*/ 205 h 295"/>
                  <a:gd name="T12" fmla="*/ 298 w 324"/>
                  <a:gd name="T13" fmla="*/ 231 h 295"/>
                  <a:gd name="T14" fmla="*/ 293 w 324"/>
                  <a:gd name="T15" fmla="*/ 250 h 295"/>
                  <a:gd name="T16" fmla="*/ 230 w 324"/>
                  <a:gd name="T17" fmla="*/ 215 h 295"/>
                  <a:gd name="T18" fmla="*/ 257 w 324"/>
                  <a:gd name="T19" fmla="*/ 268 h 295"/>
                  <a:gd name="T20" fmla="*/ 227 w 324"/>
                  <a:gd name="T21" fmla="*/ 260 h 295"/>
                  <a:gd name="T22" fmla="*/ 226 w 324"/>
                  <a:gd name="T23" fmla="*/ 284 h 295"/>
                  <a:gd name="T24" fmla="*/ 184 w 324"/>
                  <a:gd name="T25" fmla="*/ 231 h 295"/>
                  <a:gd name="T26" fmla="*/ 171 w 324"/>
                  <a:gd name="T27" fmla="*/ 265 h 295"/>
                  <a:gd name="T28" fmla="*/ 156 w 324"/>
                  <a:gd name="T29" fmla="*/ 279 h 295"/>
                  <a:gd name="T30" fmla="*/ 132 w 324"/>
                  <a:gd name="T31" fmla="*/ 279 h 295"/>
                  <a:gd name="T32" fmla="*/ 120 w 324"/>
                  <a:gd name="T33" fmla="*/ 285 h 295"/>
                  <a:gd name="T34" fmla="*/ 125 w 324"/>
                  <a:gd name="T35" fmla="*/ 219 h 295"/>
                  <a:gd name="T36" fmla="*/ 91 w 324"/>
                  <a:gd name="T37" fmla="*/ 230 h 295"/>
                  <a:gd name="T38" fmla="*/ 86 w 324"/>
                  <a:gd name="T39" fmla="*/ 214 h 295"/>
                  <a:gd name="T40" fmla="*/ 70 w 324"/>
                  <a:gd name="T41" fmla="*/ 191 h 295"/>
                  <a:gd name="T42" fmla="*/ 26 w 324"/>
                  <a:gd name="T43" fmla="*/ 164 h 295"/>
                  <a:gd name="T44" fmla="*/ 34 w 324"/>
                  <a:gd name="T45" fmla="*/ 144 h 295"/>
                  <a:gd name="T46" fmla="*/ 97 w 324"/>
                  <a:gd name="T47" fmla="*/ 129 h 295"/>
                  <a:gd name="T48" fmla="*/ 54 w 324"/>
                  <a:gd name="T49" fmla="*/ 104 h 295"/>
                  <a:gd name="T50" fmla="*/ 112 w 324"/>
                  <a:gd name="T51" fmla="*/ 119 h 295"/>
                  <a:gd name="T52" fmla="*/ 74 w 324"/>
                  <a:gd name="T53" fmla="*/ 81 h 295"/>
                  <a:gd name="T54" fmla="*/ 124 w 324"/>
                  <a:gd name="T55" fmla="*/ 101 h 295"/>
                  <a:gd name="T56" fmla="*/ 136 w 324"/>
                  <a:gd name="T57" fmla="*/ 26 h 295"/>
                  <a:gd name="T58" fmla="*/ 153 w 324"/>
                  <a:gd name="T59" fmla="*/ 61 h 295"/>
                  <a:gd name="T60" fmla="*/ 162 w 324"/>
                  <a:gd name="T61" fmla="*/ 17 h 295"/>
                  <a:gd name="T62" fmla="*/ 181 w 324"/>
                  <a:gd name="T63" fmla="*/ 55 h 295"/>
                  <a:gd name="T64" fmla="*/ 203 w 324"/>
                  <a:gd name="T65" fmla="*/ 24 h 295"/>
                  <a:gd name="T66" fmla="*/ 225 w 324"/>
                  <a:gd name="T67" fmla="*/ 68 h 295"/>
                  <a:gd name="T68" fmla="*/ 222 w 324"/>
                  <a:gd name="T69" fmla="*/ 109 h 295"/>
                  <a:gd name="T70" fmla="*/ 297 w 324"/>
                  <a:gd name="T71" fmla="*/ 75 h 295"/>
                  <a:gd name="T72" fmla="*/ 249 w 324"/>
                  <a:gd name="T73" fmla="*/ 116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24" h="295">
                    <a:moveTo>
                      <a:pt x="249" y="116"/>
                    </a:moveTo>
                    <a:cubicBezTo>
                      <a:pt x="249" y="116"/>
                      <a:pt x="301" y="110"/>
                      <a:pt x="298" y="120"/>
                    </a:cubicBezTo>
                    <a:cubicBezTo>
                      <a:pt x="294" y="130"/>
                      <a:pt x="303" y="137"/>
                      <a:pt x="303" y="141"/>
                    </a:cubicBezTo>
                    <a:cubicBezTo>
                      <a:pt x="303" y="146"/>
                      <a:pt x="278" y="149"/>
                      <a:pt x="278" y="154"/>
                    </a:cubicBezTo>
                    <a:cubicBezTo>
                      <a:pt x="278" y="159"/>
                      <a:pt x="296" y="175"/>
                      <a:pt x="280" y="175"/>
                    </a:cubicBezTo>
                    <a:cubicBezTo>
                      <a:pt x="263" y="176"/>
                      <a:pt x="281" y="192"/>
                      <a:pt x="290" y="205"/>
                    </a:cubicBezTo>
                    <a:cubicBezTo>
                      <a:pt x="298" y="217"/>
                      <a:pt x="305" y="227"/>
                      <a:pt x="298" y="231"/>
                    </a:cubicBezTo>
                    <a:cubicBezTo>
                      <a:pt x="292" y="235"/>
                      <a:pt x="294" y="242"/>
                      <a:pt x="293" y="250"/>
                    </a:cubicBezTo>
                    <a:cubicBezTo>
                      <a:pt x="292" y="257"/>
                      <a:pt x="232" y="208"/>
                      <a:pt x="230" y="215"/>
                    </a:cubicBezTo>
                    <a:cubicBezTo>
                      <a:pt x="228" y="222"/>
                      <a:pt x="265" y="268"/>
                      <a:pt x="257" y="268"/>
                    </a:cubicBezTo>
                    <a:cubicBezTo>
                      <a:pt x="249" y="269"/>
                      <a:pt x="227" y="251"/>
                      <a:pt x="227" y="260"/>
                    </a:cubicBezTo>
                    <a:cubicBezTo>
                      <a:pt x="227" y="270"/>
                      <a:pt x="233" y="287"/>
                      <a:pt x="226" y="284"/>
                    </a:cubicBezTo>
                    <a:cubicBezTo>
                      <a:pt x="219" y="282"/>
                      <a:pt x="184" y="218"/>
                      <a:pt x="184" y="231"/>
                    </a:cubicBezTo>
                    <a:cubicBezTo>
                      <a:pt x="184" y="244"/>
                      <a:pt x="174" y="270"/>
                      <a:pt x="171" y="265"/>
                    </a:cubicBezTo>
                    <a:cubicBezTo>
                      <a:pt x="168" y="261"/>
                      <a:pt x="171" y="264"/>
                      <a:pt x="156" y="279"/>
                    </a:cubicBezTo>
                    <a:cubicBezTo>
                      <a:pt x="140" y="295"/>
                      <a:pt x="132" y="279"/>
                      <a:pt x="132" y="279"/>
                    </a:cubicBezTo>
                    <a:cubicBezTo>
                      <a:pt x="132" y="279"/>
                      <a:pt x="137" y="276"/>
                      <a:pt x="120" y="285"/>
                    </a:cubicBezTo>
                    <a:cubicBezTo>
                      <a:pt x="102" y="294"/>
                      <a:pt x="122" y="241"/>
                      <a:pt x="125" y="219"/>
                    </a:cubicBezTo>
                    <a:cubicBezTo>
                      <a:pt x="128" y="197"/>
                      <a:pt x="102" y="226"/>
                      <a:pt x="91" y="230"/>
                    </a:cubicBezTo>
                    <a:cubicBezTo>
                      <a:pt x="80" y="234"/>
                      <a:pt x="70" y="239"/>
                      <a:pt x="86" y="214"/>
                    </a:cubicBezTo>
                    <a:cubicBezTo>
                      <a:pt x="102" y="189"/>
                      <a:pt x="87" y="191"/>
                      <a:pt x="70" y="191"/>
                    </a:cubicBezTo>
                    <a:cubicBezTo>
                      <a:pt x="52" y="191"/>
                      <a:pt x="0" y="172"/>
                      <a:pt x="26" y="164"/>
                    </a:cubicBezTo>
                    <a:cubicBezTo>
                      <a:pt x="53" y="156"/>
                      <a:pt x="41" y="154"/>
                      <a:pt x="34" y="144"/>
                    </a:cubicBezTo>
                    <a:cubicBezTo>
                      <a:pt x="26" y="133"/>
                      <a:pt x="79" y="134"/>
                      <a:pt x="97" y="129"/>
                    </a:cubicBezTo>
                    <a:cubicBezTo>
                      <a:pt x="115" y="124"/>
                      <a:pt x="57" y="118"/>
                      <a:pt x="54" y="104"/>
                    </a:cubicBezTo>
                    <a:cubicBezTo>
                      <a:pt x="52" y="90"/>
                      <a:pt x="98" y="119"/>
                      <a:pt x="112" y="119"/>
                    </a:cubicBezTo>
                    <a:cubicBezTo>
                      <a:pt x="126" y="118"/>
                      <a:pt x="78" y="94"/>
                      <a:pt x="74" y="81"/>
                    </a:cubicBezTo>
                    <a:cubicBezTo>
                      <a:pt x="70" y="68"/>
                      <a:pt x="132" y="111"/>
                      <a:pt x="124" y="101"/>
                    </a:cubicBezTo>
                    <a:cubicBezTo>
                      <a:pt x="115" y="90"/>
                      <a:pt x="129" y="49"/>
                      <a:pt x="136" y="26"/>
                    </a:cubicBezTo>
                    <a:cubicBezTo>
                      <a:pt x="143" y="4"/>
                      <a:pt x="151" y="53"/>
                      <a:pt x="153" y="61"/>
                    </a:cubicBezTo>
                    <a:cubicBezTo>
                      <a:pt x="154" y="69"/>
                      <a:pt x="160" y="34"/>
                      <a:pt x="162" y="17"/>
                    </a:cubicBezTo>
                    <a:cubicBezTo>
                      <a:pt x="163" y="0"/>
                      <a:pt x="175" y="36"/>
                      <a:pt x="181" y="55"/>
                    </a:cubicBezTo>
                    <a:cubicBezTo>
                      <a:pt x="187" y="73"/>
                      <a:pt x="190" y="37"/>
                      <a:pt x="203" y="24"/>
                    </a:cubicBezTo>
                    <a:cubicBezTo>
                      <a:pt x="215" y="11"/>
                      <a:pt x="230" y="56"/>
                      <a:pt x="225" y="68"/>
                    </a:cubicBezTo>
                    <a:cubicBezTo>
                      <a:pt x="220" y="81"/>
                      <a:pt x="192" y="122"/>
                      <a:pt x="222" y="109"/>
                    </a:cubicBezTo>
                    <a:cubicBezTo>
                      <a:pt x="253" y="95"/>
                      <a:pt x="319" y="60"/>
                      <a:pt x="297" y="75"/>
                    </a:cubicBezTo>
                    <a:cubicBezTo>
                      <a:pt x="275" y="90"/>
                      <a:pt x="324" y="78"/>
                      <a:pt x="249" y="116"/>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7" name="Freeform 496">
                <a:extLst>
                  <a:ext uri="{FF2B5EF4-FFF2-40B4-BE49-F238E27FC236}">
                    <a16:creationId xmlns:a16="http://schemas.microsoft.com/office/drawing/2014/main" id="{47954BC4-5DFD-4622-86C8-FDDF3C1C0BA8}"/>
                  </a:ext>
                </a:extLst>
              </p:cNvPr>
              <p:cNvSpPr>
                <a:spLocks/>
              </p:cNvSpPr>
              <p:nvPr/>
            </p:nvSpPr>
            <p:spPr bwMode="auto">
              <a:xfrm>
                <a:off x="2843" y="1036"/>
                <a:ext cx="229" cy="177"/>
              </a:xfrm>
              <a:custGeom>
                <a:avLst/>
                <a:gdLst>
                  <a:gd name="T0" fmla="*/ 117 w 178"/>
                  <a:gd name="T1" fmla="*/ 67 h 137"/>
                  <a:gd name="T2" fmla="*/ 146 w 178"/>
                  <a:gd name="T3" fmla="*/ 89 h 137"/>
                  <a:gd name="T4" fmla="*/ 130 w 178"/>
                  <a:gd name="T5" fmla="*/ 108 h 137"/>
                  <a:gd name="T6" fmla="*/ 111 w 178"/>
                  <a:gd name="T7" fmla="*/ 114 h 137"/>
                  <a:gd name="T8" fmla="*/ 101 w 178"/>
                  <a:gd name="T9" fmla="*/ 123 h 137"/>
                  <a:gd name="T10" fmla="*/ 81 w 178"/>
                  <a:gd name="T11" fmla="*/ 124 h 137"/>
                  <a:gd name="T12" fmla="*/ 73 w 178"/>
                  <a:gd name="T13" fmla="*/ 114 h 137"/>
                  <a:gd name="T14" fmla="*/ 46 w 178"/>
                  <a:gd name="T15" fmla="*/ 107 h 137"/>
                  <a:gd name="T16" fmla="*/ 42 w 178"/>
                  <a:gd name="T17" fmla="*/ 84 h 137"/>
                  <a:gd name="T18" fmla="*/ 35 w 178"/>
                  <a:gd name="T19" fmla="*/ 63 h 137"/>
                  <a:gd name="T20" fmla="*/ 45 w 178"/>
                  <a:gd name="T21" fmla="*/ 45 h 137"/>
                  <a:gd name="T22" fmla="*/ 61 w 178"/>
                  <a:gd name="T23" fmla="*/ 37 h 137"/>
                  <a:gd name="T24" fmla="*/ 69 w 178"/>
                  <a:gd name="T25" fmla="*/ 19 h 137"/>
                  <a:gd name="T26" fmla="*/ 95 w 178"/>
                  <a:gd name="T27" fmla="*/ 33 h 137"/>
                  <a:gd name="T28" fmla="*/ 104 w 178"/>
                  <a:gd name="T29" fmla="*/ 36 h 137"/>
                  <a:gd name="T30" fmla="*/ 101 w 178"/>
                  <a:gd name="T31" fmla="*/ 49 h 137"/>
                  <a:gd name="T32" fmla="*/ 155 w 178"/>
                  <a:gd name="T33" fmla="*/ 39 h 137"/>
                  <a:gd name="T34" fmla="*/ 117 w 178"/>
                  <a:gd name="T35" fmla="*/ 67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8" h="137">
                    <a:moveTo>
                      <a:pt x="117" y="67"/>
                    </a:moveTo>
                    <a:cubicBezTo>
                      <a:pt x="117" y="67"/>
                      <a:pt x="158" y="83"/>
                      <a:pt x="146" y="89"/>
                    </a:cubicBezTo>
                    <a:cubicBezTo>
                      <a:pt x="134" y="96"/>
                      <a:pt x="125" y="95"/>
                      <a:pt x="130" y="108"/>
                    </a:cubicBezTo>
                    <a:cubicBezTo>
                      <a:pt x="135" y="121"/>
                      <a:pt x="122" y="124"/>
                      <a:pt x="111" y="114"/>
                    </a:cubicBezTo>
                    <a:cubicBezTo>
                      <a:pt x="101" y="104"/>
                      <a:pt x="109" y="119"/>
                      <a:pt x="101" y="123"/>
                    </a:cubicBezTo>
                    <a:cubicBezTo>
                      <a:pt x="92" y="128"/>
                      <a:pt x="78" y="137"/>
                      <a:pt x="81" y="124"/>
                    </a:cubicBezTo>
                    <a:cubicBezTo>
                      <a:pt x="84" y="112"/>
                      <a:pt x="90" y="110"/>
                      <a:pt x="73" y="114"/>
                    </a:cubicBezTo>
                    <a:cubicBezTo>
                      <a:pt x="56" y="118"/>
                      <a:pt x="34" y="125"/>
                      <a:pt x="46" y="107"/>
                    </a:cubicBezTo>
                    <a:cubicBezTo>
                      <a:pt x="58" y="90"/>
                      <a:pt x="65" y="95"/>
                      <a:pt x="42" y="84"/>
                    </a:cubicBezTo>
                    <a:cubicBezTo>
                      <a:pt x="19" y="74"/>
                      <a:pt x="0" y="64"/>
                      <a:pt x="35" y="63"/>
                    </a:cubicBezTo>
                    <a:cubicBezTo>
                      <a:pt x="69" y="63"/>
                      <a:pt x="52" y="53"/>
                      <a:pt x="45" y="45"/>
                    </a:cubicBezTo>
                    <a:cubicBezTo>
                      <a:pt x="39" y="37"/>
                      <a:pt x="49" y="33"/>
                      <a:pt x="61" y="37"/>
                    </a:cubicBezTo>
                    <a:cubicBezTo>
                      <a:pt x="73" y="41"/>
                      <a:pt x="68" y="38"/>
                      <a:pt x="69" y="19"/>
                    </a:cubicBezTo>
                    <a:cubicBezTo>
                      <a:pt x="69" y="0"/>
                      <a:pt x="85" y="3"/>
                      <a:pt x="95" y="33"/>
                    </a:cubicBezTo>
                    <a:cubicBezTo>
                      <a:pt x="95" y="33"/>
                      <a:pt x="89" y="43"/>
                      <a:pt x="104" y="36"/>
                    </a:cubicBezTo>
                    <a:cubicBezTo>
                      <a:pt x="120" y="28"/>
                      <a:pt x="110" y="41"/>
                      <a:pt x="101" y="49"/>
                    </a:cubicBezTo>
                    <a:cubicBezTo>
                      <a:pt x="91" y="57"/>
                      <a:pt x="178" y="23"/>
                      <a:pt x="155" y="39"/>
                    </a:cubicBezTo>
                    <a:cubicBezTo>
                      <a:pt x="132" y="56"/>
                      <a:pt x="121" y="60"/>
                      <a:pt x="117" y="67"/>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8" name="Freeform 497">
                <a:extLst>
                  <a:ext uri="{FF2B5EF4-FFF2-40B4-BE49-F238E27FC236}">
                    <a16:creationId xmlns:a16="http://schemas.microsoft.com/office/drawing/2014/main" id="{20F0FFF3-4062-4597-AF92-4E6BFB5406D4}"/>
                  </a:ext>
                </a:extLst>
              </p:cNvPr>
              <p:cNvSpPr>
                <a:spLocks/>
              </p:cNvSpPr>
              <p:nvPr/>
            </p:nvSpPr>
            <p:spPr bwMode="auto">
              <a:xfrm>
                <a:off x="2933" y="1110"/>
                <a:ext cx="59" cy="59"/>
              </a:xfrm>
              <a:custGeom>
                <a:avLst/>
                <a:gdLst>
                  <a:gd name="T0" fmla="*/ 41 w 46"/>
                  <a:gd name="T1" fmla="*/ 14 h 46"/>
                  <a:gd name="T2" fmla="*/ 14 w 46"/>
                  <a:gd name="T3" fmla="*/ 5 h 46"/>
                  <a:gd name="T4" fmla="*/ 5 w 46"/>
                  <a:gd name="T5" fmla="*/ 32 h 46"/>
                  <a:gd name="T6" fmla="*/ 32 w 46"/>
                  <a:gd name="T7" fmla="*/ 41 h 46"/>
                  <a:gd name="T8" fmla="*/ 41 w 46"/>
                  <a:gd name="T9" fmla="*/ 14 h 46"/>
                </a:gdLst>
                <a:ahLst/>
                <a:cxnLst>
                  <a:cxn ang="0">
                    <a:pos x="T0" y="T1"/>
                  </a:cxn>
                  <a:cxn ang="0">
                    <a:pos x="T2" y="T3"/>
                  </a:cxn>
                  <a:cxn ang="0">
                    <a:pos x="T4" y="T5"/>
                  </a:cxn>
                  <a:cxn ang="0">
                    <a:pos x="T6" y="T7"/>
                  </a:cxn>
                  <a:cxn ang="0">
                    <a:pos x="T8" y="T9"/>
                  </a:cxn>
                </a:cxnLst>
                <a:rect l="0" t="0" r="r" b="b"/>
                <a:pathLst>
                  <a:path w="46" h="46">
                    <a:moveTo>
                      <a:pt x="41" y="14"/>
                    </a:moveTo>
                    <a:cubicBezTo>
                      <a:pt x="36" y="4"/>
                      <a:pt x="23" y="0"/>
                      <a:pt x="14" y="5"/>
                    </a:cubicBezTo>
                    <a:cubicBezTo>
                      <a:pt x="4" y="10"/>
                      <a:pt x="0" y="22"/>
                      <a:pt x="5" y="32"/>
                    </a:cubicBezTo>
                    <a:cubicBezTo>
                      <a:pt x="10" y="42"/>
                      <a:pt x="22" y="46"/>
                      <a:pt x="32" y="41"/>
                    </a:cubicBezTo>
                    <a:cubicBezTo>
                      <a:pt x="42" y="36"/>
                      <a:pt x="46" y="24"/>
                      <a:pt x="41" y="14"/>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9" name="Freeform 498">
                <a:extLst>
                  <a:ext uri="{FF2B5EF4-FFF2-40B4-BE49-F238E27FC236}">
                    <a16:creationId xmlns:a16="http://schemas.microsoft.com/office/drawing/2014/main" id="{7997735C-6D35-42D0-A8ED-7B2A7CEF0157}"/>
                  </a:ext>
                </a:extLst>
              </p:cNvPr>
              <p:cNvSpPr>
                <a:spLocks/>
              </p:cNvSpPr>
              <p:nvPr/>
            </p:nvSpPr>
            <p:spPr bwMode="auto">
              <a:xfrm>
                <a:off x="3237" y="3340"/>
                <a:ext cx="114" cy="225"/>
              </a:xfrm>
              <a:custGeom>
                <a:avLst/>
                <a:gdLst>
                  <a:gd name="T0" fmla="*/ 0 w 89"/>
                  <a:gd name="T1" fmla="*/ 146 h 175"/>
                  <a:gd name="T2" fmla="*/ 40 w 89"/>
                  <a:gd name="T3" fmla="*/ 155 h 175"/>
                  <a:gd name="T4" fmla="*/ 70 w 89"/>
                  <a:gd name="T5" fmla="*/ 120 h 175"/>
                  <a:gd name="T6" fmla="*/ 80 w 89"/>
                  <a:gd name="T7" fmla="*/ 106 h 175"/>
                  <a:gd name="T8" fmla="*/ 85 w 89"/>
                  <a:gd name="T9" fmla="*/ 83 h 175"/>
                  <a:gd name="T10" fmla="*/ 0 w 89"/>
                  <a:gd name="T11" fmla="*/ 146 h 175"/>
                </a:gdLst>
                <a:ahLst/>
                <a:cxnLst>
                  <a:cxn ang="0">
                    <a:pos x="T0" y="T1"/>
                  </a:cxn>
                  <a:cxn ang="0">
                    <a:pos x="T2" y="T3"/>
                  </a:cxn>
                  <a:cxn ang="0">
                    <a:pos x="T4" y="T5"/>
                  </a:cxn>
                  <a:cxn ang="0">
                    <a:pos x="T6" y="T7"/>
                  </a:cxn>
                  <a:cxn ang="0">
                    <a:pos x="T8" y="T9"/>
                  </a:cxn>
                  <a:cxn ang="0">
                    <a:pos x="T10" y="T11"/>
                  </a:cxn>
                </a:cxnLst>
                <a:rect l="0" t="0" r="r" b="b"/>
                <a:pathLst>
                  <a:path w="89" h="175">
                    <a:moveTo>
                      <a:pt x="0" y="146"/>
                    </a:moveTo>
                    <a:cubicBezTo>
                      <a:pt x="0" y="146"/>
                      <a:pt x="13" y="175"/>
                      <a:pt x="40" y="155"/>
                    </a:cubicBezTo>
                    <a:cubicBezTo>
                      <a:pt x="68" y="134"/>
                      <a:pt x="62" y="122"/>
                      <a:pt x="70" y="120"/>
                    </a:cubicBezTo>
                    <a:cubicBezTo>
                      <a:pt x="78" y="118"/>
                      <a:pt x="83" y="115"/>
                      <a:pt x="80" y="106"/>
                    </a:cubicBezTo>
                    <a:cubicBezTo>
                      <a:pt x="77" y="96"/>
                      <a:pt x="89" y="94"/>
                      <a:pt x="85" y="83"/>
                    </a:cubicBezTo>
                    <a:cubicBezTo>
                      <a:pt x="81" y="72"/>
                      <a:pt x="21" y="0"/>
                      <a:pt x="0" y="146"/>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0" name="Freeform 499">
                <a:extLst>
                  <a:ext uri="{FF2B5EF4-FFF2-40B4-BE49-F238E27FC236}">
                    <a16:creationId xmlns:a16="http://schemas.microsoft.com/office/drawing/2014/main" id="{ABE6A6B5-DD08-4DF8-A3FF-8BE75C99AA8B}"/>
                  </a:ext>
                </a:extLst>
              </p:cNvPr>
              <p:cNvSpPr>
                <a:spLocks/>
              </p:cNvSpPr>
              <p:nvPr/>
            </p:nvSpPr>
            <p:spPr bwMode="auto">
              <a:xfrm>
                <a:off x="2944" y="3348"/>
                <a:ext cx="180" cy="193"/>
              </a:xfrm>
              <a:custGeom>
                <a:avLst/>
                <a:gdLst>
                  <a:gd name="T0" fmla="*/ 25 w 140"/>
                  <a:gd name="T1" fmla="*/ 0 h 150"/>
                  <a:gd name="T2" fmla="*/ 27 w 140"/>
                  <a:gd name="T3" fmla="*/ 69 h 150"/>
                  <a:gd name="T4" fmla="*/ 140 w 140"/>
                  <a:gd name="T5" fmla="*/ 150 h 150"/>
                  <a:gd name="T6" fmla="*/ 55 w 140"/>
                  <a:gd name="T7" fmla="*/ 53 h 150"/>
                  <a:gd name="T8" fmla="*/ 25 w 140"/>
                  <a:gd name="T9" fmla="*/ 0 h 150"/>
                </a:gdLst>
                <a:ahLst/>
                <a:cxnLst>
                  <a:cxn ang="0">
                    <a:pos x="T0" y="T1"/>
                  </a:cxn>
                  <a:cxn ang="0">
                    <a:pos x="T2" y="T3"/>
                  </a:cxn>
                  <a:cxn ang="0">
                    <a:pos x="T4" y="T5"/>
                  </a:cxn>
                  <a:cxn ang="0">
                    <a:pos x="T6" y="T7"/>
                  </a:cxn>
                  <a:cxn ang="0">
                    <a:pos x="T8" y="T9"/>
                  </a:cxn>
                </a:cxnLst>
                <a:rect l="0" t="0" r="r" b="b"/>
                <a:pathLst>
                  <a:path w="140" h="150">
                    <a:moveTo>
                      <a:pt x="25" y="0"/>
                    </a:moveTo>
                    <a:cubicBezTo>
                      <a:pt x="25" y="0"/>
                      <a:pt x="3" y="32"/>
                      <a:pt x="27" y="69"/>
                    </a:cubicBezTo>
                    <a:cubicBezTo>
                      <a:pt x="51" y="105"/>
                      <a:pt x="113" y="128"/>
                      <a:pt x="140" y="150"/>
                    </a:cubicBezTo>
                    <a:cubicBezTo>
                      <a:pt x="140" y="150"/>
                      <a:pt x="109" y="79"/>
                      <a:pt x="55" y="53"/>
                    </a:cubicBezTo>
                    <a:cubicBezTo>
                      <a:pt x="0" y="27"/>
                      <a:pt x="25" y="0"/>
                      <a:pt x="25" y="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1" name="Freeform 500">
                <a:extLst>
                  <a:ext uri="{FF2B5EF4-FFF2-40B4-BE49-F238E27FC236}">
                    <a16:creationId xmlns:a16="http://schemas.microsoft.com/office/drawing/2014/main" id="{E26D7D68-F818-45AA-A37B-D43E1AB322EF}"/>
                  </a:ext>
                </a:extLst>
              </p:cNvPr>
              <p:cNvSpPr>
                <a:spLocks/>
              </p:cNvSpPr>
              <p:nvPr/>
            </p:nvSpPr>
            <p:spPr bwMode="auto">
              <a:xfrm>
                <a:off x="3189" y="3390"/>
                <a:ext cx="144" cy="117"/>
              </a:xfrm>
              <a:custGeom>
                <a:avLst/>
                <a:gdLst>
                  <a:gd name="T0" fmla="*/ 86 w 112"/>
                  <a:gd name="T1" fmla="*/ 14 h 91"/>
                  <a:gd name="T2" fmla="*/ 105 w 112"/>
                  <a:gd name="T3" fmla="*/ 28 h 91"/>
                  <a:gd name="T4" fmla="*/ 92 w 112"/>
                  <a:gd name="T5" fmla="*/ 48 h 91"/>
                  <a:gd name="T6" fmla="*/ 69 w 112"/>
                  <a:gd name="T7" fmla="*/ 82 h 91"/>
                  <a:gd name="T8" fmla="*/ 28 w 112"/>
                  <a:gd name="T9" fmla="*/ 64 h 91"/>
                  <a:gd name="T10" fmla="*/ 86 w 112"/>
                  <a:gd name="T11" fmla="*/ 14 h 91"/>
                </a:gdLst>
                <a:ahLst/>
                <a:cxnLst>
                  <a:cxn ang="0">
                    <a:pos x="T0" y="T1"/>
                  </a:cxn>
                  <a:cxn ang="0">
                    <a:pos x="T2" y="T3"/>
                  </a:cxn>
                  <a:cxn ang="0">
                    <a:pos x="T4" y="T5"/>
                  </a:cxn>
                  <a:cxn ang="0">
                    <a:pos x="T6" y="T7"/>
                  </a:cxn>
                  <a:cxn ang="0">
                    <a:pos x="T8" y="T9"/>
                  </a:cxn>
                  <a:cxn ang="0">
                    <a:pos x="T10" y="T11"/>
                  </a:cxn>
                </a:cxnLst>
                <a:rect l="0" t="0" r="r" b="b"/>
                <a:pathLst>
                  <a:path w="112" h="91">
                    <a:moveTo>
                      <a:pt x="86" y="14"/>
                    </a:moveTo>
                    <a:cubicBezTo>
                      <a:pt x="105" y="28"/>
                      <a:pt x="105" y="28"/>
                      <a:pt x="105" y="28"/>
                    </a:cubicBezTo>
                    <a:cubicBezTo>
                      <a:pt x="105" y="28"/>
                      <a:pt x="112" y="29"/>
                      <a:pt x="92" y="48"/>
                    </a:cubicBezTo>
                    <a:cubicBezTo>
                      <a:pt x="72" y="68"/>
                      <a:pt x="78" y="78"/>
                      <a:pt x="69" y="82"/>
                    </a:cubicBezTo>
                    <a:cubicBezTo>
                      <a:pt x="59" y="86"/>
                      <a:pt x="57" y="91"/>
                      <a:pt x="28" y="64"/>
                    </a:cubicBezTo>
                    <a:cubicBezTo>
                      <a:pt x="0" y="38"/>
                      <a:pt x="67" y="0"/>
                      <a:pt x="86" y="14"/>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2" name="Freeform 501">
                <a:extLst>
                  <a:ext uri="{FF2B5EF4-FFF2-40B4-BE49-F238E27FC236}">
                    <a16:creationId xmlns:a16="http://schemas.microsoft.com/office/drawing/2014/main" id="{0A5B48A0-227C-4A5B-A0E6-EAFE4425B8AE}"/>
                  </a:ext>
                </a:extLst>
              </p:cNvPr>
              <p:cNvSpPr>
                <a:spLocks/>
              </p:cNvSpPr>
              <p:nvPr/>
            </p:nvSpPr>
            <p:spPr bwMode="auto">
              <a:xfrm>
                <a:off x="2935" y="3237"/>
                <a:ext cx="347" cy="323"/>
              </a:xfrm>
              <a:custGeom>
                <a:avLst/>
                <a:gdLst>
                  <a:gd name="T0" fmla="*/ 257 w 270"/>
                  <a:gd name="T1" fmla="*/ 127 h 251"/>
                  <a:gd name="T2" fmla="*/ 247 w 270"/>
                  <a:gd name="T3" fmla="*/ 230 h 251"/>
                  <a:gd name="T4" fmla="*/ 201 w 270"/>
                  <a:gd name="T5" fmla="*/ 219 h 251"/>
                  <a:gd name="T6" fmla="*/ 97 w 270"/>
                  <a:gd name="T7" fmla="*/ 183 h 251"/>
                  <a:gd name="T8" fmla="*/ 46 w 270"/>
                  <a:gd name="T9" fmla="*/ 47 h 251"/>
                  <a:gd name="T10" fmla="*/ 257 w 270"/>
                  <a:gd name="T11" fmla="*/ 127 h 251"/>
                </a:gdLst>
                <a:ahLst/>
                <a:cxnLst>
                  <a:cxn ang="0">
                    <a:pos x="T0" y="T1"/>
                  </a:cxn>
                  <a:cxn ang="0">
                    <a:pos x="T2" y="T3"/>
                  </a:cxn>
                  <a:cxn ang="0">
                    <a:pos x="T4" y="T5"/>
                  </a:cxn>
                  <a:cxn ang="0">
                    <a:pos x="T6" y="T7"/>
                  </a:cxn>
                  <a:cxn ang="0">
                    <a:pos x="T8" y="T9"/>
                  </a:cxn>
                  <a:cxn ang="0">
                    <a:pos x="T10" y="T11"/>
                  </a:cxn>
                </a:cxnLst>
                <a:rect l="0" t="0" r="r" b="b"/>
                <a:pathLst>
                  <a:path w="270" h="251">
                    <a:moveTo>
                      <a:pt x="257" y="127"/>
                    </a:moveTo>
                    <a:cubicBezTo>
                      <a:pt x="257" y="127"/>
                      <a:pt x="270" y="210"/>
                      <a:pt x="247" y="230"/>
                    </a:cubicBezTo>
                    <a:cubicBezTo>
                      <a:pt x="224" y="251"/>
                      <a:pt x="240" y="245"/>
                      <a:pt x="201" y="219"/>
                    </a:cubicBezTo>
                    <a:cubicBezTo>
                      <a:pt x="161" y="192"/>
                      <a:pt x="141" y="200"/>
                      <a:pt x="97" y="183"/>
                    </a:cubicBezTo>
                    <a:cubicBezTo>
                      <a:pt x="53" y="165"/>
                      <a:pt x="0" y="93"/>
                      <a:pt x="46" y="47"/>
                    </a:cubicBezTo>
                    <a:cubicBezTo>
                      <a:pt x="93" y="0"/>
                      <a:pt x="227" y="52"/>
                      <a:pt x="257" y="12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3" name="Freeform 502">
                <a:extLst>
                  <a:ext uri="{FF2B5EF4-FFF2-40B4-BE49-F238E27FC236}">
                    <a16:creationId xmlns:a16="http://schemas.microsoft.com/office/drawing/2014/main" id="{2E234770-4180-443F-AB95-382DD9FEC19B}"/>
                  </a:ext>
                </a:extLst>
              </p:cNvPr>
              <p:cNvSpPr>
                <a:spLocks/>
              </p:cNvSpPr>
              <p:nvPr/>
            </p:nvSpPr>
            <p:spPr bwMode="auto">
              <a:xfrm>
                <a:off x="2977" y="3385"/>
                <a:ext cx="287" cy="198"/>
              </a:xfrm>
              <a:custGeom>
                <a:avLst/>
                <a:gdLst>
                  <a:gd name="T0" fmla="*/ 193 w 223"/>
                  <a:gd name="T1" fmla="*/ 116 h 154"/>
                  <a:gd name="T2" fmla="*/ 197 w 223"/>
                  <a:gd name="T3" fmla="*/ 147 h 154"/>
                  <a:gd name="T4" fmla="*/ 123 w 223"/>
                  <a:gd name="T5" fmla="*/ 104 h 154"/>
                  <a:gd name="T6" fmla="*/ 103 w 223"/>
                  <a:gd name="T7" fmla="*/ 88 h 154"/>
                  <a:gd name="T8" fmla="*/ 54 w 223"/>
                  <a:gd name="T9" fmla="*/ 47 h 154"/>
                  <a:gd name="T10" fmla="*/ 193 w 223"/>
                  <a:gd name="T11" fmla="*/ 116 h 154"/>
                </a:gdLst>
                <a:ahLst/>
                <a:cxnLst>
                  <a:cxn ang="0">
                    <a:pos x="T0" y="T1"/>
                  </a:cxn>
                  <a:cxn ang="0">
                    <a:pos x="T2" y="T3"/>
                  </a:cxn>
                  <a:cxn ang="0">
                    <a:pos x="T4" y="T5"/>
                  </a:cxn>
                  <a:cxn ang="0">
                    <a:pos x="T6" y="T7"/>
                  </a:cxn>
                  <a:cxn ang="0">
                    <a:pos x="T8" y="T9"/>
                  </a:cxn>
                  <a:cxn ang="0">
                    <a:pos x="T10" y="T11"/>
                  </a:cxn>
                </a:cxnLst>
                <a:rect l="0" t="0" r="r" b="b"/>
                <a:pathLst>
                  <a:path w="223" h="154">
                    <a:moveTo>
                      <a:pt x="193" y="116"/>
                    </a:moveTo>
                    <a:cubicBezTo>
                      <a:pt x="193" y="116"/>
                      <a:pt x="223" y="154"/>
                      <a:pt x="197" y="147"/>
                    </a:cubicBezTo>
                    <a:cubicBezTo>
                      <a:pt x="182" y="144"/>
                      <a:pt x="154" y="127"/>
                      <a:pt x="123" y="104"/>
                    </a:cubicBezTo>
                    <a:cubicBezTo>
                      <a:pt x="117" y="99"/>
                      <a:pt x="110" y="94"/>
                      <a:pt x="103" y="88"/>
                    </a:cubicBezTo>
                    <a:cubicBezTo>
                      <a:pt x="87" y="76"/>
                      <a:pt x="70" y="61"/>
                      <a:pt x="54" y="47"/>
                    </a:cubicBezTo>
                    <a:cubicBezTo>
                      <a:pt x="0" y="0"/>
                      <a:pt x="160" y="72"/>
                      <a:pt x="193" y="116"/>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4" name="Freeform 503">
                <a:extLst>
                  <a:ext uri="{FF2B5EF4-FFF2-40B4-BE49-F238E27FC236}">
                    <a16:creationId xmlns:a16="http://schemas.microsoft.com/office/drawing/2014/main" id="{9A4B2A28-09F7-49BF-B8A7-765736BD10D9}"/>
                  </a:ext>
                </a:extLst>
              </p:cNvPr>
              <p:cNvSpPr>
                <a:spLocks/>
              </p:cNvSpPr>
              <p:nvPr/>
            </p:nvSpPr>
            <p:spPr bwMode="auto">
              <a:xfrm>
                <a:off x="2971" y="3390"/>
                <a:ext cx="142" cy="112"/>
              </a:xfrm>
              <a:custGeom>
                <a:avLst/>
                <a:gdLst>
                  <a:gd name="T0" fmla="*/ 63 w 111"/>
                  <a:gd name="T1" fmla="*/ 68 h 87"/>
                  <a:gd name="T2" fmla="*/ 7 w 111"/>
                  <a:gd name="T3" fmla="*/ 0 h 87"/>
                  <a:gd name="T4" fmla="*/ 111 w 111"/>
                  <a:gd name="T5" fmla="*/ 87 h 87"/>
                  <a:gd name="T6" fmla="*/ 63 w 111"/>
                  <a:gd name="T7" fmla="*/ 68 h 87"/>
                </a:gdLst>
                <a:ahLst/>
                <a:cxnLst>
                  <a:cxn ang="0">
                    <a:pos x="T0" y="T1"/>
                  </a:cxn>
                  <a:cxn ang="0">
                    <a:pos x="T2" y="T3"/>
                  </a:cxn>
                  <a:cxn ang="0">
                    <a:pos x="T4" y="T5"/>
                  </a:cxn>
                  <a:cxn ang="0">
                    <a:pos x="T6" y="T7"/>
                  </a:cxn>
                </a:cxnLst>
                <a:rect l="0" t="0" r="r" b="b"/>
                <a:pathLst>
                  <a:path w="111" h="87">
                    <a:moveTo>
                      <a:pt x="63" y="68"/>
                    </a:moveTo>
                    <a:cubicBezTo>
                      <a:pt x="41" y="57"/>
                      <a:pt x="0" y="27"/>
                      <a:pt x="7" y="0"/>
                    </a:cubicBezTo>
                    <a:cubicBezTo>
                      <a:pt x="7" y="0"/>
                      <a:pt x="72" y="41"/>
                      <a:pt x="111" y="87"/>
                    </a:cubicBezTo>
                    <a:lnTo>
                      <a:pt x="63" y="68"/>
                    </a:ln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5" name="Freeform 504">
                <a:extLst>
                  <a:ext uri="{FF2B5EF4-FFF2-40B4-BE49-F238E27FC236}">
                    <a16:creationId xmlns:a16="http://schemas.microsoft.com/office/drawing/2014/main" id="{8D59DF39-A199-4229-B1C3-21BAA17AD137}"/>
                  </a:ext>
                </a:extLst>
              </p:cNvPr>
              <p:cNvSpPr>
                <a:spLocks/>
              </p:cNvSpPr>
              <p:nvPr/>
            </p:nvSpPr>
            <p:spPr bwMode="auto">
              <a:xfrm>
                <a:off x="2557" y="3179"/>
                <a:ext cx="315" cy="182"/>
              </a:xfrm>
              <a:custGeom>
                <a:avLst/>
                <a:gdLst>
                  <a:gd name="T0" fmla="*/ 137 w 245"/>
                  <a:gd name="T1" fmla="*/ 0 h 141"/>
                  <a:gd name="T2" fmla="*/ 123 w 245"/>
                  <a:gd name="T3" fmla="*/ 141 h 141"/>
                  <a:gd name="T4" fmla="*/ 137 w 245"/>
                  <a:gd name="T5" fmla="*/ 0 h 141"/>
                </a:gdLst>
                <a:ahLst/>
                <a:cxnLst>
                  <a:cxn ang="0">
                    <a:pos x="T0" y="T1"/>
                  </a:cxn>
                  <a:cxn ang="0">
                    <a:pos x="T2" y="T3"/>
                  </a:cxn>
                  <a:cxn ang="0">
                    <a:pos x="T4" y="T5"/>
                  </a:cxn>
                </a:cxnLst>
                <a:rect l="0" t="0" r="r" b="b"/>
                <a:pathLst>
                  <a:path w="245" h="141">
                    <a:moveTo>
                      <a:pt x="137" y="0"/>
                    </a:moveTo>
                    <a:cubicBezTo>
                      <a:pt x="137" y="0"/>
                      <a:pt x="245" y="100"/>
                      <a:pt x="123" y="141"/>
                    </a:cubicBezTo>
                    <a:cubicBezTo>
                      <a:pt x="123" y="141"/>
                      <a:pt x="0" y="106"/>
                      <a:pt x="137"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6" name="Freeform 505">
                <a:extLst>
                  <a:ext uri="{FF2B5EF4-FFF2-40B4-BE49-F238E27FC236}">
                    <a16:creationId xmlns:a16="http://schemas.microsoft.com/office/drawing/2014/main" id="{F5AB7DD7-20E5-4770-85AB-914F2C1C1EBC}"/>
                  </a:ext>
                </a:extLst>
              </p:cNvPr>
              <p:cNvSpPr>
                <a:spLocks/>
              </p:cNvSpPr>
              <p:nvPr/>
            </p:nvSpPr>
            <p:spPr bwMode="auto">
              <a:xfrm>
                <a:off x="2701" y="3177"/>
                <a:ext cx="36" cy="186"/>
              </a:xfrm>
              <a:custGeom>
                <a:avLst/>
                <a:gdLst>
                  <a:gd name="T0" fmla="*/ 25 w 28"/>
                  <a:gd name="T1" fmla="*/ 0 h 145"/>
                  <a:gd name="T2" fmla="*/ 26 w 28"/>
                  <a:gd name="T3" fmla="*/ 0 h 145"/>
                  <a:gd name="T4" fmla="*/ 28 w 28"/>
                  <a:gd name="T5" fmla="*/ 2 h 145"/>
                  <a:gd name="T6" fmla="*/ 12 w 28"/>
                  <a:gd name="T7" fmla="*/ 141 h 145"/>
                  <a:gd name="T8" fmla="*/ 13 w 28"/>
                  <a:gd name="T9" fmla="*/ 144 h 145"/>
                  <a:gd name="T10" fmla="*/ 10 w 28"/>
                  <a:gd name="T11" fmla="*/ 144 h 145"/>
                  <a:gd name="T12" fmla="*/ 23 w 28"/>
                  <a:gd name="T13" fmla="*/ 1 h 145"/>
                  <a:gd name="T14" fmla="*/ 25 w 28"/>
                  <a:gd name="T15" fmla="*/ 0 h 1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45">
                    <a:moveTo>
                      <a:pt x="25" y="0"/>
                    </a:moveTo>
                    <a:cubicBezTo>
                      <a:pt x="26" y="0"/>
                      <a:pt x="26" y="0"/>
                      <a:pt x="26" y="0"/>
                    </a:cubicBezTo>
                    <a:cubicBezTo>
                      <a:pt x="27" y="0"/>
                      <a:pt x="28" y="1"/>
                      <a:pt x="28" y="2"/>
                    </a:cubicBezTo>
                    <a:cubicBezTo>
                      <a:pt x="16" y="66"/>
                      <a:pt x="7" y="136"/>
                      <a:pt x="12" y="141"/>
                    </a:cubicBezTo>
                    <a:cubicBezTo>
                      <a:pt x="13" y="142"/>
                      <a:pt x="13" y="143"/>
                      <a:pt x="13" y="144"/>
                    </a:cubicBezTo>
                    <a:cubicBezTo>
                      <a:pt x="12" y="145"/>
                      <a:pt x="11" y="145"/>
                      <a:pt x="10" y="144"/>
                    </a:cubicBezTo>
                    <a:cubicBezTo>
                      <a:pt x="0" y="137"/>
                      <a:pt x="18" y="33"/>
                      <a:pt x="23" y="1"/>
                    </a:cubicBezTo>
                    <a:cubicBezTo>
                      <a:pt x="23" y="0"/>
                      <a:pt x="24" y="0"/>
                      <a:pt x="25"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7" name="Freeform 506">
                <a:extLst>
                  <a:ext uri="{FF2B5EF4-FFF2-40B4-BE49-F238E27FC236}">
                    <a16:creationId xmlns:a16="http://schemas.microsoft.com/office/drawing/2014/main" id="{888A8E70-1210-4824-82C6-E83FE140D034}"/>
                  </a:ext>
                </a:extLst>
              </p:cNvPr>
              <p:cNvSpPr>
                <a:spLocks/>
              </p:cNvSpPr>
              <p:nvPr/>
            </p:nvSpPr>
            <p:spPr bwMode="auto">
              <a:xfrm>
                <a:off x="2686" y="3204"/>
                <a:ext cx="66" cy="42"/>
              </a:xfrm>
              <a:custGeom>
                <a:avLst/>
                <a:gdLst>
                  <a:gd name="T0" fmla="*/ 35 w 51"/>
                  <a:gd name="T1" fmla="*/ 0 h 33"/>
                  <a:gd name="T2" fmla="*/ 50 w 51"/>
                  <a:gd name="T3" fmla="*/ 18 h 33"/>
                  <a:gd name="T4" fmla="*/ 50 w 51"/>
                  <a:gd name="T5" fmla="*/ 21 h 33"/>
                  <a:gd name="T6" fmla="*/ 46 w 51"/>
                  <a:gd name="T7" fmla="*/ 21 h 33"/>
                  <a:gd name="T8" fmla="*/ 34 w 51"/>
                  <a:gd name="T9" fmla="*/ 6 h 33"/>
                  <a:gd name="T10" fmla="*/ 4 w 51"/>
                  <a:gd name="T11" fmla="*/ 32 h 33"/>
                  <a:gd name="T12" fmla="*/ 1 w 51"/>
                  <a:gd name="T13" fmla="*/ 32 h 33"/>
                  <a:gd name="T14" fmla="*/ 1 w 51"/>
                  <a:gd name="T15" fmla="*/ 29 h 33"/>
                  <a:gd name="T16" fmla="*/ 35 w 51"/>
                  <a:gd name="T17"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33">
                    <a:moveTo>
                      <a:pt x="35" y="0"/>
                    </a:moveTo>
                    <a:cubicBezTo>
                      <a:pt x="50" y="18"/>
                      <a:pt x="50" y="18"/>
                      <a:pt x="50" y="18"/>
                    </a:cubicBezTo>
                    <a:cubicBezTo>
                      <a:pt x="51" y="19"/>
                      <a:pt x="51" y="20"/>
                      <a:pt x="50" y="21"/>
                    </a:cubicBezTo>
                    <a:cubicBezTo>
                      <a:pt x="49" y="22"/>
                      <a:pt x="47" y="22"/>
                      <a:pt x="46" y="21"/>
                    </a:cubicBezTo>
                    <a:cubicBezTo>
                      <a:pt x="34" y="6"/>
                      <a:pt x="34" y="6"/>
                      <a:pt x="34" y="6"/>
                    </a:cubicBezTo>
                    <a:cubicBezTo>
                      <a:pt x="4" y="32"/>
                      <a:pt x="4" y="32"/>
                      <a:pt x="4" y="32"/>
                    </a:cubicBezTo>
                    <a:cubicBezTo>
                      <a:pt x="3" y="33"/>
                      <a:pt x="2" y="33"/>
                      <a:pt x="1" y="32"/>
                    </a:cubicBezTo>
                    <a:cubicBezTo>
                      <a:pt x="0" y="31"/>
                      <a:pt x="0" y="30"/>
                      <a:pt x="1" y="29"/>
                    </a:cubicBezTo>
                    <a:lnTo>
                      <a:pt x="35" y="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8" name="Freeform 507">
                <a:extLst>
                  <a:ext uri="{FF2B5EF4-FFF2-40B4-BE49-F238E27FC236}">
                    <a16:creationId xmlns:a16="http://schemas.microsoft.com/office/drawing/2014/main" id="{3D1FFFAE-4F79-40B1-9096-54FBDC6F2B25}"/>
                  </a:ext>
                </a:extLst>
              </p:cNvPr>
              <p:cNvSpPr>
                <a:spLocks/>
              </p:cNvSpPr>
              <p:nvPr/>
            </p:nvSpPr>
            <p:spPr bwMode="auto">
              <a:xfrm>
                <a:off x="2671" y="3223"/>
                <a:ext cx="93" cy="66"/>
              </a:xfrm>
              <a:custGeom>
                <a:avLst/>
                <a:gdLst>
                  <a:gd name="T0" fmla="*/ 42 w 72"/>
                  <a:gd name="T1" fmla="*/ 0 h 51"/>
                  <a:gd name="T2" fmla="*/ 71 w 72"/>
                  <a:gd name="T3" fmla="*/ 27 h 51"/>
                  <a:gd name="T4" fmla="*/ 71 w 72"/>
                  <a:gd name="T5" fmla="*/ 30 h 51"/>
                  <a:gd name="T6" fmla="*/ 68 w 72"/>
                  <a:gd name="T7" fmla="*/ 30 h 51"/>
                  <a:gd name="T8" fmla="*/ 42 w 72"/>
                  <a:gd name="T9" fmla="*/ 6 h 51"/>
                  <a:gd name="T10" fmla="*/ 4 w 72"/>
                  <a:gd name="T11" fmla="*/ 50 h 51"/>
                  <a:gd name="T12" fmla="*/ 1 w 72"/>
                  <a:gd name="T13" fmla="*/ 51 h 51"/>
                  <a:gd name="T14" fmla="*/ 1 w 72"/>
                  <a:gd name="T15" fmla="*/ 47 h 51"/>
                  <a:gd name="T16" fmla="*/ 42 w 72"/>
                  <a:gd name="T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1">
                    <a:moveTo>
                      <a:pt x="42" y="0"/>
                    </a:moveTo>
                    <a:cubicBezTo>
                      <a:pt x="71" y="27"/>
                      <a:pt x="71" y="27"/>
                      <a:pt x="71" y="27"/>
                    </a:cubicBezTo>
                    <a:cubicBezTo>
                      <a:pt x="71" y="28"/>
                      <a:pt x="72" y="29"/>
                      <a:pt x="71" y="30"/>
                    </a:cubicBezTo>
                    <a:cubicBezTo>
                      <a:pt x="70" y="31"/>
                      <a:pt x="68" y="31"/>
                      <a:pt x="68" y="30"/>
                    </a:cubicBezTo>
                    <a:cubicBezTo>
                      <a:pt x="42" y="6"/>
                      <a:pt x="42" y="6"/>
                      <a:pt x="42" y="6"/>
                    </a:cubicBezTo>
                    <a:cubicBezTo>
                      <a:pt x="4" y="50"/>
                      <a:pt x="4" y="50"/>
                      <a:pt x="4" y="50"/>
                    </a:cubicBezTo>
                    <a:cubicBezTo>
                      <a:pt x="3" y="51"/>
                      <a:pt x="2" y="51"/>
                      <a:pt x="1" y="51"/>
                    </a:cubicBezTo>
                    <a:cubicBezTo>
                      <a:pt x="0" y="50"/>
                      <a:pt x="0" y="48"/>
                      <a:pt x="1" y="47"/>
                    </a:cubicBezTo>
                    <a:lnTo>
                      <a:pt x="42" y="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9" name="Freeform 508">
                <a:extLst>
                  <a:ext uri="{FF2B5EF4-FFF2-40B4-BE49-F238E27FC236}">
                    <a16:creationId xmlns:a16="http://schemas.microsoft.com/office/drawing/2014/main" id="{D6607648-7958-4F5A-8942-3BFB69BF5A89}"/>
                  </a:ext>
                </a:extLst>
              </p:cNvPr>
              <p:cNvSpPr>
                <a:spLocks/>
              </p:cNvSpPr>
              <p:nvPr/>
            </p:nvSpPr>
            <p:spPr bwMode="auto">
              <a:xfrm>
                <a:off x="2674" y="3246"/>
                <a:ext cx="97" cy="63"/>
              </a:xfrm>
              <a:custGeom>
                <a:avLst/>
                <a:gdLst>
                  <a:gd name="T0" fmla="*/ 39 w 76"/>
                  <a:gd name="T1" fmla="*/ 0 h 49"/>
                  <a:gd name="T2" fmla="*/ 76 w 76"/>
                  <a:gd name="T3" fmla="*/ 33 h 49"/>
                  <a:gd name="T4" fmla="*/ 76 w 76"/>
                  <a:gd name="T5" fmla="*/ 36 h 49"/>
                  <a:gd name="T6" fmla="*/ 73 w 76"/>
                  <a:gd name="T7" fmla="*/ 36 h 49"/>
                  <a:gd name="T8" fmla="*/ 39 w 76"/>
                  <a:gd name="T9" fmla="*/ 6 h 49"/>
                  <a:gd name="T10" fmla="*/ 4 w 76"/>
                  <a:gd name="T11" fmla="*/ 48 h 49"/>
                  <a:gd name="T12" fmla="*/ 1 w 76"/>
                  <a:gd name="T13" fmla="*/ 49 h 49"/>
                  <a:gd name="T14" fmla="*/ 1 w 76"/>
                  <a:gd name="T15" fmla="*/ 45 h 49"/>
                  <a:gd name="T16" fmla="*/ 39 w 76"/>
                  <a:gd name="T1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49">
                    <a:moveTo>
                      <a:pt x="39" y="0"/>
                    </a:moveTo>
                    <a:cubicBezTo>
                      <a:pt x="76" y="33"/>
                      <a:pt x="76" y="33"/>
                      <a:pt x="76" y="33"/>
                    </a:cubicBezTo>
                    <a:cubicBezTo>
                      <a:pt x="76" y="34"/>
                      <a:pt x="76" y="35"/>
                      <a:pt x="76" y="36"/>
                    </a:cubicBezTo>
                    <a:cubicBezTo>
                      <a:pt x="75" y="37"/>
                      <a:pt x="73" y="37"/>
                      <a:pt x="73" y="36"/>
                    </a:cubicBezTo>
                    <a:cubicBezTo>
                      <a:pt x="39" y="6"/>
                      <a:pt x="39" y="6"/>
                      <a:pt x="39" y="6"/>
                    </a:cubicBezTo>
                    <a:cubicBezTo>
                      <a:pt x="4" y="48"/>
                      <a:pt x="4" y="48"/>
                      <a:pt x="4" y="48"/>
                    </a:cubicBezTo>
                    <a:cubicBezTo>
                      <a:pt x="4" y="49"/>
                      <a:pt x="2" y="49"/>
                      <a:pt x="1" y="49"/>
                    </a:cubicBezTo>
                    <a:cubicBezTo>
                      <a:pt x="0" y="48"/>
                      <a:pt x="0" y="46"/>
                      <a:pt x="1" y="45"/>
                    </a:cubicBezTo>
                    <a:lnTo>
                      <a:pt x="39" y="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0" name="Freeform 509">
                <a:extLst>
                  <a:ext uri="{FF2B5EF4-FFF2-40B4-BE49-F238E27FC236}">
                    <a16:creationId xmlns:a16="http://schemas.microsoft.com/office/drawing/2014/main" id="{585DFD0D-772E-4C10-861C-5DF0FBD7FC33}"/>
                  </a:ext>
                </a:extLst>
              </p:cNvPr>
              <p:cNvSpPr>
                <a:spLocks/>
              </p:cNvSpPr>
              <p:nvPr/>
            </p:nvSpPr>
            <p:spPr bwMode="auto">
              <a:xfrm>
                <a:off x="2686" y="3274"/>
                <a:ext cx="65" cy="46"/>
              </a:xfrm>
              <a:custGeom>
                <a:avLst/>
                <a:gdLst>
                  <a:gd name="T0" fmla="*/ 24 w 50"/>
                  <a:gd name="T1" fmla="*/ 0 h 35"/>
                  <a:gd name="T2" fmla="*/ 49 w 50"/>
                  <a:gd name="T3" fmla="*/ 25 h 35"/>
                  <a:gd name="T4" fmla="*/ 49 w 50"/>
                  <a:gd name="T5" fmla="*/ 28 h 35"/>
                  <a:gd name="T6" fmla="*/ 46 w 50"/>
                  <a:gd name="T7" fmla="*/ 28 h 35"/>
                  <a:gd name="T8" fmla="*/ 25 w 50"/>
                  <a:gd name="T9" fmla="*/ 7 h 35"/>
                  <a:gd name="T10" fmla="*/ 4 w 50"/>
                  <a:gd name="T11" fmla="*/ 34 h 35"/>
                  <a:gd name="T12" fmla="*/ 1 w 50"/>
                  <a:gd name="T13" fmla="*/ 35 h 35"/>
                  <a:gd name="T14" fmla="*/ 1 w 50"/>
                  <a:gd name="T15" fmla="*/ 32 h 35"/>
                  <a:gd name="T16" fmla="*/ 24 w 50"/>
                  <a:gd name="T1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35">
                    <a:moveTo>
                      <a:pt x="24" y="0"/>
                    </a:moveTo>
                    <a:cubicBezTo>
                      <a:pt x="49" y="25"/>
                      <a:pt x="49" y="25"/>
                      <a:pt x="49" y="25"/>
                    </a:cubicBezTo>
                    <a:cubicBezTo>
                      <a:pt x="50" y="26"/>
                      <a:pt x="50" y="28"/>
                      <a:pt x="49" y="28"/>
                    </a:cubicBezTo>
                    <a:cubicBezTo>
                      <a:pt x="48" y="29"/>
                      <a:pt x="47" y="29"/>
                      <a:pt x="46" y="28"/>
                    </a:cubicBezTo>
                    <a:cubicBezTo>
                      <a:pt x="25" y="7"/>
                      <a:pt x="25" y="7"/>
                      <a:pt x="25" y="7"/>
                    </a:cubicBezTo>
                    <a:cubicBezTo>
                      <a:pt x="4" y="34"/>
                      <a:pt x="4" y="34"/>
                      <a:pt x="4" y="34"/>
                    </a:cubicBezTo>
                    <a:cubicBezTo>
                      <a:pt x="4" y="35"/>
                      <a:pt x="2" y="35"/>
                      <a:pt x="1" y="35"/>
                    </a:cubicBezTo>
                    <a:cubicBezTo>
                      <a:pt x="0" y="34"/>
                      <a:pt x="0" y="33"/>
                      <a:pt x="1" y="32"/>
                    </a:cubicBezTo>
                    <a:lnTo>
                      <a:pt x="24" y="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1" name="Freeform 510">
                <a:extLst>
                  <a:ext uri="{FF2B5EF4-FFF2-40B4-BE49-F238E27FC236}">
                    <a16:creationId xmlns:a16="http://schemas.microsoft.com/office/drawing/2014/main" id="{CFE63245-FD93-44EE-996C-4DA942CB2F1D}"/>
                  </a:ext>
                </a:extLst>
              </p:cNvPr>
              <p:cNvSpPr>
                <a:spLocks/>
              </p:cNvSpPr>
              <p:nvPr/>
            </p:nvSpPr>
            <p:spPr bwMode="auto">
              <a:xfrm>
                <a:off x="2694" y="3295"/>
                <a:ext cx="36" cy="46"/>
              </a:xfrm>
              <a:custGeom>
                <a:avLst/>
                <a:gdLst>
                  <a:gd name="T0" fmla="*/ 16 w 28"/>
                  <a:gd name="T1" fmla="*/ 0 h 36"/>
                  <a:gd name="T2" fmla="*/ 28 w 28"/>
                  <a:gd name="T3" fmla="*/ 24 h 36"/>
                  <a:gd name="T4" fmla="*/ 27 w 28"/>
                  <a:gd name="T5" fmla="*/ 27 h 36"/>
                  <a:gd name="T6" fmla="*/ 24 w 28"/>
                  <a:gd name="T7" fmla="*/ 26 h 36"/>
                  <a:gd name="T8" fmla="*/ 16 w 28"/>
                  <a:gd name="T9" fmla="*/ 10 h 36"/>
                  <a:gd name="T10" fmla="*/ 4 w 28"/>
                  <a:gd name="T11" fmla="*/ 34 h 36"/>
                  <a:gd name="T12" fmla="*/ 1 w 28"/>
                  <a:gd name="T13" fmla="*/ 35 h 36"/>
                  <a:gd name="T14" fmla="*/ 0 w 28"/>
                  <a:gd name="T15" fmla="*/ 32 h 36"/>
                  <a:gd name="T16" fmla="*/ 16 w 28"/>
                  <a:gd name="T17"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36">
                    <a:moveTo>
                      <a:pt x="16" y="0"/>
                    </a:moveTo>
                    <a:cubicBezTo>
                      <a:pt x="28" y="24"/>
                      <a:pt x="28" y="24"/>
                      <a:pt x="28" y="24"/>
                    </a:cubicBezTo>
                    <a:cubicBezTo>
                      <a:pt x="28" y="25"/>
                      <a:pt x="28" y="27"/>
                      <a:pt x="27" y="27"/>
                    </a:cubicBezTo>
                    <a:cubicBezTo>
                      <a:pt x="26" y="28"/>
                      <a:pt x="24" y="27"/>
                      <a:pt x="24" y="26"/>
                    </a:cubicBezTo>
                    <a:cubicBezTo>
                      <a:pt x="16" y="10"/>
                      <a:pt x="16" y="10"/>
                      <a:pt x="16" y="10"/>
                    </a:cubicBezTo>
                    <a:cubicBezTo>
                      <a:pt x="4" y="34"/>
                      <a:pt x="4" y="34"/>
                      <a:pt x="4" y="34"/>
                    </a:cubicBezTo>
                    <a:cubicBezTo>
                      <a:pt x="4" y="35"/>
                      <a:pt x="2" y="36"/>
                      <a:pt x="1" y="35"/>
                    </a:cubicBezTo>
                    <a:cubicBezTo>
                      <a:pt x="0" y="34"/>
                      <a:pt x="0" y="33"/>
                      <a:pt x="0" y="32"/>
                    </a:cubicBezTo>
                    <a:lnTo>
                      <a:pt x="16" y="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2" name="Freeform 511">
                <a:extLst>
                  <a:ext uri="{FF2B5EF4-FFF2-40B4-BE49-F238E27FC236}">
                    <a16:creationId xmlns:a16="http://schemas.microsoft.com/office/drawing/2014/main" id="{359CEAF7-BB7F-4E95-B4AE-39C1D65A12E5}"/>
                  </a:ext>
                </a:extLst>
              </p:cNvPr>
              <p:cNvSpPr>
                <a:spLocks/>
              </p:cNvSpPr>
              <p:nvPr/>
            </p:nvSpPr>
            <p:spPr bwMode="auto">
              <a:xfrm>
                <a:off x="2904" y="3172"/>
                <a:ext cx="428" cy="304"/>
              </a:xfrm>
              <a:custGeom>
                <a:avLst/>
                <a:gdLst>
                  <a:gd name="T0" fmla="*/ 318 w 333"/>
                  <a:gd name="T1" fmla="*/ 159 h 237"/>
                  <a:gd name="T2" fmla="*/ 73 w 333"/>
                  <a:gd name="T3" fmla="*/ 94 h 237"/>
                  <a:gd name="T4" fmla="*/ 318 w 333"/>
                  <a:gd name="T5" fmla="*/ 159 h 237"/>
                </a:gdLst>
                <a:ahLst/>
                <a:cxnLst>
                  <a:cxn ang="0">
                    <a:pos x="T0" y="T1"/>
                  </a:cxn>
                  <a:cxn ang="0">
                    <a:pos x="T2" y="T3"/>
                  </a:cxn>
                  <a:cxn ang="0">
                    <a:pos x="T4" y="T5"/>
                  </a:cxn>
                </a:cxnLst>
                <a:rect l="0" t="0" r="r" b="b"/>
                <a:pathLst>
                  <a:path w="333" h="237">
                    <a:moveTo>
                      <a:pt x="318" y="159"/>
                    </a:moveTo>
                    <a:cubicBezTo>
                      <a:pt x="318" y="159"/>
                      <a:pt x="147" y="0"/>
                      <a:pt x="73" y="94"/>
                    </a:cubicBezTo>
                    <a:cubicBezTo>
                      <a:pt x="0" y="187"/>
                      <a:pt x="333" y="237"/>
                      <a:pt x="318" y="159"/>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3" name="Freeform 512">
                <a:extLst>
                  <a:ext uri="{FF2B5EF4-FFF2-40B4-BE49-F238E27FC236}">
                    <a16:creationId xmlns:a16="http://schemas.microsoft.com/office/drawing/2014/main" id="{979C7862-BD2F-4809-A90A-563AD7507D60}"/>
                  </a:ext>
                </a:extLst>
              </p:cNvPr>
              <p:cNvSpPr>
                <a:spLocks/>
              </p:cNvSpPr>
              <p:nvPr/>
            </p:nvSpPr>
            <p:spPr bwMode="auto">
              <a:xfrm>
                <a:off x="2973" y="3222"/>
                <a:ext cx="313" cy="123"/>
              </a:xfrm>
              <a:custGeom>
                <a:avLst/>
                <a:gdLst>
                  <a:gd name="T0" fmla="*/ 17 w 243"/>
                  <a:gd name="T1" fmla="*/ 72 h 96"/>
                  <a:gd name="T2" fmla="*/ 178 w 243"/>
                  <a:gd name="T3" fmla="*/ 64 h 96"/>
                  <a:gd name="T4" fmla="*/ 243 w 243"/>
                  <a:gd name="T5" fmla="*/ 96 h 96"/>
                  <a:gd name="T6" fmla="*/ 207 w 243"/>
                  <a:gd name="T7" fmla="*/ 72 h 96"/>
                  <a:gd name="T8" fmla="*/ 219 w 243"/>
                  <a:gd name="T9" fmla="*/ 64 h 96"/>
                  <a:gd name="T10" fmla="*/ 193 w 243"/>
                  <a:gd name="T11" fmla="*/ 48 h 96"/>
                  <a:gd name="T12" fmla="*/ 124 w 243"/>
                  <a:gd name="T13" fmla="*/ 31 h 96"/>
                  <a:gd name="T14" fmla="*/ 136 w 243"/>
                  <a:gd name="T15" fmla="*/ 22 h 96"/>
                  <a:gd name="T16" fmla="*/ 17 w 243"/>
                  <a:gd name="T17" fmla="*/ 7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3" h="96">
                    <a:moveTo>
                      <a:pt x="17" y="72"/>
                    </a:moveTo>
                    <a:cubicBezTo>
                      <a:pt x="17" y="72"/>
                      <a:pt x="86" y="10"/>
                      <a:pt x="178" y="64"/>
                    </a:cubicBezTo>
                    <a:cubicBezTo>
                      <a:pt x="178" y="64"/>
                      <a:pt x="235" y="91"/>
                      <a:pt x="243" y="96"/>
                    </a:cubicBezTo>
                    <a:cubicBezTo>
                      <a:pt x="243" y="96"/>
                      <a:pt x="217" y="80"/>
                      <a:pt x="207" y="72"/>
                    </a:cubicBezTo>
                    <a:cubicBezTo>
                      <a:pt x="207" y="72"/>
                      <a:pt x="196" y="63"/>
                      <a:pt x="219" y="64"/>
                    </a:cubicBezTo>
                    <a:cubicBezTo>
                      <a:pt x="243" y="65"/>
                      <a:pt x="238" y="62"/>
                      <a:pt x="193" y="48"/>
                    </a:cubicBezTo>
                    <a:cubicBezTo>
                      <a:pt x="149" y="34"/>
                      <a:pt x="124" y="31"/>
                      <a:pt x="124" y="31"/>
                    </a:cubicBezTo>
                    <a:cubicBezTo>
                      <a:pt x="136" y="22"/>
                      <a:pt x="136" y="22"/>
                      <a:pt x="136" y="22"/>
                    </a:cubicBezTo>
                    <a:cubicBezTo>
                      <a:pt x="136" y="22"/>
                      <a:pt x="0" y="0"/>
                      <a:pt x="17" y="72"/>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4" name="Freeform 513">
                <a:extLst>
                  <a:ext uri="{FF2B5EF4-FFF2-40B4-BE49-F238E27FC236}">
                    <a16:creationId xmlns:a16="http://schemas.microsoft.com/office/drawing/2014/main" id="{70464EA2-D593-45C7-87A6-6061599769BC}"/>
                  </a:ext>
                </a:extLst>
              </p:cNvPr>
              <p:cNvSpPr>
                <a:spLocks/>
              </p:cNvSpPr>
              <p:nvPr/>
            </p:nvSpPr>
            <p:spPr bwMode="auto">
              <a:xfrm>
                <a:off x="2917" y="3222"/>
                <a:ext cx="193" cy="177"/>
              </a:xfrm>
              <a:custGeom>
                <a:avLst/>
                <a:gdLst>
                  <a:gd name="T0" fmla="*/ 150 w 150"/>
                  <a:gd name="T1" fmla="*/ 129 h 138"/>
                  <a:gd name="T2" fmla="*/ 44 w 150"/>
                  <a:gd name="T3" fmla="*/ 67 h 138"/>
                  <a:gd name="T4" fmla="*/ 150 w 150"/>
                  <a:gd name="T5" fmla="*/ 129 h 138"/>
                </a:gdLst>
                <a:ahLst/>
                <a:cxnLst>
                  <a:cxn ang="0">
                    <a:pos x="T0" y="T1"/>
                  </a:cxn>
                  <a:cxn ang="0">
                    <a:pos x="T2" y="T3"/>
                  </a:cxn>
                  <a:cxn ang="0">
                    <a:pos x="T4" y="T5"/>
                  </a:cxn>
                </a:cxnLst>
                <a:rect l="0" t="0" r="r" b="b"/>
                <a:pathLst>
                  <a:path w="150" h="138">
                    <a:moveTo>
                      <a:pt x="150" y="129"/>
                    </a:moveTo>
                    <a:cubicBezTo>
                      <a:pt x="150" y="129"/>
                      <a:pt x="88" y="0"/>
                      <a:pt x="44" y="67"/>
                    </a:cubicBezTo>
                    <a:cubicBezTo>
                      <a:pt x="0" y="135"/>
                      <a:pt x="78" y="138"/>
                      <a:pt x="150" y="129"/>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5" name="Freeform 514">
                <a:extLst>
                  <a:ext uri="{FF2B5EF4-FFF2-40B4-BE49-F238E27FC236}">
                    <a16:creationId xmlns:a16="http://schemas.microsoft.com/office/drawing/2014/main" id="{D3F31E1B-5D17-436C-8358-9B0BDBB09A18}"/>
                  </a:ext>
                </a:extLst>
              </p:cNvPr>
              <p:cNvSpPr>
                <a:spLocks/>
              </p:cNvSpPr>
              <p:nvPr/>
            </p:nvSpPr>
            <p:spPr bwMode="auto">
              <a:xfrm>
                <a:off x="2555" y="3015"/>
                <a:ext cx="440" cy="339"/>
              </a:xfrm>
              <a:custGeom>
                <a:avLst/>
                <a:gdLst>
                  <a:gd name="T0" fmla="*/ 3 w 342"/>
                  <a:gd name="T1" fmla="*/ 0 h 264"/>
                  <a:gd name="T2" fmla="*/ 341 w 342"/>
                  <a:gd name="T3" fmla="*/ 248 h 264"/>
                  <a:gd name="T4" fmla="*/ 342 w 342"/>
                  <a:gd name="T5" fmla="*/ 252 h 264"/>
                  <a:gd name="T6" fmla="*/ 0 w 342"/>
                  <a:gd name="T7" fmla="*/ 3 h 264"/>
                  <a:gd name="T8" fmla="*/ 3 w 342"/>
                  <a:gd name="T9" fmla="*/ 0 h 264"/>
                </a:gdLst>
                <a:ahLst/>
                <a:cxnLst>
                  <a:cxn ang="0">
                    <a:pos x="T0" y="T1"/>
                  </a:cxn>
                  <a:cxn ang="0">
                    <a:pos x="T2" y="T3"/>
                  </a:cxn>
                  <a:cxn ang="0">
                    <a:pos x="T4" y="T5"/>
                  </a:cxn>
                  <a:cxn ang="0">
                    <a:pos x="T6" y="T7"/>
                  </a:cxn>
                  <a:cxn ang="0">
                    <a:pos x="T8" y="T9"/>
                  </a:cxn>
                </a:cxnLst>
                <a:rect l="0" t="0" r="r" b="b"/>
                <a:pathLst>
                  <a:path w="342" h="264">
                    <a:moveTo>
                      <a:pt x="3" y="0"/>
                    </a:moveTo>
                    <a:cubicBezTo>
                      <a:pt x="257" y="258"/>
                      <a:pt x="340" y="248"/>
                      <a:pt x="341" y="248"/>
                    </a:cubicBezTo>
                    <a:cubicBezTo>
                      <a:pt x="342" y="252"/>
                      <a:pt x="342" y="252"/>
                      <a:pt x="342" y="252"/>
                    </a:cubicBezTo>
                    <a:cubicBezTo>
                      <a:pt x="338" y="253"/>
                      <a:pt x="256" y="264"/>
                      <a:pt x="0" y="3"/>
                    </a:cubicBezTo>
                    <a:lnTo>
                      <a:pt x="3" y="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6" name="Freeform 515">
                <a:extLst>
                  <a:ext uri="{FF2B5EF4-FFF2-40B4-BE49-F238E27FC236}">
                    <a16:creationId xmlns:a16="http://schemas.microsoft.com/office/drawing/2014/main" id="{2A69C152-B76F-4539-A9F4-D9CC227A675E}"/>
                  </a:ext>
                </a:extLst>
              </p:cNvPr>
              <p:cNvSpPr>
                <a:spLocks/>
              </p:cNvSpPr>
              <p:nvPr/>
            </p:nvSpPr>
            <p:spPr bwMode="auto">
              <a:xfrm>
                <a:off x="2775" y="3080"/>
                <a:ext cx="171" cy="200"/>
              </a:xfrm>
              <a:custGeom>
                <a:avLst/>
                <a:gdLst>
                  <a:gd name="T0" fmla="*/ 7 w 133"/>
                  <a:gd name="T1" fmla="*/ 111 h 155"/>
                  <a:gd name="T2" fmla="*/ 105 w 133"/>
                  <a:gd name="T3" fmla="*/ 27 h 155"/>
                  <a:gd name="T4" fmla="*/ 0 w 133"/>
                  <a:gd name="T5" fmla="*/ 107 h 155"/>
                  <a:gd name="T6" fmla="*/ 7 w 133"/>
                  <a:gd name="T7" fmla="*/ 111 h 155"/>
                </a:gdLst>
                <a:ahLst/>
                <a:cxnLst>
                  <a:cxn ang="0">
                    <a:pos x="T0" y="T1"/>
                  </a:cxn>
                  <a:cxn ang="0">
                    <a:pos x="T2" y="T3"/>
                  </a:cxn>
                  <a:cxn ang="0">
                    <a:pos x="T4" y="T5"/>
                  </a:cxn>
                  <a:cxn ang="0">
                    <a:pos x="T6" y="T7"/>
                  </a:cxn>
                </a:cxnLst>
                <a:rect l="0" t="0" r="r" b="b"/>
                <a:pathLst>
                  <a:path w="133" h="155">
                    <a:moveTo>
                      <a:pt x="7" y="111"/>
                    </a:moveTo>
                    <a:cubicBezTo>
                      <a:pt x="133" y="155"/>
                      <a:pt x="105" y="27"/>
                      <a:pt x="105" y="27"/>
                    </a:cubicBezTo>
                    <a:cubicBezTo>
                      <a:pt x="105" y="27"/>
                      <a:pt x="7" y="0"/>
                      <a:pt x="0" y="107"/>
                    </a:cubicBezTo>
                    <a:lnTo>
                      <a:pt x="7" y="111"/>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7" name="Freeform 516">
                <a:extLst>
                  <a:ext uri="{FF2B5EF4-FFF2-40B4-BE49-F238E27FC236}">
                    <a16:creationId xmlns:a16="http://schemas.microsoft.com/office/drawing/2014/main" id="{5F2C7B48-92F1-4F50-BBA9-6A15F9242566}"/>
                  </a:ext>
                </a:extLst>
              </p:cNvPr>
              <p:cNvSpPr>
                <a:spLocks/>
              </p:cNvSpPr>
              <p:nvPr/>
            </p:nvSpPr>
            <p:spPr bwMode="auto">
              <a:xfrm>
                <a:off x="2773" y="3112"/>
                <a:ext cx="141" cy="108"/>
              </a:xfrm>
              <a:custGeom>
                <a:avLst/>
                <a:gdLst>
                  <a:gd name="T0" fmla="*/ 107 w 110"/>
                  <a:gd name="T1" fmla="*/ 0 h 84"/>
                  <a:gd name="T2" fmla="*/ 108 w 110"/>
                  <a:gd name="T3" fmla="*/ 0 h 84"/>
                  <a:gd name="T4" fmla="*/ 109 w 110"/>
                  <a:gd name="T5" fmla="*/ 3 h 84"/>
                  <a:gd name="T6" fmla="*/ 3 w 110"/>
                  <a:gd name="T7" fmla="*/ 84 h 84"/>
                  <a:gd name="T8" fmla="*/ 0 w 110"/>
                  <a:gd name="T9" fmla="*/ 82 h 84"/>
                  <a:gd name="T10" fmla="*/ 2 w 110"/>
                  <a:gd name="T11" fmla="*/ 79 h 84"/>
                  <a:gd name="T12" fmla="*/ 105 w 110"/>
                  <a:gd name="T13" fmla="*/ 1 h 84"/>
                  <a:gd name="T14" fmla="*/ 107 w 110"/>
                  <a:gd name="T15" fmla="*/ 0 h 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 h="84">
                    <a:moveTo>
                      <a:pt x="107" y="0"/>
                    </a:moveTo>
                    <a:cubicBezTo>
                      <a:pt x="108" y="0"/>
                      <a:pt x="108" y="0"/>
                      <a:pt x="108" y="0"/>
                    </a:cubicBezTo>
                    <a:cubicBezTo>
                      <a:pt x="109" y="1"/>
                      <a:pt x="110" y="2"/>
                      <a:pt x="109" y="3"/>
                    </a:cubicBezTo>
                    <a:cubicBezTo>
                      <a:pt x="109" y="4"/>
                      <a:pt x="70" y="76"/>
                      <a:pt x="3" y="84"/>
                    </a:cubicBezTo>
                    <a:cubicBezTo>
                      <a:pt x="1" y="84"/>
                      <a:pt x="0" y="83"/>
                      <a:pt x="0" y="82"/>
                    </a:cubicBezTo>
                    <a:cubicBezTo>
                      <a:pt x="0" y="81"/>
                      <a:pt x="1" y="80"/>
                      <a:pt x="2" y="79"/>
                    </a:cubicBezTo>
                    <a:cubicBezTo>
                      <a:pt x="67" y="72"/>
                      <a:pt x="105" y="2"/>
                      <a:pt x="105" y="1"/>
                    </a:cubicBezTo>
                    <a:cubicBezTo>
                      <a:pt x="106" y="0"/>
                      <a:pt x="107" y="0"/>
                      <a:pt x="107" y="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8" name="Freeform 517">
                <a:extLst>
                  <a:ext uri="{FF2B5EF4-FFF2-40B4-BE49-F238E27FC236}">
                    <a16:creationId xmlns:a16="http://schemas.microsoft.com/office/drawing/2014/main" id="{3B195E30-1460-4104-BE56-9FFAEC8E4BA1}"/>
                  </a:ext>
                </a:extLst>
              </p:cNvPr>
              <p:cNvSpPr>
                <a:spLocks/>
              </p:cNvSpPr>
              <p:nvPr/>
            </p:nvSpPr>
            <p:spPr bwMode="auto">
              <a:xfrm>
                <a:off x="330" y="1943"/>
                <a:ext cx="197" cy="137"/>
              </a:xfrm>
              <a:custGeom>
                <a:avLst/>
                <a:gdLst>
                  <a:gd name="T0" fmla="*/ 31 w 153"/>
                  <a:gd name="T1" fmla="*/ 0 h 106"/>
                  <a:gd name="T2" fmla="*/ 6 w 153"/>
                  <a:gd name="T3" fmla="*/ 33 h 106"/>
                  <a:gd name="T4" fmla="*/ 25 w 153"/>
                  <a:gd name="T5" fmla="*/ 75 h 106"/>
                  <a:gd name="T6" fmla="*/ 33 w 153"/>
                  <a:gd name="T7" fmla="*/ 90 h 106"/>
                  <a:gd name="T8" fmla="*/ 51 w 153"/>
                  <a:gd name="T9" fmla="*/ 105 h 106"/>
                  <a:gd name="T10" fmla="*/ 31 w 153"/>
                  <a:gd name="T11" fmla="*/ 0 h 106"/>
                </a:gdLst>
                <a:ahLst/>
                <a:cxnLst>
                  <a:cxn ang="0">
                    <a:pos x="T0" y="T1"/>
                  </a:cxn>
                  <a:cxn ang="0">
                    <a:pos x="T2" y="T3"/>
                  </a:cxn>
                  <a:cxn ang="0">
                    <a:pos x="T4" y="T5"/>
                  </a:cxn>
                  <a:cxn ang="0">
                    <a:pos x="T6" y="T7"/>
                  </a:cxn>
                  <a:cxn ang="0">
                    <a:pos x="T8" y="T9"/>
                  </a:cxn>
                  <a:cxn ang="0">
                    <a:pos x="T10" y="T11"/>
                  </a:cxn>
                </a:cxnLst>
                <a:rect l="0" t="0" r="r" b="b"/>
                <a:pathLst>
                  <a:path w="153" h="106">
                    <a:moveTo>
                      <a:pt x="31" y="0"/>
                    </a:moveTo>
                    <a:cubicBezTo>
                      <a:pt x="31" y="0"/>
                      <a:pt x="0" y="0"/>
                      <a:pt x="6" y="33"/>
                    </a:cubicBezTo>
                    <a:cubicBezTo>
                      <a:pt x="12" y="67"/>
                      <a:pt x="26" y="67"/>
                      <a:pt x="25" y="75"/>
                    </a:cubicBezTo>
                    <a:cubicBezTo>
                      <a:pt x="23" y="84"/>
                      <a:pt x="23" y="89"/>
                      <a:pt x="33" y="90"/>
                    </a:cubicBezTo>
                    <a:cubicBezTo>
                      <a:pt x="43" y="92"/>
                      <a:pt x="40" y="103"/>
                      <a:pt x="51" y="105"/>
                    </a:cubicBezTo>
                    <a:cubicBezTo>
                      <a:pt x="63" y="106"/>
                      <a:pt x="153" y="83"/>
                      <a:pt x="31" y="0"/>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9" name="Freeform 518">
                <a:extLst>
                  <a:ext uri="{FF2B5EF4-FFF2-40B4-BE49-F238E27FC236}">
                    <a16:creationId xmlns:a16="http://schemas.microsoft.com/office/drawing/2014/main" id="{59A392FC-1980-4785-B953-2D3927FFF8FF}"/>
                  </a:ext>
                </a:extLst>
              </p:cNvPr>
              <p:cNvSpPr>
                <a:spLocks/>
              </p:cNvSpPr>
              <p:nvPr/>
            </p:nvSpPr>
            <p:spPr bwMode="auto">
              <a:xfrm>
                <a:off x="409" y="1743"/>
                <a:ext cx="236" cy="97"/>
              </a:xfrm>
              <a:custGeom>
                <a:avLst/>
                <a:gdLst>
                  <a:gd name="T0" fmla="*/ 184 w 184"/>
                  <a:gd name="T1" fmla="*/ 34 h 76"/>
                  <a:gd name="T2" fmla="*/ 121 w 184"/>
                  <a:gd name="T3" fmla="*/ 6 h 76"/>
                  <a:gd name="T4" fmla="*/ 0 w 184"/>
                  <a:gd name="T5" fmla="*/ 73 h 76"/>
                  <a:gd name="T6" fmla="*/ 124 w 184"/>
                  <a:gd name="T7" fmla="*/ 38 h 76"/>
                  <a:gd name="T8" fmla="*/ 184 w 184"/>
                  <a:gd name="T9" fmla="*/ 34 h 76"/>
                </a:gdLst>
                <a:ahLst/>
                <a:cxnLst>
                  <a:cxn ang="0">
                    <a:pos x="T0" y="T1"/>
                  </a:cxn>
                  <a:cxn ang="0">
                    <a:pos x="T2" y="T3"/>
                  </a:cxn>
                  <a:cxn ang="0">
                    <a:pos x="T4" y="T5"/>
                  </a:cxn>
                  <a:cxn ang="0">
                    <a:pos x="T6" y="T7"/>
                  </a:cxn>
                  <a:cxn ang="0">
                    <a:pos x="T8" y="T9"/>
                  </a:cxn>
                </a:cxnLst>
                <a:rect l="0" t="0" r="r" b="b"/>
                <a:pathLst>
                  <a:path w="184" h="76">
                    <a:moveTo>
                      <a:pt x="184" y="34"/>
                    </a:moveTo>
                    <a:cubicBezTo>
                      <a:pt x="184" y="34"/>
                      <a:pt x="164" y="0"/>
                      <a:pt x="121" y="6"/>
                    </a:cubicBezTo>
                    <a:cubicBezTo>
                      <a:pt x="78" y="12"/>
                      <a:pt x="31" y="58"/>
                      <a:pt x="0" y="73"/>
                    </a:cubicBezTo>
                    <a:cubicBezTo>
                      <a:pt x="0" y="73"/>
                      <a:pt x="77" y="76"/>
                      <a:pt x="124" y="38"/>
                    </a:cubicBezTo>
                    <a:cubicBezTo>
                      <a:pt x="170" y="0"/>
                      <a:pt x="184" y="34"/>
                      <a:pt x="184" y="34"/>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0" name="Freeform 519">
                <a:extLst>
                  <a:ext uri="{FF2B5EF4-FFF2-40B4-BE49-F238E27FC236}">
                    <a16:creationId xmlns:a16="http://schemas.microsoft.com/office/drawing/2014/main" id="{CC608D9D-6C16-4231-A63E-4CC04DD89F2B}"/>
                  </a:ext>
                </a:extLst>
              </p:cNvPr>
              <p:cNvSpPr>
                <a:spLocks/>
              </p:cNvSpPr>
              <p:nvPr/>
            </p:nvSpPr>
            <p:spPr bwMode="auto">
              <a:xfrm>
                <a:off x="378" y="1939"/>
                <a:ext cx="100" cy="135"/>
              </a:xfrm>
              <a:custGeom>
                <a:avLst/>
                <a:gdLst>
                  <a:gd name="T0" fmla="*/ 57 w 78"/>
                  <a:gd name="T1" fmla="*/ 88 h 105"/>
                  <a:gd name="T2" fmla="*/ 36 w 78"/>
                  <a:gd name="T3" fmla="*/ 99 h 105"/>
                  <a:gd name="T4" fmla="*/ 23 w 78"/>
                  <a:gd name="T5" fmla="*/ 79 h 105"/>
                  <a:gd name="T6" fmla="*/ 3 w 78"/>
                  <a:gd name="T7" fmla="*/ 43 h 105"/>
                  <a:gd name="T8" fmla="*/ 36 w 78"/>
                  <a:gd name="T9" fmla="*/ 14 h 105"/>
                  <a:gd name="T10" fmla="*/ 57 w 78"/>
                  <a:gd name="T11" fmla="*/ 88 h 105"/>
                </a:gdLst>
                <a:ahLst/>
                <a:cxnLst>
                  <a:cxn ang="0">
                    <a:pos x="T0" y="T1"/>
                  </a:cxn>
                  <a:cxn ang="0">
                    <a:pos x="T2" y="T3"/>
                  </a:cxn>
                  <a:cxn ang="0">
                    <a:pos x="T4" y="T5"/>
                  </a:cxn>
                  <a:cxn ang="0">
                    <a:pos x="T6" y="T7"/>
                  </a:cxn>
                  <a:cxn ang="0">
                    <a:pos x="T8" y="T9"/>
                  </a:cxn>
                  <a:cxn ang="0">
                    <a:pos x="T10" y="T11"/>
                  </a:cxn>
                </a:cxnLst>
                <a:rect l="0" t="0" r="r" b="b"/>
                <a:pathLst>
                  <a:path w="78" h="105">
                    <a:moveTo>
                      <a:pt x="57" y="88"/>
                    </a:moveTo>
                    <a:cubicBezTo>
                      <a:pt x="36" y="99"/>
                      <a:pt x="36" y="99"/>
                      <a:pt x="36" y="99"/>
                    </a:cubicBezTo>
                    <a:cubicBezTo>
                      <a:pt x="36" y="99"/>
                      <a:pt x="32" y="105"/>
                      <a:pt x="23" y="79"/>
                    </a:cubicBezTo>
                    <a:cubicBezTo>
                      <a:pt x="14" y="52"/>
                      <a:pt x="2" y="53"/>
                      <a:pt x="3" y="43"/>
                    </a:cubicBezTo>
                    <a:cubicBezTo>
                      <a:pt x="4" y="32"/>
                      <a:pt x="0" y="29"/>
                      <a:pt x="36" y="14"/>
                    </a:cubicBezTo>
                    <a:cubicBezTo>
                      <a:pt x="73" y="0"/>
                      <a:pt x="78" y="77"/>
                      <a:pt x="57" y="88"/>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1" name="Freeform 520">
                <a:extLst>
                  <a:ext uri="{FF2B5EF4-FFF2-40B4-BE49-F238E27FC236}">
                    <a16:creationId xmlns:a16="http://schemas.microsoft.com/office/drawing/2014/main" id="{8AD0EF2D-03F9-4761-8410-38CD84E76C6E}"/>
                  </a:ext>
                </a:extLst>
              </p:cNvPr>
              <p:cNvSpPr>
                <a:spLocks/>
              </p:cNvSpPr>
              <p:nvPr/>
            </p:nvSpPr>
            <p:spPr bwMode="auto">
              <a:xfrm>
                <a:off x="346" y="1745"/>
                <a:ext cx="365" cy="286"/>
              </a:xfrm>
              <a:custGeom>
                <a:avLst/>
                <a:gdLst>
                  <a:gd name="T0" fmla="*/ 99 w 284"/>
                  <a:gd name="T1" fmla="*/ 217 h 222"/>
                  <a:gd name="T2" fmla="*/ 10 w 284"/>
                  <a:gd name="T3" fmla="*/ 163 h 222"/>
                  <a:gd name="T4" fmla="*/ 41 w 284"/>
                  <a:gd name="T5" fmla="*/ 127 h 222"/>
                  <a:gd name="T6" fmla="*/ 118 w 284"/>
                  <a:gd name="T7" fmla="*/ 49 h 222"/>
                  <a:gd name="T8" fmla="*/ 263 w 284"/>
                  <a:gd name="T9" fmla="*/ 62 h 222"/>
                  <a:gd name="T10" fmla="*/ 99 w 284"/>
                  <a:gd name="T11" fmla="*/ 217 h 222"/>
                </a:gdLst>
                <a:ahLst/>
                <a:cxnLst>
                  <a:cxn ang="0">
                    <a:pos x="T0" y="T1"/>
                  </a:cxn>
                  <a:cxn ang="0">
                    <a:pos x="T2" y="T3"/>
                  </a:cxn>
                  <a:cxn ang="0">
                    <a:pos x="T4" y="T5"/>
                  </a:cxn>
                  <a:cxn ang="0">
                    <a:pos x="T6" y="T7"/>
                  </a:cxn>
                  <a:cxn ang="0">
                    <a:pos x="T8" y="T9"/>
                  </a:cxn>
                  <a:cxn ang="0">
                    <a:pos x="T10" y="T11"/>
                  </a:cxn>
                </a:cxnLst>
                <a:rect l="0" t="0" r="r" b="b"/>
                <a:pathLst>
                  <a:path w="284" h="222">
                    <a:moveTo>
                      <a:pt x="99" y="217"/>
                    </a:moveTo>
                    <a:cubicBezTo>
                      <a:pt x="99" y="217"/>
                      <a:pt x="18" y="193"/>
                      <a:pt x="10" y="163"/>
                    </a:cubicBezTo>
                    <a:cubicBezTo>
                      <a:pt x="2" y="134"/>
                      <a:pt x="0" y="151"/>
                      <a:pt x="41" y="127"/>
                    </a:cubicBezTo>
                    <a:cubicBezTo>
                      <a:pt x="82" y="103"/>
                      <a:pt x="83" y="81"/>
                      <a:pt x="118" y="49"/>
                    </a:cubicBezTo>
                    <a:cubicBezTo>
                      <a:pt x="153" y="17"/>
                      <a:pt x="241" y="0"/>
                      <a:pt x="263" y="62"/>
                    </a:cubicBezTo>
                    <a:cubicBezTo>
                      <a:pt x="284" y="124"/>
                      <a:pt x="179" y="222"/>
                      <a:pt x="99" y="21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2" name="Freeform 521">
                <a:extLst>
                  <a:ext uri="{FF2B5EF4-FFF2-40B4-BE49-F238E27FC236}">
                    <a16:creationId xmlns:a16="http://schemas.microsoft.com/office/drawing/2014/main" id="{55F387EE-48BF-4C85-A0A1-296D62F1E5B9}"/>
                  </a:ext>
                </a:extLst>
              </p:cNvPr>
              <p:cNvSpPr>
                <a:spLocks/>
              </p:cNvSpPr>
              <p:nvPr/>
            </p:nvSpPr>
            <p:spPr bwMode="auto">
              <a:xfrm>
                <a:off x="310" y="1772"/>
                <a:ext cx="302" cy="173"/>
              </a:xfrm>
              <a:custGeom>
                <a:avLst/>
                <a:gdLst>
                  <a:gd name="T0" fmla="*/ 47 w 235"/>
                  <a:gd name="T1" fmla="*/ 123 h 134"/>
                  <a:gd name="T2" fmla="*/ 17 w 235"/>
                  <a:gd name="T3" fmla="*/ 113 h 134"/>
                  <a:gd name="T4" fmla="*/ 88 w 235"/>
                  <a:gd name="T5" fmla="*/ 66 h 134"/>
                  <a:gd name="T6" fmla="*/ 110 w 235"/>
                  <a:gd name="T7" fmla="*/ 54 h 134"/>
                  <a:gd name="T8" fmla="*/ 169 w 235"/>
                  <a:gd name="T9" fmla="*/ 28 h 134"/>
                  <a:gd name="T10" fmla="*/ 47 w 235"/>
                  <a:gd name="T11" fmla="*/ 123 h 134"/>
                </a:gdLst>
                <a:ahLst/>
                <a:cxnLst>
                  <a:cxn ang="0">
                    <a:pos x="T0" y="T1"/>
                  </a:cxn>
                  <a:cxn ang="0">
                    <a:pos x="T2" y="T3"/>
                  </a:cxn>
                  <a:cxn ang="0">
                    <a:pos x="T4" y="T5"/>
                  </a:cxn>
                  <a:cxn ang="0">
                    <a:pos x="T6" y="T7"/>
                  </a:cxn>
                  <a:cxn ang="0">
                    <a:pos x="T8" y="T9"/>
                  </a:cxn>
                  <a:cxn ang="0">
                    <a:pos x="T10" y="T11"/>
                  </a:cxn>
                </a:cxnLst>
                <a:rect l="0" t="0" r="r" b="b"/>
                <a:pathLst>
                  <a:path w="235" h="134">
                    <a:moveTo>
                      <a:pt x="47" y="123"/>
                    </a:moveTo>
                    <a:cubicBezTo>
                      <a:pt x="47" y="123"/>
                      <a:pt x="0" y="134"/>
                      <a:pt x="17" y="113"/>
                    </a:cubicBezTo>
                    <a:cubicBezTo>
                      <a:pt x="27" y="101"/>
                      <a:pt x="54" y="84"/>
                      <a:pt x="88" y="66"/>
                    </a:cubicBezTo>
                    <a:cubicBezTo>
                      <a:pt x="95" y="62"/>
                      <a:pt x="103" y="58"/>
                      <a:pt x="110" y="54"/>
                    </a:cubicBezTo>
                    <a:cubicBezTo>
                      <a:pt x="129" y="45"/>
                      <a:pt x="149" y="36"/>
                      <a:pt x="169" y="28"/>
                    </a:cubicBezTo>
                    <a:cubicBezTo>
                      <a:pt x="235" y="0"/>
                      <a:pt x="100" y="113"/>
                      <a:pt x="47" y="123"/>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3" name="Freeform 522">
                <a:extLst>
                  <a:ext uri="{FF2B5EF4-FFF2-40B4-BE49-F238E27FC236}">
                    <a16:creationId xmlns:a16="http://schemas.microsoft.com/office/drawing/2014/main" id="{6F31EC37-AB36-4589-82EC-B1BF0F9D0FF4}"/>
                  </a:ext>
                </a:extLst>
              </p:cNvPr>
              <p:cNvSpPr>
                <a:spLocks/>
              </p:cNvSpPr>
              <p:nvPr/>
            </p:nvSpPr>
            <p:spPr bwMode="auto">
              <a:xfrm>
                <a:off x="447" y="1749"/>
                <a:ext cx="159" cy="95"/>
              </a:xfrm>
              <a:custGeom>
                <a:avLst/>
                <a:gdLst>
                  <a:gd name="T0" fmla="*/ 38 w 123"/>
                  <a:gd name="T1" fmla="*/ 38 h 74"/>
                  <a:gd name="T2" fmla="*/ 123 w 123"/>
                  <a:gd name="T3" fmla="*/ 17 h 74"/>
                  <a:gd name="T4" fmla="*/ 0 w 123"/>
                  <a:gd name="T5" fmla="*/ 74 h 74"/>
                  <a:gd name="T6" fmla="*/ 38 w 123"/>
                  <a:gd name="T7" fmla="*/ 38 h 74"/>
                </a:gdLst>
                <a:ahLst/>
                <a:cxnLst>
                  <a:cxn ang="0">
                    <a:pos x="T0" y="T1"/>
                  </a:cxn>
                  <a:cxn ang="0">
                    <a:pos x="T2" y="T3"/>
                  </a:cxn>
                  <a:cxn ang="0">
                    <a:pos x="T4" y="T5"/>
                  </a:cxn>
                  <a:cxn ang="0">
                    <a:pos x="T6" y="T7"/>
                  </a:cxn>
                </a:cxnLst>
                <a:rect l="0" t="0" r="r" b="b"/>
                <a:pathLst>
                  <a:path w="123" h="74">
                    <a:moveTo>
                      <a:pt x="38" y="38"/>
                    </a:moveTo>
                    <a:cubicBezTo>
                      <a:pt x="57" y="23"/>
                      <a:pt x="102" y="0"/>
                      <a:pt x="123" y="17"/>
                    </a:cubicBezTo>
                    <a:cubicBezTo>
                      <a:pt x="123" y="17"/>
                      <a:pt x="58" y="58"/>
                      <a:pt x="0" y="74"/>
                    </a:cubicBezTo>
                    <a:lnTo>
                      <a:pt x="38" y="38"/>
                    </a:ln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4" name="Freeform 523">
                <a:extLst>
                  <a:ext uri="{FF2B5EF4-FFF2-40B4-BE49-F238E27FC236}">
                    <a16:creationId xmlns:a16="http://schemas.microsoft.com/office/drawing/2014/main" id="{38DF7FBE-138A-4457-9AB1-997B81A910EF}"/>
                  </a:ext>
                </a:extLst>
              </p:cNvPr>
              <p:cNvSpPr>
                <a:spLocks/>
              </p:cNvSpPr>
              <p:nvPr/>
            </p:nvSpPr>
            <p:spPr bwMode="auto">
              <a:xfrm>
                <a:off x="728" y="1422"/>
                <a:ext cx="175" cy="288"/>
              </a:xfrm>
              <a:custGeom>
                <a:avLst/>
                <a:gdLst>
                  <a:gd name="T0" fmla="*/ 136 w 136"/>
                  <a:gd name="T1" fmla="*/ 170 h 224"/>
                  <a:gd name="T2" fmla="*/ 15 w 136"/>
                  <a:gd name="T3" fmla="*/ 96 h 224"/>
                  <a:gd name="T4" fmla="*/ 136 w 136"/>
                  <a:gd name="T5" fmla="*/ 170 h 224"/>
                </a:gdLst>
                <a:ahLst/>
                <a:cxnLst>
                  <a:cxn ang="0">
                    <a:pos x="T0" y="T1"/>
                  </a:cxn>
                  <a:cxn ang="0">
                    <a:pos x="T2" y="T3"/>
                  </a:cxn>
                  <a:cxn ang="0">
                    <a:pos x="T4" y="T5"/>
                  </a:cxn>
                </a:cxnLst>
                <a:rect l="0" t="0" r="r" b="b"/>
                <a:pathLst>
                  <a:path w="136" h="224">
                    <a:moveTo>
                      <a:pt x="136" y="170"/>
                    </a:moveTo>
                    <a:cubicBezTo>
                      <a:pt x="136" y="170"/>
                      <a:pt x="0" y="224"/>
                      <a:pt x="15" y="96"/>
                    </a:cubicBezTo>
                    <a:cubicBezTo>
                      <a:pt x="15" y="96"/>
                      <a:pt x="100" y="0"/>
                      <a:pt x="136" y="17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5" name="Freeform 524">
                <a:extLst>
                  <a:ext uri="{FF2B5EF4-FFF2-40B4-BE49-F238E27FC236}">
                    <a16:creationId xmlns:a16="http://schemas.microsoft.com/office/drawing/2014/main" id="{E102ECEE-4E05-427D-B71E-23B901B5C34E}"/>
                  </a:ext>
                </a:extLst>
              </p:cNvPr>
              <p:cNvSpPr>
                <a:spLocks/>
              </p:cNvSpPr>
              <p:nvPr/>
            </p:nvSpPr>
            <p:spPr bwMode="auto">
              <a:xfrm>
                <a:off x="744" y="1536"/>
                <a:ext cx="163" cy="108"/>
              </a:xfrm>
              <a:custGeom>
                <a:avLst/>
                <a:gdLst>
                  <a:gd name="T0" fmla="*/ 125 w 126"/>
                  <a:gd name="T1" fmla="*/ 83 h 84"/>
                  <a:gd name="T2" fmla="*/ 125 w 126"/>
                  <a:gd name="T3" fmla="*/ 83 h 84"/>
                  <a:gd name="T4" fmla="*/ 122 w 126"/>
                  <a:gd name="T5" fmla="*/ 84 h 84"/>
                  <a:gd name="T6" fmla="*/ 3 w 126"/>
                  <a:gd name="T7" fmla="*/ 10 h 84"/>
                  <a:gd name="T8" fmla="*/ 0 w 126"/>
                  <a:gd name="T9" fmla="*/ 9 h 84"/>
                  <a:gd name="T10" fmla="*/ 1 w 126"/>
                  <a:gd name="T11" fmla="*/ 6 h 84"/>
                  <a:gd name="T12" fmla="*/ 124 w 126"/>
                  <a:gd name="T13" fmla="*/ 80 h 84"/>
                  <a:gd name="T14" fmla="*/ 125 w 126"/>
                  <a:gd name="T15" fmla="*/ 83 h 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6" h="84">
                    <a:moveTo>
                      <a:pt x="125" y="83"/>
                    </a:moveTo>
                    <a:cubicBezTo>
                      <a:pt x="125" y="83"/>
                      <a:pt x="125" y="83"/>
                      <a:pt x="125" y="83"/>
                    </a:cubicBezTo>
                    <a:cubicBezTo>
                      <a:pt x="124" y="84"/>
                      <a:pt x="123" y="84"/>
                      <a:pt x="122" y="84"/>
                    </a:cubicBezTo>
                    <a:cubicBezTo>
                      <a:pt x="69" y="45"/>
                      <a:pt x="10" y="7"/>
                      <a:pt x="3" y="10"/>
                    </a:cubicBezTo>
                    <a:cubicBezTo>
                      <a:pt x="2" y="10"/>
                      <a:pt x="1" y="10"/>
                      <a:pt x="0" y="9"/>
                    </a:cubicBezTo>
                    <a:cubicBezTo>
                      <a:pt x="0" y="8"/>
                      <a:pt x="0" y="6"/>
                      <a:pt x="1" y="6"/>
                    </a:cubicBezTo>
                    <a:cubicBezTo>
                      <a:pt x="13" y="0"/>
                      <a:pt x="98" y="61"/>
                      <a:pt x="124" y="80"/>
                    </a:cubicBezTo>
                    <a:cubicBezTo>
                      <a:pt x="125" y="81"/>
                      <a:pt x="126" y="82"/>
                      <a:pt x="125" y="83"/>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6" name="Freeform 525">
                <a:extLst>
                  <a:ext uri="{FF2B5EF4-FFF2-40B4-BE49-F238E27FC236}">
                    <a16:creationId xmlns:a16="http://schemas.microsoft.com/office/drawing/2014/main" id="{F35272E4-120E-466C-AB4B-71188DCF6E09}"/>
                  </a:ext>
                </a:extLst>
              </p:cNvPr>
              <p:cNvSpPr>
                <a:spLocks/>
              </p:cNvSpPr>
              <p:nvPr/>
            </p:nvSpPr>
            <p:spPr bwMode="auto">
              <a:xfrm>
                <a:off x="849" y="1570"/>
                <a:ext cx="33" cy="66"/>
              </a:xfrm>
              <a:custGeom>
                <a:avLst/>
                <a:gdLst>
                  <a:gd name="T0" fmla="*/ 26 w 26"/>
                  <a:gd name="T1" fmla="*/ 45 h 51"/>
                  <a:gd name="T2" fmla="*/ 3 w 26"/>
                  <a:gd name="T3" fmla="*/ 51 h 51"/>
                  <a:gd name="T4" fmla="*/ 0 w 26"/>
                  <a:gd name="T5" fmla="*/ 49 h 51"/>
                  <a:gd name="T6" fmla="*/ 2 w 26"/>
                  <a:gd name="T7" fmla="*/ 47 h 51"/>
                  <a:gd name="T8" fmla="*/ 20 w 26"/>
                  <a:gd name="T9" fmla="*/ 42 h 51"/>
                  <a:gd name="T10" fmla="*/ 10 w 26"/>
                  <a:gd name="T11" fmla="*/ 3 h 51"/>
                  <a:gd name="T12" fmla="*/ 11 w 26"/>
                  <a:gd name="T13" fmla="*/ 1 h 51"/>
                  <a:gd name="T14" fmla="*/ 14 w 26"/>
                  <a:gd name="T15" fmla="*/ 2 h 51"/>
                  <a:gd name="T16" fmla="*/ 26 w 26"/>
                  <a:gd name="T17" fmla="*/ 4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51">
                    <a:moveTo>
                      <a:pt x="26" y="45"/>
                    </a:moveTo>
                    <a:cubicBezTo>
                      <a:pt x="3" y="51"/>
                      <a:pt x="3" y="51"/>
                      <a:pt x="3" y="51"/>
                    </a:cubicBezTo>
                    <a:cubicBezTo>
                      <a:pt x="2" y="51"/>
                      <a:pt x="0" y="50"/>
                      <a:pt x="0" y="49"/>
                    </a:cubicBezTo>
                    <a:cubicBezTo>
                      <a:pt x="0" y="48"/>
                      <a:pt x="0" y="47"/>
                      <a:pt x="2" y="47"/>
                    </a:cubicBezTo>
                    <a:cubicBezTo>
                      <a:pt x="20" y="42"/>
                      <a:pt x="20" y="42"/>
                      <a:pt x="20" y="42"/>
                    </a:cubicBezTo>
                    <a:cubicBezTo>
                      <a:pt x="10" y="3"/>
                      <a:pt x="10" y="3"/>
                      <a:pt x="10" y="3"/>
                    </a:cubicBezTo>
                    <a:cubicBezTo>
                      <a:pt x="9" y="2"/>
                      <a:pt x="10" y="1"/>
                      <a:pt x="11" y="1"/>
                    </a:cubicBezTo>
                    <a:cubicBezTo>
                      <a:pt x="12" y="0"/>
                      <a:pt x="13" y="1"/>
                      <a:pt x="14" y="2"/>
                    </a:cubicBezTo>
                    <a:lnTo>
                      <a:pt x="26" y="45"/>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7" name="Freeform 526">
                <a:extLst>
                  <a:ext uri="{FF2B5EF4-FFF2-40B4-BE49-F238E27FC236}">
                    <a16:creationId xmlns:a16="http://schemas.microsoft.com/office/drawing/2014/main" id="{CD4D0393-92B4-4470-8378-78C5278A23A4}"/>
                  </a:ext>
                </a:extLst>
              </p:cNvPr>
              <p:cNvSpPr>
                <a:spLocks/>
              </p:cNvSpPr>
              <p:nvPr/>
            </p:nvSpPr>
            <p:spPr bwMode="auto">
              <a:xfrm>
                <a:off x="815" y="1538"/>
                <a:ext cx="52" cy="95"/>
              </a:xfrm>
              <a:custGeom>
                <a:avLst/>
                <a:gdLst>
                  <a:gd name="T0" fmla="*/ 40 w 40"/>
                  <a:gd name="T1" fmla="*/ 59 h 74"/>
                  <a:gd name="T2" fmla="*/ 3 w 40"/>
                  <a:gd name="T3" fmla="*/ 73 h 74"/>
                  <a:gd name="T4" fmla="*/ 0 w 40"/>
                  <a:gd name="T5" fmla="*/ 72 h 74"/>
                  <a:gd name="T6" fmla="*/ 2 w 40"/>
                  <a:gd name="T7" fmla="*/ 69 h 74"/>
                  <a:gd name="T8" fmla="*/ 34 w 40"/>
                  <a:gd name="T9" fmla="*/ 57 h 74"/>
                  <a:gd name="T10" fmla="*/ 11 w 40"/>
                  <a:gd name="T11" fmla="*/ 3 h 74"/>
                  <a:gd name="T12" fmla="*/ 12 w 40"/>
                  <a:gd name="T13" fmla="*/ 0 h 74"/>
                  <a:gd name="T14" fmla="*/ 15 w 40"/>
                  <a:gd name="T15" fmla="*/ 2 h 74"/>
                  <a:gd name="T16" fmla="*/ 40 w 40"/>
                  <a:gd name="T17" fmla="*/ 5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74">
                    <a:moveTo>
                      <a:pt x="40" y="59"/>
                    </a:moveTo>
                    <a:cubicBezTo>
                      <a:pt x="3" y="73"/>
                      <a:pt x="3" y="73"/>
                      <a:pt x="3" y="73"/>
                    </a:cubicBezTo>
                    <a:cubicBezTo>
                      <a:pt x="2" y="74"/>
                      <a:pt x="1" y="73"/>
                      <a:pt x="0" y="72"/>
                    </a:cubicBezTo>
                    <a:cubicBezTo>
                      <a:pt x="0" y="71"/>
                      <a:pt x="1" y="70"/>
                      <a:pt x="2" y="69"/>
                    </a:cubicBezTo>
                    <a:cubicBezTo>
                      <a:pt x="34" y="57"/>
                      <a:pt x="34" y="57"/>
                      <a:pt x="34" y="57"/>
                    </a:cubicBezTo>
                    <a:cubicBezTo>
                      <a:pt x="11" y="3"/>
                      <a:pt x="11" y="3"/>
                      <a:pt x="11" y="3"/>
                    </a:cubicBezTo>
                    <a:cubicBezTo>
                      <a:pt x="11" y="2"/>
                      <a:pt x="11" y="1"/>
                      <a:pt x="12" y="0"/>
                    </a:cubicBezTo>
                    <a:cubicBezTo>
                      <a:pt x="13" y="0"/>
                      <a:pt x="15" y="0"/>
                      <a:pt x="15" y="2"/>
                    </a:cubicBezTo>
                    <a:lnTo>
                      <a:pt x="40" y="59"/>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8" name="Freeform 527">
                <a:extLst>
                  <a:ext uri="{FF2B5EF4-FFF2-40B4-BE49-F238E27FC236}">
                    <a16:creationId xmlns:a16="http://schemas.microsoft.com/office/drawing/2014/main" id="{3F836215-C1FE-4FFC-855B-44ABB8012307}"/>
                  </a:ext>
                </a:extLst>
              </p:cNvPr>
              <p:cNvSpPr>
                <a:spLocks/>
              </p:cNvSpPr>
              <p:nvPr/>
            </p:nvSpPr>
            <p:spPr bwMode="auto">
              <a:xfrm>
                <a:off x="783" y="1532"/>
                <a:ext cx="63" cy="96"/>
              </a:xfrm>
              <a:custGeom>
                <a:avLst/>
                <a:gdLst>
                  <a:gd name="T0" fmla="*/ 49 w 49"/>
                  <a:gd name="T1" fmla="*/ 55 h 75"/>
                  <a:gd name="T2" fmla="*/ 4 w 49"/>
                  <a:gd name="T3" fmla="*/ 74 h 75"/>
                  <a:gd name="T4" fmla="*/ 1 w 49"/>
                  <a:gd name="T5" fmla="*/ 73 h 75"/>
                  <a:gd name="T6" fmla="*/ 2 w 49"/>
                  <a:gd name="T7" fmla="*/ 70 h 75"/>
                  <a:gd name="T8" fmla="*/ 44 w 49"/>
                  <a:gd name="T9" fmla="*/ 53 h 75"/>
                  <a:gd name="T10" fmla="*/ 21 w 49"/>
                  <a:gd name="T11" fmla="*/ 3 h 75"/>
                  <a:gd name="T12" fmla="*/ 22 w 49"/>
                  <a:gd name="T13" fmla="*/ 0 h 75"/>
                  <a:gd name="T14" fmla="*/ 25 w 49"/>
                  <a:gd name="T15" fmla="*/ 2 h 75"/>
                  <a:gd name="T16" fmla="*/ 49 w 49"/>
                  <a:gd name="T17" fmla="*/ 5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 h="75">
                    <a:moveTo>
                      <a:pt x="49" y="55"/>
                    </a:moveTo>
                    <a:cubicBezTo>
                      <a:pt x="4" y="74"/>
                      <a:pt x="4" y="74"/>
                      <a:pt x="4" y="74"/>
                    </a:cubicBezTo>
                    <a:cubicBezTo>
                      <a:pt x="3" y="75"/>
                      <a:pt x="1" y="74"/>
                      <a:pt x="1" y="73"/>
                    </a:cubicBezTo>
                    <a:cubicBezTo>
                      <a:pt x="0" y="72"/>
                      <a:pt x="1" y="71"/>
                      <a:pt x="2" y="70"/>
                    </a:cubicBezTo>
                    <a:cubicBezTo>
                      <a:pt x="44" y="53"/>
                      <a:pt x="44" y="53"/>
                      <a:pt x="44" y="53"/>
                    </a:cubicBezTo>
                    <a:cubicBezTo>
                      <a:pt x="21" y="3"/>
                      <a:pt x="21" y="3"/>
                      <a:pt x="21" y="3"/>
                    </a:cubicBezTo>
                    <a:cubicBezTo>
                      <a:pt x="20" y="2"/>
                      <a:pt x="21" y="1"/>
                      <a:pt x="22" y="0"/>
                    </a:cubicBezTo>
                    <a:cubicBezTo>
                      <a:pt x="23" y="0"/>
                      <a:pt x="24" y="0"/>
                      <a:pt x="25" y="2"/>
                    </a:cubicBezTo>
                    <a:lnTo>
                      <a:pt x="49" y="55"/>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9" name="Freeform 528">
                <a:extLst>
                  <a:ext uri="{FF2B5EF4-FFF2-40B4-BE49-F238E27FC236}">
                    <a16:creationId xmlns:a16="http://schemas.microsoft.com/office/drawing/2014/main" id="{594E5278-EC42-4C59-AE4D-D6AC14B31E58}"/>
                  </a:ext>
                </a:extLst>
              </p:cNvPr>
              <p:cNvSpPr>
                <a:spLocks/>
              </p:cNvSpPr>
              <p:nvPr/>
            </p:nvSpPr>
            <p:spPr bwMode="auto">
              <a:xfrm>
                <a:off x="777" y="1538"/>
                <a:ext cx="47" cy="62"/>
              </a:xfrm>
              <a:custGeom>
                <a:avLst/>
                <a:gdLst>
                  <a:gd name="T0" fmla="*/ 37 w 37"/>
                  <a:gd name="T1" fmla="*/ 37 h 48"/>
                  <a:gd name="T2" fmla="*/ 3 w 37"/>
                  <a:gd name="T3" fmla="*/ 48 h 48"/>
                  <a:gd name="T4" fmla="*/ 0 w 37"/>
                  <a:gd name="T5" fmla="*/ 47 h 48"/>
                  <a:gd name="T6" fmla="*/ 2 w 37"/>
                  <a:gd name="T7" fmla="*/ 44 h 48"/>
                  <a:gd name="T8" fmla="*/ 30 w 37"/>
                  <a:gd name="T9" fmla="*/ 34 h 48"/>
                  <a:gd name="T10" fmla="*/ 14 w 37"/>
                  <a:gd name="T11" fmla="*/ 4 h 48"/>
                  <a:gd name="T12" fmla="*/ 15 w 37"/>
                  <a:gd name="T13" fmla="*/ 1 h 48"/>
                  <a:gd name="T14" fmla="*/ 18 w 37"/>
                  <a:gd name="T15" fmla="*/ 2 h 48"/>
                  <a:gd name="T16" fmla="*/ 37 w 37"/>
                  <a:gd name="T17" fmla="*/ 3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48">
                    <a:moveTo>
                      <a:pt x="37" y="37"/>
                    </a:moveTo>
                    <a:cubicBezTo>
                      <a:pt x="3" y="48"/>
                      <a:pt x="3" y="48"/>
                      <a:pt x="3" y="48"/>
                    </a:cubicBezTo>
                    <a:cubicBezTo>
                      <a:pt x="2" y="48"/>
                      <a:pt x="1" y="48"/>
                      <a:pt x="0" y="47"/>
                    </a:cubicBezTo>
                    <a:cubicBezTo>
                      <a:pt x="0" y="46"/>
                      <a:pt x="0" y="44"/>
                      <a:pt x="2" y="44"/>
                    </a:cubicBezTo>
                    <a:cubicBezTo>
                      <a:pt x="30" y="34"/>
                      <a:pt x="30" y="34"/>
                      <a:pt x="30" y="34"/>
                    </a:cubicBezTo>
                    <a:cubicBezTo>
                      <a:pt x="14" y="4"/>
                      <a:pt x="14" y="4"/>
                      <a:pt x="14" y="4"/>
                    </a:cubicBezTo>
                    <a:cubicBezTo>
                      <a:pt x="14" y="3"/>
                      <a:pt x="14" y="1"/>
                      <a:pt x="15" y="1"/>
                    </a:cubicBezTo>
                    <a:cubicBezTo>
                      <a:pt x="16" y="0"/>
                      <a:pt x="18" y="1"/>
                      <a:pt x="18" y="2"/>
                    </a:cubicBezTo>
                    <a:lnTo>
                      <a:pt x="37" y="37"/>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0" name="Freeform 529">
                <a:extLst>
                  <a:ext uri="{FF2B5EF4-FFF2-40B4-BE49-F238E27FC236}">
                    <a16:creationId xmlns:a16="http://schemas.microsoft.com/office/drawing/2014/main" id="{4B8AC054-264C-4B2F-9F8C-088435D149D5}"/>
                  </a:ext>
                </a:extLst>
              </p:cNvPr>
              <p:cNvSpPr>
                <a:spLocks/>
              </p:cNvSpPr>
              <p:nvPr/>
            </p:nvSpPr>
            <p:spPr bwMode="auto">
              <a:xfrm>
                <a:off x="769" y="1536"/>
                <a:ext cx="37" cy="38"/>
              </a:xfrm>
              <a:custGeom>
                <a:avLst/>
                <a:gdLst>
                  <a:gd name="T0" fmla="*/ 29 w 29"/>
                  <a:gd name="T1" fmla="*/ 30 h 30"/>
                  <a:gd name="T2" fmla="*/ 2 w 29"/>
                  <a:gd name="T3" fmla="*/ 30 h 30"/>
                  <a:gd name="T4" fmla="*/ 0 w 29"/>
                  <a:gd name="T5" fmla="*/ 28 h 30"/>
                  <a:gd name="T6" fmla="*/ 2 w 29"/>
                  <a:gd name="T7" fmla="*/ 26 h 30"/>
                  <a:gd name="T8" fmla="*/ 20 w 29"/>
                  <a:gd name="T9" fmla="*/ 25 h 30"/>
                  <a:gd name="T10" fmla="*/ 4 w 29"/>
                  <a:gd name="T11" fmla="*/ 4 h 30"/>
                  <a:gd name="T12" fmla="*/ 4 w 29"/>
                  <a:gd name="T13" fmla="*/ 1 h 30"/>
                  <a:gd name="T14" fmla="*/ 7 w 29"/>
                  <a:gd name="T15" fmla="*/ 2 h 30"/>
                  <a:gd name="T16" fmla="*/ 29 w 29"/>
                  <a:gd name="T17"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29" y="30"/>
                    </a:moveTo>
                    <a:cubicBezTo>
                      <a:pt x="2" y="30"/>
                      <a:pt x="2" y="30"/>
                      <a:pt x="2" y="30"/>
                    </a:cubicBezTo>
                    <a:cubicBezTo>
                      <a:pt x="1" y="30"/>
                      <a:pt x="0" y="29"/>
                      <a:pt x="0" y="28"/>
                    </a:cubicBezTo>
                    <a:cubicBezTo>
                      <a:pt x="0" y="27"/>
                      <a:pt x="1" y="26"/>
                      <a:pt x="2" y="26"/>
                    </a:cubicBezTo>
                    <a:cubicBezTo>
                      <a:pt x="20" y="25"/>
                      <a:pt x="20" y="25"/>
                      <a:pt x="20" y="25"/>
                    </a:cubicBezTo>
                    <a:cubicBezTo>
                      <a:pt x="4" y="4"/>
                      <a:pt x="4" y="4"/>
                      <a:pt x="4" y="4"/>
                    </a:cubicBezTo>
                    <a:cubicBezTo>
                      <a:pt x="3" y="3"/>
                      <a:pt x="3" y="2"/>
                      <a:pt x="4" y="1"/>
                    </a:cubicBezTo>
                    <a:cubicBezTo>
                      <a:pt x="5" y="0"/>
                      <a:pt x="6" y="1"/>
                      <a:pt x="7" y="2"/>
                    </a:cubicBezTo>
                    <a:lnTo>
                      <a:pt x="29" y="3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1" name="Freeform 530">
                <a:extLst>
                  <a:ext uri="{FF2B5EF4-FFF2-40B4-BE49-F238E27FC236}">
                    <a16:creationId xmlns:a16="http://schemas.microsoft.com/office/drawing/2014/main" id="{B1720A9F-2573-4647-B87E-90AB65DDCCCD}"/>
                  </a:ext>
                </a:extLst>
              </p:cNvPr>
              <p:cNvSpPr>
                <a:spLocks/>
              </p:cNvSpPr>
              <p:nvPr/>
            </p:nvSpPr>
            <p:spPr bwMode="auto">
              <a:xfrm>
                <a:off x="375" y="1694"/>
                <a:ext cx="378" cy="384"/>
              </a:xfrm>
              <a:custGeom>
                <a:avLst/>
                <a:gdLst>
                  <a:gd name="T0" fmla="*/ 78 w 294"/>
                  <a:gd name="T1" fmla="*/ 299 h 299"/>
                  <a:gd name="T2" fmla="*/ 242 w 294"/>
                  <a:gd name="T3" fmla="*/ 106 h 299"/>
                  <a:gd name="T4" fmla="*/ 78 w 294"/>
                  <a:gd name="T5" fmla="*/ 299 h 299"/>
                </a:gdLst>
                <a:ahLst/>
                <a:cxnLst>
                  <a:cxn ang="0">
                    <a:pos x="T0" y="T1"/>
                  </a:cxn>
                  <a:cxn ang="0">
                    <a:pos x="T2" y="T3"/>
                  </a:cxn>
                  <a:cxn ang="0">
                    <a:pos x="T4" y="T5"/>
                  </a:cxn>
                </a:cxnLst>
                <a:rect l="0" t="0" r="r" b="b"/>
                <a:pathLst>
                  <a:path w="294" h="299">
                    <a:moveTo>
                      <a:pt x="78" y="299"/>
                    </a:moveTo>
                    <a:cubicBezTo>
                      <a:pt x="78" y="299"/>
                      <a:pt x="294" y="213"/>
                      <a:pt x="242" y="106"/>
                    </a:cubicBezTo>
                    <a:cubicBezTo>
                      <a:pt x="189" y="0"/>
                      <a:pt x="0" y="279"/>
                      <a:pt x="78" y="299"/>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2" name="Freeform 531">
                <a:extLst>
                  <a:ext uri="{FF2B5EF4-FFF2-40B4-BE49-F238E27FC236}">
                    <a16:creationId xmlns:a16="http://schemas.microsoft.com/office/drawing/2014/main" id="{8020776F-CB9A-48EE-BD7D-49F2347C5C9E}"/>
                  </a:ext>
                </a:extLst>
              </p:cNvPr>
              <p:cNvSpPr>
                <a:spLocks/>
              </p:cNvSpPr>
              <p:nvPr/>
            </p:nvSpPr>
            <p:spPr bwMode="auto">
              <a:xfrm>
                <a:off x="514" y="1819"/>
                <a:ext cx="246" cy="264"/>
              </a:xfrm>
              <a:custGeom>
                <a:avLst/>
                <a:gdLst>
                  <a:gd name="T0" fmla="*/ 119 w 191"/>
                  <a:gd name="T1" fmla="*/ 0 h 206"/>
                  <a:gd name="T2" fmla="*/ 57 w 191"/>
                  <a:gd name="T3" fmla="*/ 148 h 206"/>
                  <a:gd name="T4" fmla="*/ 0 w 191"/>
                  <a:gd name="T5" fmla="*/ 193 h 206"/>
                  <a:gd name="T6" fmla="*/ 36 w 191"/>
                  <a:gd name="T7" fmla="*/ 171 h 206"/>
                  <a:gd name="T8" fmla="*/ 39 w 191"/>
                  <a:gd name="T9" fmla="*/ 186 h 206"/>
                  <a:gd name="T10" fmla="*/ 65 w 191"/>
                  <a:gd name="T11" fmla="*/ 169 h 206"/>
                  <a:gd name="T12" fmla="*/ 110 w 191"/>
                  <a:gd name="T13" fmla="*/ 114 h 206"/>
                  <a:gd name="T14" fmla="*/ 113 w 191"/>
                  <a:gd name="T15" fmla="*/ 129 h 206"/>
                  <a:gd name="T16" fmla="*/ 119 w 191"/>
                  <a:gd name="T17"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 h="206">
                    <a:moveTo>
                      <a:pt x="119" y="0"/>
                    </a:moveTo>
                    <a:cubicBezTo>
                      <a:pt x="119" y="0"/>
                      <a:pt x="145" y="88"/>
                      <a:pt x="57" y="148"/>
                    </a:cubicBezTo>
                    <a:cubicBezTo>
                      <a:pt x="57" y="148"/>
                      <a:pt x="7" y="188"/>
                      <a:pt x="0" y="193"/>
                    </a:cubicBezTo>
                    <a:cubicBezTo>
                      <a:pt x="0" y="193"/>
                      <a:pt x="25" y="177"/>
                      <a:pt x="36" y="171"/>
                    </a:cubicBezTo>
                    <a:cubicBezTo>
                      <a:pt x="36" y="171"/>
                      <a:pt x="50" y="165"/>
                      <a:pt x="39" y="186"/>
                    </a:cubicBezTo>
                    <a:cubicBezTo>
                      <a:pt x="28" y="206"/>
                      <a:pt x="33" y="203"/>
                      <a:pt x="65" y="169"/>
                    </a:cubicBezTo>
                    <a:cubicBezTo>
                      <a:pt x="96" y="135"/>
                      <a:pt x="110" y="114"/>
                      <a:pt x="110" y="114"/>
                    </a:cubicBezTo>
                    <a:cubicBezTo>
                      <a:pt x="113" y="129"/>
                      <a:pt x="113" y="129"/>
                      <a:pt x="113" y="129"/>
                    </a:cubicBezTo>
                    <a:cubicBezTo>
                      <a:pt x="113" y="129"/>
                      <a:pt x="191" y="16"/>
                      <a:pt x="119" y="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3" name="Freeform 532">
                <a:extLst>
                  <a:ext uri="{FF2B5EF4-FFF2-40B4-BE49-F238E27FC236}">
                    <a16:creationId xmlns:a16="http://schemas.microsoft.com/office/drawing/2014/main" id="{86E70B21-CE4D-4CEC-8FF2-4315D9396026}"/>
                  </a:ext>
                </a:extLst>
              </p:cNvPr>
              <p:cNvSpPr>
                <a:spLocks/>
              </p:cNvSpPr>
              <p:nvPr/>
            </p:nvSpPr>
            <p:spPr bwMode="auto">
              <a:xfrm>
                <a:off x="553" y="1713"/>
                <a:ext cx="182" cy="176"/>
              </a:xfrm>
              <a:custGeom>
                <a:avLst/>
                <a:gdLst>
                  <a:gd name="T0" fmla="*/ 0 w 142"/>
                  <a:gd name="T1" fmla="*/ 137 h 137"/>
                  <a:gd name="T2" fmla="*/ 101 w 142"/>
                  <a:gd name="T3" fmla="*/ 69 h 137"/>
                  <a:gd name="T4" fmla="*/ 0 w 142"/>
                  <a:gd name="T5" fmla="*/ 137 h 137"/>
                </a:gdLst>
                <a:ahLst/>
                <a:cxnLst>
                  <a:cxn ang="0">
                    <a:pos x="T0" y="T1"/>
                  </a:cxn>
                  <a:cxn ang="0">
                    <a:pos x="T2" y="T3"/>
                  </a:cxn>
                  <a:cxn ang="0">
                    <a:pos x="T4" y="T5"/>
                  </a:cxn>
                </a:cxnLst>
                <a:rect l="0" t="0" r="r" b="b"/>
                <a:pathLst>
                  <a:path w="142" h="137">
                    <a:moveTo>
                      <a:pt x="0" y="137"/>
                    </a:moveTo>
                    <a:cubicBezTo>
                      <a:pt x="0" y="137"/>
                      <a:pt x="142" y="137"/>
                      <a:pt x="101" y="69"/>
                    </a:cubicBezTo>
                    <a:cubicBezTo>
                      <a:pt x="59" y="0"/>
                      <a:pt x="23" y="68"/>
                      <a:pt x="0" y="137"/>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4" name="Freeform 533">
                <a:extLst>
                  <a:ext uri="{FF2B5EF4-FFF2-40B4-BE49-F238E27FC236}">
                    <a16:creationId xmlns:a16="http://schemas.microsoft.com/office/drawing/2014/main" id="{CA152BCF-30E5-445D-A5F0-D90E98795C51}"/>
                  </a:ext>
                </a:extLst>
              </p:cNvPr>
              <p:cNvSpPr>
                <a:spLocks/>
              </p:cNvSpPr>
              <p:nvPr/>
            </p:nvSpPr>
            <p:spPr bwMode="auto">
              <a:xfrm>
                <a:off x="645" y="1550"/>
                <a:ext cx="481" cy="258"/>
              </a:xfrm>
              <a:custGeom>
                <a:avLst/>
                <a:gdLst>
                  <a:gd name="T0" fmla="*/ 374 w 374"/>
                  <a:gd name="T1" fmla="*/ 4 h 201"/>
                  <a:gd name="T2" fmla="*/ 4 w 374"/>
                  <a:gd name="T3" fmla="*/ 201 h 201"/>
                  <a:gd name="T4" fmla="*/ 0 w 374"/>
                  <a:gd name="T5" fmla="*/ 200 h 201"/>
                  <a:gd name="T6" fmla="*/ 372 w 374"/>
                  <a:gd name="T7" fmla="*/ 0 h 201"/>
                  <a:gd name="T8" fmla="*/ 374 w 374"/>
                  <a:gd name="T9" fmla="*/ 4 h 201"/>
                </a:gdLst>
                <a:ahLst/>
                <a:cxnLst>
                  <a:cxn ang="0">
                    <a:pos x="T0" y="T1"/>
                  </a:cxn>
                  <a:cxn ang="0">
                    <a:pos x="T2" y="T3"/>
                  </a:cxn>
                  <a:cxn ang="0">
                    <a:pos x="T4" y="T5"/>
                  </a:cxn>
                  <a:cxn ang="0">
                    <a:pos x="T6" y="T7"/>
                  </a:cxn>
                  <a:cxn ang="0">
                    <a:pos x="T8" y="T9"/>
                  </a:cxn>
                </a:cxnLst>
                <a:rect l="0" t="0" r="r" b="b"/>
                <a:pathLst>
                  <a:path w="374" h="201">
                    <a:moveTo>
                      <a:pt x="374" y="4"/>
                    </a:moveTo>
                    <a:cubicBezTo>
                      <a:pt x="32" y="121"/>
                      <a:pt x="4" y="201"/>
                      <a:pt x="4" y="201"/>
                    </a:cubicBezTo>
                    <a:cubicBezTo>
                      <a:pt x="0" y="200"/>
                      <a:pt x="0" y="200"/>
                      <a:pt x="0" y="200"/>
                    </a:cubicBezTo>
                    <a:cubicBezTo>
                      <a:pt x="1" y="197"/>
                      <a:pt x="27" y="118"/>
                      <a:pt x="372" y="0"/>
                    </a:cubicBezTo>
                    <a:lnTo>
                      <a:pt x="374" y="4"/>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5" name="Freeform 534">
                <a:extLst>
                  <a:ext uri="{FF2B5EF4-FFF2-40B4-BE49-F238E27FC236}">
                    <a16:creationId xmlns:a16="http://schemas.microsoft.com/office/drawing/2014/main" id="{2DF9ED80-9C64-42E2-8722-01B8158690D0}"/>
                  </a:ext>
                </a:extLst>
              </p:cNvPr>
              <p:cNvSpPr>
                <a:spLocks/>
              </p:cNvSpPr>
              <p:nvPr/>
            </p:nvSpPr>
            <p:spPr bwMode="auto">
              <a:xfrm>
                <a:off x="719" y="1663"/>
                <a:ext cx="252" cy="166"/>
              </a:xfrm>
              <a:custGeom>
                <a:avLst/>
                <a:gdLst>
                  <a:gd name="T0" fmla="*/ 95 w 196"/>
                  <a:gd name="T1" fmla="*/ 4 h 129"/>
                  <a:gd name="T2" fmla="*/ 128 w 196"/>
                  <a:gd name="T3" fmla="*/ 129 h 129"/>
                  <a:gd name="T4" fmla="*/ 102 w 196"/>
                  <a:gd name="T5" fmla="*/ 0 h 129"/>
                  <a:gd name="T6" fmla="*/ 95 w 196"/>
                  <a:gd name="T7" fmla="*/ 4 h 129"/>
                </a:gdLst>
                <a:ahLst/>
                <a:cxnLst>
                  <a:cxn ang="0">
                    <a:pos x="T0" y="T1"/>
                  </a:cxn>
                  <a:cxn ang="0">
                    <a:pos x="T2" y="T3"/>
                  </a:cxn>
                  <a:cxn ang="0">
                    <a:pos x="T4" y="T5"/>
                  </a:cxn>
                  <a:cxn ang="0">
                    <a:pos x="T6" y="T7"/>
                  </a:cxn>
                </a:cxnLst>
                <a:rect l="0" t="0" r="r" b="b"/>
                <a:pathLst>
                  <a:path w="196" h="129">
                    <a:moveTo>
                      <a:pt x="95" y="4"/>
                    </a:moveTo>
                    <a:cubicBezTo>
                      <a:pt x="0" y="98"/>
                      <a:pt x="128" y="129"/>
                      <a:pt x="128" y="129"/>
                    </a:cubicBezTo>
                    <a:cubicBezTo>
                      <a:pt x="128" y="129"/>
                      <a:pt x="196" y="52"/>
                      <a:pt x="102" y="0"/>
                    </a:cubicBezTo>
                    <a:lnTo>
                      <a:pt x="95" y="4"/>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6" name="Freeform 535">
                <a:extLst>
                  <a:ext uri="{FF2B5EF4-FFF2-40B4-BE49-F238E27FC236}">
                    <a16:creationId xmlns:a16="http://schemas.microsoft.com/office/drawing/2014/main" id="{AE3349DE-D412-4E55-8F41-B5E8952C8C29}"/>
                  </a:ext>
                </a:extLst>
              </p:cNvPr>
              <p:cNvSpPr>
                <a:spLocks/>
              </p:cNvSpPr>
              <p:nvPr/>
            </p:nvSpPr>
            <p:spPr bwMode="auto">
              <a:xfrm>
                <a:off x="819" y="1659"/>
                <a:ext cx="68" cy="172"/>
              </a:xfrm>
              <a:custGeom>
                <a:avLst/>
                <a:gdLst>
                  <a:gd name="T0" fmla="*/ 52 w 53"/>
                  <a:gd name="T1" fmla="*/ 133 h 134"/>
                  <a:gd name="T2" fmla="*/ 52 w 53"/>
                  <a:gd name="T3" fmla="*/ 134 h 134"/>
                  <a:gd name="T4" fmla="*/ 49 w 53"/>
                  <a:gd name="T5" fmla="*/ 133 h 134"/>
                  <a:gd name="T6" fmla="*/ 22 w 53"/>
                  <a:gd name="T7" fmla="*/ 2 h 134"/>
                  <a:gd name="T8" fmla="*/ 25 w 53"/>
                  <a:gd name="T9" fmla="*/ 1 h 134"/>
                  <a:gd name="T10" fmla="*/ 26 w 53"/>
                  <a:gd name="T11" fmla="*/ 3 h 134"/>
                  <a:gd name="T12" fmla="*/ 52 w 53"/>
                  <a:gd name="T13" fmla="*/ 130 h 134"/>
                  <a:gd name="T14" fmla="*/ 52 w 53"/>
                  <a:gd name="T15" fmla="*/ 133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134">
                    <a:moveTo>
                      <a:pt x="52" y="133"/>
                    </a:moveTo>
                    <a:cubicBezTo>
                      <a:pt x="52" y="133"/>
                      <a:pt x="52" y="133"/>
                      <a:pt x="52" y="134"/>
                    </a:cubicBezTo>
                    <a:cubicBezTo>
                      <a:pt x="51" y="134"/>
                      <a:pt x="49" y="134"/>
                      <a:pt x="49" y="133"/>
                    </a:cubicBezTo>
                    <a:cubicBezTo>
                      <a:pt x="48" y="132"/>
                      <a:pt x="0" y="66"/>
                      <a:pt x="22" y="2"/>
                    </a:cubicBezTo>
                    <a:cubicBezTo>
                      <a:pt x="22" y="1"/>
                      <a:pt x="24" y="0"/>
                      <a:pt x="25" y="1"/>
                    </a:cubicBezTo>
                    <a:cubicBezTo>
                      <a:pt x="26" y="1"/>
                      <a:pt x="27" y="2"/>
                      <a:pt x="26" y="3"/>
                    </a:cubicBezTo>
                    <a:cubicBezTo>
                      <a:pt x="5" y="66"/>
                      <a:pt x="52" y="130"/>
                      <a:pt x="52" y="130"/>
                    </a:cubicBezTo>
                    <a:cubicBezTo>
                      <a:pt x="53" y="131"/>
                      <a:pt x="53" y="132"/>
                      <a:pt x="52" y="133"/>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7" name="Freeform 536">
                <a:extLst>
                  <a:ext uri="{FF2B5EF4-FFF2-40B4-BE49-F238E27FC236}">
                    <a16:creationId xmlns:a16="http://schemas.microsoft.com/office/drawing/2014/main" id="{598DCB53-003B-4113-9228-0A2705FCECA5}"/>
                  </a:ext>
                </a:extLst>
              </p:cNvPr>
              <p:cNvSpPr>
                <a:spLocks/>
              </p:cNvSpPr>
              <p:nvPr/>
            </p:nvSpPr>
            <p:spPr bwMode="auto">
              <a:xfrm>
                <a:off x="1411" y="3653"/>
                <a:ext cx="196" cy="137"/>
              </a:xfrm>
              <a:custGeom>
                <a:avLst/>
                <a:gdLst>
                  <a:gd name="T0" fmla="*/ 31 w 153"/>
                  <a:gd name="T1" fmla="*/ 1 h 107"/>
                  <a:gd name="T2" fmla="*/ 6 w 153"/>
                  <a:gd name="T3" fmla="*/ 34 h 107"/>
                  <a:gd name="T4" fmla="*/ 25 w 153"/>
                  <a:gd name="T5" fmla="*/ 76 h 107"/>
                  <a:gd name="T6" fmla="*/ 33 w 153"/>
                  <a:gd name="T7" fmla="*/ 91 h 107"/>
                  <a:gd name="T8" fmla="*/ 51 w 153"/>
                  <a:gd name="T9" fmla="*/ 105 h 107"/>
                  <a:gd name="T10" fmla="*/ 31 w 153"/>
                  <a:gd name="T11" fmla="*/ 1 h 107"/>
                </a:gdLst>
                <a:ahLst/>
                <a:cxnLst>
                  <a:cxn ang="0">
                    <a:pos x="T0" y="T1"/>
                  </a:cxn>
                  <a:cxn ang="0">
                    <a:pos x="T2" y="T3"/>
                  </a:cxn>
                  <a:cxn ang="0">
                    <a:pos x="T4" y="T5"/>
                  </a:cxn>
                  <a:cxn ang="0">
                    <a:pos x="T6" y="T7"/>
                  </a:cxn>
                  <a:cxn ang="0">
                    <a:pos x="T8" y="T9"/>
                  </a:cxn>
                  <a:cxn ang="0">
                    <a:pos x="T10" y="T11"/>
                  </a:cxn>
                </a:cxnLst>
                <a:rect l="0" t="0" r="r" b="b"/>
                <a:pathLst>
                  <a:path w="153" h="107">
                    <a:moveTo>
                      <a:pt x="31" y="1"/>
                    </a:moveTo>
                    <a:cubicBezTo>
                      <a:pt x="31" y="1"/>
                      <a:pt x="0" y="0"/>
                      <a:pt x="6" y="34"/>
                    </a:cubicBezTo>
                    <a:cubicBezTo>
                      <a:pt x="12" y="68"/>
                      <a:pt x="26" y="68"/>
                      <a:pt x="25" y="76"/>
                    </a:cubicBezTo>
                    <a:cubicBezTo>
                      <a:pt x="23" y="84"/>
                      <a:pt x="23" y="89"/>
                      <a:pt x="33" y="91"/>
                    </a:cubicBezTo>
                    <a:cubicBezTo>
                      <a:pt x="43" y="93"/>
                      <a:pt x="40" y="104"/>
                      <a:pt x="51" y="105"/>
                    </a:cubicBezTo>
                    <a:cubicBezTo>
                      <a:pt x="63" y="107"/>
                      <a:pt x="153" y="84"/>
                      <a:pt x="31" y="1"/>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8" name="Freeform 537">
                <a:extLst>
                  <a:ext uri="{FF2B5EF4-FFF2-40B4-BE49-F238E27FC236}">
                    <a16:creationId xmlns:a16="http://schemas.microsoft.com/office/drawing/2014/main" id="{B4A732CE-50A5-4EB2-A7C1-9AE51A51C0F3}"/>
                  </a:ext>
                </a:extLst>
              </p:cNvPr>
              <p:cNvSpPr>
                <a:spLocks/>
              </p:cNvSpPr>
              <p:nvPr/>
            </p:nvSpPr>
            <p:spPr bwMode="auto">
              <a:xfrm>
                <a:off x="1489" y="3453"/>
                <a:ext cx="237" cy="98"/>
              </a:xfrm>
              <a:custGeom>
                <a:avLst/>
                <a:gdLst>
                  <a:gd name="T0" fmla="*/ 184 w 184"/>
                  <a:gd name="T1" fmla="*/ 34 h 76"/>
                  <a:gd name="T2" fmla="*/ 121 w 184"/>
                  <a:gd name="T3" fmla="*/ 6 h 76"/>
                  <a:gd name="T4" fmla="*/ 0 w 184"/>
                  <a:gd name="T5" fmla="*/ 73 h 76"/>
                  <a:gd name="T6" fmla="*/ 124 w 184"/>
                  <a:gd name="T7" fmla="*/ 38 h 76"/>
                  <a:gd name="T8" fmla="*/ 184 w 184"/>
                  <a:gd name="T9" fmla="*/ 34 h 76"/>
                </a:gdLst>
                <a:ahLst/>
                <a:cxnLst>
                  <a:cxn ang="0">
                    <a:pos x="T0" y="T1"/>
                  </a:cxn>
                  <a:cxn ang="0">
                    <a:pos x="T2" y="T3"/>
                  </a:cxn>
                  <a:cxn ang="0">
                    <a:pos x="T4" y="T5"/>
                  </a:cxn>
                  <a:cxn ang="0">
                    <a:pos x="T6" y="T7"/>
                  </a:cxn>
                  <a:cxn ang="0">
                    <a:pos x="T8" y="T9"/>
                  </a:cxn>
                </a:cxnLst>
                <a:rect l="0" t="0" r="r" b="b"/>
                <a:pathLst>
                  <a:path w="184" h="76">
                    <a:moveTo>
                      <a:pt x="184" y="34"/>
                    </a:moveTo>
                    <a:cubicBezTo>
                      <a:pt x="184" y="34"/>
                      <a:pt x="164" y="0"/>
                      <a:pt x="121" y="6"/>
                    </a:cubicBezTo>
                    <a:cubicBezTo>
                      <a:pt x="78" y="12"/>
                      <a:pt x="31" y="58"/>
                      <a:pt x="0" y="73"/>
                    </a:cubicBezTo>
                    <a:cubicBezTo>
                      <a:pt x="0" y="73"/>
                      <a:pt x="77" y="76"/>
                      <a:pt x="124" y="38"/>
                    </a:cubicBezTo>
                    <a:cubicBezTo>
                      <a:pt x="170" y="0"/>
                      <a:pt x="184" y="34"/>
                      <a:pt x="184" y="34"/>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9" name="Freeform 538">
                <a:extLst>
                  <a:ext uri="{FF2B5EF4-FFF2-40B4-BE49-F238E27FC236}">
                    <a16:creationId xmlns:a16="http://schemas.microsoft.com/office/drawing/2014/main" id="{474B47FB-5C17-45FD-AD9E-296C5FEF11F1}"/>
                  </a:ext>
                </a:extLst>
              </p:cNvPr>
              <p:cNvSpPr>
                <a:spLocks/>
              </p:cNvSpPr>
              <p:nvPr/>
            </p:nvSpPr>
            <p:spPr bwMode="auto">
              <a:xfrm>
                <a:off x="1458" y="3650"/>
                <a:ext cx="101" cy="135"/>
              </a:xfrm>
              <a:custGeom>
                <a:avLst/>
                <a:gdLst>
                  <a:gd name="T0" fmla="*/ 57 w 78"/>
                  <a:gd name="T1" fmla="*/ 88 h 105"/>
                  <a:gd name="T2" fmla="*/ 36 w 78"/>
                  <a:gd name="T3" fmla="*/ 99 h 105"/>
                  <a:gd name="T4" fmla="*/ 23 w 78"/>
                  <a:gd name="T5" fmla="*/ 78 h 105"/>
                  <a:gd name="T6" fmla="*/ 3 w 78"/>
                  <a:gd name="T7" fmla="*/ 43 h 105"/>
                  <a:gd name="T8" fmla="*/ 36 w 78"/>
                  <a:gd name="T9" fmla="*/ 14 h 105"/>
                  <a:gd name="T10" fmla="*/ 57 w 78"/>
                  <a:gd name="T11" fmla="*/ 88 h 105"/>
                </a:gdLst>
                <a:ahLst/>
                <a:cxnLst>
                  <a:cxn ang="0">
                    <a:pos x="T0" y="T1"/>
                  </a:cxn>
                  <a:cxn ang="0">
                    <a:pos x="T2" y="T3"/>
                  </a:cxn>
                  <a:cxn ang="0">
                    <a:pos x="T4" y="T5"/>
                  </a:cxn>
                  <a:cxn ang="0">
                    <a:pos x="T6" y="T7"/>
                  </a:cxn>
                  <a:cxn ang="0">
                    <a:pos x="T8" y="T9"/>
                  </a:cxn>
                  <a:cxn ang="0">
                    <a:pos x="T10" y="T11"/>
                  </a:cxn>
                </a:cxnLst>
                <a:rect l="0" t="0" r="r" b="b"/>
                <a:pathLst>
                  <a:path w="78" h="105">
                    <a:moveTo>
                      <a:pt x="57" y="88"/>
                    </a:moveTo>
                    <a:cubicBezTo>
                      <a:pt x="36" y="99"/>
                      <a:pt x="36" y="99"/>
                      <a:pt x="36" y="99"/>
                    </a:cubicBezTo>
                    <a:cubicBezTo>
                      <a:pt x="36" y="99"/>
                      <a:pt x="32" y="105"/>
                      <a:pt x="23" y="78"/>
                    </a:cubicBezTo>
                    <a:cubicBezTo>
                      <a:pt x="14" y="52"/>
                      <a:pt x="2" y="53"/>
                      <a:pt x="3" y="43"/>
                    </a:cubicBezTo>
                    <a:cubicBezTo>
                      <a:pt x="4" y="32"/>
                      <a:pt x="0" y="28"/>
                      <a:pt x="36" y="14"/>
                    </a:cubicBezTo>
                    <a:cubicBezTo>
                      <a:pt x="73" y="0"/>
                      <a:pt x="78" y="76"/>
                      <a:pt x="57" y="88"/>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0" name="Freeform 539">
                <a:extLst>
                  <a:ext uri="{FF2B5EF4-FFF2-40B4-BE49-F238E27FC236}">
                    <a16:creationId xmlns:a16="http://schemas.microsoft.com/office/drawing/2014/main" id="{1142D9FB-AB15-4DC3-9B1A-D4969AA89870}"/>
                  </a:ext>
                </a:extLst>
              </p:cNvPr>
              <p:cNvSpPr>
                <a:spLocks/>
              </p:cNvSpPr>
              <p:nvPr/>
            </p:nvSpPr>
            <p:spPr bwMode="auto">
              <a:xfrm>
                <a:off x="1426" y="3456"/>
                <a:ext cx="365" cy="285"/>
              </a:xfrm>
              <a:custGeom>
                <a:avLst/>
                <a:gdLst>
                  <a:gd name="T0" fmla="*/ 99 w 284"/>
                  <a:gd name="T1" fmla="*/ 217 h 222"/>
                  <a:gd name="T2" fmla="*/ 10 w 284"/>
                  <a:gd name="T3" fmla="*/ 163 h 222"/>
                  <a:gd name="T4" fmla="*/ 41 w 284"/>
                  <a:gd name="T5" fmla="*/ 127 h 222"/>
                  <a:gd name="T6" fmla="*/ 118 w 284"/>
                  <a:gd name="T7" fmla="*/ 49 h 222"/>
                  <a:gd name="T8" fmla="*/ 263 w 284"/>
                  <a:gd name="T9" fmla="*/ 62 h 222"/>
                  <a:gd name="T10" fmla="*/ 99 w 284"/>
                  <a:gd name="T11" fmla="*/ 217 h 222"/>
                </a:gdLst>
                <a:ahLst/>
                <a:cxnLst>
                  <a:cxn ang="0">
                    <a:pos x="T0" y="T1"/>
                  </a:cxn>
                  <a:cxn ang="0">
                    <a:pos x="T2" y="T3"/>
                  </a:cxn>
                  <a:cxn ang="0">
                    <a:pos x="T4" y="T5"/>
                  </a:cxn>
                  <a:cxn ang="0">
                    <a:pos x="T6" y="T7"/>
                  </a:cxn>
                  <a:cxn ang="0">
                    <a:pos x="T8" y="T9"/>
                  </a:cxn>
                  <a:cxn ang="0">
                    <a:pos x="T10" y="T11"/>
                  </a:cxn>
                </a:cxnLst>
                <a:rect l="0" t="0" r="r" b="b"/>
                <a:pathLst>
                  <a:path w="284" h="222">
                    <a:moveTo>
                      <a:pt x="99" y="217"/>
                    </a:moveTo>
                    <a:cubicBezTo>
                      <a:pt x="99" y="217"/>
                      <a:pt x="18" y="192"/>
                      <a:pt x="10" y="163"/>
                    </a:cubicBezTo>
                    <a:cubicBezTo>
                      <a:pt x="2" y="134"/>
                      <a:pt x="0" y="150"/>
                      <a:pt x="41" y="127"/>
                    </a:cubicBezTo>
                    <a:cubicBezTo>
                      <a:pt x="82" y="103"/>
                      <a:pt x="83" y="81"/>
                      <a:pt x="118" y="49"/>
                    </a:cubicBezTo>
                    <a:cubicBezTo>
                      <a:pt x="153" y="16"/>
                      <a:pt x="241" y="0"/>
                      <a:pt x="263" y="62"/>
                    </a:cubicBezTo>
                    <a:cubicBezTo>
                      <a:pt x="284" y="124"/>
                      <a:pt x="179" y="222"/>
                      <a:pt x="99" y="21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1" name="Freeform 540">
                <a:extLst>
                  <a:ext uri="{FF2B5EF4-FFF2-40B4-BE49-F238E27FC236}">
                    <a16:creationId xmlns:a16="http://schemas.microsoft.com/office/drawing/2014/main" id="{D2D02B54-07B0-483F-A3B7-F99FF94415C8}"/>
                  </a:ext>
                </a:extLst>
              </p:cNvPr>
              <p:cNvSpPr>
                <a:spLocks/>
              </p:cNvSpPr>
              <p:nvPr/>
            </p:nvSpPr>
            <p:spPr bwMode="auto">
              <a:xfrm>
                <a:off x="1390" y="3483"/>
                <a:ext cx="302" cy="171"/>
              </a:xfrm>
              <a:custGeom>
                <a:avLst/>
                <a:gdLst>
                  <a:gd name="T0" fmla="*/ 47 w 235"/>
                  <a:gd name="T1" fmla="*/ 123 h 133"/>
                  <a:gd name="T2" fmla="*/ 17 w 235"/>
                  <a:gd name="T3" fmla="*/ 113 h 133"/>
                  <a:gd name="T4" fmla="*/ 88 w 235"/>
                  <a:gd name="T5" fmla="*/ 66 h 133"/>
                  <a:gd name="T6" fmla="*/ 110 w 235"/>
                  <a:gd name="T7" fmla="*/ 54 h 133"/>
                  <a:gd name="T8" fmla="*/ 169 w 235"/>
                  <a:gd name="T9" fmla="*/ 27 h 133"/>
                  <a:gd name="T10" fmla="*/ 47 w 235"/>
                  <a:gd name="T11" fmla="*/ 123 h 133"/>
                </a:gdLst>
                <a:ahLst/>
                <a:cxnLst>
                  <a:cxn ang="0">
                    <a:pos x="T0" y="T1"/>
                  </a:cxn>
                  <a:cxn ang="0">
                    <a:pos x="T2" y="T3"/>
                  </a:cxn>
                  <a:cxn ang="0">
                    <a:pos x="T4" y="T5"/>
                  </a:cxn>
                  <a:cxn ang="0">
                    <a:pos x="T6" y="T7"/>
                  </a:cxn>
                  <a:cxn ang="0">
                    <a:pos x="T8" y="T9"/>
                  </a:cxn>
                  <a:cxn ang="0">
                    <a:pos x="T10" y="T11"/>
                  </a:cxn>
                </a:cxnLst>
                <a:rect l="0" t="0" r="r" b="b"/>
                <a:pathLst>
                  <a:path w="235" h="133">
                    <a:moveTo>
                      <a:pt x="47" y="123"/>
                    </a:moveTo>
                    <a:cubicBezTo>
                      <a:pt x="47" y="123"/>
                      <a:pt x="0" y="133"/>
                      <a:pt x="17" y="113"/>
                    </a:cubicBezTo>
                    <a:cubicBezTo>
                      <a:pt x="27" y="101"/>
                      <a:pt x="54" y="83"/>
                      <a:pt x="88" y="66"/>
                    </a:cubicBezTo>
                    <a:cubicBezTo>
                      <a:pt x="95" y="62"/>
                      <a:pt x="103" y="58"/>
                      <a:pt x="110" y="54"/>
                    </a:cubicBezTo>
                    <a:cubicBezTo>
                      <a:pt x="129" y="45"/>
                      <a:pt x="149" y="36"/>
                      <a:pt x="169" y="27"/>
                    </a:cubicBezTo>
                    <a:cubicBezTo>
                      <a:pt x="235" y="0"/>
                      <a:pt x="100" y="113"/>
                      <a:pt x="47" y="123"/>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2" name="Freeform 541">
                <a:extLst>
                  <a:ext uri="{FF2B5EF4-FFF2-40B4-BE49-F238E27FC236}">
                    <a16:creationId xmlns:a16="http://schemas.microsoft.com/office/drawing/2014/main" id="{EFA490A0-DC12-49DF-956B-C58BE7D07DC4}"/>
                  </a:ext>
                </a:extLst>
              </p:cNvPr>
              <p:cNvSpPr>
                <a:spLocks/>
              </p:cNvSpPr>
              <p:nvPr/>
            </p:nvSpPr>
            <p:spPr bwMode="auto">
              <a:xfrm>
                <a:off x="1528" y="3458"/>
                <a:ext cx="158" cy="97"/>
              </a:xfrm>
              <a:custGeom>
                <a:avLst/>
                <a:gdLst>
                  <a:gd name="T0" fmla="*/ 38 w 123"/>
                  <a:gd name="T1" fmla="*/ 39 h 75"/>
                  <a:gd name="T2" fmla="*/ 123 w 123"/>
                  <a:gd name="T3" fmla="*/ 18 h 75"/>
                  <a:gd name="T4" fmla="*/ 0 w 123"/>
                  <a:gd name="T5" fmla="*/ 75 h 75"/>
                  <a:gd name="T6" fmla="*/ 38 w 123"/>
                  <a:gd name="T7" fmla="*/ 39 h 75"/>
                </a:gdLst>
                <a:ahLst/>
                <a:cxnLst>
                  <a:cxn ang="0">
                    <a:pos x="T0" y="T1"/>
                  </a:cxn>
                  <a:cxn ang="0">
                    <a:pos x="T2" y="T3"/>
                  </a:cxn>
                  <a:cxn ang="0">
                    <a:pos x="T4" y="T5"/>
                  </a:cxn>
                  <a:cxn ang="0">
                    <a:pos x="T6" y="T7"/>
                  </a:cxn>
                </a:cxnLst>
                <a:rect l="0" t="0" r="r" b="b"/>
                <a:pathLst>
                  <a:path w="123" h="75">
                    <a:moveTo>
                      <a:pt x="38" y="39"/>
                    </a:moveTo>
                    <a:cubicBezTo>
                      <a:pt x="57" y="24"/>
                      <a:pt x="102" y="0"/>
                      <a:pt x="123" y="18"/>
                    </a:cubicBezTo>
                    <a:cubicBezTo>
                      <a:pt x="123" y="18"/>
                      <a:pt x="58" y="59"/>
                      <a:pt x="0" y="75"/>
                    </a:cubicBezTo>
                    <a:lnTo>
                      <a:pt x="38" y="39"/>
                    </a:ln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3" name="Freeform 542">
                <a:extLst>
                  <a:ext uri="{FF2B5EF4-FFF2-40B4-BE49-F238E27FC236}">
                    <a16:creationId xmlns:a16="http://schemas.microsoft.com/office/drawing/2014/main" id="{FA1FE939-6A12-4BE9-9033-B9282D8294D7}"/>
                  </a:ext>
                </a:extLst>
              </p:cNvPr>
              <p:cNvSpPr>
                <a:spLocks/>
              </p:cNvSpPr>
              <p:nvPr/>
            </p:nvSpPr>
            <p:spPr bwMode="auto">
              <a:xfrm>
                <a:off x="1807" y="3133"/>
                <a:ext cx="176" cy="288"/>
              </a:xfrm>
              <a:custGeom>
                <a:avLst/>
                <a:gdLst>
                  <a:gd name="T0" fmla="*/ 137 w 137"/>
                  <a:gd name="T1" fmla="*/ 170 h 224"/>
                  <a:gd name="T2" fmla="*/ 16 w 137"/>
                  <a:gd name="T3" fmla="*/ 96 h 224"/>
                  <a:gd name="T4" fmla="*/ 137 w 137"/>
                  <a:gd name="T5" fmla="*/ 170 h 224"/>
                </a:gdLst>
                <a:ahLst/>
                <a:cxnLst>
                  <a:cxn ang="0">
                    <a:pos x="T0" y="T1"/>
                  </a:cxn>
                  <a:cxn ang="0">
                    <a:pos x="T2" y="T3"/>
                  </a:cxn>
                  <a:cxn ang="0">
                    <a:pos x="T4" y="T5"/>
                  </a:cxn>
                </a:cxnLst>
                <a:rect l="0" t="0" r="r" b="b"/>
                <a:pathLst>
                  <a:path w="137" h="224">
                    <a:moveTo>
                      <a:pt x="137" y="170"/>
                    </a:moveTo>
                    <a:cubicBezTo>
                      <a:pt x="137" y="170"/>
                      <a:pt x="0" y="224"/>
                      <a:pt x="16" y="96"/>
                    </a:cubicBezTo>
                    <a:cubicBezTo>
                      <a:pt x="16" y="96"/>
                      <a:pt x="101" y="0"/>
                      <a:pt x="137" y="17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4" name="Freeform 543">
                <a:extLst>
                  <a:ext uri="{FF2B5EF4-FFF2-40B4-BE49-F238E27FC236}">
                    <a16:creationId xmlns:a16="http://schemas.microsoft.com/office/drawing/2014/main" id="{C0F60E12-34F9-4C3E-8918-D466CB340E93}"/>
                  </a:ext>
                </a:extLst>
              </p:cNvPr>
              <p:cNvSpPr>
                <a:spLocks/>
              </p:cNvSpPr>
              <p:nvPr/>
            </p:nvSpPr>
            <p:spPr bwMode="auto">
              <a:xfrm>
                <a:off x="1825" y="3246"/>
                <a:ext cx="161" cy="108"/>
              </a:xfrm>
              <a:custGeom>
                <a:avLst/>
                <a:gdLst>
                  <a:gd name="T0" fmla="*/ 125 w 125"/>
                  <a:gd name="T1" fmla="*/ 83 h 84"/>
                  <a:gd name="T2" fmla="*/ 125 w 125"/>
                  <a:gd name="T3" fmla="*/ 83 h 84"/>
                  <a:gd name="T4" fmla="*/ 122 w 125"/>
                  <a:gd name="T5" fmla="*/ 83 h 84"/>
                  <a:gd name="T6" fmla="*/ 3 w 125"/>
                  <a:gd name="T7" fmla="*/ 10 h 84"/>
                  <a:gd name="T8" fmla="*/ 0 w 125"/>
                  <a:gd name="T9" fmla="*/ 9 h 84"/>
                  <a:gd name="T10" fmla="*/ 1 w 125"/>
                  <a:gd name="T11" fmla="*/ 6 h 84"/>
                  <a:gd name="T12" fmla="*/ 124 w 125"/>
                  <a:gd name="T13" fmla="*/ 80 h 84"/>
                  <a:gd name="T14" fmla="*/ 125 w 125"/>
                  <a:gd name="T15" fmla="*/ 83 h 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5" h="84">
                    <a:moveTo>
                      <a:pt x="125" y="83"/>
                    </a:moveTo>
                    <a:cubicBezTo>
                      <a:pt x="125" y="83"/>
                      <a:pt x="125" y="83"/>
                      <a:pt x="125" y="83"/>
                    </a:cubicBezTo>
                    <a:cubicBezTo>
                      <a:pt x="124" y="84"/>
                      <a:pt x="123" y="84"/>
                      <a:pt x="122" y="83"/>
                    </a:cubicBezTo>
                    <a:cubicBezTo>
                      <a:pt x="69" y="45"/>
                      <a:pt x="10" y="7"/>
                      <a:pt x="3" y="10"/>
                    </a:cubicBezTo>
                    <a:cubicBezTo>
                      <a:pt x="2" y="10"/>
                      <a:pt x="1" y="10"/>
                      <a:pt x="0" y="9"/>
                    </a:cubicBezTo>
                    <a:cubicBezTo>
                      <a:pt x="0" y="8"/>
                      <a:pt x="0" y="6"/>
                      <a:pt x="1" y="6"/>
                    </a:cubicBezTo>
                    <a:cubicBezTo>
                      <a:pt x="13" y="0"/>
                      <a:pt x="98" y="61"/>
                      <a:pt x="124" y="80"/>
                    </a:cubicBezTo>
                    <a:cubicBezTo>
                      <a:pt x="125" y="80"/>
                      <a:pt x="125" y="82"/>
                      <a:pt x="125" y="83"/>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5" name="Freeform 544">
                <a:extLst>
                  <a:ext uri="{FF2B5EF4-FFF2-40B4-BE49-F238E27FC236}">
                    <a16:creationId xmlns:a16="http://schemas.microsoft.com/office/drawing/2014/main" id="{C72B88C2-DED1-41AA-9972-1CB4AA489315}"/>
                  </a:ext>
                </a:extLst>
              </p:cNvPr>
              <p:cNvSpPr>
                <a:spLocks/>
              </p:cNvSpPr>
              <p:nvPr/>
            </p:nvSpPr>
            <p:spPr bwMode="auto">
              <a:xfrm>
                <a:off x="1929" y="3281"/>
                <a:ext cx="33" cy="66"/>
              </a:xfrm>
              <a:custGeom>
                <a:avLst/>
                <a:gdLst>
                  <a:gd name="T0" fmla="*/ 26 w 26"/>
                  <a:gd name="T1" fmla="*/ 45 h 51"/>
                  <a:gd name="T2" fmla="*/ 3 w 26"/>
                  <a:gd name="T3" fmla="*/ 51 h 51"/>
                  <a:gd name="T4" fmla="*/ 0 w 26"/>
                  <a:gd name="T5" fmla="*/ 49 h 51"/>
                  <a:gd name="T6" fmla="*/ 2 w 26"/>
                  <a:gd name="T7" fmla="*/ 46 h 51"/>
                  <a:gd name="T8" fmla="*/ 20 w 26"/>
                  <a:gd name="T9" fmla="*/ 42 h 51"/>
                  <a:gd name="T10" fmla="*/ 9 w 26"/>
                  <a:gd name="T11" fmla="*/ 3 h 51"/>
                  <a:gd name="T12" fmla="*/ 11 w 26"/>
                  <a:gd name="T13" fmla="*/ 1 h 51"/>
                  <a:gd name="T14" fmla="*/ 14 w 26"/>
                  <a:gd name="T15" fmla="*/ 2 h 51"/>
                  <a:gd name="T16" fmla="*/ 26 w 26"/>
                  <a:gd name="T17" fmla="*/ 4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51">
                    <a:moveTo>
                      <a:pt x="26" y="45"/>
                    </a:moveTo>
                    <a:cubicBezTo>
                      <a:pt x="3" y="51"/>
                      <a:pt x="3" y="51"/>
                      <a:pt x="3" y="51"/>
                    </a:cubicBezTo>
                    <a:cubicBezTo>
                      <a:pt x="2" y="51"/>
                      <a:pt x="0" y="50"/>
                      <a:pt x="0" y="49"/>
                    </a:cubicBezTo>
                    <a:cubicBezTo>
                      <a:pt x="0" y="48"/>
                      <a:pt x="0" y="47"/>
                      <a:pt x="2" y="46"/>
                    </a:cubicBezTo>
                    <a:cubicBezTo>
                      <a:pt x="20" y="42"/>
                      <a:pt x="20" y="42"/>
                      <a:pt x="20" y="42"/>
                    </a:cubicBezTo>
                    <a:cubicBezTo>
                      <a:pt x="9" y="3"/>
                      <a:pt x="9" y="3"/>
                      <a:pt x="9" y="3"/>
                    </a:cubicBezTo>
                    <a:cubicBezTo>
                      <a:pt x="9" y="2"/>
                      <a:pt x="10" y="1"/>
                      <a:pt x="11" y="1"/>
                    </a:cubicBezTo>
                    <a:cubicBezTo>
                      <a:pt x="12" y="0"/>
                      <a:pt x="13" y="1"/>
                      <a:pt x="14" y="2"/>
                    </a:cubicBezTo>
                    <a:lnTo>
                      <a:pt x="26" y="45"/>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6" name="Freeform 545">
                <a:extLst>
                  <a:ext uri="{FF2B5EF4-FFF2-40B4-BE49-F238E27FC236}">
                    <a16:creationId xmlns:a16="http://schemas.microsoft.com/office/drawing/2014/main" id="{351B03B3-47E9-498A-A397-39B91570F871}"/>
                  </a:ext>
                </a:extLst>
              </p:cNvPr>
              <p:cNvSpPr>
                <a:spLocks/>
              </p:cNvSpPr>
              <p:nvPr/>
            </p:nvSpPr>
            <p:spPr bwMode="auto">
              <a:xfrm>
                <a:off x="1895" y="3249"/>
                <a:ext cx="52" cy="95"/>
              </a:xfrm>
              <a:custGeom>
                <a:avLst/>
                <a:gdLst>
                  <a:gd name="T0" fmla="*/ 40 w 40"/>
                  <a:gd name="T1" fmla="*/ 59 h 74"/>
                  <a:gd name="T2" fmla="*/ 3 w 40"/>
                  <a:gd name="T3" fmla="*/ 73 h 74"/>
                  <a:gd name="T4" fmla="*/ 0 w 40"/>
                  <a:gd name="T5" fmla="*/ 72 h 74"/>
                  <a:gd name="T6" fmla="*/ 2 w 40"/>
                  <a:gd name="T7" fmla="*/ 69 h 74"/>
                  <a:gd name="T8" fmla="*/ 34 w 40"/>
                  <a:gd name="T9" fmla="*/ 57 h 74"/>
                  <a:gd name="T10" fmla="*/ 11 w 40"/>
                  <a:gd name="T11" fmla="*/ 3 h 74"/>
                  <a:gd name="T12" fmla="*/ 12 w 40"/>
                  <a:gd name="T13" fmla="*/ 0 h 74"/>
                  <a:gd name="T14" fmla="*/ 15 w 40"/>
                  <a:gd name="T15" fmla="*/ 1 h 74"/>
                  <a:gd name="T16" fmla="*/ 40 w 40"/>
                  <a:gd name="T17" fmla="*/ 5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74">
                    <a:moveTo>
                      <a:pt x="40" y="59"/>
                    </a:moveTo>
                    <a:cubicBezTo>
                      <a:pt x="3" y="73"/>
                      <a:pt x="3" y="73"/>
                      <a:pt x="3" y="73"/>
                    </a:cubicBezTo>
                    <a:cubicBezTo>
                      <a:pt x="2" y="74"/>
                      <a:pt x="1" y="73"/>
                      <a:pt x="0" y="72"/>
                    </a:cubicBezTo>
                    <a:cubicBezTo>
                      <a:pt x="0" y="71"/>
                      <a:pt x="1" y="69"/>
                      <a:pt x="2" y="69"/>
                    </a:cubicBezTo>
                    <a:cubicBezTo>
                      <a:pt x="34" y="57"/>
                      <a:pt x="34" y="57"/>
                      <a:pt x="34" y="57"/>
                    </a:cubicBezTo>
                    <a:cubicBezTo>
                      <a:pt x="11" y="3"/>
                      <a:pt x="11" y="3"/>
                      <a:pt x="11" y="3"/>
                    </a:cubicBezTo>
                    <a:cubicBezTo>
                      <a:pt x="11" y="2"/>
                      <a:pt x="11" y="1"/>
                      <a:pt x="12" y="0"/>
                    </a:cubicBezTo>
                    <a:cubicBezTo>
                      <a:pt x="13" y="0"/>
                      <a:pt x="15" y="0"/>
                      <a:pt x="15" y="1"/>
                    </a:cubicBezTo>
                    <a:lnTo>
                      <a:pt x="40" y="59"/>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7" name="Freeform 546">
                <a:extLst>
                  <a:ext uri="{FF2B5EF4-FFF2-40B4-BE49-F238E27FC236}">
                    <a16:creationId xmlns:a16="http://schemas.microsoft.com/office/drawing/2014/main" id="{4C59596F-8E1C-40B7-85A7-8640548533DC}"/>
                  </a:ext>
                </a:extLst>
              </p:cNvPr>
              <p:cNvSpPr>
                <a:spLocks/>
              </p:cNvSpPr>
              <p:nvPr/>
            </p:nvSpPr>
            <p:spPr bwMode="auto">
              <a:xfrm>
                <a:off x="1863" y="3242"/>
                <a:ext cx="63" cy="96"/>
              </a:xfrm>
              <a:custGeom>
                <a:avLst/>
                <a:gdLst>
                  <a:gd name="T0" fmla="*/ 49 w 49"/>
                  <a:gd name="T1" fmla="*/ 55 h 74"/>
                  <a:gd name="T2" fmla="*/ 4 w 49"/>
                  <a:gd name="T3" fmla="*/ 74 h 74"/>
                  <a:gd name="T4" fmla="*/ 1 w 49"/>
                  <a:gd name="T5" fmla="*/ 73 h 74"/>
                  <a:gd name="T6" fmla="*/ 2 w 49"/>
                  <a:gd name="T7" fmla="*/ 70 h 74"/>
                  <a:gd name="T8" fmla="*/ 43 w 49"/>
                  <a:gd name="T9" fmla="*/ 53 h 74"/>
                  <a:gd name="T10" fmla="*/ 21 w 49"/>
                  <a:gd name="T11" fmla="*/ 3 h 74"/>
                  <a:gd name="T12" fmla="*/ 22 w 49"/>
                  <a:gd name="T13" fmla="*/ 0 h 74"/>
                  <a:gd name="T14" fmla="*/ 25 w 49"/>
                  <a:gd name="T15" fmla="*/ 1 h 74"/>
                  <a:gd name="T16" fmla="*/ 49 w 49"/>
                  <a:gd name="T17" fmla="*/ 55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 h="74">
                    <a:moveTo>
                      <a:pt x="49" y="55"/>
                    </a:moveTo>
                    <a:cubicBezTo>
                      <a:pt x="4" y="74"/>
                      <a:pt x="4" y="74"/>
                      <a:pt x="4" y="74"/>
                    </a:cubicBezTo>
                    <a:cubicBezTo>
                      <a:pt x="2" y="74"/>
                      <a:pt x="1" y="74"/>
                      <a:pt x="1" y="73"/>
                    </a:cubicBezTo>
                    <a:cubicBezTo>
                      <a:pt x="0" y="72"/>
                      <a:pt x="1" y="70"/>
                      <a:pt x="2" y="70"/>
                    </a:cubicBezTo>
                    <a:cubicBezTo>
                      <a:pt x="43" y="53"/>
                      <a:pt x="43" y="53"/>
                      <a:pt x="43" y="53"/>
                    </a:cubicBezTo>
                    <a:cubicBezTo>
                      <a:pt x="21" y="3"/>
                      <a:pt x="21" y="3"/>
                      <a:pt x="21" y="3"/>
                    </a:cubicBezTo>
                    <a:cubicBezTo>
                      <a:pt x="20" y="2"/>
                      <a:pt x="21" y="1"/>
                      <a:pt x="22" y="0"/>
                    </a:cubicBezTo>
                    <a:cubicBezTo>
                      <a:pt x="23" y="0"/>
                      <a:pt x="24" y="0"/>
                      <a:pt x="25" y="1"/>
                    </a:cubicBezTo>
                    <a:lnTo>
                      <a:pt x="49" y="55"/>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8" name="Freeform 547">
                <a:extLst>
                  <a:ext uri="{FF2B5EF4-FFF2-40B4-BE49-F238E27FC236}">
                    <a16:creationId xmlns:a16="http://schemas.microsoft.com/office/drawing/2014/main" id="{454BDE6D-8A2E-418C-B6BD-169A65ED443F}"/>
                  </a:ext>
                </a:extLst>
              </p:cNvPr>
              <p:cNvSpPr>
                <a:spLocks/>
              </p:cNvSpPr>
              <p:nvPr/>
            </p:nvSpPr>
            <p:spPr bwMode="auto">
              <a:xfrm>
                <a:off x="1857" y="3249"/>
                <a:ext cx="47" cy="62"/>
              </a:xfrm>
              <a:custGeom>
                <a:avLst/>
                <a:gdLst>
                  <a:gd name="T0" fmla="*/ 37 w 37"/>
                  <a:gd name="T1" fmla="*/ 36 h 48"/>
                  <a:gd name="T2" fmla="*/ 3 w 37"/>
                  <a:gd name="T3" fmla="*/ 48 h 48"/>
                  <a:gd name="T4" fmla="*/ 0 w 37"/>
                  <a:gd name="T5" fmla="*/ 47 h 48"/>
                  <a:gd name="T6" fmla="*/ 2 w 37"/>
                  <a:gd name="T7" fmla="*/ 44 h 48"/>
                  <a:gd name="T8" fmla="*/ 30 w 37"/>
                  <a:gd name="T9" fmla="*/ 34 h 48"/>
                  <a:gd name="T10" fmla="*/ 14 w 37"/>
                  <a:gd name="T11" fmla="*/ 4 h 48"/>
                  <a:gd name="T12" fmla="*/ 15 w 37"/>
                  <a:gd name="T13" fmla="*/ 1 h 48"/>
                  <a:gd name="T14" fmla="*/ 18 w 37"/>
                  <a:gd name="T15" fmla="*/ 2 h 48"/>
                  <a:gd name="T16" fmla="*/ 37 w 37"/>
                  <a:gd name="T17" fmla="*/ 3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48">
                    <a:moveTo>
                      <a:pt x="37" y="36"/>
                    </a:moveTo>
                    <a:cubicBezTo>
                      <a:pt x="3" y="48"/>
                      <a:pt x="3" y="48"/>
                      <a:pt x="3" y="48"/>
                    </a:cubicBezTo>
                    <a:cubicBezTo>
                      <a:pt x="2" y="48"/>
                      <a:pt x="1" y="48"/>
                      <a:pt x="0" y="47"/>
                    </a:cubicBezTo>
                    <a:cubicBezTo>
                      <a:pt x="0" y="45"/>
                      <a:pt x="0" y="44"/>
                      <a:pt x="2" y="44"/>
                    </a:cubicBezTo>
                    <a:cubicBezTo>
                      <a:pt x="30" y="34"/>
                      <a:pt x="30" y="34"/>
                      <a:pt x="30" y="34"/>
                    </a:cubicBezTo>
                    <a:cubicBezTo>
                      <a:pt x="14" y="4"/>
                      <a:pt x="14" y="4"/>
                      <a:pt x="14" y="4"/>
                    </a:cubicBezTo>
                    <a:cubicBezTo>
                      <a:pt x="14" y="3"/>
                      <a:pt x="14" y="1"/>
                      <a:pt x="15" y="1"/>
                    </a:cubicBezTo>
                    <a:cubicBezTo>
                      <a:pt x="16" y="0"/>
                      <a:pt x="18" y="1"/>
                      <a:pt x="18" y="2"/>
                    </a:cubicBezTo>
                    <a:lnTo>
                      <a:pt x="37" y="36"/>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9" name="Freeform 548">
                <a:extLst>
                  <a:ext uri="{FF2B5EF4-FFF2-40B4-BE49-F238E27FC236}">
                    <a16:creationId xmlns:a16="http://schemas.microsoft.com/office/drawing/2014/main" id="{D137C9C5-32CF-4678-900F-912574117197}"/>
                  </a:ext>
                </a:extLst>
              </p:cNvPr>
              <p:cNvSpPr>
                <a:spLocks/>
              </p:cNvSpPr>
              <p:nvPr/>
            </p:nvSpPr>
            <p:spPr bwMode="auto">
              <a:xfrm>
                <a:off x="1849" y="3246"/>
                <a:ext cx="37" cy="39"/>
              </a:xfrm>
              <a:custGeom>
                <a:avLst/>
                <a:gdLst>
                  <a:gd name="T0" fmla="*/ 29 w 29"/>
                  <a:gd name="T1" fmla="*/ 30 h 30"/>
                  <a:gd name="T2" fmla="*/ 2 w 29"/>
                  <a:gd name="T3" fmla="*/ 30 h 30"/>
                  <a:gd name="T4" fmla="*/ 0 w 29"/>
                  <a:gd name="T5" fmla="*/ 28 h 30"/>
                  <a:gd name="T6" fmla="*/ 2 w 29"/>
                  <a:gd name="T7" fmla="*/ 25 h 30"/>
                  <a:gd name="T8" fmla="*/ 20 w 29"/>
                  <a:gd name="T9" fmla="*/ 25 h 30"/>
                  <a:gd name="T10" fmla="*/ 4 w 29"/>
                  <a:gd name="T11" fmla="*/ 4 h 30"/>
                  <a:gd name="T12" fmla="*/ 4 w 29"/>
                  <a:gd name="T13" fmla="*/ 1 h 30"/>
                  <a:gd name="T14" fmla="*/ 7 w 29"/>
                  <a:gd name="T15" fmla="*/ 1 h 30"/>
                  <a:gd name="T16" fmla="*/ 29 w 29"/>
                  <a:gd name="T17"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29" y="30"/>
                    </a:moveTo>
                    <a:cubicBezTo>
                      <a:pt x="2" y="30"/>
                      <a:pt x="2" y="30"/>
                      <a:pt x="2" y="30"/>
                    </a:cubicBezTo>
                    <a:cubicBezTo>
                      <a:pt x="1" y="30"/>
                      <a:pt x="0" y="29"/>
                      <a:pt x="0" y="28"/>
                    </a:cubicBezTo>
                    <a:cubicBezTo>
                      <a:pt x="0" y="26"/>
                      <a:pt x="1" y="25"/>
                      <a:pt x="2" y="25"/>
                    </a:cubicBezTo>
                    <a:cubicBezTo>
                      <a:pt x="20" y="25"/>
                      <a:pt x="20" y="25"/>
                      <a:pt x="20" y="25"/>
                    </a:cubicBezTo>
                    <a:cubicBezTo>
                      <a:pt x="4" y="4"/>
                      <a:pt x="4" y="4"/>
                      <a:pt x="4" y="4"/>
                    </a:cubicBezTo>
                    <a:cubicBezTo>
                      <a:pt x="3" y="3"/>
                      <a:pt x="3" y="2"/>
                      <a:pt x="4" y="1"/>
                    </a:cubicBezTo>
                    <a:cubicBezTo>
                      <a:pt x="5" y="0"/>
                      <a:pt x="6" y="0"/>
                      <a:pt x="7" y="1"/>
                    </a:cubicBezTo>
                    <a:lnTo>
                      <a:pt x="29" y="3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0" name="Freeform 549">
                <a:extLst>
                  <a:ext uri="{FF2B5EF4-FFF2-40B4-BE49-F238E27FC236}">
                    <a16:creationId xmlns:a16="http://schemas.microsoft.com/office/drawing/2014/main" id="{66B4DEC8-6A38-4093-B26E-469D49FAFACB}"/>
                  </a:ext>
                </a:extLst>
              </p:cNvPr>
              <p:cNvSpPr>
                <a:spLocks/>
              </p:cNvSpPr>
              <p:nvPr/>
            </p:nvSpPr>
            <p:spPr bwMode="auto">
              <a:xfrm>
                <a:off x="1456" y="3404"/>
                <a:ext cx="378" cy="384"/>
              </a:xfrm>
              <a:custGeom>
                <a:avLst/>
                <a:gdLst>
                  <a:gd name="T0" fmla="*/ 78 w 294"/>
                  <a:gd name="T1" fmla="*/ 298 h 298"/>
                  <a:gd name="T2" fmla="*/ 242 w 294"/>
                  <a:gd name="T3" fmla="*/ 106 h 298"/>
                  <a:gd name="T4" fmla="*/ 78 w 294"/>
                  <a:gd name="T5" fmla="*/ 298 h 298"/>
                </a:gdLst>
                <a:ahLst/>
                <a:cxnLst>
                  <a:cxn ang="0">
                    <a:pos x="T0" y="T1"/>
                  </a:cxn>
                  <a:cxn ang="0">
                    <a:pos x="T2" y="T3"/>
                  </a:cxn>
                  <a:cxn ang="0">
                    <a:pos x="T4" y="T5"/>
                  </a:cxn>
                </a:cxnLst>
                <a:rect l="0" t="0" r="r" b="b"/>
                <a:pathLst>
                  <a:path w="294" h="298">
                    <a:moveTo>
                      <a:pt x="78" y="298"/>
                    </a:moveTo>
                    <a:cubicBezTo>
                      <a:pt x="78" y="298"/>
                      <a:pt x="294" y="213"/>
                      <a:pt x="242" y="106"/>
                    </a:cubicBezTo>
                    <a:cubicBezTo>
                      <a:pt x="189" y="0"/>
                      <a:pt x="0" y="278"/>
                      <a:pt x="78" y="298"/>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1" name="Freeform 550">
                <a:extLst>
                  <a:ext uri="{FF2B5EF4-FFF2-40B4-BE49-F238E27FC236}">
                    <a16:creationId xmlns:a16="http://schemas.microsoft.com/office/drawing/2014/main" id="{C77B722B-1772-4169-82ED-52713C7B1414}"/>
                  </a:ext>
                </a:extLst>
              </p:cNvPr>
              <p:cNvSpPr>
                <a:spLocks/>
              </p:cNvSpPr>
              <p:nvPr/>
            </p:nvSpPr>
            <p:spPr bwMode="auto">
              <a:xfrm>
                <a:off x="1595" y="3529"/>
                <a:ext cx="245" cy="265"/>
              </a:xfrm>
              <a:custGeom>
                <a:avLst/>
                <a:gdLst>
                  <a:gd name="T0" fmla="*/ 119 w 191"/>
                  <a:gd name="T1" fmla="*/ 0 h 206"/>
                  <a:gd name="T2" fmla="*/ 57 w 191"/>
                  <a:gd name="T3" fmla="*/ 148 h 206"/>
                  <a:gd name="T4" fmla="*/ 0 w 191"/>
                  <a:gd name="T5" fmla="*/ 193 h 206"/>
                  <a:gd name="T6" fmla="*/ 36 w 191"/>
                  <a:gd name="T7" fmla="*/ 171 h 206"/>
                  <a:gd name="T8" fmla="*/ 39 w 191"/>
                  <a:gd name="T9" fmla="*/ 186 h 206"/>
                  <a:gd name="T10" fmla="*/ 65 w 191"/>
                  <a:gd name="T11" fmla="*/ 169 h 206"/>
                  <a:gd name="T12" fmla="*/ 110 w 191"/>
                  <a:gd name="T13" fmla="*/ 114 h 206"/>
                  <a:gd name="T14" fmla="*/ 113 w 191"/>
                  <a:gd name="T15" fmla="*/ 129 h 206"/>
                  <a:gd name="T16" fmla="*/ 119 w 191"/>
                  <a:gd name="T17"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 h="206">
                    <a:moveTo>
                      <a:pt x="119" y="0"/>
                    </a:moveTo>
                    <a:cubicBezTo>
                      <a:pt x="119" y="0"/>
                      <a:pt x="145" y="88"/>
                      <a:pt x="57" y="148"/>
                    </a:cubicBezTo>
                    <a:cubicBezTo>
                      <a:pt x="57" y="148"/>
                      <a:pt x="7" y="188"/>
                      <a:pt x="0" y="193"/>
                    </a:cubicBezTo>
                    <a:cubicBezTo>
                      <a:pt x="0" y="193"/>
                      <a:pt x="25" y="177"/>
                      <a:pt x="36" y="171"/>
                    </a:cubicBezTo>
                    <a:cubicBezTo>
                      <a:pt x="36" y="171"/>
                      <a:pt x="50" y="165"/>
                      <a:pt x="39" y="186"/>
                    </a:cubicBezTo>
                    <a:cubicBezTo>
                      <a:pt x="28" y="206"/>
                      <a:pt x="33" y="203"/>
                      <a:pt x="65" y="169"/>
                    </a:cubicBezTo>
                    <a:cubicBezTo>
                      <a:pt x="96" y="135"/>
                      <a:pt x="110" y="114"/>
                      <a:pt x="110" y="114"/>
                    </a:cubicBezTo>
                    <a:cubicBezTo>
                      <a:pt x="113" y="129"/>
                      <a:pt x="113" y="129"/>
                      <a:pt x="113" y="129"/>
                    </a:cubicBezTo>
                    <a:cubicBezTo>
                      <a:pt x="113" y="129"/>
                      <a:pt x="191" y="15"/>
                      <a:pt x="119" y="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2" name="Freeform 551">
                <a:extLst>
                  <a:ext uri="{FF2B5EF4-FFF2-40B4-BE49-F238E27FC236}">
                    <a16:creationId xmlns:a16="http://schemas.microsoft.com/office/drawing/2014/main" id="{278E6CAD-0A1E-4D51-955F-FFC9CF347D95}"/>
                  </a:ext>
                </a:extLst>
              </p:cNvPr>
              <p:cNvSpPr>
                <a:spLocks/>
              </p:cNvSpPr>
              <p:nvPr/>
            </p:nvSpPr>
            <p:spPr bwMode="auto">
              <a:xfrm>
                <a:off x="1633" y="3424"/>
                <a:ext cx="183" cy="176"/>
              </a:xfrm>
              <a:custGeom>
                <a:avLst/>
                <a:gdLst>
                  <a:gd name="T0" fmla="*/ 0 w 142"/>
                  <a:gd name="T1" fmla="*/ 137 h 137"/>
                  <a:gd name="T2" fmla="*/ 101 w 142"/>
                  <a:gd name="T3" fmla="*/ 68 h 137"/>
                  <a:gd name="T4" fmla="*/ 0 w 142"/>
                  <a:gd name="T5" fmla="*/ 137 h 137"/>
                </a:gdLst>
                <a:ahLst/>
                <a:cxnLst>
                  <a:cxn ang="0">
                    <a:pos x="T0" y="T1"/>
                  </a:cxn>
                  <a:cxn ang="0">
                    <a:pos x="T2" y="T3"/>
                  </a:cxn>
                  <a:cxn ang="0">
                    <a:pos x="T4" y="T5"/>
                  </a:cxn>
                </a:cxnLst>
                <a:rect l="0" t="0" r="r" b="b"/>
                <a:pathLst>
                  <a:path w="142" h="137">
                    <a:moveTo>
                      <a:pt x="0" y="137"/>
                    </a:moveTo>
                    <a:cubicBezTo>
                      <a:pt x="0" y="137"/>
                      <a:pt x="142" y="137"/>
                      <a:pt x="101" y="68"/>
                    </a:cubicBezTo>
                    <a:cubicBezTo>
                      <a:pt x="59" y="0"/>
                      <a:pt x="23" y="68"/>
                      <a:pt x="0" y="137"/>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3" name="Freeform 552">
                <a:extLst>
                  <a:ext uri="{FF2B5EF4-FFF2-40B4-BE49-F238E27FC236}">
                    <a16:creationId xmlns:a16="http://schemas.microsoft.com/office/drawing/2014/main" id="{9A12BCC6-F0E7-4806-88FC-863A4AFD6B36}"/>
                  </a:ext>
                </a:extLst>
              </p:cNvPr>
              <p:cNvSpPr>
                <a:spLocks/>
              </p:cNvSpPr>
              <p:nvPr/>
            </p:nvSpPr>
            <p:spPr bwMode="auto">
              <a:xfrm>
                <a:off x="1726" y="3260"/>
                <a:ext cx="479" cy="259"/>
              </a:xfrm>
              <a:custGeom>
                <a:avLst/>
                <a:gdLst>
                  <a:gd name="T0" fmla="*/ 373 w 373"/>
                  <a:gd name="T1" fmla="*/ 4 h 201"/>
                  <a:gd name="T2" fmla="*/ 4 w 373"/>
                  <a:gd name="T3" fmla="*/ 201 h 201"/>
                  <a:gd name="T4" fmla="*/ 0 w 373"/>
                  <a:gd name="T5" fmla="*/ 200 h 201"/>
                  <a:gd name="T6" fmla="*/ 372 w 373"/>
                  <a:gd name="T7" fmla="*/ 0 h 201"/>
                  <a:gd name="T8" fmla="*/ 373 w 373"/>
                  <a:gd name="T9" fmla="*/ 4 h 201"/>
                </a:gdLst>
                <a:ahLst/>
                <a:cxnLst>
                  <a:cxn ang="0">
                    <a:pos x="T0" y="T1"/>
                  </a:cxn>
                  <a:cxn ang="0">
                    <a:pos x="T2" y="T3"/>
                  </a:cxn>
                  <a:cxn ang="0">
                    <a:pos x="T4" y="T5"/>
                  </a:cxn>
                  <a:cxn ang="0">
                    <a:pos x="T6" y="T7"/>
                  </a:cxn>
                  <a:cxn ang="0">
                    <a:pos x="T8" y="T9"/>
                  </a:cxn>
                </a:cxnLst>
                <a:rect l="0" t="0" r="r" b="b"/>
                <a:pathLst>
                  <a:path w="373" h="201">
                    <a:moveTo>
                      <a:pt x="373" y="4"/>
                    </a:moveTo>
                    <a:cubicBezTo>
                      <a:pt x="32" y="121"/>
                      <a:pt x="4" y="200"/>
                      <a:pt x="4" y="201"/>
                    </a:cubicBezTo>
                    <a:cubicBezTo>
                      <a:pt x="0" y="200"/>
                      <a:pt x="0" y="200"/>
                      <a:pt x="0" y="200"/>
                    </a:cubicBezTo>
                    <a:cubicBezTo>
                      <a:pt x="1" y="197"/>
                      <a:pt x="27" y="118"/>
                      <a:pt x="372" y="0"/>
                    </a:cubicBezTo>
                    <a:lnTo>
                      <a:pt x="373" y="4"/>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4" name="Freeform 553">
                <a:extLst>
                  <a:ext uri="{FF2B5EF4-FFF2-40B4-BE49-F238E27FC236}">
                    <a16:creationId xmlns:a16="http://schemas.microsoft.com/office/drawing/2014/main" id="{54F0EDC1-7131-4260-92C2-F6098BB5B1E1}"/>
                  </a:ext>
                </a:extLst>
              </p:cNvPr>
              <p:cNvSpPr>
                <a:spLocks/>
              </p:cNvSpPr>
              <p:nvPr/>
            </p:nvSpPr>
            <p:spPr bwMode="auto">
              <a:xfrm>
                <a:off x="1799" y="3372"/>
                <a:ext cx="252" cy="167"/>
              </a:xfrm>
              <a:custGeom>
                <a:avLst/>
                <a:gdLst>
                  <a:gd name="T0" fmla="*/ 95 w 196"/>
                  <a:gd name="T1" fmla="*/ 5 h 130"/>
                  <a:gd name="T2" fmla="*/ 128 w 196"/>
                  <a:gd name="T3" fmla="*/ 130 h 130"/>
                  <a:gd name="T4" fmla="*/ 102 w 196"/>
                  <a:gd name="T5" fmla="*/ 0 h 130"/>
                  <a:gd name="T6" fmla="*/ 95 w 196"/>
                  <a:gd name="T7" fmla="*/ 5 h 130"/>
                </a:gdLst>
                <a:ahLst/>
                <a:cxnLst>
                  <a:cxn ang="0">
                    <a:pos x="T0" y="T1"/>
                  </a:cxn>
                  <a:cxn ang="0">
                    <a:pos x="T2" y="T3"/>
                  </a:cxn>
                  <a:cxn ang="0">
                    <a:pos x="T4" y="T5"/>
                  </a:cxn>
                  <a:cxn ang="0">
                    <a:pos x="T6" y="T7"/>
                  </a:cxn>
                </a:cxnLst>
                <a:rect l="0" t="0" r="r" b="b"/>
                <a:pathLst>
                  <a:path w="196" h="130">
                    <a:moveTo>
                      <a:pt x="95" y="5"/>
                    </a:moveTo>
                    <a:cubicBezTo>
                      <a:pt x="0" y="99"/>
                      <a:pt x="128" y="130"/>
                      <a:pt x="128" y="130"/>
                    </a:cubicBezTo>
                    <a:cubicBezTo>
                      <a:pt x="128" y="130"/>
                      <a:pt x="196" y="53"/>
                      <a:pt x="102" y="0"/>
                    </a:cubicBezTo>
                    <a:lnTo>
                      <a:pt x="95" y="5"/>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5" name="Freeform 554">
                <a:extLst>
                  <a:ext uri="{FF2B5EF4-FFF2-40B4-BE49-F238E27FC236}">
                    <a16:creationId xmlns:a16="http://schemas.microsoft.com/office/drawing/2014/main" id="{B25FE2C0-CAE0-4EEF-B0B3-C703255FA881}"/>
                  </a:ext>
                </a:extLst>
              </p:cNvPr>
              <p:cNvSpPr>
                <a:spLocks/>
              </p:cNvSpPr>
              <p:nvPr/>
            </p:nvSpPr>
            <p:spPr bwMode="auto">
              <a:xfrm>
                <a:off x="1899" y="3370"/>
                <a:ext cx="69" cy="172"/>
              </a:xfrm>
              <a:custGeom>
                <a:avLst/>
                <a:gdLst>
                  <a:gd name="T0" fmla="*/ 52 w 53"/>
                  <a:gd name="T1" fmla="*/ 133 h 134"/>
                  <a:gd name="T2" fmla="*/ 52 w 53"/>
                  <a:gd name="T3" fmla="*/ 133 h 134"/>
                  <a:gd name="T4" fmla="*/ 49 w 53"/>
                  <a:gd name="T5" fmla="*/ 133 h 134"/>
                  <a:gd name="T6" fmla="*/ 22 w 53"/>
                  <a:gd name="T7" fmla="*/ 2 h 134"/>
                  <a:gd name="T8" fmla="*/ 25 w 53"/>
                  <a:gd name="T9" fmla="*/ 0 h 134"/>
                  <a:gd name="T10" fmla="*/ 26 w 53"/>
                  <a:gd name="T11" fmla="*/ 3 h 134"/>
                  <a:gd name="T12" fmla="*/ 52 w 53"/>
                  <a:gd name="T13" fmla="*/ 130 h 134"/>
                  <a:gd name="T14" fmla="*/ 52 w 53"/>
                  <a:gd name="T15" fmla="*/ 133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134">
                    <a:moveTo>
                      <a:pt x="52" y="133"/>
                    </a:moveTo>
                    <a:cubicBezTo>
                      <a:pt x="52" y="133"/>
                      <a:pt x="52" y="133"/>
                      <a:pt x="52" y="133"/>
                    </a:cubicBezTo>
                    <a:cubicBezTo>
                      <a:pt x="51" y="134"/>
                      <a:pt x="49" y="134"/>
                      <a:pt x="49" y="133"/>
                    </a:cubicBezTo>
                    <a:cubicBezTo>
                      <a:pt x="48" y="132"/>
                      <a:pt x="0" y="66"/>
                      <a:pt x="22" y="2"/>
                    </a:cubicBezTo>
                    <a:cubicBezTo>
                      <a:pt x="22" y="1"/>
                      <a:pt x="24" y="0"/>
                      <a:pt x="25" y="0"/>
                    </a:cubicBezTo>
                    <a:cubicBezTo>
                      <a:pt x="26" y="1"/>
                      <a:pt x="27" y="2"/>
                      <a:pt x="26" y="3"/>
                    </a:cubicBezTo>
                    <a:cubicBezTo>
                      <a:pt x="5" y="65"/>
                      <a:pt x="52" y="130"/>
                      <a:pt x="52" y="130"/>
                    </a:cubicBezTo>
                    <a:cubicBezTo>
                      <a:pt x="53" y="131"/>
                      <a:pt x="53" y="132"/>
                      <a:pt x="52" y="133"/>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6" name="Freeform 555">
                <a:extLst>
                  <a:ext uri="{FF2B5EF4-FFF2-40B4-BE49-F238E27FC236}">
                    <a16:creationId xmlns:a16="http://schemas.microsoft.com/office/drawing/2014/main" id="{41EB6B83-5EAB-4128-BDC7-F9EFF89C4FC1}"/>
                  </a:ext>
                </a:extLst>
              </p:cNvPr>
              <p:cNvSpPr>
                <a:spLocks/>
              </p:cNvSpPr>
              <p:nvPr/>
            </p:nvSpPr>
            <p:spPr bwMode="auto">
              <a:xfrm>
                <a:off x="1623" y="472"/>
                <a:ext cx="130" cy="212"/>
              </a:xfrm>
              <a:custGeom>
                <a:avLst/>
                <a:gdLst>
                  <a:gd name="T0" fmla="*/ 101 w 101"/>
                  <a:gd name="T1" fmla="*/ 32 h 165"/>
                  <a:gd name="T2" fmla="*/ 65 w 101"/>
                  <a:gd name="T3" fmla="*/ 12 h 165"/>
                  <a:gd name="T4" fmla="*/ 26 w 101"/>
                  <a:gd name="T5" fmla="*/ 36 h 165"/>
                  <a:gd name="T6" fmla="*/ 12 w 101"/>
                  <a:gd name="T7" fmla="*/ 46 h 165"/>
                  <a:gd name="T8" fmla="*/ 1 w 101"/>
                  <a:gd name="T9" fmla="*/ 67 h 165"/>
                  <a:gd name="T10" fmla="*/ 101 w 101"/>
                  <a:gd name="T11" fmla="*/ 32 h 165"/>
                </a:gdLst>
                <a:ahLst/>
                <a:cxnLst>
                  <a:cxn ang="0">
                    <a:pos x="T0" y="T1"/>
                  </a:cxn>
                  <a:cxn ang="0">
                    <a:pos x="T2" y="T3"/>
                  </a:cxn>
                  <a:cxn ang="0">
                    <a:pos x="T4" y="T5"/>
                  </a:cxn>
                  <a:cxn ang="0">
                    <a:pos x="T6" y="T7"/>
                  </a:cxn>
                  <a:cxn ang="0">
                    <a:pos x="T8" y="T9"/>
                  </a:cxn>
                  <a:cxn ang="0">
                    <a:pos x="T10" y="T11"/>
                  </a:cxn>
                </a:cxnLst>
                <a:rect l="0" t="0" r="r" b="b"/>
                <a:pathLst>
                  <a:path w="101" h="165">
                    <a:moveTo>
                      <a:pt x="101" y="32"/>
                    </a:moveTo>
                    <a:cubicBezTo>
                      <a:pt x="101" y="32"/>
                      <a:pt x="97" y="0"/>
                      <a:pt x="65" y="12"/>
                    </a:cubicBezTo>
                    <a:cubicBezTo>
                      <a:pt x="32" y="23"/>
                      <a:pt x="34" y="37"/>
                      <a:pt x="26" y="36"/>
                    </a:cubicBezTo>
                    <a:cubicBezTo>
                      <a:pt x="17" y="36"/>
                      <a:pt x="12" y="37"/>
                      <a:pt x="12" y="46"/>
                    </a:cubicBezTo>
                    <a:cubicBezTo>
                      <a:pt x="12" y="56"/>
                      <a:pt x="0" y="55"/>
                      <a:pt x="1" y="67"/>
                    </a:cubicBezTo>
                    <a:cubicBezTo>
                      <a:pt x="1" y="79"/>
                      <a:pt x="37" y="165"/>
                      <a:pt x="101" y="32"/>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7" name="Freeform 556">
                <a:extLst>
                  <a:ext uri="{FF2B5EF4-FFF2-40B4-BE49-F238E27FC236}">
                    <a16:creationId xmlns:a16="http://schemas.microsoft.com/office/drawing/2014/main" id="{4F68DD41-5F50-435C-A79C-0D917B1EADC5}"/>
                  </a:ext>
                </a:extLst>
              </p:cNvPr>
              <p:cNvSpPr>
                <a:spLocks/>
              </p:cNvSpPr>
              <p:nvPr/>
            </p:nvSpPr>
            <p:spPr bwMode="auto">
              <a:xfrm>
                <a:off x="1863" y="535"/>
                <a:ext cx="125" cy="228"/>
              </a:xfrm>
              <a:custGeom>
                <a:avLst/>
                <a:gdLst>
                  <a:gd name="T0" fmla="*/ 66 w 97"/>
                  <a:gd name="T1" fmla="*/ 177 h 177"/>
                  <a:gd name="T2" fmla="*/ 84 w 97"/>
                  <a:gd name="T3" fmla="*/ 111 h 177"/>
                  <a:gd name="T4" fmla="*/ 0 w 97"/>
                  <a:gd name="T5" fmla="*/ 0 h 177"/>
                  <a:gd name="T6" fmla="*/ 53 w 97"/>
                  <a:gd name="T7" fmla="*/ 118 h 177"/>
                  <a:gd name="T8" fmla="*/ 66 w 97"/>
                  <a:gd name="T9" fmla="*/ 177 h 177"/>
                </a:gdLst>
                <a:ahLst/>
                <a:cxnLst>
                  <a:cxn ang="0">
                    <a:pos x="T0" y="T1"/>
                  </a:cxn>
                  <a:cxn ang="0">
                    <a:pos x="T2" y="T3"/>
                  </a:cxn>
                  <a:cxn ang="0">
                    <a:pos x="T4" y="T5"/>
                  </a:cxn>
                  <a:cxn ang="0">
                    <a:pos x="T6" y="T7"/>
                  </a:cxn>
                  <a:cxn ang="0">
                    <a:pos x="T8" y="T9"/>
                  </a:cxn>
                </a:cxnLst>
                <a:rect l="0" t="0" r="r" b="b"/>
                <a:pathLst>
                  <a:path w="97" h="177">
                    <a:moveTo>
                      <a:pt x="66" y="177"/>
                    </a:moveTo>
                    <a:cubicBezTo>
                      <a:pt x="66" y="177"/>
                      <a:pt x="96" y="153"/>
                      <a:pt x="84" y="111"/>
                    </a:cubicBezTo>
                    <a:cubicBezTo>
                      <a:pt x="72" y="69"/>
                      <a:pt x="20" y="29"/>
                      <a:pt x="0" y="0"/>
                    </a:cubicBezTo>
                    <a:cubicBezTo>
                      <a:pt x="0" y="0"/>
                      <a:pt x="9" y="77"/>
                      <a:pt x="53" y="118"/>
                    </a:cubicBezTo>
                    <a:cubicBezTo>
                      <a:pt x="97" y="158"/>
                      <a:pt x="66" y="177"/>
                      <a:pt x="66" y="177"/>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8" name="Freeform 557">
                <a:extLst>
                  <a:ext uri="{FF2B5EF4-FFF2-40B4-BE49-F238E27FC236}">
                    <a16:creationId xmlns:a16="http://schemas.microsoft.com/office/drawing/2014/main" id="{B2FB5F61-16C5-42D5-8687-3A6949C5C2B3}"/>
                  </a:ext>
                </a:extLst>
              </p:cNvPr>
              <p:cNvSpPr>
                <a:spLocks/>
              </p:cNvSpPr>
              <p:nvPr/>
            </p:nvSpPr>
            <p:spPr bwMode="auto">
              <a:xfrm>
                <a:off x="1631" y="525"/>
                <a:ext cx="141" cy="108"/>
              </a:xfrm>
              <a:custGeom>
                <a:avLst/>
                <a:gdLst>
                  <a:gd name="T0" fmla="*/ 20 w 110"/>
                  <a:gd name="T1" fmla="*/ 65 h 84"/>
                  <a:gd name="T2" fmla="*/ 6 w 110"/>
                  <a:gd name="T3" fmla="*/ 46 h 84"/>
                  <a:gd name="T4" fmla="*/ 25 w 110"/>
                  <a:gd name="T5" fmla="*/ 31 h 84"/>
                  <a:gd name="T6" fmla="*/ 57 w 110"/>
                  <a:gd name="T7" fmla="*/ 5 h 84"/>
                  <a:gd name="T8" fmla="*/ 90 w 110"/>
                  <a:gd name="T9" fmla="*/ 34 h 84"/>
                  <a:gd name="T10" fmla="*/ 20 w 110"/>
                  <a:gd name="T11" fmla="*/ 65 h 84"/>
                </a:gdLst>
                <a:ahLst/>
                <a:cxnLst>
                  <a:cxn ang="0">
                    <a:pos x="T0" y="T1"/>
                  </a:cxn>
                  <a:cxn ang="0">
                    <a:pos x="T2" y="T3"/>
                  </a:cxn>
                  <a:cxn ang="0">
                    <a:pos x="T4" y="T5"/>
                  </a:cxn>
                  <a:cxn ang="0">
                    <a:pos x="T6" y="T7"/>
                  </a:cxn>
                  <a:cxn ang="0">
                    <a:pos x="T8" y="T9"/>
                  </a:cxn>
                  <a:cxn ang="0">
                    <a:pos x="T10" y="T11"/>
                  </a:cxn>
                </a:cxnLst>
                <a:rect l="0" t="0" r="r" b="b"/>
                <a:pathLst>
                  <a:path w="110" h="84">
                    <a:moveTo>
                      <a:pt x="20" y="65"/>
                    </a:moveTo>
                    <a:cubicBezTo>
                      <a:pt x="6" y="46"/>
                      <a:pt x="6" y="46"/>
                      <a:pt x="6" y="46"/>
                    </a:cubicBezTo>
                    <a:cubicBezTo>
                      <a:pt x="6" y="46"/>
                      <a:pt x="0" y="43"/>
                      <a:pt x="25" y="31"/>
                    </a:cubicBezTo>
                    <a:cubicBezTo>
                      <a:pt x="49" y="18"/>
                      <a:pt x="46" y="6"/>
                      <a:pt x="57" y="5"/>
                    </a:cubicBezTo>
                    <a:cubicBezTo>
                      <a:pt x="67" y="4"/>
                      <a:pt x="71" y="0"/>
                      <a:pt x="90" y="34"/>
                    </a:cubicBezTo>
                    <a:cubicBezTo>
                      <a:pt x="110" y="68"/>
                      <a:pt x="34" y="84"/>
                      <a:pt x="20" y="65"/>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9" name="Freeform 558">
                <a:extLst>
                  <a:ext uri="{FF2B5EF4-FFF2-40B4-BE49-F238E27FC236}">
                    <a16:creationId xmlns:a16="http://schemas.microsoft.com/office/drawing/2014/main" id="{07ABE1A0-4E82-41C7-81B7-EE35ACA3938F}"/>
                  </a:ext>
                </a:extLst>
              </p:cNvPr>
              <p:cNvSpPr>
                <a:spLocks/>
              </p:cNvSpPr>
              <p:nvPr/>
            </p:nvSpPr>
            <p:spPr bwMode="auto">
              <a:xfrm>
                <a:off x="1687" y="487"/>
                <a:ext cx="302" cy="358"/>
              </a:xfrm>
              <a:custGeom>
                <a:avLst/>
                <a:gdLst>
                  <a:gd name="T0" fmla="*/ 0 w 235"/>
                  <a:gd name="T1" fmla="*/ 108 h 278"/>
                  <a:gd name="T2" fmla="*/ 40 w 235"/>
                  <a:gd name="T3" fmla="*/ 12 h 278"/>
                  <a:gd name="T4" fmla="*/ 81 w 235"/>
                  <a:gd name="T5" fmla="*/ 37 h 278"/>
                  <a:gd name="T6" fmla="*/ 169 w 235"/>
                  <a:gd name="T7" fmla="*/ 103 h 278"/>
                  <a:gd name="T8" fmla="*/ 177 w 235"/>
                  <a:gd name="T9" fmla="*/ 247 h 278"/>
                  <a:gd name="T10" fmla="*/ 0 w 235"/>
                  <a:gd name="T11" fmla="*/ 108 h 278"/>
                </a:gdLst>
                <a:ahLst/>
                <a:cxnLst>
                  <a:cxn ang="0">
                    <a:pos x="T0" y="T1"/>
                  </a:cxn>
                  <a:cxn ang="0">
                    <a:pos x="T2" y="T3"/>
                  </a:cxn>
                  <a:cxn ang="0">
                    <a:pos x="T4" y="T5"/>
                  </a:cxn>
                  <a:cxn ang="0">
                    <a:pos x="T6" y="T7"/>
                  </a:cxn>
                  <a:cxn ang="0">
                    <a:pos x="T8" y="T9"/>
                  </a:cxn>
                  <a:cxn ang="0">
                    <a:pos x="T10" y="T11"/>
                  </a:cxn>
                </a:cxnLst>
                <a:rect l="0" t="0" r="r" b="b"/>
                <a:pathLst>
                  <a:path w="235" h="278">
                    <a:moveTo>
                      <a:pt x="0" y="108"/>
                    </a:moveTo>
                    <a:cubicBezTo>
                      <a:pt x="0" y="108"/>
                      <a:pt x="13" y="25"/>
                      <a:pt x="40" y="12"/>
                    </a:cubicBezTo>
                    <a:cubicBezTo>
                      <a:pt x="68" y="0"/>
                      <a:pt x="52" y="0"/>
                      <a:pt x="81" y="37"/>
                    </a:cubicBezTo>
                    <a:cubicBezTo>
                      <a:pt x="111" y="74"/>
                      <a:pt x="132" y="72"/>
                      <a:pt x="169" y="103"/>
                    </a:cubicBezTo>
                    <a:cubicBezTo>
                      <a:pt x="206" y="133"/>
                      <a:pt x="235" y="217"/>
                      <a:pt x="177" y="247"/>
                    </a:cubicBezTo>
                    <a:cubicBezTo>
                      <a:pt x="119" y="278"/>
                      <a:pt x="7" y="188"/>
                      <a:pt x="0" y="108"/>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0" name="Freeform 559">
                <a:extLst>
                  <a:ext uri="{FF2B5EF4-FFF2-40B4-BE49-F238E27FC236}">
                    <a16:creationId xmlns:a16="http://schemas.microsoft.com/office/drawing/2014/main" id="{4213037A-6FD6-4FFA-AF7D-4BCE1D656311}"/>
                  </a:ext>
                </a:extLst>
              </p:cNvPr>
              <p:cNvSpPr>
                <a:spLocks/>
              </p:cNvSpPr>
              <p:nvPr/>
            </p:nvSpPr>
            <p:spPr bwMode="auto">
              <a:xfrm>
                <a:off x="1744" y="453"/>
                <a:ext cx="213" cy="275"/>
              </a:xfrm>
              <a:custGeom>
                <a:avLst/>
                <a:gdLst>
                  <a:gd name="T0" fmla="*/ 17 w 166"/>
                  <a:gd name="T1" fmla="*/ 45 h 214"/>
                  <a:gd name="T2" fmla="*/ 23 w 166"/>
                  <a:gd name="T3" fmla="*/ 14 h 214"/>
                  <a:gd name="T4" fmla="*/ 80 w 166"/>
                  <a:gd name="T5" fmla="*/ 77 h 214"/>
                  <a:gd name="T6" fmla="*/ 94 w 166"/>
                  <a:gd name="T7" fmla="*/ 98 h 214"/>
                  <a:gd name="T8" fmla="*/ 129 w 166"/>
                  <a:gd name="T9" fmla="*/ 152 h 214"/>
                  <a:gd name="T10" fmla="*/ 17 w 166"/>
                  <a:gd name="T11" fmla="*/ 45 h 214"/>
                </a:gdLst>
                <a:ahLst/>
                <a:cxnLst>
                  <a:cxn ang="0">
                    <a:pos x="T0" y="T1"/>
                  </a:cxn>
                  <a:cxn ang="0">
                    <a:pos x="T2" y="T3"/>
                  </a:cxn>
                  <a:cxn ang="0">
                    <a:pos x="T4" y="T5"/>
                  </a:cxn>
                  <a:cxn ang="0">
                    <a:pos x="T6" y="T7"/>
                  </a:cxn>
                  <a:cxn ang="0">
                    <a:pos x="T8" y="T9"/>
                  </a:cxn>
                  <a:cxn ang="0">
                    <a:pos x="T10" y="T11"/>
                  </a:cxn>
                </a:cxnLst>
                <a:rect l="0" t="0" r="r" b="b"/>
                <a:pathLst>
                  <a:path w="166" h="214">
                    <a:moveTo>
                      <a:pt x="17" y="45"/>
                    </a:moveTo>
                    <a:cubicBezTo>
                      <a:pt x="17" y="45"/>
                      <a:pt x="0" y="0"/>
                      <a:pt x="23" y="14"/>
                    </a:cubicBezTo>
                    <a:cubicBezTo>
                      <a:pt x="36" y="22"/>
                      <a:pt x="57" y="46"/>
                      <a:pt x="80" y="77"/>
                    </a:cubicBezTo>
                    <a:cubicBezTo>
                      <a:pt x="84" y="84"/>
                      <a:pt x="89" y="91"/>
                      <a:pt x="94" y="98"/>
                    </a:cubicBezTo>
                    <a:cubicBezTo>
                      <a:pt x="106" y="115"/>
                      <a:pt x="118" y="134"/>
                      <a:pt x="129" y="152"/>
                    </a:cubicBezTo>
                    <a:cubicBezTo>
                      <a:pt x="166" y="214"/>
                      <a:pt x="35" y="97"/>
                      <a:pt x="17" y="45"/>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1" name="Freeform 560">
                <a:extLst>
                  <a:ext uri="{FF2B5EF4-FFF2-40B4-BE49-F238E27FC236}">
                    <a16:creationId xmlns:a16="http://schemas.microsoft.com/office/drawing/2014/main" id="{C74AE25C-6977-4684-8733-049B0CE22355}"/>
                  </a:ext>
                </a:extLst>
              </p:cNvPr>
              <p:cNvSpPr>
                <a:spLocks/>
              </p:cNvSpPr>
              <p:nvPr/>
            </p:nvSpPr>
            <p:spPr bwMode="auto">
              <a:xfrm>
                <a:off x="1862" y="575"/>
                <a:ext cx="113" cy="145"/>
              </a:xfrm>
              <a:custGeom>
                <a:avLst/>
                <a:gdLst>
                  <a:gd name="T0" fmla="*/ 41 w 88"/>
                  <a:gd name="T1" fmla="*/ 32 h 113"/>
                  <a:gd name="T2" fmla="*/ 74 w 88"/>
                  <a:gd name="T3" fmla="*/ 113 h 113"/>
                  <a:gd name="T4" fmla="*/ 0 w 88"/>
                  <a:gd name="T5" fmla="*/ 0 h 113"/>
                  <a:gd name="T6" fmla="*/ 41 w 88"/>
                  <a:gd name="T7" fmla="*/ 32 h 113"/>
                </a:gdLst>
                <a:ahLst/>
                <a:cxnLst>
                  <a:cxn ang="0">
                    <a:pos x="T0" y="T1"/>
                  </a:cxn>
                  <a:cxn ang="0">
                    <a:pos x="T2" y="T3"/>
                  </a:cxn>
                  <a:cxn ang="0">
                    <a:pos x="T4" y="T5"/>
                  </a:cxn>
                  <a:cxn ang="0">
                    <a:pos x="T6" y="T7"/>
                  </a:cxn>
                </a:cxnLst>
                <a:rect l="0" t="0" r="r" b="b"/>
                <a:pathLst>
                  <a:path w="88" h="113">
                    <a:moveTo>
                      <a:pt x="41" y="32"/>
                    </a:moveTo>
                    <a:cubicBezTo>
                      <a:pt x="58" y="49"/>
                      <a:pt x="88" y="90"/>
                      <a:pt x="74" y="113"/>
                    </a:cubicBezTo>
                    <a:cubicBezTo>
                      <a:pt x="74" y="113"/>
                      <a:pt x="24" y="55"/>
                      <a:pt x="0" y="0"/>
                    </a:cubicBezTo>
                    <a:lnTo>
                      <a:pt x="41" y="32"/>
                    </a:ln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2" name="Freeform 561">
                <a:extLst>
                  <a:ext uri="{FF2B5EF4-FFF2-40B4-BE49-F238E27FC236}">
                    <a16:creationId xmlns:a16="http://schemas.microsoft.com/office/drawing/2014/main" id="{CF44E1BF-BB70-455A-802F-80A401482D51}"/>
                  </a:ext>
                </a:extLst>
              </p:cNvPr>
              <p:cNvSpPr>
                <a:spLocks/>
              </p:cNvSpPr>
              <p:nvPr/>
            </p:nvSpPr>
            <p:spPr bwMode="auto">
              <a:xfrm>
                <a:off x="2034" y="828"/>
                <a:ext cx="305" cy="167"/>
              </a:xfrm>
              <a:custGeom>
                <a:avLst/>
                <a:gdLst>
                  <a:gd name="T0" fmla="*/ 74 w 237"/>
                  <a:gd name="T1" fmla="*/ 130 h 130"/>
                  <a:gd name="T2" fmla="*/ 129 w 237"/>
                  <a:gd name="T3" fmla="*/ 0 h 130"/>
                  <a:gd name="T4" fmla="*/ 74 w 237"/>
                  <a:gd name="T5" fmla="*/ 130 h 130"/>
                </a:gdLst>
                <a:ahLst/>
                <a:cxnLst>
                  <a:cxn ang="0">
                    <a:pos x="T0" y="T1"/>
                  </a:cxn>
                  <a:cxn ang="0">
                    <a:pos x="T2" y="T3"/>
                  </a:cxn>
                  <a:cxn ang="0">
                    <a:pos x="T4" y="T5"/>
                  </a:cxn>
                </a:cxnLst>
                <a:rect l="0" t="0" r="r" b="b"/>
                <a:pathLst>
                  <a:path w="237" h="130">
                    <a:moveTo>
                      <a:pt x="74" y="130"/>
                    </a:moveTo>
                    <a:cubicBezTo>
                      <a:pt x="74" y="130"/>
                      <a:pt x="0" y="3"/>
                      <a:pt x="129" y="0"/>
                    </a:cubicBezTo>
                    <a:cubicBezTo>
                      <a:pt x="129" y="0"/>
                      <a:pt x="237" y="70"/>
                      <a:pt x="74" y="13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3" name="Freeform 562">
                <a:extLst>
                  <a:ext uri="{FF2B5EF4-FFF2-40B4-BE49-F238E27FC236}">
                    <a16:creationId xmlns:a16="http://schemas.microsoft.com/office/drawing/2014/main" id="{1F4D44CB-EE1E-47D7-B12A-F6B35B599DAB}"/>
                  </a:ext>
                </a:extLst>
              </p:cNvPr>
              <p:cNvSpPr>
                <a:spLocks/>
              </p:cNvSpPr>
              <p:nvPr/>
            </p:nvSpPr>
            <p:spPr bwMode="auto">
              <a:xfrm>
                <a:off x="2126" y="826"/>
                <a:ext cx="86" cy="173"/>
              </a:xfrm>
              <a:custGeom>
                <a:avLst/>
                <a:gdLst>
                  <a:gd name="T0" fmla="*/ 2 w 67"/>
                  <a:gd name="T1" fmla="*/ 135 h 135"/>
                  <a:gd name="T2" fmla="*/ 2 w 67"/>
                  <a:gd name="T3" fmla="*/ 134 h 135"/>
                  <a:gd name="T4" fmla="*/ 1 w 67"/>
                  <a:gd name="T5" fmla="*/ 131 h 135"/>
                  <a:gd name="T6" fmla="*/ 57 w 67"/>
                  <a:gd name="T7" fmla="*/ 4 h 135"/>
                  <a:gd name="T8" fmla="*/ 57 w 67"/>
                  <a:gd name="T9" fmla="*/ 1 h 135"/>
                  <a:gd name="T10" fmla="*/ 60 w 67"/>
                  <a:gd name="T11" fmla="*/ 1 h 135"/>
                  <a:gd name="T12" fmla="*/ 5 w 67"/>
                  <a:gd name="T13" fmla="*/ 133 h 135"/>
                  <a:gd name="T14" fmla="*/ 2 w 67"/>
                  <a:gd name="T15" fmla="*/ 135 h 1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 h="135">
                    <a:moveTo>
                      <a:pt x="2" y="135"/>
                    </a:moveTo>
                    <a:cubicBezTo>
                      <a:pt x="2" y="134"/>
                      <a:pt x="2" y="134"/>
                      <a:pt x="2" y="134"/>
                    </a:cubicBezTo>
                    <a:cubicBezTo>
                      <a:pt x="1" y="134"/>
                      <a:pt x="0" y="132"/>
                      <a:pt x="1" y="131"/>
                    </a:cubicBezTo>
                    <a:cubicBezTo>
                      <a:pt x="31" y="74"/>
                      <a:pt x="60" y="10"/>
                      <a:pt x="57" y="4"/>
                    </a:cubicBezTo>
                    <a:cubicBezTo>
                      <a:pt x="56" y="3"/>
                      <a:pt x="56" y="1"/>
                      <a:pt x="57" y="1"/>
                    </a:cubicBezTo>
                    <a:cubicBezTo>
                      <a:pt x="58" y="0"/>
                      <a:pt x="59" y="0"/>
                      <a:pt x="60" y="1"/>
                    </a:cubicBezTo>
                    <a:cubicBezTo>
                      <a:pt x="67" y="11"/>
                      <a:pt x="19" y="105"/>
                      <a:pt x="5" y="133"/>
                    </a:cubicBezTo>
                    <a:cubicBezTo>
                      <a:pt x="4" y="134"/>
                      <a:pt x="3" y="135"/>
                      <a:pt x="2" y="13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4" name="Freeform 563">
                <a:extLst>
                  <a:ext uri="{FF2B5EF4-FFF2-40B4-BE49-F238E27FC236}">
                    <a16:creationId xmlns:a16="http://schemas.microsoft.com/office/drawing/2014/main" id="{22304592-53EE-40A1-B388-1AF715D96023}"/>
                  </a:ext>
                </a:extLst>
              </p:cNvPr>
              <p:cNvSpPr>
                <a:spLocks/>
              </p:cNvSpPr>
              <p:nvPr/>
            </p:nvSpPr>
            <p:spPr bwMode="auto">
              <a:xfrm>
                <a:off x="2126" y="941"/>
                <a:ext cx="67" cy="32"/>
              </a:xfrm>
              <a:custGeom>
                <a:avLst/>
                <a:gdLst>
                  <a:gd name="T0" fmla="*/ 10 w 52"/>
                  <a:gd name="T1" fmla="*/ 25 h 25"/>
                  <a:gd name="T2" fmla="*/ 1 w 52"/>
                  <a:gd name="T3" fmla="*/ 3 h 25"/>
                  <a:gd name="T4" fmla="*/ 2 w 52"/>
                  <a:gd name="T5" fmla="*/ 0 h 25"/>
                  <a:gd name="T6" fmla="*/ 5 w 52"/>
                  <a:gd name="T7" fmla="*/ 1 h 25"/>
                  <a:gd name="T8" fmla="*/ 12 w 52"/>
                  <a:gd name="T9" fmla="*/ 19 h 25"/>
                  <a:gd name="T10" fmla="*/ 49 w 52"/>
                  <a:gd name="T11" fmla="*/ 3 h 25"/>
                  <a:gd name="T12" fmla="*/ 52 w 52"/>
                  <a:gd name="T13" fmla="*/ 4 h 25"/>
                  <a:gd name="T14" fmla="*/ 51 w 52"/>
                  <a:gd name="T15" fmla="*/ 7 h 25"/>
                  <a:gd name="T16" fmla="*/ 10 w 52"/>
                  <a:gd name="T17"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25">
                    <a:moveTo>
                      <a:pt x="10" y="25"/>
                    </a:moveTo>
                    <a:cubicBezTo>
                      <a:pt x="1" y="3"/>
                      <a:pt x="1" y="3"/>
                      <a:pt x="1" y="3"/>
                    </a:cubicBezTo>
                    <a:cubicBezTo>
                      <a:pt x="0" y="2"/>
                      <a:pt x="1" y="0"/>
                      <a:pt x="2" y="0"/>
                    </a:cubicBezTo>
                    <a:cubicBezTo>
                      <a:pt x="3" y="0"/>
                      <a:pt x="4" y="0"/>
                      <a:pt x="5" y="1"/>
                    </a:cubicBezTo>
                    <a:cubicBezTo>
                      <a:pt x="12" y="19"/>
                      <a:pt x="12" y="19"/>
                      <a:pt x="12" y="19"/>
                    </a:cubicBezTo>
                    <a:cubicBezTo>
                      <a:pt x="49" y="3"/>
                      <a:pt x="49" y="3"/>
                      <a:pt x="49" y="3"/>
                    </a:cubicBezTo>
                    <a:cubicBezTo>
                      <a:pt x="50" y="2"/>
                      <a:pt x="51" y="3"/>
                      <a:pt x="52" y="4"/>
                    </a:cubicBezTo>
                    <a:cubicBezTo>
                      <a:pt x="52" y="5"/>
                      <a:pt x="52" y="6"/>
                      <a:pt x="51" y="7"/>
                    </a:cubicBezTo>
                    <a:lnTo>
                      <a:pt x="10" y="25"/>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5" name="Freeform 564">
                <a:extLst>
                  <a:ext uri="{FF2B5EF4-FFF2-40B4-BE49-F238E27FC236}">
                    <a16:creationId xmlns:a16="http://schemas.microsoft.com/office/drawing/2014/main" id="{DA89B936-4C7A-41D2-8B63-666DA8EFB937}"/>
                  </a:ext>
                </a:extLst>
              </p:cNvPr>
              <p:cNvSpPr>
                <a:spLocks/>
              </p:cNvSpPr>
              <p:nvPr/>
            </p:nvSpPr>
            <p:spPr bwMode="auto">
              <a:xfrm>
                <a:off x="2124" y="908"/>
                <a:ext cx="97" cy="49"/>
              </a:xfrm>
              <a:custGeom>
                <a:avLst/>
                <a:gdLst>
                  <a:gd name="T0" fmla="*/ 20 w 75"/>
                  <a:gd name="T1" fmla="*/ 38 h 38"/>
                  <a:gd name="T2" fmla="*/ 1 w 75"/>
                  <a:gd name="T3" fmla="*/ 3 h 38"/>
                  <a:gd name="T4" fmla="*/ 2 w 75"/>
                  <a:gd name="T5" fmla="*/ 0 h 38"/>
                  <a:gd name="T6" fmla="*/ 5 w 75"/>
                  <a:gd name="T7" fmla="*/ 1 h 38"/>
                  <a:gd name="T8" fmla="*/ 21 w 75"/>
                  <a:gd name="T9" fmla="*/ 32 h 38"/>
                  <a:gd name="T10" fmla="*/ 71 w 75"/>
                  <a:gd name="T11" fmla="*/ 1 h 38"/>
                  <a:gd name="T12" fmla="*/ 74 w 75"/>
                  <a:gd name="T13" fmla="*/ 2 h 38"/>
                  <a:gd name="T14" fmla="*/ 73 w 75"/>
                  <a:gd name="T15" fmla="*/ 5 h 38"/>
                  <a:gd name="T16" fmla="*/ 20 w 75"/>
                  <a:gd name="T17"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 h="38">
                    <a:moveTo>
                      <a:pt x="20" y="38"/>
                    </a:moveTo>
                    <a:cubicBezTo>
                      <a:pt x="1" y="3"/>
                      <a:pt x="1" y="3"/>
                      <a:pt x="1" y="3"/>
                    </a:cubicBezTo>
                    <a:cubicBezTo>
                      <a:pt x="0" y="2"/>
                      <a:pt x="1" y="1"/>
                      <a:pt x="2" y="0"/>
                    </a:cubicBezTo>
                    <a:cubicBezTo>
                      <a:pt x="3" y="0"/>
                      <a:pt x="4" y="0"/>
                      <a:pt x="5" y="1"/>
                    </a:cubicBezTo>
                    <a:cubicBezTo>
                      <a:pt x="21" y="32"/>
                      <a:pt x="21" y="32"/>
                      <a:pt x="21" y="32"/>
                    </a:cubicBezTo>
                    <a:cubicBezTo>
                      <a:pt x="71" y="1"/>
                      <a:pt x="71" y="1"/>
                      <a:pt x="71" y="1"/>
                    </a:cubicBezTo>
                    <a:cubicBezTo>
                      <a:pt x="72" y="0"/>
                      <a:pt x="73" y="1"/>
                      <a:pt x="74" y="2"/>
                    </a:cubicBezTo>
                    <a:cubicBezTo>
                      <a:pt x="75" y="3"/>
                      <a:pt x="74" y="4"/>
                      <a:pt x="73" y="5"/>
                    </a:cubicBezTo>
                    <a:lnTo>
                      <a:pt x="20" y="38"/>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6" name="Freeform 565">
                <a:extLst>
                  <a:ext uri="{FF2B5EF4-FFF2-40B4-BE49-F238E27FC236}">
                    <a16:creationId xmlns:a16="http://schemas.microsoft.com/office/drawing/2014/main" id="{CD3457EF-E104-42AD-B03A-6ADFEEDBF3D6}"/>
                  </a:ext>
                </a:extLst>
              </p:cNvPr>
              <p:cNvSpPr>
                <a:spLocks/>
              </p:cNvSpPr>
              <p:nvPr/>
            </p:nvSpPr>
            <p:spPr bwMode="auto">
              <a:xfrm>
                <a:off x="2126" y="876"/>
                <a:ext cx="97" cy="59"/>
              </a:xfrm>
              <a:custGeom>
                <a:avLst/>
                <a:gdLst>
                  <a:gd name="T0" fmla="*/ 25 w 76"/>
                  <a:gd name="T1" fmla="*/ 46 h 46"/>
                  <a:gd name="T2" fmla="*/ 0 w 76"/>
                  <a:gd name="T3" fmla="*/ 3 h 46"/>
                  <a:gd name="T4" fmla="*/ 1 w 76"/>
                  <a:gd name="T5" fmla="*/ 0 h 46"/>
                  <a:gd name="T6" fmla="*/ 4 w 76"/>
                  <a:gd name="T7" fmla="*/ 1 h 46"/>
                  <a:gd name="T8" fmla="*/ 27 w 76"/>
                  <a:gd name="T9" fmla="*/ 40 h 46"/>
                  <a:gd name="T10" fmla="*/ 73 w 76"/>
                  <a:gd name="T11" fmla="*/ 10 h 46"/>
                  <a:gd name="T12" fmla="*/ 76 w 76"/>
                  <a:gd name="T13" fmla="*/ 11 h 46"/>
                  <a:gd name="T14" fmla="*/ 75 w 76"/>
                  <a:gd name="T15" fmla="*/ 14 h 46"/>
                  <a:gd name="T16" fmla="*/ 25 w 76"/>
                  <a:gd name="T17" fmla="*/ 4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46">
                    <a:moveTo>
                      <a:pt x="25" y="46"/>
                    </a:moveTo>
                    <a:cubicBezTo>
                      <a:pt x="0" y="3"/>
                      <a:pt x="0" y="3"/>
                      <a:pt x="0" y="3"/>
                    </a:cubicBezTo>
                    <a:cubicBezTo>
                      <a:pt x="0" y="2"/>
                      <a:pt x="0" y="1"/>
                      <a:pt x="1" y="0"/>
                    </a:cubicBezTo>
                    <a:cubicBezTo>
                      <a:pt x="2" y="0"/>
                      <a:pt x="3" y="0"/>
                      <a:pt x="4" y="1"/>
                    </a:cubicBezTo>
                    <a:cubicBezTo>
                      <a:pt x="27" y="40"/>
                      <a:pt x="27" y="40"/>
                      <a:pt x="27" y="40"/>
                    </a:cubicBezTo>
                    <a:cubicBezTo>
                      <a:pt x="73" y="10"/>
                      <a:pt x="73" y="10"/>
                      <a:pt x="73" y="10"/>
                    </a:cubicBezTo>
                    <a:cubicBezTo>
                      <a:pt x="74" y="9"/>
                      <a:pt x="75" y="10"/>
                      <a:pt x="76" y="11"/>
                    </a:cubicBezTo>
                    <a:cubicBezTo>
                      <a:pt x="76" y="12"/>
                      <a:pt x="76" y="13"/>
                      <a:pt x="75" y="14"/>
                    </a:cubicBezTo>
                    <a:lnTo>
                      <a:pt x="25" y="46"/>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7" name="Freeform 566">
                <a:extLst>
                  <a:ext uri="{FF2B5EF4-FFF2-40B4-BE49-F238E27FC236}">
                    <a16:creationId xmlns:a16="http://schemas.microsoft.com/office/drawing/2014/main" id="{5EB8AC0E-1154-44F9-A72A-A39896B68243}"/>
                  </a:ext>
                </a:extLst>
              </p:cNvPr>
              <p:cNvSpPr>
                <a:spLocks/>
              </p:cNvSpPr>
              <p:nvPr/>
            </p:nvSpPr>
            <p:spPr bwMode="auto">
              <a:xfrm>
                <a:off x="2151" y="864"/>
                <a:ext cx="63" cy="45"/>
              </a:xfrm>
              <a:custGeom>
                <a:avLst/>
                <a:gdLst>
                  <a:gd name="T0" fmla="*/ 16 w 49"/>
                  <a:gd name="T1" fmla="*/ 35 h 35"/>
                  <a:gd name="T2" fmla="*/ 0 w 49"/>
                  <a:gd name="T3" fmla="*/ 4 h 35"/>
                  <a:gd name="T4" fmla="*/ 1 w 49"/>
                  <a:gd name="T5" fmla="*/ 1 h 35"/>
                  <a:gd name="T6" fmla="*/ 4 w 49"/>
                  <a:gd name="T7" fmla="*/ 2 h 35"/>
                  <a:gd name="T8" fmla="*/ 18 w 49"/>
                  <a:gd name="T9" fmla="*/ 29 h 35"/>
                  <a:gd name="T10" fmla="*/ 46 w 49"/>
                  <a:gd name="T11" fmla="*/ 9 h 35"/>
                  <a:gd name="T12" fmla="*/ 49 w 49"/>
                  <a:gd name="T13" fmla="*/ 9 h 35"/>
                  <a:gd name="T14" fmla="*/ 48 w 49"/>
                  <a:gd name="T15" fmla="*/ 12 h 35"/>
                  <a:gd name="T16" fmla="*/ 16 w 49"/>
                  <a:gd name="T17"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 h="35">
                    <a:moveTo>
                      <a:pt x="16" y="35"/>
                    </a:moveTo>
                    <a:cubicBezTo>
                      <a:pt x="0" y="4"/>
                      <a:pt x="0" y="4"/>
                      <a:pt x="0" y="4"/>
                    </a:cubicBezTo>
                    <a:cubicBezTo>
                      <a:pt x="0" y="3"/>
                      <a:pt x="0" y="1"/>
                      <a:pt x="1" y="1"/>
                    </a:cubicBezTo>
                    <a:cubicBezTo>
                      <a:pt x="2" y="0"/>
                      <a:pt x="4" y="1"/>
                      <a:pt x="4" y="2"/>
                    </a:cubicBezTo>
                    <a:cubicBezTo>
                      <a:pt x="18" y="29"/>
                      <a:pt x="18" y="29"/>
                      <a:pt x="18" y="29"/>
                    </a:cubicBezTo>
                    <a:cubicBezTo>
                      <a:pt x="46" y="9"/>
                      <a:pt x="46" y="9"/>
                      <a:pt x="46" y="9"/>
                    </a:cubicBezTo>
                    <a:cubicBezTo>
                      <a:pt x="47" y="8"/>
                      <a:pt x="48" y="8"/>
                      <a:pt x="49" y="9"/>
                    </a:cubicBezTo>
                    <a:cubicBezTo>
                      <a:pt x="49" y="10"/>
                      <a:pt x="49" y="11"/>
                      <a:pt x="48" y="12"/>
                    </a:cubicBezTo>
                    <a:lnTo>
                      <a:pt x="16" y="35"/>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8" name="Freeform 567">
                <a:extLst>
                  <a:ext uri="{FF2B5EF4-FFF2-40B4-BE49-F238E27FC236}">
                    <a16:creationId xmlns:a16="http://schemas.microsoft.com/office/drawing/2014/main" id="{58BDC688-4A6D-414A-88ED-D73AD06A5B29}"/>
                  </a:ext>
                </a:extLst>
              </p:cNvPr>
              <p:cNvSpPr>
                <a:spLocks/>
              </p:cNvSpPr>
              <p:nvPr/>
            </p:nvSpPr>
            <p:spPr bwMode="auto">
              <a:xfrm>
                <a:off x="2176" y="853"/>
                <a:ext cx="38" cy="37"/>
              </a:xfrm>
              <a:custGeom>
                <a:avLst/>
                <a:gdLst>
                  <a:gd name="T0" fmla="*/ 4 w 30"/>
                  <a:gd name="T1" fmla="*/ 29 h 29"/>
                  <a:gd name="T2" fmla="*/ 0 w 30"/>
                  <a:gd name="T3" fmla="*/ 3 h 29"/>
                  <a:gd name="T4" fmla="*/ 2 w 30"/>
                  <a:gd name="T5" fmla="*/ 0 h 29"/>
                  <a:gd name="T6" fmla="*/ 4 w 30"/>
                  <a:gd name="T7" fmla="*/ 2 h 29"/>
                  <a:gd name="T8" fmla="*/ 7 w 30"/>
                  <a:gd name="T9" fmla="*/ 20 h 29"/>
                  <a:gd name="T10" fmla="*/ 26 w 30"/>
                  <a:gd name="T11" fmla="*/ 1 h 29"/>
                  <a:gd name="T12" fmla="*/ 29 w 30"/>
                  <a:gd name="T13" fmla="*/ 1 h 29"/>
                  <a:gd name="T14" fmla="*/ 29 w 30"/>
                  <a:gd name="T15" fmla="*/ 4 h 29"/>
                  <a:gd name="T16" fmla="*/ 4 w 30"/>
                  <a:gd name="T1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29">
                    <a:moveTo>
                      <a:pt x="4" y="29"/>
                    </a:moveTo>
                    <a:cubicBezTo>
                      <a:pt x="0" y="3"/>
                      <a:pt x="0" y="3"/>
                      <a:pt x="0" y="3"/>
                    </a:cubicBezTo>
                    <a:cubicBezTo>
                      <a:pt x="0" y="2"/>
                      <a:pt x="1" y="1"/>
                      <a:pt x="2" y="0"/>
                    </a:cubicBezTo>
                    <a:cubicBezTo>
                      <a:pt x="3" y="0"/>
                      <a:pt x="4" y="1"/>
                      <a:pt x="4" y="2"/>
                    </a:cubicBezTo>
                    <a:cubicBezTo>
                      <a:pt x="7" y="20"/>
                      <a:pt x="7" y="20"/>
                      <a:pt x="7" y="20"/>
                    </a:cubicBezTo>
                    <a:cubicBezTo>
                      <a:pt x="26" y="1"/>
                      <a:pt x="26" y="1"/>
                      <a:pt x="26" y="1"/>
                    </a:cubicBezTo>
                    <a:cubicBezTo>
                      <a:pt x="27" y="0"/>
                      <a:pt x="28" y="0"/>
                      <a:pt x="29" y="1"/>
                    </a:cubicBezTo>
                    <a:cubicBezTo>
                      <a:pt x="30" y="2"/>
                      <a:pt x="30" y="3"/>
                      <a:pt x="29" y="4"/>
                    </a:cubicBezTo>
                    <a:lnTo>
                      <a:pt x="4" y="29"/>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9" name="Freeform 568">
                <a:extLst>
                  <a:ext uri="{FF2B5EF4-FFF2-40B4-BE49-F238E27FC236}">
                    <a16:creationId xmlns:a16="http://schemas.microsoft.com/office/drawing/2014/main" id="{8324EC49-4B42-4493-9FE1-E41EFBA05B48}"/>
                  </a:ext>
                </a:extLst>
              </p:cNvPr>
              <p:cNvSpPr>
                <a:spLocks/>
              </p:cNvSpPr>
              <p:nvPr/>
            </p:nvSpPr>
            <p:spPr bwMode="auto">
              <a:xfrm>
                <a:off x="1634" y="534"/>
                <a:ext cx="402" cy="362"/>
              </a:xfrm>
              <a:custGeom>
                <a:avLst/>
                <a:gdLst>
                  <a:gd name="T0" fmla="*/ 0 w 312"/>
                  <a:gd name="T1" fmla="*/ 80 h 282"/>
                  <a:gd name="T2" fmla="*/ 214 w 312"/>
                  <a:gd name="T3" fmla="*/ 214 h 282"/>
                  <a:gd name="T4" fmla="*/ 0 w 312"/>
                  <a:gd name="T5" fmla="*/ 80 h 282"/>
                </a:gdLst>
                <a:ahLst/>
                <a:cxnLst>
                  <a:cxn ang="0">
                    <a:pos x="T0" y="T1"/>
                  </a:cxn>
                  <a:cxn ang="0">
                    <a:pos x="T2" y="T3"/>
                  </a:cxn>
                  <a:cxn ang="0">
                    <a:pos x="T4" y="T5"/>
                  </a:cxn>
                </a:cxnLst>
                <a:rect l="0" t="0" r="r" b="b"/>
                <a:pathLst>
                  <a:path w="312" h="282">
                    <a:moveTo>
                      <a:pt x="0" y="80"/>
                    </a:moveTo>
                    <a:cubicBezTo>
                      <a:pt x="0" y="80"/>
                      <a:pt x="117" y="282"/>
                      <a:pt x="214" y="214"/>
                    </a:cubicBezTo>
                    <a:cubicBezTo>
                      <a:pt x="312" y="147"/>
                      <a:pt x="9" y="0"/>
                      <a:pt x="0" y="80"/>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0" name="Freeform 569">
                <a:extLst>
                  <a:ext uri="{FF2B5EF4-FFF2-40B4-BE49-F238E27FC236}">
                    <a16:creationId xmlns:a16="http://schemas.microsoft.com/office/drawing/2014/main" id="{4518DAD5-F462-4622-976B-DB69845B7D2E}"/>
                  </a:ext>
                </a:extLst>
              </p:cNvPr>
              <p:cNvSpPr>
                <a:spLocks/>
              </p:cNvSpPr>
              <p:nvPr/>
            </p:nvSpPr>
            <p:spPr bwMode="auto">
              <a:xfrm>
                <a:off x="1640" y="672"/>
                <a:ext cx="280" cy="211"/>
              </a:xfrm>
              <a:custGeom>
                <a:avLst/>
                <a:gdLst>
                  <a:gd name="T0" fmla="*/ 218 w 218"/>
                  <a:gd name="T1" fmla="*/ 90 h 164"/>
                  <a:gd name="T2" fmla="*/ 62 w 218"/>
                  <a:gd name="T3" fmla="*/ 50 h 164"/>
                  <a:gd name="T4" fmla="*/ 9 w 218"/>
                  <a:gd name="T5" fmla="*/ 0 h 164"/>
                  <a:gd name="T6" fmla="*/ 36 w 218"/>
                  <a:gd name="T7" fmla="*/ 33 h 164"/>
                  <a:gd name="T8" fmla="*/ 22 w 218"/>
                  <a:gd name="T9" fmla="*/ 38 h 164"/>
                  <a:gd name="T10" fmla="*/ 42 w 218"/>
                  <a:gd name="T11" fmla="*/ 61 h 164"/>
                  <a:gd name="T12" fmla="*/ 103 w 218"/>
                  <a:gd name="T13" fmla="*/ 98 h 164"/>
                  <a:gd name="T14" fmla="*/ 89 w 218"/>
                  <a:gd name="T15" fmla="*/ 103 h 164"/>
                  <a:gd name="T16" fmla="*/ 218 w 218"/>
                  <a:gd name="T17" fmla="*/ 9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8" h="164">
                    <a:moveTo>
                      <a:pt x="218" y="90"/>
                    </a:moveTo>
                    <a:cubicBezTo>
                      <a:pt x="218" y="90"/>
                      <a:pt x="134" y="129"/>
                      <a:pt x="62" y="50"/>
                    </a:cubicBezTo>
                    <a:cubicBezTo>
                      <a:pt x="62" y="50"/>
                      <a:pt x="15" y="7"/>
                      <a:pt x="9" y="0"/>
                    </a:cubicBezTo>
                    <a:cubicBezTo>
                      <a:pt x="9" y="0"/>
                      <a:pt x="29" y="23"/>
                      <a:pt x="36" y="33"/>
                    </a:cubicBezTo>
                    <a:cubicBezTo>
                      <a:pt x="36" y="33"/>
                      <a:pt x="44" y="46"/>
                      <a:pt x="22" y="38"/>
                    </a:cubicBezTo>
                    <a:cubicBezTo>
                      <a:pt x="0" y="30"/>
                      <a:pt x="4" y="34"/>
                      <a:pt x="42" y="61"/>
                    </a:cubicBezTo>
                    <a:cubicBezTo>
                      <a:pt x="81" y="87"/>
                      <a:pt x="103" y="98"/>
                      <a:pt x="103" y="98"/>
                    </a:cubicBezTo>
                    <a:cubicBezTo>
                      <a:pt x="89" y="103"/>
                      <a:pt x="89" y="103"/>
                      <a:pt x="89" y="103"/>
                    </a:cubicBezTo>
                    <a:cubicBezTo>
                      <a:pt x="89" y="103"/>
                      <a:pt x="212" y="164"/>
                      <a:pt x="218" y="9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1" name="Freeform 570">
                <a:extLst>
                  <a:ext uri="{FF2B5EF4-FFF2-40B4-BE49-F238E27FC236}">
                    <a16:creationId xmlns:a16="http://schemas.microsoft.com/office/drawing/2014/main" id="{2ECF174E-18A5-41F3-A83B-A22B6287772B}"/>
                  </a:ext>
                </a:extLst>
              </p:cNvPr>
              <p:cNvSpPr>
                <a:spLocks/>
              </p:cNvSpPr>
              <p:nvPr/>
            </p:nvSpPr>
            <p:spPr bwMode="auto">
              <a:xfrm>
                <a:off x="1832" y="685"/>
                <a:ext cx="186" cy="182"/>
              </a:xfrm>
              <a:custGeom>
                <a:avLst/>
                <a:gdLst>
                  <a:gd name="T0" fmla="*/ 0 w 144"/>
                  <a:gd name="T1" fmla="*/ 0 h 141"/>
                  <a:gd name="T2" fmla="*/ 82 w 144"/>
                  <a:gd name="T3" fmla="*/ 90 h 141"/>
                  <a:gd name="T4" fmla="*/ 0 w 144"/>
                  <a:gd name="T5" fmla="*/ 0 h 141"/>
                </a:gdLst>
                <a:ahLst/>
                <a:cxnLst>
                  <a:cxn ang="0">
                    <a:pos x="T0" y="T1"/>
                  </a:cxn>
                  <a:cxn ang="0">
                    <a:pos x="T2" y="T3"/>
                  </a:cxn>
                  <a:cxn ang="0">
                    <a:pos x="T4" y="T5"/>
                  </a:cxn>
                </a:cxnLst>
                <a:rect l="0" t="0" r="r" b="b"/>
                <a:pathLst>
                  <a:path w="144" h="141">
                    <a:moveTo>
                      <a:pt x="0" y="0"/>
                    </a:moveTo>
                    <a:cubicBezTo>
                      <a:pt x="0" y="0"/>
                      <a:pt x="20" y="141"/>
                      <a:pt x="82" y="90"/>
                    </a:cubicBezTo>
                    <a:cubicBezTo>
                      <a:pt x="144" y="39"/>
                      <a:pt x="71" y="13"/>
                      <a:pt x="0"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2" name="Freeform 571">
                <a:extLst>
                  <a:ext uri="{FF2B5EF4-FFF2-40B4-BE49-F238E27FC236}">
                    <a16:creationId xmlns:a16="http://schemas.microsoft.com/office/drawing/2014/main" id="{E6E4611B-417A-4913-A361-4CD4BDC7DC88}"/>
                  </a:ext>
                </a:extLst>
              </p:cNvPr>
              <p:cNvSpPr>
                <a:spLocks/>
              </p:cNvSpPr>
              <p:nvPr/>
            </p:nvSpPr>
            <p:spPr bwMode="auto">
              <a:xfrm>
                <a:off x="1926" y="765"/>
                <a:ext cx="326" cy="439"/>
              </a:xfrm>
              <a:custGeom>
                <a:avLst/>
                <a:gdLst>
                  <a:gd name="T0" fmla="*/ 249 w 253"/>
                  <a:gd name="T1" fmla="*/ 341 h 341"/>
                  <a:gd name="T2" fmla="*/ 0 w 253"/>
                  <a:gd name="T3" fmla="*/ 4 h 341"/>
                  <a:gd name="T4" fmla="*/ 1 w 253"/>
                  <a:gd name="T5" fmla="*/ 0 h 341"/>
                  <a:gd name="T6" fmla="*/ 253 w 253"/>
                  <a:gd name="T7" fmla="*/ 339 h 341"/>
                  <a:gd name="T8" fmla="*/ 249 w 253"/>
                  <a:gd name="T9" fmla="*/ 341 h 341"/>
                </a:gdLst>
                <a:ahLst/>
                <a:cxnLst>
                  <a:cxn ang="0">
                    <a:pos x="T0" y="T1"/>
                  </a:cxn>
                  <a:cxn ang="0">
                    <a:pos x="T2" y="T3"/>
                  </a:cxn>
                  <a:cxn ang="0">
                    <a:pos x="T4" y="T5"/>
                  </a:cxn>
                  <a:cxn ang="0">
                    <a:pos x="T6" y="T7"/>
                  </a:cxn>
                  <a:cxn ang="0">
                    <a:pos x="T8" y="T9"/>
                  </a:cxn>
                </a:cxnLst>
                <a:rect l="0" t="0" r="r" b="b"/>
                <a:pathLst>
                  <a:path w="253" h="341">
                    <a:moveTo>
                      <a:pt x="249" y="341"/>
                    </a:moveTo>
                    <a:cubicBezTo>
                      <a:pt x="84" y="20"/>
                      <a:pt x="1" y="5"/>
                      <a:pt x="0" y="4"/>
                    </a:cubicBezTo>
                    <a:cubicBezTo>
                      <a:pt x="1" y="0"/>
                      <a:pt x="1" y="0"/>
                      <a:pt x="1" y="0"/>
                    </a:cubicBezTo>
                    <a:cubicBezTo>
                      <a:pt x="4" y="1"/>
                      <a:pt x="86" y="15"/>
                      <a:pt x="253" y="339"/>
                    </a:cubicBezTo>
                    <a:lnTo>
                      <a:pt x="249" y="341"/>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3" name="Freeform 572">
                <a:extLst>
                  <a:ext uri="{FF2B5EF4-FFF2-40B4-BE49-F238E27FC236}">
                    <a16:creationId xmlns:a16="http://schemas.microsoft.com/office/drawing/2014/main" id="{5481FDE5-C4B1-4D18-95AF-AB9592644518}"/>
                  </a:ext>
                </a:extLst>
              </p:cNvPr>
              <p:cNvSpPr>
                <a:spLocks/>
              </p:cNvSpPr>
              <p:nvPr/>
            </p:nvSpPr>
            <p:spPr bwMode="auto">
              <a:xfrm>
                <a:off x="1940" y="836"/>
                <a:ext cx="160" cy="239"/>
              </a:xfrm>
              <a:custGeom>
                <a:avLst/>
                <a:gdLst>
                  <a:gd name="T0" fmla="*/ 119 w 124"/>
                  <a:gd name="T1" fmla="*/ 80 h 186"/>
                  <a:gd name="T2" fmla="*/ 0 w 124"/>
                  <a:gd name="T3" fmla="*/ 131 h 186"/>
                  <a:gd name="T4" fmla="*/ 124 w 124"/>
                  <a:gd name="T5" fmla="*/ 86 h 186"/>
                  <a:gd name="T6" fmla="*/ 119 w 124"/>
                  <a:gd name="T7" fmla="*/ 80 h 186"/>
                </a:gdLst>
                <a:ahLst/>
                <a:cxnLst>
                  <a:cxn ang="0">
                    <a:pos x="T0" y="T1"/>
                  </a:cxn>
                  <a:cxn ang="0">
                    <a:pos x="T2" y="T3"/>
                  </a:cxn>
                  <a:cxn ang="0">
                    <a:pos x="T4" y="T5"/>
                  </a:cxn>
                  <a:cxn ang="0">
                    <a:pos x="T6" y="T7"/>
                  </a:cxn>
                </a:cxnLst>
                <a:rect l="0" t="0" r="r" b="b"/>
                <a:pathLst>
                  <a:path w="124" h="186">
                    <a:moveTo>
                      <a:pt x="119" y="80"/>
                    </a:moveTo>
                    <a:cubicBezTo>
                      <a:pt x="12" y="0"/>
                      <a:pt x="0" y="131"/>
                      <a:pt x="0" y="131"/>
                    </a:cubicBezTo>
                    <a:cubicBezTo>
                      <a:pt x="0" y="131"/>
                      <a:pt x="86" y="186"/>
                      <a:pt x="124" y="86"/>
                    </a:cubicBezTo>
                    <a:lnTo>
                      <a:pt x="119" y="8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4" name="Freeform 573">
                <a:extLst>
                  <a:ext uri="{FF2B5EF4-FFF2-40B4-BE49-F238E27FC236}">
                    <a16:creationId xmlns:a16="http://schemas.microsoft.com/office/drawing/2014/main" id="{F3610C1B-887A-44D9-840E-F27B79DDB7A5}"/>
                  </a:ext>
                </a:extLst>
              </p:cNvPr>
              <p:cNvSpPr>
                <a:spLocks/>
              </p:cNvSpPr>
              <p:nvPr/>
            </p:nvSpPr>
            <p:spPr bwMode="auto">
              <a:xfrm>
                <a:off x="1938" y="928"/>
                <a:ext cx="165" cy="79"/>
              </a:xfrm>
              <a:custGeom>
                <a:avLst/>
                <a:gdLst>
                  <a:gd name="T0" fmla="*/ 1 w 128"/>
                  <a:gd name="T1" fmla="*/ 61 h 61"/>
                  <a:gd name="T2" fmla="*/ 1 w 128"/>
                  <a:gd name="T3" fmla="*/ 61 h 61"/>
                  <a:gd name="T4" fmla="*/ 1 w 128"/>
                  <a:gd name="T5" fmla="*/ 57 h 61"/>
                  <a:gd name="T6" fmla="*/ 126 w 128"/>
                  <a:gd name="T7" fmla="*/ 12 h 61"/>
                  <a:gd name="T8" fmla="*/ 128 w 128"/>
                  <a:gd name="T9" fmla="*/ 15 h 61"/>
                  <a:gd name="T10" fmla="*/ 126 w 128"/>
                  <a:gd name="T11" fmla="*/ 16 h 61"/>
                  <a:gd name="T12" fmla="*/ 4 w 128"/>
                  <a:gd name="T13" fmla="*/ 61 h 61"/>
                  <a:gd name="T14" fmla="*/ 1 w 128"/>
                  <a:gd name="T15" fmla="*/ 61 h 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8" h="61">
                    <a:moveTo>
                      <a:pt x="1" y="61"/>
                    </a:moveTo>
                    <a:cubicBezTo>
                      <a:pt x="1" y="61"/>
                      <a:pt x="1" y="61"/>
                      <a:pt x="1" y="61"/>
                    </a:cubicBezTo>
                    <a:cubicBezTo>
                      <a:pt x="0" y="60"/>
                      <a:pt x="0" y="58"/>
                      <a:pt x="1" y="57"/>
                    </a:cubicBezTo>
                    <a:cubicBezTo>
                      <a:pt x="1" y="57"/>
                      <a:pt x="60" y="0"/>
                      <a:pt x="126" y="12"/>
                    </a:cubicBezTo>
                    <a:cubicBezTo>
                      <a:pt x="128" y="12"/>
                      <a:pt x="128" y="13"/>
                      <a:pt x="128" y="15"/>
                    </a:cubicBezTo>
                    <a:cubicBezTo>
                      <a:pt x="128" y="16"/>
                      <a:pt x="127" y="17"/>
                      <a:pt x="126" y="16"/>
                    </a:cubicBezTo>
                    <a:cubicBezTo>
                      <a:pt x="61" y="5"/>
                      <a:pt x="4" y="60"/>
                      <a:pt x="4" y="61"/>
                    </a:cubicBezTo>
                    <a:cubicBezTo>
                      <a:pt x="3" y="61"/>
                      <a:pt x="2" y="61"/>
                      <a:pt x="1" y="61"/>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5" name="Freeform 574">
                <a:extLst>
                  <a:ext uri="{FF2B5EF4-FFF2-40B4-BE49-F238E27FC236}">
                    <a16:creationId xmlns:a16="http://schemas.microsoft.com/office/drawing/2014/main" id="{848EF98D-7276-4996-BC06-3A17EA16F111}"/>
                  </a:ext>
                </a:extLst>
              </p:cNvPr>
              <p:cNvSpPr>
                <a:spLocks/>
              </p:cNvSpPr>
              <p:nvPr/>
            </p:nvSpPr>
            <p:spPr bwMode="auto">
              <a:xfrm>
                <a:off x="3215" y="1699"/>
                <a:ext cx="135" cy="95"/>
              </a:xfrm>
              <a:custGeom>
                <a:avLst/>
                <a:gdLst>
                  <a:gd name="T0" fmla="*/ 83 w 105"/>
                  <a:gd name="T1" fmla="*/ 73 h 74"/>
                  <a:gd name="T2" fmla="*/ 101 w 105"/>
                  <a:gd name="T3" fmla="*/ 51 h 74"/>
                  <a:gd name="T4" fmla="*/ 89 w 105"/>
                  <a:gd name="T5" fmla="*/ 21 h 74"/>
                  <a:gd name="T6" fmla="*/ 84 w 105"/>
                  <a:gd name="T7" fmla="*/ 11 h 74"/>
                  <a:gd name="T8" fmla="*/ 71 w 105"/>
                  <a:gd name="T9" fmla="*/ 1 h 74"/>
                  <a:gd name="T10" fmla="*/ 83 w 105"/>
                  <a:gd name="T11" fmla="*/ 73 h 74"/>
                </a:gdLst>
                <a:ahLst/>
                <a:cxnLst>
                  <a:cxn ang="0">
                    <a:pos x="T0" y="T1"/>
                  </a:cxn>
                  <a:cxn ang="0">
                    <a:pos x="T2" y="T3"/>
                  </a:cxn>
                  <a:cxn ang="0">
                    <a:pos x="T4" y="T5"/>
                  </a:cxn>
                  <a:cxn ang="0">
                    <a:pos x="T6" y="T7"/>
                  </a:cxn>
                  <a:cxn ang="0">
                    <a:pos x="T8" y="T9"/>
                  </a:cxn>
                  <a:cxn ang="0">
                    <a:pos x="T10" y="T11"/>
                  </a:cxn>
                </a:cxnLst>
                <a:rect l="0" t="0" r="r" b="b"/>
                <a:pathLst>
                  <a:path w="105" h="74">
                    <a:moveTo>
                      <a:pt x="83" y="73"/>
                    </a:moveTo>
                    <a:cubicBezTo>
                      <a:pt x="83" y="73"/>
                      <a:pt x="105" y="74"/>
                      <a:pt x="101" y="51"/>
                    </a:cubicBezTo>
                    <a:cubicBezTo>
                      <a:pt x="97" y="27"/>
                      <a:pt x="88" y="27"/>
                      <a:pt x="89" y="21"/>
                    </a:cubicBezTo>
                    <a:cubicBezTo>
                      <a:pt x="90" y="16"/>
                      <a:pt x="90" y="12"/>
                      <a:pt x="84" y="11"/>
                    </a:cubicBezTo>
                    <a:cubicBezTo>
                      <a:pt x="77" y="10"/>
                      <a:pt x="79" y="2"/>
                      <a:pt x="71" y="1"/>
                    </a:cubicBezTo>
                    <a:cubicBezTo>
                      <a:pt x="63" y="0"/>
                      <a:pt x="0" y="14"/>
                      <a:pt x="83" y="73"/>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6" name="Freeform 575">
                <a:extLst>
                  <a:ext uri="{FF2B5EF4-FFF2-40B4-BE49-F238E27FC236}">
                    <a16:creationId xmlns:a16="http://schemas.microsoft.com/office/drawing/2014/main" id="{5A8B30DF-9513-4B4D-B7DF-09B11F81036E}"/>
                  </a:ext>
                </a:extLst>
              </p:cNvPr>
              <p:cNvSpPr>
                <a:spLocks/>
              </p:cNvSpPr>
              <p:nvPr/>
            </p:nvSpPr>
            <p:spPr bwMode="auto">
              <a:xfrm>
                <a:off x="3129" y="1862"/>
                <a:ext cx="166" cy="66"/>
              </a:xfrm>
              <a:custGeom>
                <a:avLst/>
                <a:gdLst>
                  <a:gd name="T0" fmla="*/ 0 w 129"/>
                  <a:gd name="T1" fmla="*/ 28 h 51"/>
                  <a:gd name="T2" fmla="*/ 43 w 129"/>
                  <a:gd name="T3" fmla="*/ 48 h 51"/>
                  <a:gd name="T4" fmla="*/ 129 w 129"/>
                  <a:gd name="T5" fmla="*/ 3 h 51"/>
                  <a:gd name="T6" fmla="*/ 42 w 129"/>
                  <a:gd name="T7" fmla="*/ 26 h 51"/>
                  <a:gd name="T8" fmla="*/ 0 w 129"/>
                  <a:gd name="T9" fmla="*/ 28 h 51"/>
                </a:gdLst>
                <a:ahLst/>
                <a:cxnLst>
                  <a:cxn ang="0">
                    <a:pos x="T0" y="T1"/>
                  </a:cxn>
                  <a:cxn ang="0">
                    <a:pos x="T2" y="T3"/>
                  </a:cxn>
                  <a:cxn ang="0">
                    <a:pos x="T4" y="T5"/>
                  </a:cxn>
                  <a:cxn ang="0">
                    <a:pos x="T6" y="T7"/>
                  </a:cxn>
                  <a:cxn ang="0">
                    <a:pos x="T8" y="T9"/>
                  </a:cxn>
                </a:cxnLst>
                <a:rect l="0" t="0" r="r" b="b"/>
                <a:pathLst>
                  <a:path w="129" h="51">
                    <a:moveTo>
                      <a:pt x="0" y="28"/>
                    </a:moveTo>
                    <a:cubicBezTo>
                      <a:pt x="0" y="28"/>
                      <a:pt x="13" y="51"/>
                      <a:pt x="43" y="48"/>
                    </a:cubicBezTo>
                    <a:cubicBezTo>
                      <a:pt x="73" y="45"/>
                      <a:pt x="107" y="13"/>
                      <a:pt x="129" y="3"/>
                    </a:cubicBezTo>
                    <a:cubicBezTo>
                      <a:pt x="129" y="3"/>
                      <a:pt x="75" y="0"/>
                      <a:pt x="42" y="26"/>
                    </a:cubicBezTo>
                    <a:cubicBezTo>
                      <a:pt x="9" y="51"/>
                      <a:pt x="0" y="28"/>
                      <a:pt x="0" y="28"/>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7" name="Freeform 576">
                <a:extLst>
                  <a:ext uri="{FF2B5EF4-FFF2-40B4-BE49-F238E27FC236}">
                    <a16:creationId xmlns:a16="http://schemas.microsoft.com/office/drawing/2014/main" id="{9322AEDE-140C-4894-8B61-0E1CCA5E4AC2}"/>
                  </a:ext>
                </a:extLst>
              </p:cNvPr>
              <p:cNvSpPr>
                <a:spLocks/>
              </p:cNvSpPr>
              <p:nvPr/>
            </p:nvSpPr>
            <p:spPr bwMode="auto">
              <a:xfrm>
                <a:off x="3248" y="1701"/>
                <a:ext cx="70" cy="93"/>
              </a:xfrm>
              <a:custGeom>
                <a:avLst/>
                <a:gdLst>
                  <a:gd name="T0" fmla="*/ 15 w 54"/>
                  <a:gd name="T1" fmla="*/ 12 h 72"/>
                  <a:gd name="T2" fmla="*/ 30 w 54"/>
                  <a:gd name="T3" fmla="*/ 4 h 72"/>
                  <a:gd name="T4" fmla="*/ 38 w 54"/>
                  <a:gd name="T5" fmla="*/ 19 h 72"/>
                  <a:gd name="T6" fmla="*/ 52 w 54"/>
                  <a:gd name="T7" fmla="*/ 44 h 72"/>
                  <a:gd name="T8" fmla="*/ 28 w 54"/>
                  <a:gd name="T9" fmla="*/ 63 h 72"/>
                  <a:gd name="T10" fmla="*/ 15 w 54"/>
                  <a:gd name="T11" fmla="*/ 12 h 72"/>
                </a:gdLst>
                <a:ahLst/>
                <a:cxnLst>
                  <a:cxn ang="0">
                    <a:pos x="T0" y="T1"/>
                  </a:cxn>
                  <a:cxn ang="0">
                    <a:pos x="T2" y="T3"/>
                  </a:cxn>
                  <a:cxn ang="0">
                    <a:pos x="T4" y="T5"/>
                  </a:cxn>
                  <a:cxn ang="0">
                    <a:pos x="T6" y="T7"/>
                  </a:cxn>
                  <a:cxn ang="0">
                    <a:pos x="T8" y="T9"/>
                  </a:cxn>
                  <a:cxn ang="0">
                    <a:pos x="T10" y="T11"/>
                  </a:cxn>
                </a:cxnLst>
                <a:rect l="0" t="0" r="r" b="b"/>
                <a:pathLst>
                  <a:path w="54" h="72">
                    <a:moveTo>
                      <a:pt x="15" y="12"/>
                    </a:moveTo>
                    <a:cubicBezTo>
                      <a:pt x="30" y="4"/>
                      <a:pt x="30" y="4"/>
                      <a:pt x="30" y="4"/>
                    </a:cubicBezTo>
                    <a:cubicBezTo>
                      <a:pt x="30" y="4"/>
                      <a:pt x="33" y="0"/>
                      <a:pt x="38" y="19"/>
                    </a:cubicBezTo>
                    <a:cubicBezTo>
                      <a:pt x="44" y="37"/>
                      <a:pt x="53" y="36"/>
                      <a:pt x="52" y="44"/>
                    </a:cubicBezTo>
                    <a:cubicBezTo>
                      <a:pt x="51" y="51"/>
                      <a:pt x="54" y="54"/>
                      <a:pt x="28" y="63"/>
                    </a:cubicBezTo>
                    <a:cubicBezTo>
                      <a:pt x="3" y="72"/>
                      <a:pt x="0" y="19"/>
                      <a:pt x="15" y="12"/>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8" name="Freeform 577">
                <a:extLst>
                  <a:ext uri="{FF2B5EF4-FFF2-40B4-BE49-F238E27FC236}">
                    <a16:creationId xmlns:a16="http://schemas.microsoft.com/office/drawing/2014/main" id="{2510C55F-B176-4BBD-BF0F-AB7CB7A2612E}"/>
                  </a:ext>
                </a:extLst>
              </p:cNvPr>
              <p:cNvSpPr>
                <a:spLocks/>
              </p:cNvSpPr>
              <p:nvPr/>
            </p:nvSpPr>
            <p:spPr bwMode="auto">
              <a:xfrm>
                <a:off x="3085" y="1730"/>
                <a:ext cx="255" cy="195"/>
              </a:xfrm>
              <a:custGeom>
                <a:avLst/>
                <a:gdLst>
                  <a:gd name="T0" fmla="*/ 130 w 198"/>
                  <a:gd name="T1" fmla="*/ 4 h 152"/>
                  <a:gd name="T2" fmla="*/ 191 w 198"/>
                  <a:gd name="T3" fmla="*/ 43 h 152"/>
                  <a:gd name="T4" fmla="*/ 169 w 198"/>
                  <a:gd name="T5" fmla="*/ 68 h 152"/>
                  <a:gd name="T6" fmla="*/ 114 w 198"/>
                  <a:gd name="T7" fmla="*/ 121 h 152"/>
                  <a:gd name="T8" fmla="*/ 14 w 198"/>
                  <a:gd name="T9" fmla="*/ 109 h 152"/>
                  <a:gd name="T10" fmla="*/ 130 w 198"/>
                  <a:gd name="T11" fmla="*/ 4 h 152"/>
                </a:gdLst>
                <a:ahLst/>
                <a:cxnLst>
                  <a:cxn ang="0">
                    <a:pos x="T0" y="T1"/>
                  </a:cxn>
                  <a:cxn ang="0">
                    <a:pos x="T2" y="T3"/>
                  </a:cxn>
                  <a:cxn ang="0">
                    <a:pos x="T4" y="T5"/>
                  </a:cxn>
                  <a:cxn ang="0">
                    <a:pos x="T6" y="T7"/>
                  </a:cxn>
                  <a:cxn ang="0">
                    <a:pos x="T8" y="T9"/>
                  </a:cxn>
                  <a:cxn ang="0">
                    <a:pos x="T10" y="T11"/>
                  </a:cxn>
                </a:cxnLst>
                <a:rect l="0" t="0" r="r" b="b"/>
                <a:pathLst>
                  <a:path w="198" h="152">
                    <a:moveTo>
                      <a:pt x="130" y="4"/>
                    </a:moveTo>
                    <a:cubicBezTo>
                      <a:pt x="130" y="4"/>
                      <a:pt x="186" y="23"/>
                      <a:pt x="191" y="43"/>
                    </a:cubicBezTo>
                    <a:cubicBezTo>
                      <a:pt x="196" y="63"/>
                      <a:pt x="198" y="52"/>
                      <a:pt x="169" y="68"/>
                    </a:cubicBezTo>
                    <a:cubicBezTo>
                      <a:pt x="140" y="84"/>
                      <a:pt x="139" y="99"/>
                      <a:pt x="114" y="121"/>
                    </a:cubicBezTo>
                    <a:cubicBezTo>
                      <a:pt x="89" y="142"/>
                      <a:pt x="28" y="152"/>
                      <a:pt x="14" y="109"/>
                    </a:cubicBezTo>
                    <a:cubicBezTo>
                      <a:pt x="0" y="66"/>
                      <a:pt x="74" y="0"/>
                      <a:pt x="130" y="4"/>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9" name="Freeform 578">
                <a:extLst>
                  <a:ext uri="{FF2B5EF4-FFF2-40B4-BE49-F238E27FC236}">
                    <a16:creationId xmlns:a16="http://schemas.microsoft.com/office/drawing/2014/main" id="{6EE7DACE-4C81-4708-A41D-A8690774C342}"/>
                  </a:ext>
                </a:extLst>
              </p:cNvPr>
              <p:cNvSpPr>
                <a:spLocks/>
              </p:cNvSpPr>
              <p:nvPr/>
            </p:nvSpPr>
            <p:spPr bwMode="auto">
              <a:xfrm>
                <a:off x="3152" y="1794"/>
                <a:ext cx="212" cy="115"/>
              </a:xfrm>
              <a:custGeom>
                <a:avLst/>
                <a:gdLst>
                  <a:gd name="T0" fmla="*/ 132 w 165"/>
                  <a:gd name="T1" fmla="*/ 6 h 89"/>
                  <a:gd name="T2" fmla="*/ 153 w 165"/>
                  <a:gd name="T3" fmla="*/ 14 h 89"/>
                  <a:gd name="T4" fmla="*/ 103 w 165"/>
                  <a:gd name="T5" fmla="*/ 45 h 89"/>
                  <a:gd name="T6" fmla="*/ 87 w 165"/>
                  <a:gd name="T7" fmla="*/ 53 h 89"/>
                  <a:gd name="T8" fmla="*/ 46 w 165"/>
                  <a:gd name="T9" fmla="*/ 70 h 89"/>
                  <a:gd name="T10" fmla="*/ 132 w 165"/>
                  <a:gd name="T11" fmla="*/ 6 h 89"/>
                </a:gdLst>
                <a:ahLst/>
                <a:cxnLst>
                  <a:cxn ang="0">
                    <a:pos x="T0" y="T1"/>
                  </a:cxn>
                  <a:cxn ang="0">
                    <a:pos x="T2" y="T3"/>
                  </a:cxn>
                  <a:cxn ang="0">
                    <a:pos x="T4" y="T5"/>
                  </a:cxn>
                  <a:cxn ang="0">
                    <a:pos x="T6" y="T7"/>
                  </a:cxn>
                  <a:cxn ang="0">
                    <a:pos x="T8" y="T9"/>
                  </a:cxn>
                  <a:cxn ang="0">
                    <a:pos x="T10" y="T11"/>
                  </a:cxn>
                </a:cxnLst>
                <a:rect l="0" t="0" r="r" b="b"/>
                <a:pathLst>
                  <a:path w="165" h="89">
                    <a:moveTo>
                      <a:pt x="132" y="6"/>
                    </a:moveTo>
                    <a:cubicBezTo>
                      <a:pt x="132" y="6"/>
                      <a:pt x="165" y="0"/>
                      <a:pt x="153" y="14"/>
                    </a:cubicBezTo>
                    <a:cubicBezTo>
                      <a:pt x="146" y="22"/>
                      <a:pt x="127" y="33"/>
                      <a:pt x="103" y="45"/>
                    </a:cubicBezTo>
                    <a:cubicBezTo>
                      <a:pt x="98" y="48"/>
                      <a:pt x="93" y="50"/>
                      <a:pt x="87" y="53"/>
                    </a:cubicBezTo>
                    <a:cubicBezTo>
                      <a:pt x="74" y="59"/>
                      <a:pt x="60" y="65"/>
                      <a:pt x="46" y="70"/>
                    </a:cubicBezTo>
                    <a:cubicBezTo>
                      <a:pt x="0" y="89"/>
                      <a:pt x="95" y="12"/>
                      <a:pt x="132" y="6"/>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0" name="Freeform 579">
                <a:extLst>
                  <a:ext uri="{FF2B5EF4-FFF2-40B4-BE49-F238E27FC236}">
                    <a16:creationId xmlns:a16="http://schemas.microsoft.com/office/drawing/2014/main" id="{5E094A85-C608-49F3-B7F7-D05C4345B6A2}"/>
                  </a:ext>
                </a:extLst>
              </p:cNvPr>
              <p:cNvSpPr>
                <a:spLocks/>
              </p:cNvSpPr>
              <p:nvPr/>
            </p:nvSpPr>
            <p:spPr bwMode="auto">
              <a:xfrm>
                <a:off x="3156" y="1861"/>
                <a:ext cx="112" cy="64"/>
              </a:xfrm>
              <a:custGeom>
                <a:avLst/>
                <a:gdLst>
                  <a:gd name="T0" fmla="*/ 60 w 87"/>
                  <a:gd name="T1" fmla="*/ 24 h 50"/>
                  <a:gd name="T2" fmla="*/ 0 w 87"/>
                  <a:gd name="T3" fmla="*/ 37 h 50"/>
                  <a:gd name="T4" fmla="*/ 87 w 87"/>
                  <a:gd name="T5" fmla="*/ 0 h 50"/>
                  <a:gd name="T6" fmla="*/ 60 w 87"/>
                  <a:gd name="T7" fmla="*/ 24 h 50"/>
                </a:gdLst>
                <a:ahLst/>
                <a:cxnLst>
                  <a:cxn ang="0">
                    <a:pos x="T0" y="T1"/>
                  </a:cxn>
                  <a:cxn ang="0">
                    <a:pos x="T2" y="T3"/>
                  </a:cxn>
                  <a:cxn ang="0">
                    <a:pos x="T4" y="T5"/>
                  </a:cxn>
                  <a:cxn ang="0">
                    <a:pos x="T6" y="T7"/>
                  </a:cxn>
                </a:cxnLst>
                <a:rect l="0" t="0" r="r" b="b"/>
                <a:pathLst>
                  <a:path w="87" h="50">
                    <a:moveTo>
                      <a:pt x="60" y="24"/>
                    </a:moveTo>
                    <a:cubicBezTo>
                      <a:pt x="47" y="34"/>
                      <a:pt x="15" y="50"/>
                      <a:pt x="0" y="37"/>
                    </a:cubicBezTo>
                    <a:cubicBezTo>
                      <a:pt x="0" y="37"/>
                      <a:pt x="46" y="10"/>
                      <a:pt x="87" y="0"/>
                    </a:cubicBezTo>
                    <a:lnTo>
                      <a:pt x="60" y="24"/>
                    </a:ln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1" name="Freeform 580">
                <a:extLst>
                  <a:ext uri="{FF2B5EF4-FFF2-40B4-BE49-F238E27FC236}">
                    <a16:creationId xmlns:a16="http://schemas.microsoft.com/office/drawing/2014/main" id="{6C8D4C25-9D63-40DD-8C28-DA4E74B3B3A1}"/>
                  </a:ext>
                </a:extLst>
              </p:cNvPr>
              <p:cNvSpPr>
                <a:spLocks/>
              </p:cNvSpPr>
              <p:nvPr/>
            </p:nvSpPr>
            <p:spPr bwMode="auto">
              <a:xfrm>
                <a:off x="2949" y="1948"/>
                <a:ext cx="122" cy="198"/>
              </a:xfrm>
              <a:custGeom>
                <a:avLst/>
                <a:gdLst>
                  <a:gd name="T0" fmla="*/ 0 w 95"/>
                  <a:gd name="T1" fmla="*/ 36 h 154"/>
                  <a:gd name="T2" fmla="*/ 82 w 95"/>
                  <a:gd name="T3" fmla="*/ 89 h 154"/>
                  <a:gd name="T4" fmla="*/ 0 w 95"/>
                  <a:gd name="T5" fmla="*/ 36 h 154"/>
                </a:gdLst>
                <a:ahLst/>
                <a:cxnLst>
                  <a:cxn ang="0">
                    <a:pos x="T0" y="T1"/>
                  </a:cxn>
                  <a:cxn ang="0">
                    <a:pos x="T2" y="T3"/>
                  </a:cxn>
                  <a:cxn ang="0">
                    <a:pos x="T4" y="T5"/>
                  </a:cxn>
                </a:cxnLst>
                <a:rect l="0" t="0" r="r" b="b"/>
                <a:pathLst>
                  <a:path w="95" h="154">
                    <a:moveTo>
                      <a:pt x="0" y="36"/>
                    </a:moveTo>
                    <a:cubicBezTo>
                      <a:pt x="0" y="36"/>
                      <a:pt x="95" y="0"/>
                      <a:pt x="82" y="89"/>
                    </a:cubicBezTo>
                    <a:cubicBezTo>
                      <a:pt x="82" y="89"/>
                      <a:pt x="22" y="154"/>
                      <a:pt x="0" y="3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2" name="Freeform 581">
                <a:extLst>
                  <a:ext uri="{FF2B5EF4-FFF2-40B4-BE49-F238E27FC236}">
                    <a16:creationId xmlns:a16="http://schemas.microsoft.com/office/drawing/2014/main" id="{FF604EB0-367B-4D5F-AD38-5AF82FB7B662}"/>
                  </a:ext>
                </a:extLst>
              </p:cNvPr>
              <p:cNvSpPr>
                <a:spLocks/>
              </p:cNvSpPr>
              <p:nvPr/>
            </p:nvSpPr>
            <p:spPr bwMode="auto">
              <a:xfrm>
                <a:off x="2946" y="1992"/>
                <a:ext cx="111" cy="77"/>
              </a:xfrm>
              <a:custGeom>
                <a:avLst/>
                <a:gdLst>
                  <a:gd name="T0" fmla="*/ 0 w 86"/>
                  <a:gd name="T1" fmla="*/ 1 h 60"/>
                  <a:gd name="T2" fmla="*/ 1 w 86"/>
                  <a:gd name="T3" fmla="*/ 1 h 60"/>
                  <a:gd name="T4" fmla="*/ 3 w 86"/>
                  <a:gd name="T5" fmla="*/ 0 h 60"/>
                  <a:gd name="T6" fmla="*/ 83 w 86"/>
                  <a:gd name="T7" fmla="*/ 53 h 60"/>
                  <a:gd name="T8" fmla="*/ 85 w 86"/>
                  <a:gd name="T9" fmla="*/ 54 h 60"/>
                  <a:gd name="T10" fmla="*/ 85 w 86"/>
                  <a:gd name="T11" fmla="*/ 56 h 60"/>
                  <a:gd name="T12" fmla="*/ 1 w 86"/>
                  <a:gd name="T13" fmla="*/ 3 h 60"/>
                  <a:gd name="T14" fmla="*/ 0 w 86"/>
                  <a:gd name="T15" fmla="*/ 1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 h="60">
                    <a:moveTo>
                      <a:pt x="0" y="1"/>
                    </a:moveTo>
                    <a:cubicBezTo>
                      <a:pt x="0" y="1"/>
                      <a:pt x="0" y="1"/>
                      <a:pt x="1" y="1"/>
                    </a:cubicBezTo>
                    <a:cubicBezTo>
                      <a:pt x="1" y="0"/>
                      <a:pt x="2" y="0"/>
                      <a:pt x="3" y="0"/>
                    </a:cubicBezTo>
                    <a:cubicBezTo>
                      <a:pt x="39" y="28"/>
                      <a:pt x="79" y="55"/>
                      <a:pt x="83" y="53"/>
                    </a:cubicBezTo>
                    <a:cubicBezTo>
                      <a:pt x="84" y="53"/>
                      <a:pt x="85" y="53"/>
                      <a:pt x="85" y="54"/>
                    </a:cubicBezTo>
                    <a:cubicBezTo>
                      <a:pt x="86" y="55"/>
                      <a:pt x="85" y="56"/>
                      <a:pt x="85" y="56"/>
                    </a:cubicBezTo>
                    <a:cubicBezTo>
                      <a:pt x="77" y="60"/>
                      <a:pt x="19" y="16"/>
                      <a:pt x="1" y="3"/>
                    </a:cubicBezTo>
                    <a:cubicBezTo>
                      <a:pt x="0" y="2"/>
                      <a:pt x="0" y="1"/>
                      <a:pt x="0"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3" name="Freeform 582">
                <a:extLst>
                  <a:ext uri="{FF2B5EF4-FFF2-40B4-BE49-F238E27FC236}">
                    <a16:creationId xmlns:a16="http://schemas.microsoft.com/office/drawing/2014/main" id="{ACF9A6EE-5377-4719-B072-206EFC278124}"/>
                  </a:ext>
                </a:extLst>
              </p:cNvPr>
              <p:cNvSpPr>
                <a:spLocks/>
              </p:cNvSpPr>
              <p:nvPr/>
            </p:nvSpPr>
            <p:spPr bwMode="auto">
              <a:xfrm>
                <a:off x="2963" y="1999"/>
                <a:ext cx="23" cy="45"/>
              </a:xfrm>
              <a:custGeom>
                <a:avLst/>
                <a:gdLst>
                  <a:gd name="T0" fmla="*/ 0 w 18"/>
                  <a:gd name="T1" fmla="*/ 3 h 35"/>
                  <a:gd name="T2" fmla="*/ 16 w 18"/>
                  <a:gd name="T3" fmla="*/ 0 h 35"/>
                  <a:gd name="T4" fmla="*/ 18 w 18"/>
                  <a:gd name="T5" fmla="*/ 1 h 35"/>
                  <a:gd name="T6" fmla="*/ 17 w 18"/>
                  <a:gd name="T7" fmla="*/ 3 h 35"/>
                  <a:gd name="T8" fmla="*/ 4 w 18"/>
                  <a:gd name="T9" fmla="*/ 6 h 35"/>
                  <a:gd name="T10" fmla="*/ 10 w 18"/>
                  <a:gd name="T11" fmla="*/ 33 h 35"/>
                  <a:gd name="T12" fmla="*/ 9 w 18"/>
                  <a:gd name="T13" fmla="*/ 34 h 35"/>
                  <a:gd name="T14" fmla="*/ 8 w 18"/>
                  <a:gd name="T15" fmla="*/ 33 h 35"/>
                  <a:gd name="T16" fmla="*/ 0 w 18"/>
                  <a:gd name="T17" fmla="*/ 3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35">
                    <a:moveTo>
                      <a:pt x="0" y="3"/>
                    </a:moveTo>
                    <a:cubicBezTo>
                      <a:pt x="16" y="0"/>
                      <a:pt x="16" y="0"/>
                      <a:pt x="16" y="0"/>
                    </a:cubicBezTo>
                    <a:cubicBezTo>
                      <a:pt x="17" y="0"/>
                      <a:pt x="18" y="0"/>
                      <a:pt x="18" y="1"/>
                    </a:cubicBezTo>
                    <a:cubicBezTo>
                      <a:pt x="18" y="2"/>
                      <a:pt x="17" y="3"/>
                      <a:pt x="17" y="3"/>
                    </a:cubicBezTo>
                    <a:cubicBezTo>
                      <a:pt x="4" y="6"/>
                      <a:pt x="4" y="6"/>
                      <a:pt x="4" y="6"/>
                    </a:cubicBezTo>
                    <a:cubicBezTo>
                      <a:pt x="10" y="33"/>
                      <a:pt x="10" y="33"/>
                      <a:pt x="10" y="33"/>
                    </a:cubicBezTo>
                    <a:cubicBezTo>
                      <a:pt x="11" y="33"/>
                      <a:pt x="10" y="34"/>
                      <a:pt x="9" y="34"/>
                    </a:cubicBezTo>
                    <a:cubicBezTo>
                      <a:pt x="9" y="35"/>
                      <a:pt x="8" y="34"/>
                      <a:pt x="8" y="33"/>
                    </a:cubicBezTo>
                    <a:lnTo>
                      <a:pt x="0" y="3"/>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4" name="Freeform 583">
                <a:extLst>
                  <a:ext uri="{FF2B5EF4-FFF2-40B4-BE49-F238E27FC236}">
                    <a16:creationId xmlns:a16="http://schemas.microsoft.com/office/drawing/2014/main" id="{4BC6E341-4408-430A-BA84-54C54183C5AB}"/>
                  </a:ext>
                </a:extLst>
              </p:cNvPr>
              <p:cNvSpPr>
                <a:spLocks/>
              </p:cNvSpPr>
              <p:nvPr/>
            </p:nvSpPr>
            <p:spPr bwMode="auto">
              <a:xfrm>
                <a:off x="2973" y="2001"/>
                <a:ext cx="36" cy="66"/>
              </a:xfrm>
              <a:custGeom>
                <a:avLst/>
                <a:gdLst>
                  <a:gd name="T0" fmla="*/ 0 w 28"/>
                  <a:gd name="T1" fmla="*/ 9 h 51"/>
                  <a:gd name="T2" fmla="*/ 26 w 28"/>
                  <a:gd name="T3" fmla="*/ 0 h 51"/>
                  <a:gd name="T4" fmla="*/ 27 w 28"/>
                  <a:gd name="T5" fmla="*/ 1 h 51"/>
                  <a:gd name="T6" fmla="*/ 27 w 28"/>
                  <a:gd name="T7" fmla="*/ 3 h 51"/>
                  <a:gd name="T8" fmla="*/ 4 w 28"/>
                  <a:gd name="T9" fmla="*/ 11 h 51"/>
                  <a:gd name="T10" fmla="*/ 19 w 28"/>
                  <a:gd name="T11" fmla="*/ 48 h 51"/>
                  <a:gd name="T12" fmla="*/ 18 w 28"/>
                  <a:gd name="T13" fmla="*/ 50 h 51"/>
                  <a:gd name="T14" fmla="*/ 16 w 28"/>
                  <a:gd name="T15" fmla="*/ 50 h 51"/>
                  <a:gd name="T16" fmla="*/ 0 w 28"/>
                  <a:gd name="T17" fmla="*/ 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51">
                    <a:moveTo>
                      <a:pt x="0" y="9"/>
                    </a:moveTo>
                    <a:cubicBezTo>
                      <a:pt x="26" y="0"/>
                      <a:pt x="26" y="0"/>
                      <a:pt x="26" y="0"/>
                    </a:cubicBezTo>
                    <a:cubicBezTo>
                      <a:pt x="26" y="0"/>
                      <a:pt x="27" y="0"/>
                      <a:pt x="27" y="1"/>
                    </a:cubicBezTo>
                    <a:cubicBezTo>
                      <a:pt x="28" y="2"/>
                      <a:pt x="27" y="3"/>
                      <a:pt x="27" y="3"/>
                    </a:cubicBezTo>
                    <a:cubicBezTo>
                      <a:pt x="4" y="11"/>
                      <a:pt x="4" y="11"/>
                      <a:pt x="4" y="11"/>
                    </a:cubicBezTo>
                    <a:cubicBezTo>
                      <a:pt x="19" y="48"/>
                      <a:pt x="19" y="48"/>
                      <a:pt x="19" y="48"/>
                    </a:cubicBezTo>
                    <a:cubicBezTo>
                      <a:pt x="19" y="49"/>
                      <a:pt x="19" y="50"/>
                      <a:pt x="18" y="50"/>
                    </a:cubicBezTo>
                    <a:cubicBezTo>
                      <a:pt x="17" y="51"/>
                      <a:pt x="17" y="50"/>
                      <a:pt x="16" y="50"/>
                    </a:cubicBezTo>
                    <a:lnTo>
                      <a:pt x="0" y="9"/>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5" name="Freeform 584">
                <a:extLst>
                  <a:ext uri="{FF2B5EF4-FFF2-40B4-BE49-F238E27FC236}">
                    <a16:creationId xmlns:a16="http://schemas.microsoft.com/office/drawing/2014/main" id="{958DAEFF-37AB-4EF3-A492-122CE5A4A307}"/>
                  </a:ext>
                </a:extLst>
              </p:cNvPr>
              <p:cNvSpPr>
                <a:spLocks/>
              </p:cNvSpPr>
              <p:nvPr/>
            </p:nvSpPr>
            <p:spPr bwMode="auto">
              <a:xfrm>
                <a:off x="2987" y="2005"/>
                <a:ext cx="44" cy="66"/>
              </a:xfrm>
              <a:custGeom>
                <a:avLst/>
                <a:gdLst>
                  <a:gd name="T0" fmla="*/ 0 w 34"/>
                  <a:gd name="T1" fmla="*/ 13 h 51"/>
                  <a:gd name="T2" fmla="*/ 32 w 34"/>
                  <a:gd name="T3" fmla="*/ 0 h 51"/>
                  <a:gd name="T4" fmla="*/ 34 w 34"/>
                  <a:gd name="T5" fmla="*/ 1 h 51"/>
                  <a:gd name="T6" fmla="*/ 33 w 34"/>
                  <a:gd name="T7" fmla="*/ 3 h 51"/>
                  <a:gd name="T8" fmla="*/ 4 w 34"/>
                  <a:gd name="T9" fmla="*/ 14 h 51"/>
                  <a:gd name="T10" fmla="*/ 18 w 34"/>
                  <a:gd name="T11" fmla="*/ 49 h 51"/>
                  <a:gd name="T12" fmla="*/ 18 w 34"/>
                  <a:gd name="T13" fmla="*/ 51 h 51"/>
                  <a:gd name="T14" fmla="*/ 16 w 34"/>
                  <a:gd name="T15" fmla="*/ 50 h 51"/>
                  <a:gd name="T16" fmla="*/ 0 w 34"/>
                  <a:gd name="T17" fmla="*/ 13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51">
                    <a:moveTo>
                      <a:pt x="0" y="13"/>
                    </a:moveTo>
                    <a:cubicBezTo>
                      <a:pt x="32" y="0"/>
                      <a:pt x="32" y="0"/>
                      <a:pt x="32" y="0"/>
                    </a:cubicBezTo>
                    <a:cubicBezTo>
                      <a:pt x="32" y="0"/>
                      <a:pt x="33" y="0"/>
                      <a:pt x="34" y="1"/>
                    </a:cubicBezTo>
                    <a:cubicBezTo>
                      <a:pt x="34" y="2"/>
                      <a:pt x="33" y="3"/>
                      <a:pt x="33" y="3"/>
                    </a:cubicBezTo>
                    <a:cubicBezTo>
                      <a:pt x="4" y="14"/>
                      <a:pt x="4" y="14"/>
                      <a:pt x="4" y="14"/>
                    </a:cubicBezTo>
                    <a:cubicBezTo>
                      <a:pt x="18" y="49"/>
                      <a:pt x="18" y="49"/>
                      <a:pt x="18" y="49"/>
                    </a:cubicBezTo>
                    <a:cubicBezTo>
                      <a:pt x="19" y="50"/>
                      <a:pt x="18" y="51"/>
                      <a:pt x="18" y="51"/>
                    </a:cubicBezTo>
                    <a:cubicBezTo>
                      <a:pt x="17" y="51"/>
                      <a:pt x="16" y="51"/>
                      <a:pt x="16" y="50"/>
                    </a:cubicBezTo>
                    <a:lnTo>
                      <a:pt x="0" y="13"/>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6" name="Freeform 585">
                <a:extLst>
                  <a:ext uri="{FF2B5EF4-FFF2-40B4-BE49-F238E27FC236}">
                    <a16:creationId xmlns:a16="http://schemas.microsoft.com/office/drawing/2014/main" id="{21AD7620-2313-475D-B6E0-55299AD1962A}"/>
                  </a:ext>
                </a:extLst>
              </p:cNvPr>
              <p:cNvSpPr>
                <a:spLocks/>
              </p:cNvSpPr>
              <p:nvPr/>
            </p:nvSpPr>
            <p:spPr bwMode="auto">
              <a:xfrm>
                <a:off x="3003" y="2024"/>
                <a:ext cx="32" cy="43"/>
              </a:xfrm>
              <a:custGeom>
                <a:avLst/>
                <a:gdLst>
                  <a:gd name="T0" fmla="*/ 0 w 25"/>
                  <a:gd name="T1" fmla="*/ 7 h 33"/>
                  <a:gd name="T2" fmla="*/ 23 w 25"/>
                  <a:gd name="T3" fmla="*/ 0 h 33"/>
                  <a:gd name="T4" fmla="*/ 25 w 25"/>
                  <a:gd name="T5" fmla="*/ 1 h 33"/>
                  <a:gd name="T6" fmla="*/ 24 w 25"/>
                  <a:gd name="T7" fmla="*/ 3 h 33"/>
                  <a:gd name="T8" fmla="*/ 4 w 25"/>
                  <a:gd name="T9" fmla="*/ 9 h 33"/>
                  <a:gd name="T10" fmla="*/ 15 w 25"/>
                  <a:gd name="T11" fmla="*/ 31 h 33"/>
                  <a:gd name="T12" fmla="*/ 14 w 25"/>
                  <a:gd name="T13" fmla="*/ 33 h 33"/>
                  <a:gd name="T14" fmla="*/ 12 w 25"/>
                  <a:gd name="T15" fmla="*/ 32 h 33"/>
                  <a:gd name="T16" fmla="*/ 0 w 25"/>
                  <a:gd name="T17" fmla="*/ 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3">
                    <a:moveTo>
                      <a:pt x="0" y="7"/>
                    </a:moveTo>
                    <a:cubicBezTo>
                      <a:pt x="23" y="0"/>
                      <a:pt x="23" y="0"/>
                      <a:pt x="23" y="0"/>
                    </a:cubicBezTo>
                    <a:cubicBezTo>
                      <a:pt x="24" y="0"/>
                      <a:pt x="25" y="0"/>
                      <a:pt x="25" y="1"/>
                    </a:cubicBezTo>
                    <a:cubicBezTo>
                      <a:pt x="25" y="2"/>
                      <a:pt x="25" y="3"/>
                      <a:pt x="24" y="3"/>
                    </a:cubicBezTo>
                    <a:cubicBezTo>
                      <a:pt x="4" y="9"/>
                      <a:pt x="4" y="9"/>
                      <a:pt x="4" y="9"/>
                    </a:cubicBezTo>
                    <a:cubicBezTo>
                      <a:pt x="15" y="31"/>
                      <a:pt x="15" y="31"/>
                      <a:pt x="15" y="31"/>
                    </a:cubicBezTo>
                    <a:cubicBezTo>
                      <a:pt x="15" y="31"/>
                      <a:pt x="15" y="32"/>
                      <a:pt x="14" y="33"/>
                    </a:cubicBezTo>
                    <a:cubicBezTo>
                      <a:pt x="13" y="33"/>
                      <a:pt x="12" y="33"/>
                      <a:pt x="12" y="32"/>
                    </a:cubicBezTo>
                    <a:lnTo>
                      <a:pt x="0" y="7"/>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7" name="Freeform 586">
                <a:extLst>
                  <a:ext uri="{FF2B5EF4-FFF2-40B4-BE49-F238E27FC236}">
                    <a16:creationId xmlns:a16="http://schemas.microsoft.com/office/drawing/2014/main" id="{1E12107A-D376-433C-A19E-4724E45C897D}"/>
                  </a:ext>
                </a:extLst>
              </p:cNvPr>
              <p:cNvSpPr>
                <a:spLocks/>
              </p:cNvSpPr>
              <p:nvPr/>
            </p:nvSpPr>
            <p:spPr bwMode="auto">
              <a:xfrm>
                <a:off x="3014" y="2042"/>
                <a:ext cx="26" cy="26"/>
              </a:xfrm>
              <a:custGeom>
                <a:avLst/>
                <a:gdLst>
                  <a:gd name="T0" fmla="*/ 0 w 20"/>
                  <a:gd name="T1" fmla="*/ 0 h 20"/>
                  <a:gd name="T2" fmla="*/ 19 w 20"/>
                  <a:gd name="T3" fmla="*/ 0 h 20"/>
                  <a:gd name="T4" fmla="*/ 20 w 20"/>
                  <a:gd name="T5" fmla="*/ 2 h 20"/>
                  <a:gd name="T6" fmla="*/ 19 w 20"/>
                  <a:gd name="T7" fmla="*/ 3 h 20"/>
                  <a:gd name="T8" fmla="*/ 6 w 20"/>
                  <a:gd name="T9" fmla="*/ 3 h 20"/>
                  <a:gd name="T10" fmla="*/ 17 w 20"/>
                  <a:gd name="T11" fmla="*/ 18 h 20"/>
                  <a:gd name="T12" fmla="*/ 17 w 20"/>
                  <a:gd name="T13" fmla="*/ 20 h 20"/>
                  <a:gd name="T14" fmla="*/ 15 w 20"/>
                  <a:gd name="T15" fmla="*/ 20 h 20"/>
                  <a:gd name="T16" fmla="*/ 0 w 20"/>
                  <a:gd name="T1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20">
                    <a:moveTo>
                      <a:pt x="0" y="0"/>
                    </a:moveTo>
                    <a:cubicBezTo>
                      <a:pt x="19" y="0"/>
                      <a:pt x="19" y="0"/>
                      <a:pt x="19" y="0"/>
                    </a:cubicBezTo>
                    <a:cubicBezTo>
                      <a:pt x="19" y="0"/>
                      <a:pt x="20" y="1"/>
                      <a:pt x="20" y="2"/>
                    </a:cubicBezTo>
                    <a:cubicBezTo>
                      <a:pt x="20" y="2"/>
                      <a:pt x="19" y="3"/>
                      <a:pt x="19" y="3"/>
                    </a:cubicBezTo>
                    <a:cubicBezTo>
                      <a:pt x="6" y="3"/>
                      <a:pt x="6" y="3"/>
                      <a:pt x="6" y="3"/>
                    </a:cubicBezTo>
                    <a:cubicBezTo>
                      <a:pt x="17" y="18"/>
                      <a:pt x="17" y="18"/>
                      <a:pt x="17" y="18"/>
                    </a:cubicBezTo>
                    <a:cubicBezTo>
                      <a:pt x="18" y="19"/>
                      <a:pt x="17" y="19"/>
                      <a:pt x="17" y="20"/>
                    </a:cubicBezTo>
                    <a:cubicBezTo>
                      <a:pt x="16" y="20"/>
                      <a:pt x="15" y="20"/>
                      <a:pt x="15" y="20"/>
                    </a:cubicBezTo>
                    <a:lnTo>
                      <a:pt x="0" y="0"/>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8" name="Freeform 587">
                <a:extLst>
                  <a:ext uri="{FF2B5EF4-FFF2-40B4-BE49-F238E27FC236}">
                    <a16:creationId xmlns:a16="http://schemas.microsoft.com/office/drawing/2014/main" id="{0299FBF1-C21B-4FEE-9BD2-2BDCB95031E0}"/>
                  </a:ext>
                </a:extLst>
              </p:cNvPr>
              <p:cNvSpPr>
                <a:spLocks/>
              </p:cNvSpPr>
              <p:nvPr/>
            </p:nvSpPr>
            <p:spPr bwMode="auto">
              <a:xfrm>
                <a:off x="3057" y="1699"/>
                <a:ext cx="263" cy="264"/>
              </a:xfrm>
              <a:custGeom>
                <a:avLst/>
                <a:gdLst>
                  <a:gd name="T0" fmla="*/ 152 w 205"/>
                  <a:gd name="T1" fmla="*/ 0 h 205"/>
                  <a:gd name="T2" fmla="*/ 35 w 205"/>
                  <a:gd name="T3" fmla="*/ 130 h 205"/>
                  <a:gd name="T4" fmla="*/ 152 w 205"/>
                  <a:gd name="T5" fmla="*/ 0 h 205"/>
                </a:gdLst>
                <a:ahLst/>
                <a:cxnLst>
                  <a:cxn ang="0">
                    <a:pos x="T0" y="T1"/>
                  </a:cxn>
                  <a:cxn ang="0">
                    <a:pos x="T2" y="T3"/>
                  </a:cxn>
                  <a:cxn ang="0">
                    <a:pos x="T4" y="T5"/>
                  </a:cxn>
                </a:cxnLst>
                <a:rect l="0" t="0" r="r" b="b"/>
                <a:pathLst>
                  <a:path w="205" h="205">
                    <a:moveTo>
                      <a:pt x="152" y="0"/>
                    </a:moveTo>
                    <a:cubicBezTo>
                      <a:pt x="152" y="0"/>
                      <a:pt x="0" y="55"/>
                      <a:pt x="35" y="130"/>
                    </a:cubicBezTo>
                    <a:cubicBezTo>
                      <a:pt x="69" y="205"/>
                      <a:pt x="205" y="15"/>
                      <a:pt x="152" y="0"/>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9" name="Freeform 588">
                <a:extLst>
                  <a:ext uri="{FF2B5EF4-FFF2-40B4-BE49-F238E27FC236}">
                    <a16:creationId xmlns:a16="http://schemas.microsoft.com/office/drawing/2014/main" id="{D195521C-99D3-4EB2-B730-E2CC7521648B}"/>
                  </a:ext>
                </a:extLst>
              </p:cNvPr>
              <p:cNvSpPr>
                <a:spLocks/>
              </p:cNvSpPr>
              <p:nvPr/>
            </p:nvSpPr>
            <p:spPr bwMode="auto">
              <a:xfrm>
                <a:off x="3050" y="1692"/>
                <a:ext cx="174" cy="183"/>
              </a:xfrm>
              <a:custGeom>
                <a:avLst/>
                <a:gdLst>
                  <a:gd name="T0" fmla="*/ 50 w 135"/>
                  <a:gd name="T1" fmla="*/ 142 h 142"/>
                  <a:gd name="T2" fmla="*/ 95 w 135"/>
                  <a:gd name="T3" fmla="*/ 40 h 142"/>
                  <a:gd name="T4" fmla="*/ 135 w 135"/>
                  <a:gd name="T5" fmla="*/ 10 h 142"/>
                  <a:gd name="T6" fmla="*/ 110 w 135"/>
                  <a:gd name="T7" fmla="*/ 24 h 142"/>
                  <a:gd name="T8" fmla="*/ 108 w 135"/>
                  <a:gd name="T9" fmla="*/ 14 h 142"/>
                  <a:gd name="T10" fmla="*/ 90 w 135"/>
                  <a:gd name="T11" fmla="*/ 25 h 142"/>
                  <a:gd name="T12" fmla="*/ 58 w 135"/>
                  <a:gd name="T13" fmla="*/ 63 h 142"/>
                  <a:gd name="T14" fmla="*/ 56 w 135"/>
                  <a:gd name="T15" fmla="*/ 52 h 142"/>
                  <a:gd name="T16" fmla="*/ 50 w 135"/>
                  <a:gd name="T17"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5" h="142">
                    <a:moveTo>
                      <a:pt x="50" y="142"/>
                    </a:moveTo>
                    <a:cubicBezTo>
                      <a:pt x="50" y="142"/>
                      <a:pt x="33" y="80"/>
                      <a:pt x="95" y="40"/>
                    </a:cubicBezTo>
                    <a:cubicBezTo>
                      <a:pt x="95" y="40"/>
                      <a:pt x="130" y="13"/>
                      <a:pt x="135" y="10"/>
                    </a:cubicBezTo>
                    <a:cubicBezTo>
                      <a:pt x="135" y="10"/>
                      <a:pt x="117" y="21"/>
                      <a:pt x="110" y="24"/>
                    </a:cubicBezTo>
                    <a:cubicBezTo>
                      <a:pt x="110" y="24"/>
                      <a:pt x="100" y="28"/>
                      <a:pt x="108" y="14"/>
                    </a:cubicBezTo>
                    <a:cubicBezTo>
                      <a:pt x="116" y="0"/>
                      <a:pt x="113" y="2"/>
                      <a:pt x="90" y="25"/>
                    </a:cubicBezTo>
                    <a:cubicBezTo>
                      <a:pt x="68" y="49"/>
                      <a:pt x="58" y="63"/>
                      <a:pt x="58" y="63"/>
                    </a:cubicBezTo>
                    <a:cubicBezTo>
                      <a:pt x="56" y="52"/>
                      <a:pt x="56" y="52"/>
                      <a:pt x="56" y="52"/>
                    </a:cubicBezTo>
                    <a:cubicBezTo>
                      <a:pt x="56" y="52"/>
                      <a:pt x="0" y="130"/>
                      <a:pt x="50" y="142"/>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0" name="Freeform 589">
                <a:extLst>
                  <a:ext uri="{FF2B5EF4-FFF2-40B4-BE49-F238E27FC236}">
                    <a16:creationId xmlns:a16="http://schemas.microsoft.com/office/drawing/2014/main" id="{AEF8626F-20C2-4C79-BE22-89D91CCACA48}"/>
                  </a:ext>
                </a:extLst>
              </p:cNvPr>
              <p:cNvSpPr>
                <a:spLocks/>
              </p:cNvSpPr>
              <p:nvPr/>
            </p:nvSpPr>
            <p:spPr bwMode="auto">
              <a:xfrm>
                <a:off x="3068" y="1825"/>
                <a:ext cx="128" cy="123"/>
              </a:xfrm>
              <a:custGeom>
                <a:avLst/>
                <a:gdLst>
                  <a:gd name="T0" fmla="*/ 99 w 99"/>
                  <a:gd name="T1" fmla="*/ 2 h 96"/>
                  <a:gd name="T2" fmla="*/ 27 w 99"/>
                  <a:gd name="T3" fmla="*/ 48 h 96"/>
                  <a:gd name="T4" fmla="*/ 99 w 99"/>
                  <a:gd name="T5" fmla="*/ 2 h 96"/>
                </a:gdLst>
                <a:ahLst/>
                <a:cxnLst>
                  <a:cxn ang="0">
                    <a:pos x="T0" y="T1"/>
                  </a:cxn>
                  <a:cxn ang="0">
                    <a:pos x="T2" y="T3"/>
                  </a:cxn>
                  <a:cxn ang="0">
                    <a:pos x="T4" y="T5"/>
                  </a:cxn>
                </a:cxnLst>
                <a:rect l="0" t="0" r="r" b="b"/>
                <a:pathLst>
                  <a:path w="99" h="96">
                    <a:moveTo>
                      <a:pt x="99" y="2"/>
                    </a:moveTo>
                    <a:cubicBezTo>
                      <a:pt x="99" y="2"/>
                      <a:pt x="0" y="0"/>
                      <a:pt x="27" y="48"/>
                    </a:cubicBezTo>
                    <a:cubicBezTo>
                      <a:pt x="55" y="96"/>
                      <a:pt x="82" y="49"/>
                      <a:pt x="99" y="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1" name="Freeform 590">
                <a:extLst>
                  <a:ext uri="{FF2B5EF4-FFF2-40B4-BE49-F238E27FC236}">
                    <a16:creationId xmlns:a16="http://schemas.microsoft.com/office/drawing/2014/main" id="{5A129351-7CD5-46E8-A3FD-808EA5249608}"/>
                  </a:ext>
                </a:extLst>
              </p:cNvPr>
              <p:cNvSpPr>
                <a:spLocks/>
              </p:cNvSpPr>
              <p:nvPr/>
            </p:nvSpPr>
            <p:spPr bwMode="auto">
              <a:xfrm>
                <a:off x="2793" y="1882"/>
                <a:ext cx="336" cy="172"/>
              </a:xfrm>
              <a:custGeom>
                <a:avLst/>
                <a:gdLst>
                  <a:gd name="T0" fmla="*/ 0 w 261"/>
                  <a:gd name="T1" fmla="*/ 131 h 134"/>
                  <a:gd name="T2" fmla="*/ 259 w 261"/>
                  <a:gd name="T3" fmla="*/ 0 h 134"/>
                  <a:gd name="T4" fmla="*/ 261 w 261"/>
                  <a:gd name="T5" fmla="*/ 1 h 134"/>
                  <a:gd name="T6" fmla="*/ 0 w 261"/>
                  <a:gd name="T7" fmla="*/ 134 h 134"/>
                  <a:gd name="T8" fmla="*/ 0 w 261"/>
                  <a:gd name="T9" fmla="*/ 131 h 134"/>
                </a:gdLst>
                <a:ahLst/>
                <a:cxnLst>
                  <a:cxn ang="0">
                    <a:pos x="T0" y="T1"/>
                  </a:cxn>
                  <a:cxn ang="0">
                    <a:pos x="T2" y="T3"/>
                  </a:cxn>
                  <a:cxn ang="0">
                    <a:pos x="T4" y="T5"/>
                  </a:cxn>
                  <a:cxn ang="0">
                    <a:pos x="T6" y="T7"/>
                  </a:cxn>
                  <a:cxn ang="0">
                    <a:pos x="T8" y="T9"/>
                  </a:cxn>
                </a:cxnLst>
                <a:rect l="0" t="0" r="r" b="b"/>
                <a:pathLst>
                  <a:path w="261" h="134">
                    <a:moveTo>
                      <a:pt x="0" y="131"/>
                    </a:moveTo>
                    <a:cubicBezTo>
                      <a:pt x="238" y="55"/>
                      <a:pt x="258" y="1"/>
                      <a:pt x="259" y="0"/>
                    </a:cubicBezTo>
                    <a:cubicBezTo>
                      <a:pt x="261" y="1"/>
                      <a:pt x="261" y="1"/>
                      <a:pt x="261" y="1"/>
                    </a:cubicBezTo>
                    <a:cubicBezTo>
                      <a:pt x="261" y="3"/>
                      <a:pt x="242" y="58"/>
                      <a:pt x="0" y="134"/>
                    </a:cubicBezTo>
                    <a:lnTo>
                      <a:pt x="0" y="131"/>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2" name="Freeform 591">
                <a:extLst>
                  <a:ext uri="{FF2B5EF4-FFF2-40B4-BE49-F238E27FC236}">
                    <a16:creationId xmlns:a16="http://schemas.microsoft.com/office/drawing/2014/main" id="{106D296A-90B3-4EE8-8968-CB20F0FEE27B}"/>
                  </a:ext>
                </a:extLst>
              </p:cNvPr>
              <p:cNvSpPr>
                <a:spLocks/>
              </p:cNvSpPr>
              <p:nvPr/>
            </p:nvSpPr>
            <p:spPr bwMode="auto">
              <a:xfrm>
                <a:off x="2902" y="1865"/>
                <a:ext cx="175" cy="116"/>
              </a:xfrm>
              <a:custGeom>
                <a:avLst/>
                <a:gdLst>
                  <a:gd name="T0" fmla="*/ 69 w 136"/>
                  <a:gd name="T1" fmla="*/ 87 h 90"/>
                  <a:gd name="T2" fmla="*/ 48 w 136"/>
                  <a:gd name="T3" fmla="*/ 0 h 90"/>
                  <a:gd name="T4" fmla="*/ 64 w 136"/>
                  <a:gd name="T5" fmla="*/ 90 h 90"/>
                  <a:gd name="T6" fmla="*/ 69 w 136"/>
                  <a:gd name="T7" fmla="*/ 87 h 90"/>
                </a:gdLst>
                <a:ahLst/>
                <a:cxnLst>
                  <a:cxn ang="0">
                    <a:pos x="T0" y="T1"/>
                  </a:cxn>
                  <a:cxn ang="0">
                    <a:pos x="T2" y="T3"/>
                  </a:cxn>
                  <a:cxn ang="0">
                    <a:pos x="T4" y="T5"/>
                  </a:cxn>
                  <a:cxn ang="0">
                    <a:pos x="T6" y="T7"/>
                  </a:cxn>
                </a:cxnLst>
                <a:rect l="0" t="0" r="r" b="b"/>
                <a:pathLst>
                  <a:path w="136" h="90">
                    <a:moveTo>
                      <a:pt x="69" y="87"/>
                    </a:moveTo>
                    <a:cubicBezTo>
                      <a:pt x="136" y="23"/>
                      <a:pt x="48" y="0"/>
                      <a:pt x="48" y="0"/>
                    </a:cubicBezTo>
                    <a:cubicBezTo>
                      <a:pt x="48" y="0"/>
                      <a:pt x="0" y="52"/>
                      <a:pt x="64" y="90"/>
                    </a:cubicBezTo>
                    <a:lnTo>
                      <a:pt x="69" y="87"/>
                    </a:ln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3" name="Freeform 592">
                <a:extLst>
                  <a:ext uri="{FF2B5EF4-FFF2-40B4-BE49-F238E27FC236}">
                    <a16:creationId xmlns:a16="http://schemas.microsoft.com/office/drawing/2014/main" id="{AA0DB0DC-4545-4B2D-BB2D-ADE7B83E07F3}"/>
                  </a:ext>
                </a:extLst>
              </p:cNvPr>
              <p:cNvSpPr>
                <a:spLocks/>
              </p:cNvSpPr>
              <p:nvPr/>
            </p:nvSpPr>
            <p:spPr bwMode="auto">
              <a:xfrm>
                <a:off x="2963" y="1862"/>
                <a:ext cx="45" cy="120"/>
              </a:xfrm>
              <a:custGeom>
                <a:avLst/>
                <a:gdLst>
                  <a:gd name="T0" fmla="*/ 0 w 35"/>
                  <a:gd name="T1" fmla="*/ 1 h 93"/>
                  <a:gd name="T2" fmla="*/ 0 w 35"/>
                  <a:gd name="T3" fmla="*/ 0 h 93"/>
                  <a:gd name="T4" fmla="*/ 3 w 35"/>
                  <a:gd name="T5" fmla="*/ 1 h 93"/>
                  <a:gd name="T6" fmla="*/ 19 w 35"/>
                  <a:gd name="T7" fmla="*/ 92 h 93"/>
                  <a:gd name="T8" fmla="*/ 17 w 35"/>
                  <a:gd name="T9" fmla="*/ 93 h 93"/>
                  <a:gd name="T10" fmla="*/ 16 w 35"/>
                  <a:gd name="T11" fmla="*/ 91 h 93"/>
                  <a:gd name="T12" fmla="*/ 0 w 35"/>
                  <a:gd name="T13" fmla="*/ 3 h 93"/>
                  <a:gd name="T14" fmla="*/ 0 w 35"/>
                  <a:gd name="T15" fmla="*/ 1 h 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93">
                    <a:moveTo>
                      <a:pt x="0" y="1"/>
                    </a:moveTo>
                    <a:cubicBezTo>
                      <a:pt x="0" y="1"/>
                      <a:pt x="0" y="1"/>
                      <a:pt x="0" y="0"/>
                    </a:cubicBezTo>
                    <a:cubicBezTo>
                      <a:pt x="1" y="0"/>
                      <a:pt x="2" y="0"/>
                      <a:pt x="3" y="1"/>
                    </a:cubicBezTo>
                    <a:cubicBezTo>
                      <a:pt x="3" y="1"/>
                      <a:pt x="35" y="48"/>
                      <a:pt x="19" y="92"/>
                    </a:cubicBezTo>
                    <a:cubicBezTo>
                      <a:pt x="19" y="93"/>
                      <a:pt x="18" y="93"/>
                      <a:pt x="17" y="93"/>
                    </a:cubicBezTo>
                    <a:cubicBezTo>
                      <a:pt x="16" y="93"/>
                      <a:pt x="16" y="92"/>
                      <a:pt x="16" y="91"/>
                    </a:cubicBezTo>
                    <a:cubicBezTo>
                      <a:pt x="32" y="48"/>
                      <a:pt x="0" y="3"/>
                      <a:pt x="0" y="3"/>
                    </a:cubicBezTo>
                    <a:cubicBezTo>
                      <a:pt x="0" y="2"/>
                      <a:pt x="0" y="1"/>
                      <a:pt x="0" y="1"/>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4" name="Freeform 593">
                <a:extLst>
                  <a:ext uri="{FF2B5EF4-FFF2-40B4-BE49-F238E27FC236}">
                    <a16:creationId xmlns:a16="http://schemas.microsoft.com/office/drawing/2014/main" id="{53A5A4E7-A2C6-4E62-8B1E-19CB89201C77}"/>
                  </a:ext>
                </a:extLst>
              </p:cNvPr>
              <p:cNvSpPr>
                <a:spLocks/>
              </p:cNvSpPr>
              <p:nvPr/>
            </p:nvSpPr>
            <p:spPr bwMode="auto">
              <a:xfrm>
                <a:off x="693" y="3006"/>
                <a:ext cx="1146" cy="501"/>
              </a:xfrm>
              <a:custGeom>
                <a:avLst/>
                <a:gdLst>
                  <a:gd name="T0" fmla="*/ 890 w 891"/>
                  <a:gd name="T1" fmla="*/ 2 h 390"/>
                  <a:gd name="T2" fmla="*/ 888 w 891"/>
                  <a:gd name="T3" fmla="*/ 6 h 390"/>
                  <a:gd name="T4" fmla="*/ 509 w 891"/>
                  <a:gd name="T5" fmla="*/ 196 h 390"/>
                  <a:gd name="T6" fmla="*/ 394 w 891"/>
                  <a:gd name="T7" fmla="*/ 258 h 390"/>
                  <a:gd name="T8" fmla="*/ 4 w 891"/>
                  <a:gd name="T9" fmla="*/ 390 h 390"/>
                  <a:gd name="T10" fmla="*/ 0 w 891"/>
                  <a:gd name="T11" fmla="*/ 388 h 390"/>
                  <a:gd name="T12" fmla="*/ 0 w 891"/>
                  <a:gd name="T13" fmla="*/ 388 h 390"/>
                  <a:gd name="T14" fmla="*/ 2 w 891"/>
                  <a:gd name="T15" fmla="*/ 384 h 390"/>
                  <a:gd name="T16" fmla="*/ 391 w 891"/>
                  <a:gd name="T17" fmla="*/ 252 h 390"/>
                  <a:gd name="T18" fmla="*/ 506 w 891"/>
                  <a:gd name="T19" fmla="*/ 190 h 390"/>
                  <a:gd name="T20" fmla="*/ 886 w 891"/>
                  <a:gd name="T21" fmla="*/ 0 h 390"/>
                  <a:gd name="T22" fmla="*/ 890 w 891"/>
                  <a:gd name="T23" fmla="*/ 2 h 390"/>
                  <a:gd name="T24" fmla="*/ 890 w 891"/>
                  <a:gd name="T25" fmla="*/ 2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1" h="390">
                    <a:moveTo>
                      <a:pt x="890" y="2"/>
                    </a:moveTo>
                    <a:cubicBezTo>
                      <a:pt x="891" y="4"/>
                      <a:pt x="890" y="6"/>
                      <a:pt x="888" y="6"/>
                    </a:cubicBezTo>
                    <a:cubicBezTo>
                      <a:pt x="782" y="44"/>
                      <a:pt x="624" y="132"/>
                      <a:pt x="509" y="196"/>
                    </a:cubicBezTo>
                    <a:cubicBezTo>
                      <a:pt x="461" y="222"/>
                      <a:pt x="420" y="245"/>
                      <a:pt x="394" y="258"/>
                    </a:cubicBezTo>
                    <a:cubicBezTo>
                      <a:pt x="309" y="300"/>
                      <a:pt x="7" y="389"/>
                      <a:pt x="4" y="390"/>
                    </a:cubicBezTo>
                    <a:cubicBezTo>
                      <a:pt x="2" y="390"/>
                      <a:pt x="1" y="389"/>
                      <a:pt x="0" y="388"/>
                    </a:cubicBezTo>
                    <a:cubicBezTo>
                      <a:pt x="0" y="388"/>
                      <a:pt x="0" y="388"/>
                      <a:pt x="0" y="388"/>
                    </a:cubicBezTo>
                    <a:cubicBezTo>
                      <a:pt x="0" y="386"/>
                      <a:pt x="1" y="384"/>
                      <a:pt x="2" y="384"/>
                    </a:cubicBezTo>
                    <a:cubicBezTo>
                      <a:pt x="5" y="383"/>
                      <a:pt x="306" y="293"/>
                      <a:pt x="391" y="252"/>
                    </a:cubicBezTo>
                    <a:cubicBezTo>
                      <a:pt x="416" y="239"/>
                      <a:pt x="458" y="216"/>
                      <a:pt x="506" y="190"/>
                    </a:cubicBezTo>
                    <a:cubicBezTo>
                      <a:pt x="621" y="126"/>
                      <a:pt x="779" y="38"/>
                      <a:pt x="886" y="0"/>
                    </a:cubicBezTo>
                    <a:cubicBezTo>
                      <a:pt x="888" y="0"/>
                      <a:pt x="889" y="1"/>
                      <a:pt x="890" y="2"/>
                    </a:cubicBezTo>
                    <a:cubicBezTo>
                      <a:pt x="890" y="2"/>
                      <a:pt x="890" y="2"/>
                      <a:pt x="890" y="2"/>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5" name="Freeform 594">
                <a:extLst>
                  <a:ext uri="{FF2B5EF4-FFF2-40B4-BE49-F238E27FC236}">
                    <a16:creationId xmlns:a16="http://schemas.microsoft.com/office/drawing/2014/main" id="{330DBF27-C07C-46DA-808F-66642375B1D3}"/>
                  </a:ext>
                </a:extLst>
              </p:cNvPr>
              <p:cNvSpPr>
                <a:spLocks/>
              </p:cNvSpPr>
              <p:nvPr/>
            </p:nvSpPr>
            <p:spPr bwMode="auto">
              <a:xfrm>
                <a:off x="1340" y="3151"/>
                <a:ext cx="148" cy="126"/>
              </a:xfrm>
              <a:custGeom>
                <a:avLst/>
                <a:gdLst>
                  <a:gd name="T0" fmla="*/ 97 w 115"/>
                  <a:gd name="T1" fmla="*/ 33 h 98"/>
                  <a:gd name="T2" fmla="*/ 32 w 115"/>
                  <a:gd name="T3" fmla="*/ 79 h 98"/>
                  <a:gd name="T4" fmla="*/ 23 w 115"/>
                  <a:gd name="T5" fmla="*/ 54 h 98"/>
                  <a:gd name="T6" fmla="*/ 5 w 115"/>
                  <a:gd name="T7" fmla="*/ 42 h 98"/>
                  <a:gd name="T8" fmla="*/ 97 w 115"/>
                  <a:gd name="T9" fmla="*/ 33 h 98"/>
                </a:gdLst>
                <a:ahLst/>
                <a:cxnLst>
                  <a:cxn ang="0">
                    <a:pos x="T0" y="T1"/>
                  </a:cxn>
                  <a:cxn ang="0">
                    <a:pos x="T2" y="T3"/>
                  </a:cxn>
                  <a:cxn ang="0">
                    <a:pos x="T4" y="T5"/>
                  </a:cxn>
                  <a:cxn ang="0">
                    <a:pos x="T6" y="T7"/>
                  </a:cxn>
                  <a:cxn ang="0">
                    <a:pos x="T8" y="T9"/>
                  </a:cxn>
                </a:cxnLst>
                <a:rect l="0" t="0" r="r" b="b"/>
                <a:pathLst>
                  <a:path w="115" h="98">
                    <a:moveTo>
                      <a:pt x="97" y="33"/>
                    </a:moveTo>
                    <a:cubicBezTo>
                      <a:pt x="97" y="33"/>
                      <a:pt x="59" y="98"/>
                      <a:pt x="32" y="79"/>
                    </a:cubicBezTo>
                    <a:cubicBezTo>
                      <a:pt x="5" y="60"/>
                      <a:pt x="23" y="54"/>
                      <a:pt x="23" y="54"/>
                    </a:cubicBezTo>
                    <a:cubicBezTo>
                      <a:pt x="23" y="54"/>
                      <a:pt x="0" y="54"/>
                      <a:pt x="5" y="42"/>
                    </a:cubicBezTo>
                    <a:cubicBezTo>
                      <a:pt x="10" y="30"/>
                      <a:pt x="115" y="0"/>
                      <a:pt x="97" y="33"/>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6" name="Freeform 595">
                <a:extLst>
                  <a:ext uri="{FF2B5EF4-FFF2-40B4-BE49-F238E27FC236}">
                    <a16:creationId xmlns:a16="http://schemas.microsoft.com/office/drawing/2014/main" id="{82D15C5A-33AE-4198-814C-E7186CC68384}"/>
                  </a:ext>
                </a:extLst>
              </p:cNvPr>
              <p:cNvSpPr>
                <a:spLocks/>
              </p:cNvSpPr>
              <p:nvPr/>
            </p:nvSpPr>
            <p:spPr bwMode="auto">
              <a:xfrm>
                <a:off x="1408" y="3161"/>
                <a:ext cx="76" cy="77"/>
              </a:xfrm>
              <a:custGeom>
                <a:avLst/>
                <a:gdLst>
                  <a:gd name="T0" fmla="*/ 59 w 59"/>
                  <a:gd name="T1" fmla="*/ 13 h 60"/>
                  <a:gd name="T2" fmla="*/ 24 w 59"/>
                  <a:gd name="T3" fmla="*/ 40 h 60"/>
                  <a:gd name="T4" fmla="*/ 10 w 59"/>
                  <a:gd name="T5" fmla="*/ 14 h 60"/>
                  <a:gd name="T6" fmla="*/ 59 w 59"/>
                  <a:gd name="T7" fmla="*/ 13 h 60"/>
                </a:gdLst>
                <a:ahLst/>
                <a:cxnLst>
                  <a:cxn ang="0">
                    <a:pos x="T0" y="T1"/>
                  </a:cxn>
                  <a:cxn ang="0">
                    <a:pos x="T2" y="T3"/>
                  </a:cxn>
                  <a:cxn ang="0">
                    <a:pos x="T4" y="T5"/>
                  </a:cxn>
                  <a:cxn ang="0">
                    <a:pos x="T6" y="T7"/>
                  </a:cxn>
                </a:cxnLst>
                <a:rect l="0" t="0" r="r" b="b"/>
                <a:pathLst>
                  <a:path w="59" h="60">
                    <a:moveTo>
                      <a:pt x="59" y="13"/>
                    </a:moveTo>
                    <a:cubicBezTo>
                      <a:pt x="59" y="13"/>
                      <a:pt x="47" y="60"/>
                      <a:pt x="24" y="40"/>
                    </a:cubicBezTo>
                    <a:cubicBezTo>
                      <a:pt x="0" y="20"/>
                      <a:pt x="0" y="26"/>
                      <a:pt x="10" y="14"/>
                    </a:cubicBezTo>
                    <a:cubicBezTo>
                      <a:pt x="19" y="2"/>
                      <a:pt x="57" y="0"/>
                      <a:pt x="59" y="1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7" name="Freeform 596">
                <a:extLst>
                  <a:ext uri="{FF2B5EF4-FFF2-40B4-BE49-F238E27FC236}">
                    <a16:creationId xmlns:a16="http://schemas.microsoft.com/office/drawing/2014/main" id="{8D7ACC9C-FADA-4498-9B15-A2EE2C1F4B48}"/>
                  </a:ext>
                </a:extLst>
              </p:cNvPr>
              <p:cNvSpPr>
                <a:spLocks/>
              </p:cNvSpPr>
              <p:nvPr/>
            </p:nvSpPr>
            <p:spPr bwMode="auto">
              <a:xfrm>
                <a:off x="1142" y="3287"/>
                <a:ext cx="123" cy="108"/>
              </a:xfrm>
              <a:custGeom>
                <a:avLst/>
                <a:gdLst>
                  <a:gd name="T0" fmla="*/ 96 w 96"/>
                  <a:gd name="T1" fmla="*/ 10 h 84"/>
                  <a:gd name="T2" fmla="*/ 36 w 96"/>
                  <a:gd name="T3" fmla="*/ 61 h 84"/>
                  <a:gd name="T4" fmla="*/ 96 w 96"/>
                  <a:gd name="T5" fmla="*/ 10 h 84"/>
                </a:gdLst>
                <a:ahLst/>
                <a:cxnLst>
                  <a:cxn ang="0">
                    <a:pos x="T0" y="T1"/>
                  </a:cxn>
                  <a:cxn ang="0">
                    <a:pos x="T2" y="T3"/>
                  </a:cxn>
                  <a:cxn ang="0">
                    <a:pos x="T4" y="T5"/>
                  </a:cxn>
                </a:cxnLst>
                <a:rect l="0" t="0" r="r" b="b"/>
                <a:pathLst>
                  <a:path w="96" h="84">
                    <a:moveTo>
                      <a:pt x="96" y="10"/>
                    </a:moveTo>
                    <a:cubicBezTo>
                      <a:pt x="96" y="10"/>
                      <a:pt x="64" y="84"/>
                      <a:pt x="36" y="61"/>
                    </a:cubicBezTo>
                    <a:cubicBezTo>
                      <a:pt x="7" y="38"/>
                      <a:pt x="0" y="0"/>
                      <a:pt x="96" y="1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8" name="Freeform 597">
                <a:extLst>
                  <a:ext uri="{FF2B5EF4-FFF2-40B4-BE49-F238E27FC236}">
                    <a16:creationId xmlns:a16="http://schemas.microsoft.com/office/drawing/2014/main" id="{D54CC884-D410-46EB-9806-D7E986F18E5B}"/>
                  </a:ext>
                </a:extLst>
              </p:cNvPr>
              <p:cNvSpPr>
                <a:spLocks/>
              </p:cNvSpPr>
              <p:nvPr/>
            </p:nvSpPr>
            <p:spPr bwMode="auto">
              <a:xfrm>
                <a:off x="1175" y="3290"/>
                <a:ext cx="121" cy="55"/>
              </a:xfrm>
              <a:custGeom>
                <a:avLst/>
                <a:gdLst>
                  <a:gd name="T0" fmla="*/ 60 w 94"/>
                  <a:gd name="T1" fmla="*/ 37 h 43"/>
                  <a:gd name="T2" fmla="*/ 68 w 94"/>
                  <a:gd name="T3" fmla="*/ 1 h 43"/>
                  <a:gd name="T4" fmla="*/ 22 w 94"/>
                  <a:gd name="T5" fmla="*/ 9 h 43"/>
                  <a:gd name="T6" fmla="*/ 52 w 94"/>
                  <a:gd name="T7" fmla="*/ 41 h 43"/>
                  <a:gd name="T8" fmla="*/ 60 w 94"/>
                  <a:gd name="T9" fmla="*/ 37 h 43"/>
                </a:gdLst>
                <a:ahLst/>
                <a:cxnLst>
                  <a:cxn ang="0">
                    <a:pos x="T0" y="T1"/>
                  </a:cxn>
                  <a:cxn ang="0">
                    <a:pos x="T2" y="T3"/>
                  </a:cxn>
                  <a:cxn ang="0">
                    <a:pos x="T4" y="T5"/>
                  </a:cxn>
                  <a:cxn ang="0">
                    <a:pos x="T6" y="T7"/>
                  </a:cxn>
                  <a:cxn ang="0">
                    <a:pos x="T8" y="T9"/>
                  </a:cxn>
                </a:cxnLst>
                <a:rect l="0" t="0" r="r" b="b"/>
                <a:pathLst>
                  <a:path w="94" h="43">
                    <a:moveTo>
                      <a:pt x="60" y="37"/>
                    </a:moveTo>
                    <a:cubicBezTo>
                      <a:pt x="60" y="37"/>
                      <a:pt x="94" y="0"/>
                      <a:pt x="68" y="1"/>
                    </a:cubicBezTo>
                    <a:cubicBezTo>
                      <a:pt x="42" y="1"/>
                      <a:pt x="0" y="0"/>
                      <a:pt x="22" y="9"/>
                    </a:cubicBezTo>
                    <a:cubicBezTo>
                      <a:pt x="45" y="17"/>
                      <a:pt x="35" y="43"/>
                      <a:pt x="52" y="41"/>
                    </a:cubicBezTo>
                    <a:cubicBezTo>
                      <a:pt x="68" y="39"/>
                      <a:pt x="60" y="37"/>
                      <a:pt x="60" y="37"/>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9" name="Freeform 598">
                <a:extLst>
                  <a:ext uri="{FF2B5EF4-FFF2-40B4-BE49-F238E27FC236}">
                    <a16:creationId xmlns:a16="http://schemas.microsoft.com/office/drawing/2014/main" id="{6FE575A2-FB43-4747-BC90-94E9A6576B88}"/>
                  </a:ext>
                </a:extLst>
              </p:cNvPr>
              <p:cNvSpPr>
                <a:spLocks/>
              </p:cNvSpPr>
              <p:nvPr/>
            </p:nvSpPr>
            <p:spPr bwMode="auto">
              <a:xfrm>
                <a:off x="955" y="3415"/>
                <a:ext cx="45" cy="70"/>
              </a:xfrm>
              <a:custGeom>
                <a:avLst/>
                <a:gdLst>
                  <a:gd name="T0" fmla="*/ 18 w 35"/>
                  <a:gd name="T1" fmla="*/ 0 h 55"/>
                  <a:gd name="T2" fmla="*/ 18 w 35"/>
                  <a:gd name="T3" fmla="*/ 48 h 55"/>
                  <a:gd name="T4" fmla="*/ 18 w 35"/>
                  <a:gd name="T5" fmla="*/ 0 h 55"/>
                </a:gdLst>
                <a:ahLst/>
                <a:cxnLst>
                  <a:cxn ang="0">
                    <a:pos x="T0" y="T1"/>
                  </a:cxn>
                  <a:cxn ang="0">
                    <a:pos x="T2" y="T3"/>
                  </a:cxn>
                  <a:cxn ang="0">
                    <a:pos x="T4" y="T5"/>
                  </a:cxn>
                </a:cxnLst>
                <a:rect l="0" t="0" r="r" b="b"/>
                <a:pathLst>
                  <a:path w="35" h="55">
                    <a:moveTo>
                      <a:pt x="18" y="0"/>
                    </a:moveTo>
                    <a:cubicBezTo>
                      <a:pt x="18" y="0"/>
                      <a:pt x="0" y="42"/>
                      <a:pt x="18" y="48"/>
                    </a:cubicBezTo>
                    <a:cubicBezTo>
                      <a:pt x="35" y="55"/>
                      <a:pt x="30" y="19"/>
                      <a:pt x="18" y="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0" name="Freeform 599">
                <a:extLst>
                  <a:ext uri="{FF2B5EF4-FFF2-40B4-BE49-F238E27FC236}">
                    <a16:creationId xmlns:a16="http://schemas.microsoft.com/office/drawing/2014/main" id="{DAF5769F-6226-4F1C-AF29-576FC312D079}"/>
                  </a:ext>
                </a:extLst>
              </p:cNvPr>
              <p:cNvSpPr>
                <a:spLocks/>
              </p:cNvSpPr>
              <p:nvPr/>
            </p:nvSpPr>
            <p:spPr bwMode="auto">
              <a:xfrm>
                <a:off x="940" y="3336"/>
                <a:ext cx="48" cy="77"/>
              </a:xfrm>
              <a:custGeom>
                <a:avLst/>
                <a:gdLst>
                  <a:gd name="T0" fmla="*/ 27 w 37"/>
                  <a:gd name="T1" fmla="*/ 60 h 60"/>
                  <a:gd name="T2" fmla="*/ 22 w 37"/>
                  <a:gd name="T3" fmla="*/ 16 h 60"/>
                  <a:gd name="T4" fmla="*/ 27 w 37"/>
                  <a:gd name="T5" fmla="*/ 60 h 60"/>
                </a:gdLst>
                <a:ahLst/>
                <a:cxnLst>
                  <a:cxn ang="0">
                    <a:pos x="T0" y="T1"/>
                  </a:cxn>
                  <a:cxn ang="0">
                    <a:pos x="T2" y="T3"/>
                  </a:cxn>
                  <a:cxn ang="0">
                    <a:pos x="T4" y="T5"/>
                  </a:cxn>
                </a:cxnLst>
                <a:rect l="0" t="0" r="r" b="b"/>
                <a:pathLst>
                  <a:path w="37" h="60">
                    <a:moveTo>
                      <a:pt x="27" y="60"/>
                    </a:moveTo>
                    <a:cubicBezTo>
                      <a:pt x="27" y="60"/>
                      <a:pt x="37" y="32"/>
                      <a:pt x="22" y="16"/>
                    </a:cubicBezTo>
                    <a:cubicBezTo>
                      <a:pt x="7" y="0"/>
                      <a:pt x="0" y="39"/>
                      <a:pt x="27" y="6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1" name="Freeform 600">
                <a:extLst>
                  <a:ext uri="{FF2B5EF4-FFF2-40B4-BE49-F238E27FC236}">
                    <a16:creationId xmlns:a16="http://schemas.microsoft.com/office/drawing/2014/main" id="{DE6C8FE5-F47E-444F-957B-FE0CAE7D0113}"/>
                  </a:ext>
                </a:extLst>
              </p:cNvPr>
              <p:cNvSpPr>
                <a:spLocks/>
              </p:cNvSpPr>
              <p:nvPr/>
            </p:nvSpPr>
            <p:spPr bwMode="auto">
              <a:xfrm>
                <a:off x="806" y="3395"/>
                <a:ext cx="80" cy="114"/>
              </a:xfrm>
              <a:custGeom>
                <a:avLst/>
                <a:gdLst>
                  <a:gd name="T0" fmla="*/ 36 w 62"/>
                  <a:gd name="T1" fmla="*/ 17 h 88"/>
                  <a:gd name="T2" fmla="*/ 33 w 62"/>
                  <a:gd name="T3" fmla="*/ 49 h 88"/>
                  <a:gd name="T4" fmla="*/ 17 w 62"/>
                  <a:gd name="T5" fmla="*/ 75 h 88"/>
                  <a:gd name="T6" fmla="*/ 38 w 62"/>
                  <a:gd name="T7" fmla="*/ 52 h 88"/>
                  <a:gd name="T8" fmla="*/ 59 w 62"/>
                  <a:gd name="T9" fmla="*/ 14 h 88"/>
                  <a:gd name="T10" fmla="*/ 36 w 62"/>
                  <a:gd name="T11" fmla="*/ 17 h 88"/>
                </a:gdLst>
                <a:ahLst/>
                <a:cxnLst>
                  <a:cxn ang="0">
                    <a:pos x="T0" y="T1"/>
                  </a:cxn>
                  <a:cxn ang="0">
                    <a:pos x="T2" y="T3"/>
                  </a:cxn>
                  <a:cxn ang="0">
                    <a:pos x="T4" y="T5"/>
                  </a:cxn>
                  <a:cxn ang="0">
                    <a:pos x="T6" y="T7"/>
                  </a:cxn>
                  <a:cxn ang="0">
                    <a:pos x="T8" y="T9"/>
                  </a:cxn>
                  <a:cxn ang="0">
                    <a:pos x="T10" y="T11"/>
                  </a:cxn>
                </a:cxnLst>
                <a:rect l="0" t="0" r="r" b="b"/>
                <a:pathLst>
                  <a:path w="62" h="88">
                    <a:moveTo>
                      <a:pt x="36" y="17"/>
                    </a:moveTo>
                    <a:cubicBezTo>
                      <a:pt x="30" y="33"/>
                      <a:pt x="37" y="40"/>
                      <a:pt x="33" y="49"/>
                    </a:cubicBezTo>
                    <a:cubicBezTo>
                      <a:pt x="18" y="56"/>
                      <a:pt x="0" y="60"/>
                      <a:pt x="17" y="75"/>
                    </a:cubicBezTo>
                    <a:cubicBezTo>
                      <a:pt x="31" y="88"/>
                      <a:pt x="36" y="63"/>
                      <a:pt x="38" y="52"/>
                    </a:cubicBezTo>
                    <a:cubicBezTo>
                      <a:pt x="47" y="48"/>
                      <a:pt x="62" y="36"/>
                      <a:pt x="59" y="14"/>
                    </a:cubicBezTo>
                    <a:cubicBezTo>
                      <a:pt x="57" y="3"/>
                      <a:pt x="43" y="0"/>
                      <a:pt x="36" y="17"/>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2" name="Freeform 601">
                <a:extLst>
                  <a:ext uri="{FF2B5EF4-FFF2-40B4-BE49-F238E27FC236}">
                    <a16:creationId xmlns:a16="http://schemas.microsoft.com/office/drawing/2014/main" id="{163E5C94-155E-419C-9F8D-0F232D67881A}"/>
                  </a:ext>
                </a:extLst>
              </p:cNvPr>
              <p:cNvSpPr>
                <a:spLocks/>
              </p:cNvSpPr>
              <p:nvPr/>
            </p:nvSpPr>
            <p:spPr bwMode="auto">
              <a:xfrm>
                <a:off x="676" y="3492"/>
                <a:ext cx="65" cy="62"/>
              </a:xfrm>
              <a:custGeom>
                <a:avLst/>
                <a:gdLst>
                  <a:gd name="T0" fmla="*/ 46 w 50"/>
                  <a:gd name="T1" fmla="*/ 0 h 48"/>
                  <a:gd name="T2" fmla="*/ 25 w 50"/>
                  <a:gd name="T3" fmla="*/ 36 h 48"/>
                  <a:gd name="T4" fmla="*/ 46 w 50"/>
                  <a:gd name="T5" fmla="*/ 0 h 48"/>
                </a:gdLst>
                <a:ahLst/>
                <a:cxnLst>
                  <a:cxn ang="0">
                    <a:pos x="T0" y="T1"/>
                  </a:cxn>
                  <a:cxn ang="0">
                    <a:pos x="T2" y="T3"/>
                  </a:cxn>
                  <a:cxn ang="0">
                    <a:pos x="T4" y="T5"/>
                  </a:cxn>
                </a:cxnLst>
                <a:rect l="0" t="0" r="r" b="b"/>
                <a:pathLst>
                  <a:path w="50" h="48">
                    <a:moveTo>
                      <a:pt x="46" y="0"/>
                    </a:moveTo>
                    <a:cubicBezTo>
                      <a:pt x="46" y="0"/>
                      <a:pt x="50" y="48"/>
                      <a:pt x="25" y="36"/>
                    </a:cubicBezTo>
                    <a:cubicBezTo>
                      <a:pt x="0" y="24"/>
                      <a:pt x="46" y="0"/>
                      <a:pt x="46"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3" name="Freeform 602">
                <a:extLst>
                  <a:ext uri="{FF2B5EF4-FFF2-40B4-BE49-F238E27FC236}">
                    <a16:creationId xmlns:a16="http://schemas.microsoft.com/office/drawing/2014/main" id="{F218E8B2-B5A2-4D97-A32D-C83895DD83C7}"/>
                  </a:ext>
                </a:extLst>
              </p:cNvPr>
              <p:cNvSpPr>
                <a:spLocks/>
              </p:cNvSpPr>
              <p:nvPr/>
            </p:nvSpPr>
            <p:spPr bwMode="auto">
              <a:xfrm>
                <a:off x="698" y="3446"/>
                <a:ext cx="40" cy="45"/>
              </a:xfrm>
              <a:custGeom>
                <a:avLst/>
                <a:gdLst>
                  <a:gd name="T0" fmla="*/ 31 w 31"/>
                  <a:gd name="T1" fmla="*/ 35 h 35"/>
                  <a:gd name="T2" fmla="*/ 15 w 31"/>
                  <a:gd name="T3" fmla="*/ 6 h 35"/>
                  <a:gd name="T4" fmla="*/ 31 w 31"/>
                  <a:gd name="T5" fmla="*/ 35 h 35"/>
                </a:gdLst>
                <a:ahLst/>
                <a:cxnLst>
                  <a:cxn ang="0">
                    <a:pos x="T0" y="T1"/>
                  </a:cxn>
                  <a:cxn ang="0">
                    <a:pos x="T2" y="T3"/>
                  </a:cxn>
                  <a:cxn ang="0">
                    <a:pos x="T4" y="T5"/>
                  </a:cxn>
                </a:cxnLst>
                <a:rect l="0" t="0" r="r" b="b"/>
                <a:pathLst>
                  <a:path w="31" h="35">
                    <a:moveTo>
                      <a:pt x="31" y="35"/>
                    </a:moveTo>
                    <a:cubicBezTo>
                      <a:pt x="31" y="35"/>
                      <a:pt x="31" y="11"/>
                      <a:pt x="15" y="6"/>
                    </a:cubicBezTo>
                    <a:cubicBezTo>
                      <a:pt x="0" y="0"/>
                      <a:pt x="21" y="27"/>
                      <a:pt x="31" y="35"/>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4" name="Freeform 603">
                <a:extLst>
                  <a:ext uri="{FF2B5EF4-FFF2-40B4-BE49-F238E27FC236}">
                    <a16:creationId xmlns:a16="http://schemas.microsoft.com/office/drawing/2014/main" id="{4B5832E0-1E90-49E3-BEBB-136D2B5A2877}"/>
                  </a:ext>
                </a:extLst>
              </p:cNvPr>
              <p:cNvSpPr>
                <a:spLocks/>
              </p:cNvSpPr>
              <p:nvPr/>
            </p:nvSpPr>
            <p:spPr bwMode="auto">
              <a:xfrm>
                <a:off x="1042" y="3377"/>
                <a:ext cx="57" cy="67"/>
              </a:xfrm>
              <a:custGeom>
                <a:avLst/>
                <a:gdLst>
                  <a:gd name="T0" fmla="*/ 45 w 45"/>
                  <a:gd name="T1" fmla="*/ 0 h 52"/>
                  <a:gd name="T2" fmla="*/ 18 w 45"/>
                  <a:gd name="T3" fmla="*/ 41 h 52"/>
                  <a:gd name="T4" fmla="*/ 45 w 45"/>
                  <a:gd name="T5" fmla="*/ 0 h 52"/>
                </a:gdLst>
                <a:ahLst/>
                <a:cxnLst>
                  <a:cxn ang="0">
                    <a:pos x="T0" y="T1"/>
                  </a:cxn>
                  <a:cxn ang="0">
                    <a:pos x="T2" y="T3"/>
                  </a:cxn>
                  <a:cxn ang="0">
                    <a:pos x="T4" y="T5"/>
                  </a:cxn>
                </a:cxnLst>
                <a:rect l="0" t="0" r="r" b="b"/>
                <a:pathLst>
                  <a:path w="45" h="52">
                    <a:moveTo>
                      <a:pt x="45" y="0"/>
                    </a:moveTo>
                    <a:cubicBezTo>
                      <a:pt x="45" y="0"/>
                      <a:pt x="37" y="52"/>
                      <a:pt x="18" y="41"/>
                    </a:cubicBezTo>
                    <a:cubicBezTo>
                      <a:pt x="0" y="30"/>
                      <a:pt x="37" y="5"/>
                      <a:pt x="45"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5" name="Freeform 604">
                <a:extLst>
                  <a:ext uri="{FF2B5EF4-FFF2-40B4-BE49-F238E27FC236}">
                    <a16:creationId xmlns:a16="http://schemas.microsoft.com/office/drawing/2014/main" id="{93DEBAB1-6B6C-40B0-90E4-4F135040EA3D}"/>
                  </a:ext>
                </a:extLst>
              </p:cNvPr>
              <p:cNvSpPr>
                <a:spLocks/>
              </p:cNvSpPr>
              <p:nvPr/>
            </p:nvSpPr>
            <p:spPr bwMode="auto">
              <a:xfrm>
                <a:off x="989" y="3334"/>
                <a:ext cx="110" cy="114"/>
              </a:xfrm>
              <a:custGeom>
                <a:avLst/>
                <a:gdLst>
                  <a:gd name="T0" fmla="*/ 33 w 86"/>
                  <a:gd name="T1" fmla="*/ 85 h 89"/>
                  <a:gd name="T2" fmla="*/ 8 w 86"/>
                  <a:gd name="T3" fmla="*/ 39 h 89"/>
                  <a:gd name="T4" fmla="*/ 83 w 86"/>
                  <a:gd name="T5" fmla="*/ 29 h 89"/>
                  <a:gd name="T6" fmla="*/ 33 w 86"/>
                  <a:gd name="T7" fmla="*/ 85 h 89"/>
                </a:gdLst>
                <a:ahLst/>
                <a:cxnLst>
                  <a:cxn ang="0">
                    <a:pos x="T0" y="T1"/>
                  </a:cxn>
                  <a:cxn ang="0">
                    <a:pos x="T2" y="T3"/>
                  </a:cxn>
                  <a:cxn ang="0">
                    <a:pos x="T4" y="T5"/>
                  </a:cxn>
                  <a:cxn ang="0">
                    <a:pos x="T6" y="T7"/>
                  </a:cxn>
                </a:cxnLst>
                <a:rect l="0" t="0" r="r" b="b"/>
                <a:pathLst>
                  <a:path w="86" h="89">
                    <a:moveTo>
                      <a:pt x="33" y="85"/>
                    </a:moveTo>
                    <a:cubicBezTo>
                      <a:pt x="17" y="89"/>
                      <a:pt x="0" y="46"/>
                      <a:pt x="8" y="39"/>
                    </a:cubicBezTo>
                    <a:cubicBezTo>
                      <a:pt x="15" y="32"/>
                      <a:pt x="86" y="0"/>
                      <a:pt x="83" y="29"/>
                    </a:cubicBezTo>
                    <a:cubicBezTo>
                      <a:pt x="80" y="58"/>
                      <a:pt x="50" y="81"/>
                      <a:pt x="33" y="85"/>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6" name="Freeform 605">
                <a:extLst>
                  <a:ext uri="{FF2B5EF4-FFF2-40B4-BE49-F238E27FC236}">
                    <a16:creationId xmlns:a16="http://schemas.microsoft.com/office/drawing/2014/main" id="{99F6B624-8DE5-4832-8EA8-97983E8D1122}"/>
                  </a:ext>
                </a:extLst>
              </p:cNvPr>
              <p:cNvSpPr>
                <a:spLocks/>
              </p:cNvSpPr>
              <p:nvPr/>
            </p:nvSpPr>
            <p:spPr bwMode="auto">
              <a:xfrm>
                <a:off x="993" y="3298"/>
                <a:ext cx="68" cy="76"/>
              </a:xfrm>
              <a:custGeom>
                <a:avLst/>
                <a:gdLst>
                  <a:gd name="T0" fmla="*/ 52 w 53"/>
                  <a:gd name="T1" fmla="*/ 59 h 59"/>
                  <a:gd name="T2" fmla="*/ 3 w 53"/>
                  <a:gd name="T3" fmla="*/ 37 h 59"/>
                  <a:gd name="T4" fmla="*/ 52 w 53"/>
                  <a:gd name="T5" fmla="*/ 59 h 59"/>
                </a:gdLst>
                <a:ahLst/>
                <a:cxnLst>
                  <a:cxn ang="0">
                    <a:pos x="T0" y="T1"/>
                  </a:cxn>
                  <a:cxn ang="0">
                    <a:pos x="T2" y="T3"/>
                  </a:cxn>
                  <a:cxn ang="0">
                    <a:pos x="T4" y="T5"/>
                  </a:cxn>
                </a:cxnLst>
                <a:rect l="0" t="0" r="r" b="b"/>
                <a:pathLst>
                  <a:path w="53" h="59">
                    <a:moveTo>
                      <a:pt x="52" y="59"/>
                    </a:moveTo>
                    <a:cubicBezTo>
                      <a:pt x="52" y="59"/>
                      <a:pt x="7" y="49"/>
                      <a:pt x="3" y="37"/>
                    </a:cubicBezTo>
                    <a:cubicBezTo>
                      <a:pt x="0" y="25"/>
                      <a:pt x="53" y="0"/>
                      <a:pt x="52" y="59"/>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7" name="Freeform 606">
                <a:extLst>
                  <a:ext uri="{FF2B5EF4-FFF2-40B4-BE49-F238E27FC236}">
                    <a16:creationId xmlns:a16="http://schemas.microsoft.com/office/drawing/2014/main" id="{55F6D40A-7DE8-4CD7-9589-FF9108ED59ED}"/>
                  </a:ext>
                </a:extLst>
              </p:cNvPr>
              <p:cNvSpPr>
                <a:spLocks/>
              </p:cNvSpPr>
              <p:nvPr/>
            </p:nvSpPr>
            <p:spPr bwMode="auto">
              <a:xfrm>
                <a:off x="1039" y="3344"/>
                <a:ext cx="96" cy="62"/>
              </a:xfrm>
              <a:custGeom>
                <a:avLst/>
                <a:gdLst>
                  <a:gd name="T0" fmla="*/ 35 w 75"/>
                  <a:gd name="T1" fmla="*/ 40 h 48"/>
                  <a:gd name="T2" fmla="*/ 69 w 75"/>
                  <a:gd name="T3" fmla="*/ 14 h 48"/>
                  <a:gd name="T4" fmla="*/ 17 w 75"/>
                  <a:gd name="T5" fmla="*/ 7 h 48"/>
                  <a:gd name="T6" fmla="*/ 35 w 75"/>
                  <a:gd name="T7" fmla="*/ 40 h 48"/>
                </a:gdLst>
                <a:ahLst/>
                <a:cxnLst>
                  <a:cxn ang="0">
                    <a:pos x="T0" y="T1"/>
                  </a:cxn>
                  <a:cxn ang="0">
                    <a:pos x="T2" y="T3"/>
                  </a:cxn>
                  <a:cxn ang="0">
                    <a:pos x="T4" y="T5"/>
                  </a:cxn>
                  <a:cxn ang="0">
                    <a:pos x="T6" y="T7"/>
                  </a:cxn>
                </a:cxnLst>
                <a:rect l="0" t="0" r="r" b="b"/>
                <a:pathLst>
                  <a:path w="75" h="48">
                    <a:moveTo>
                      <a:pt x="35" y="40"/>
                    </a:moveTo>
                    <a:cubicBezTo>
                      <a:pt x="35" y="40"/>
                      <a:pt x="75" y="20"/>
                      <a:pt x="69" y="14"/>
                    </a:cubicBezTo>
                    <a:cubicBezTo>
                      <a:pt x="64" y="9"/>
                      <a:pt x="34" y="0"/>
                      <a:pt x="17" y="7"/>
                    </a:cubicBezTo>
                    <a:cubicBezTo>
                      <a:pt x="0" y="14"/>
                      <a:pt x="23" y="48"/>
                      <a:pt x="35" y="4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8" name="Freeform 607">
                <a:extLst>
                  <a:ext uri="{FF2B5EF4-FFF2-40B4-BE49-F238E27FC236}">
                    <a16:creationId xmlns:a16="http://schemas.microsoft.com/office/drawing/2014/main" id="{7F1C1942-FCC0-4AED-A8CA-D3521D7B1393}"/>
                  </a:ext>
                </a:extLst>
              </p:cNvPr>
              <p:cNvSpPr>
                <a:spLocks/>
              </p:cNvSpPr>
              <p:nvPr/>
            </p:nvSpPr>
            <p:spPr bwMode="auto">
              <a:xfrm>
                <a:off x="320" y="2137"/>
                <a:ext cx="1146" cy="503"/>
              </a:xfrm>
              <a:custGeom>
                <a:avLst/>
                <a:gdLst>
                  <a:gd name="T0" fmla="*/ 891 w 891"/>
                  <a:gd name="T1" fmla="*/ 3 h 391"/>
                  <a:gd name="T2" fmla="*/ 889 w 891"/>
                  <a:gd name="T3" fmla="*/ 7 h 391"/>
                  <a:gd name="T4" fmla="*/ 510 w 891"/>
                  <a:gd name="T5" fmla="*/ 196 h 391"/>
                  <a:gd name="T6" fmla="*/ 395 w 891"/>
                  <a:gd name="T7" fmla="*/ 258 h 391"/>
                  <a:gd name="T8" fmla="*/ 5 w 891"/>
                  <a:gd name="T9" fmla="*/ 390 h 391"/>
                  <a:gd name="T10" fmla="*/ 1 w 891"/>
                  <a:gd name="T11" fmla="*/ 388 h 391"/>
                  <a:gd name="T12" fmla="*/ 1 w 891"/>
                  <a:gd name="T13" fmla="*/ 388 h 391"/>
                  <a:gd name="T14" fmla="*/ 3 w 891"/>
                  <a:gd name="T15" fmla="*/ 384 h 391"/>
                  <a:gd name="T16" fmla="*/ 392 w 891"/>
                  <a:gd name="T17" fmla="*/ 252 h 391"/>
                  <a:gd name="T18" fmla="*/ 506 w 891"/>
                  <a:gd name="T19" fmla="*/ 190 h 391"/>
                  <a:gd name="T20" fmla="*/ 887 w 891"/>
                  <a:gd name="T21" fmla="*/ 1 h 391"/>
                  <a:gd name="T22" fmla="*/ 891 w 891"/>
                  <a:gd name="T23" fmla="*/ 3 h 391"/>
                  <a:gd name="T24" fmla="*/ 891 w 891"/>
                  <a:gd name="T25" fmla="*/ 3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1" h="391">
                    <a:moveTo>
                      <a:pt x="891" y="3"/>
                    </a:moveTo>
                    <a:cubicBezTo>
                      <a:pt x="891" y="5"/>
                      <a:pt x="891" y="6"/>
                      <a:pt x="889" y="7"/>
                    </a:cubicBezTo>
                    <a:cubicBezTo>
                      <a:pt x="783" y="45"/>
                      <a:pt x="625" y="132"/>
                      <a:pt x="510" y="196"/>
                    </a:cubicBezTo>
                    <a:cubicBezTo>
                      <a:pt x="462" y="223"/>
                      <a:pt x="420" y="246"/>
                      <a:pt x="395" y="258"/>
                    </a:cubicBezTo>
                    <a:cubicBezTo>
                      <a:pt x="309" y="300"/>
                      <a:pt x="8" y="390"/>
                      <a:pt x="5" y="390"/>
                    </a:cubicBezTo>
                    <a:cubicBezTo>
                      <a:pt x="3" y="391"/>
                      <a:pt x="1" y="390"/>
                      <a:pt x="1" y="388"/>
                    </a:cubicBezTo>
                    <a:cubicBezTo>
                      <a:pt x="1" y="388"/>
                      <a:pt x="1" y="388"/>
                      <a:pt x="1" y="388"/>
                    </a:cubicBezTo>
                    <a:cubicBezTo>
                      <a:pt x="0" y="386"/>
                      <a:pt x="1" y="385"/>
                      <a:pt x="3" y="384"/>
                    </a:cubicBezTo>
                    <a:cubicBezTo>
                      <a:pt x="6" y="383"/>
                      <a:pt x="307" y="294"/>
                      <a:pt x="392" y="252"/>
                    </a:cubicBezTo>
                    <a:cubicBezTo>
                      <a:pt x="417" y="240"/>
                      <a:pt x="459" y="217"/>
                      <a:pt x="506" y="190"/>
                    </a:cubicBezTo>
                    <a:cubicBezTo>
                      <a:pt x="622" y="126"/>
                      <a:pt x="780" y="39"/>
                      <a:pt x="887" y="1"/>
                    </a:cubicBezTo>
                    <a:cubicBezTo>
                      <a:pt x="888" y="0"/>
                      <a:pt x="890" y="1"/>
                      <a:pt x="891" y="3"/>
                    </a:cubicBezTo>
                    <a:cubicBezTo>
                      <a:pt x="891" y="3"/>
                      <a:pt x="891" y="3"/>
                      <a:pt x="891" y="3"/>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57" name="Group 809">
              <a:extLst>
                <a:ext uri="{FF2B5EF4-FFF2-40B4-BE49-F238E27FC236}">
                  <a16:creationId xmlns:a16="http://schemas.microsoft.com/office/drawing/2014/main" id="{52E89DE7-FB8A-437F-953F-B1CBC556E0D0}"/>
                </a:ext>
              </a:extLst>
            </p:cNvPr>
            <p:cNvGrpSpPr>
              <a:grpSpLocks/>
            </p:cNvGrpSpPr>
            <p:nvPr/>
          </p:nvGrpSpPr>
          <p:grpSpPr bwMode="auto">
            <a:xfrm>
              <a:off x="305" y="480"/>
              <a:ext cx="3491" cy="3373"/>
              <a:chOff x="305" y="480"/>
              <a:chExt cx="3491" cy="3373"/>
            </a:xfrm>
          </p:grpSpPr>
          <p:sp>
            <p:nvSpPr>
              <p:cNvPr id="889" name="Freeform 609">
                <a:extLst>
                  <a:ext uri="{FF2B5EF4-FFF2-40B4-BE49-F238E27FC236}">
                    <a16:creationId xmlns:a16="http://schemas.microsoft.com/office/drawing/2014/main" id="{C316E4F9-1146-4A02-AA5E-3006BADFDF87}"/>
                  </a:ext>
                </a:extLst>
              </p:cNvPr>
              <p:cNvSpPr>
                <a:spLocks/>
              </p:cNvSpPr>
              <p:nvPr/>
            </p:nvSpPr>
            <p:spPr bwMode="auto">
              <a:xfrm>
                <a:off x="968" y="2284"/>
                <a:ext cx="147" cy="125"/>
              </a:xfrm>
              <a:custGeom>
                <a:avLst/>
                <a:gdLst>
                  <a:gd name="T0" fmla="*/ 97 w 114"/>
                  <a:gd name="T1" fmla="*/ 32 h 97"/>
                  <a:gd name="T2" fmla="*/ 32 w 114"/>
                  <a:gd name="T3" fmla="*/ 79 h 97"/>
                  <a:gd name="T4" fmla="*/ 23 w 114"/>
                  <a:gd name="T5" fmla="*/ 54 h 97"/>
                  <a:gd name="T6" fmla="*/ 5 w 114"/>
                  <a:gd name="T7" fmla="*/ 42 h 97"/>
                  <a:gd name="T8" fmla="*/ 97 w 114"/>
                  <a:gd name="T9" fmla="*/ 32 h 97"/>
                </a:gdLst>
                <a:ahLst/>
                <a:cxnLst>
                  <a:cxn ang="0">
                    <a:pos x="T0" y="T1"/>
                  </a:cxn>
                  <a:cxn ang="0">
                    <a:pos x="T2" y="T3"/>
                  </a:cxn>
                  <a:cxn ang="0">
                    <a:pos x="T4" y="T5"/>
                  </a:cxn>
                  <a:cxn ang="0">
                    <a:pos x="T6" y="T7"/>
                  </a:cxn>
                  <a:cxn ang="0">
                    <a:pos x="T8" y="T9"/>
                  </a:cxn>
                </a:cxnLst>
                <a:rect l="0" t="0" r="r" b="b"/>
                <a:pathLst>
                  <a:path w="114" h="97">
                    <a:moveTo>
                      <a:pt x="97" y="32"/>
                    </a:moveTo>
                    <a:cubicBezTo>
                      <a:pt x="97" y="32"/>
                      <a:pt x="59" y="97"/>
                      <a:pt x="32" y="79"/>
                    </a:cubicBezTo>
                    <a:cubicBezTo>
                      <a:pt x="4" y="60"/>
                      <a:pt x="23" y="54"/>
                      <a:pt x="23" y="54"/>
                    </a:cubicBezTo>
                    <a:cubicBezTo>
                      <a:pt x="23" y="54"/>
                      <a:pt x="0" y="54"/>
                      <a:pt x="5" y="42"/>
                    </a:cubicBezTo>
                    <a:cubicBezTo>
                      <a:pt x="10" y="30"/>
                      <a:pt x="114" y="0"/>
                      <a:pt x="97" y="32"/>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0" name="Freeform 610">
                <a:extLst>
                  <a:ext uri="{FF2B5EF4-FFF2-40B4-BE49-F238E27FC236}">
                    <a16:creationId xmlns:a16="http://schemas.microsoft.com/office/drawing/2014/main" id="{DCC3639F-A467-4C79-9E60-1EF7CBC90D6E}"/>
                  </a:ext>
                </a:extLst>
              </p:cNvPr>
              <p:cNvSpPr>
                <a:spLocks/>
              </p:cNvSpPr>
              <p:nvPr/>
            </p:nvSpPr>
            <p:spPr bwMode="auto">
              <a:xfrm>
                <a:off x="1036" y="2294"/>
                <a:ext cx="76" cy="76"/>
              </a:xfrm>
              <a:custGeom>
                <a:avLst/>
                <a:gdLst>
                  <a:gd name="T0" fmla="*/ 59 w 59"/>
                  <a:gd name="T1" fmla="*/ 12 h 59"/>
                  <a:gd name="T2" fmla="*/ 24 w 59"/>
                  <a:gd name="T3" fmla="*/ 39 h 59"/>
                  <a:gd name="T4" fmla="*/ 10 w 59"/>
                  <a:gd name="T5" fmla="*/ 14 h 59"/>
                  <a:gd name="T6" fmla="*/ 59 w 59"/>
                  <a:gd name="T7" fmla="*/ 12 h 59"/>
                </a:gdLst>
                <a:ahLst/>
                <a:cxnLst>
                  <a:cxn ang="0">
                    <a:pos x="T0" y="T1"/>
                  </a:cxn>
                  <a:cxn ang="0">
                    <a:pos x="T2" y="T3"/>
                  </a:cxn>
                  <a:cxn ang="0">
                    <a:pos x="T4" y="T5"/>
                  </a:cxn>
                  <a:cxn ang="0">
                    <a:pos x="T6" y="T7"/>
                  </a:cxn>
                </a:cxnLst>
                <a:rect l="0" t="0" r="r" b="b"/>
                <a:pathLst>
                  <a:path w="59" h="59">
                    <a:moveTo>
                      <a:pt x="59" y="12"/>
                    </a:moveTo>
                    <a:cubicBezTo>
                      <a:pt x="59" y="12"/>
                      <a:pt x="47" y="59"/>
                      <a:pt x="24" y="39"/>
                    </a:cubicBezTo>
                    <a:cubicBezTo>
                      <a:pt x="0" y="19"/>
                      <a:pt x="0" y="26"/>
                      <a:pt x="10" y="14"/>
                    </a:cubicBezTo>
                    <a:cubicBezTo>
                      <a:pt x="19" y="2"/>
                      <a:pt x="56" y="0"/>
                      <a:pt x="59" y="1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1" name="Freeform 611">
                <a:extLst>
                  <a:ext uri="{FF2B5EF4-FFF2-40B4-BE49-F238E27FC236}">
                    <a16:creationId xmlns:a16="http://schemas.microsoft.com/office/drawing/2014/main" id="{FAD1CA95-E77A-4C74-9278-62F35F4EC50E}"/>
                  </a:ext>
                </a:extLst>
              </p:cNvPr>
              <p:cNvSpPr>
                <a:spLocks/>
              </p:cNvSpPr>
              <p:nvPr/>
            </p:nvSpPr>
            <p:spPr bwMode="auto">
              <a:xfrm>
                <a:off x="770" y="2420"/>
                <a:ext cx="124" cy="108"/>
              </a:xfrm>
              <a:custGeom>
                <a:avLst/>
                <a:gdLst>
                  <a:gd name="T0" fmla="*/ 96 w 96"/>
                  <a:gd name="T1" fmla="*/ 10 h 84"/>
                  <a:gd name="T2" fmla="*/ 36 w 96"/>
                  <a:gd name="T3" fmla="*/ 61 h 84"/>
                  <a:gd name="T4" fmla="*/ 96 w 96"/>
                  <a:gd name="T5" fmla="*/ 10 h 84"/>
                </a:gdLst>
                <a:ahLst/>
                <a:cxnLst>
                  <a:cxn ang="0">
                    <a:pos x="T0" y="T1"/>
                  </a:cxn>
                  <a:cxn ang="0">
                    <a:pos x="T2" y="T3"/>
                  </a:cxn>
                  <a:cxn ang="0">
                    <a:pos x="T4" y="T5"/>
                  </a:cxn>
                </a:cxnLst>
                <a:rect l="0" t="0" r="r" b="b"/>
                <a:pathLst>
                  <a:path w="96" h="84">
                    <a:moveTo>
                      <a:pt x="96" y="10"/>
                    </a:moveTo>
                    <a:cubicBezTo>
                      <a:pt x="96" y="10"/>
                      <a:pt x="64" y="84"/>
                      <a:pt x="36" y="61"/>
                    </a:cubicBezTo>
                    <a:cubicBezTo>
                      <a:pt x="7" y="37"/>
                      <a:pt x="0" y="0"/>
                      <a:pt x="96" y="1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2" name="Freeform 612">
                <a:extLst>
                  <a:ext uri="{FF2B5EF4-FFF2-40B4-BE49-F238E27FC236}">
                    <a16:creationId xmlns:a16="http://schemas.microsoft.com/office/drawing/2014/main" id="{A7D5C3BF-B2AD-4A20-B66B-8713EFC0BD9F}"/>
                  </a:ext>
                </a:extLst>
              </p:cNvPr>
              <p:cNvSpPr>
                <a:spLocks/>
              </p:cNvSpPr>
              <p:nvPr/>
            </p:nvSpPr>
            <p:spPr bwMode="auto">
              <a:xfrm>
                <a:off x="804" y="2423"/>
                <a:ext cx="121" cy="55"/>
              </a:xfrm>
              <a:custGeom>
                <a:avLst/>
                <a:gdLst>
                  <a:gd name="T0" fmla="*/ 60 w 94"/>
                  <a:gd name="T1" fmla="*/ 36 h 43"/>
                  <a:gd name="T2" fmla="*/ 68 w 94"/>
                  <a:gd name="T3" fmla="*/ 0 h 43"/>
                  <a:gd name="T4" fmla="*/ 22 w 94"/>
                  <a:gd name="T5" fmla="*/ 8 h 43"/>
                  <a:gd name="T6" fmla="*/ 52 w 94"/>
                  <a:gd name="T7" fmla="*/ 41 h 43"/>
                  <a:gd name="T8" fmla="*/ 60 w 94"/>
                  <a:gd name="T9" fmla="*/ 36 h 43"/>
                </a:gdLst>
                <a:ahLst/>
                <a:cxnLst>
                  <a:cxn ang="0">
                    <a:pos x="T0" y="T1"/>
                  </a:cxn>
                  <a:cxn ang="0">
                    <a:pos x="T2" y="T3"/>
                  </a:cxn>
                  <a:cxn ang="0">
                    <a:pos x="T4" y="T5"/>
                  </a:cxn>
                  <a:cxn ang="0">
                    <a:pos x="T6" y="T7"/>
                  </a:cxn>
                  <a:cxn ang="0">
                    <a:pos x="T8" y="T9"/>
                  </a:cxn>
                </a:cxnLst>
                <a:rect l="0" t="0" r="r" b="b"/>
                <a:pathLst>
                  <a:path w="94" h="43">
                    <a:moveTo>
                      <a:pt x="60" y="36"/>
                    </a:moveTo>
                    <a:cubicBezTo>
                      <a:pt x="60" y="36"/>
                      <a:pt x="94" y="0"/>
                      <a:pt x="68" y="0"/>
                    </a:cubicBezTo>
                    <a:cubicBezTo>
                      <a:pt x="42" y="1"/>
                      <a:pt x="0" y="0"/>
                      <a:pt x="22" y="8"/>
                    </a:cubicBezTo>
                    <a:cubicBezTo>
                      <a:pt x="45" y="16"/>
                      <a:pt x="35" y="43"/>
                      <a:pt x="52" y="41"/>
                    </a:cubicBezTo>
                    <a:cubicBezTo>
                      <a:pt x="68" y="39"/>
                      <a:pt x="60" y="36"/>
                      <a:pt x="60" y="36"/>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3" name="Freeform 613">
                <a:extLst>
                  <a:ext uri="{FF2B5EF4-FFF2-40B4-BE49-F238E27FC236}">
                    <a16:creationId xmlns:a16="http://schemas.microsoft.com/office/drawing/2014/main" id="{413210B4-5909-4217-85F5-081CA8E7C590}"/>
                  </a:ext>
                </a:extLst>
              </p:cNvPr>
              <p:cNvSpPr>
                <a:spLocks/>
              </p:cNvSpPr>
              <p:nvPr/>
            </p:nvSpPr>
            <p:spPr bwMode="auto">
              <a:xfrm>
                <a:off x="584" y="2548"/>
                <a:ext cx="45" cy="71"/>
              </a:xfrm>
              <a:custGeom>
                <a:avLst/>
                <a:gdLst>
                  <a:gd name="T0" fmla="*/ 18 w 35"/>
                  <a:gd name="T1" fmla="*/ 0 h 55"/>
                  <a:gd name="T2" fmla="*/ 18 w 35"/>
                  <a:gd name="T3" fmla="*/ 48 h 55"/>
                  <a:gd name="T4" fmla="*/ 18 w 35"/>
                  <a:gd name="T5" fmla="*/ 0 h 55"/>
                </a:gdLst>
                <a:ahLst/>
                <a:cxnLst>
                  <a:cxn ang="0">
                    <a:pos x="T0" y="T1"/>
                  </a:cxn>
                  <a:cxn ang="0">
                    <a:pos x="T2" y="T3"/>
                  </a:cxn>
                  <a:cxn ang="0">
                    <a:pos x="T4" y="T5"/>
                  </a:cxn>
                </a:cxnLst>
                <a:rect l="0" t="0" r="r" b="b"/>
                <a:pathLst>
                  <a:path w="35" h="55">
                    <a:moveTo>
                      <a:pt x="18" y="0"/>
                    </a:moveTo>
                    <a:cubicBezTo>
                      <a:pt x="18" y="0"/>
                      <a:pt x="0" y="41"/>
                      <a:pt x="18" y="48"/>
                    </a:cubicBezTo>
                    <a:cubicBezTo>
                      <a:pt x="35" y="55"/>
                      <a:pt x="30" y="18"/>
                      <a:pt x="18" y="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4" name="Freeform 614">
                <a:extLst>
                  <a:ext uri="{FF2B5EF4-FFF2-40B4-BE49-F238E27FC236}">
                    <a16:creationId xmlns:a16="http://schemas.microsoft.com/office/drawing/2014/main" id="{36B5152A-FCA7-46C4-9CFC-7C78AAE6E236}"/>
                  </a:ext>
                </a:extLst>
              </p:cNvPr>
              <p:cNvSpPr>
                <a:spLocks/>
              </p:cNvSpPr>
              <p:nvPr/>
            </p:nvSpPr>
            <p:spPr bwMode="auto">
              <a:xfrm>
                <a:off x="568" y="2469"/>
                <a:ext cx="48" cy="78"/>
              </a:xfrm>
              <a:custGeom>
                <a:avLst/>
                <a:gdLst>
                  <a:gd name="T0" fmla="*/ 27 w 37"/>
                  <a:gd name="T1" fmla="*/ 60 h 60"/>
                  <a:gd name="T2" fmla="*/ 22 w 37"/>
                  <a:gd name="T3" fmla="*/ 16 h 60"/>
                  <a:gd name="T4" fmla="*/ 27 w 37"/>
                  <a:gd name="T5" fmla="*/ 60 h 60"/>
                </a:gdLst>
                <a:ahLst/>
                <a:cxnLst>
                  <a:cxn ang="0">
                    <a:pos x="T0" y="T1"/>
                  </a:cxn>
                  <a:cxn ang="0">
                    <a:pos x="T2" y="T3"/>
                  </a:cxn>
                  <a:cxn ang="0">
                    <a:pos x="T4" y="T5"/>
                  </a:cxn>
                </a:cxnLst>
                <a:rect l="0" t="0" r="r" b="b"/>
                <a:pathLst>
                  <a:path w="37" h="60">
                    <a:moveTo>
                      <a:pt x="27" y="60"/>
                    </a:moveTo>
                    <a:cubicBezTo>
                      <a:pt x="27" y="60"/>
                      <a:pt x="37" y="31"/>
                      <a:pt x="22" y="16"/>
                    </a:cubicBezTo>
                    <a:cubicBezTo>
                      <a:pt x="7" y="0"/>
                      <a:pt x="0" y="39"/>
                      <a:pt x="27" y="6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5" name="Freeform 615">
                <a:extLst>
                  <a:ext uri="{FF2B5EF4-FFF2-40B4-BE49-F238E27FC236}">
                    <a16:creationId xmlns:a16="http://schemas.microsoft.com/office/drawing/2014/main" id="{B0E8A35D-C8E8-49A5-A427-77F1651731B1}"/>
                  </a:ext>
                </a:extLst>
              </p:cNvPr>
              <p:cNvSpPr>
                <a:spLocks/>
              </p:cNvSpPr>
              <p:nvPr/>
            </p:nvSpPr>
            <p:spPr bwMode="auto">
              <a:xfrm>
                <a:off x="435" y="2528"/>
                <a:ext cx="79" cy="112"/>
              </a:xfrm>
              <a:custGeom>
                <a:avLst/>
                <a:gdLst>
                  <a:gd name="T0" fmla="*/ 36 w 62"/>
                  <a:gd name="T1" fmla="*/ 16 h 87"/>
                  <a:gd name="T2" fmla="*/ 32 w 62"/>
                  <a:gd name="T3" fmla="*/ 48 h 87"/>
                  <a:gd name="T4" fmla="*/ 17 w 62"/>
                  <a:gd name="T5" fmla="*/ 75 h 87"/>
                  <a:gd name="T6" fmla="*/ 37 w 62"/>
                  <a:gd name="T7" fmla="*/ 51 h 87"/>
                  <a:gd name="T8" fmla="*/ 59 w 62"/>
                  <a:gd name="T9" fmla="*/ 14 h 87"/>
                  <a:gd name="T10" fmla="*/ 36 w 62"/>
                  <a:gd name="T11" fmla="*/ 16 h 87"/>
                </a:gdLst>
                <a:ahLst/>
                <a:cxnLst>
                  <a:cxn ang="0">
                    <a:pos x="T0" y="T1"/>
                  </a:cxn>
                  <a:cxn ang="0">
                    <a:pos x="T2" y="T3"/>
                  </a:cxn>
                  <a:cxn ang="0">
                    <a:pos x="T4" y="T5"/>
                  </a:cxn>
                  <a:cxn ang="0">
                    <a:pos x="T6" y="T7"/>
                  </a:cxn>
                  <a:cxn ang="0">
                    <a:pos x="T8" y="T9"/>
                  </a:cxn>
                  <a:cxn ang="0">
                    <a:pos x="T10" y="T11"/>
                  </a:cxn>
                </a:cxnLst>
                <a:rect l="0" t="0" r="r" b="b"/>
                <a:pathLst>
                  <a:path w="62" h="87">
                    <a:moveTo>
                      <a:pt x="36" y="16"/>
                    </a:moveTo>
                    <a:cubicBezTo>
                      <a:pt x="30" y="33"/>
                      <a:pt x="37" y="40"/>
                      <a:pt x="32" y="48"/>
                    </a:cubicBezTo>
                    <a:cubicBezTo>
                      <a:pt x="18" y="55"/>
                      <a:pt x="0" y="60"/>
                      <a:pt x="17" y="75"/>
                    </a:cubicBezTo>
                    <a:cubicBezTo>
                      <a:pt x="31" y="87"/>
                      <a:pt x="36" y="63"/>
                      <a:pt x="37" y="51"/>
                    </a:cubicBezTo>
                    <a:cubicBezTo>
                      <a:pt x="46" y="48"/>
                      <a:pt x="62" y="35"/>
                      <a:pt x="59" y="14"/>
                    </a:cubicBezTo>
                    <a:cubicBezTo>
                      <a:pt x="57" y="3"/>
                      <a:pt x="43" y="0"/>
                      <a:pt x="36" y="16"/>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6" name="Freeform 616">
                <a:extLst>
                  <a:ext uri="{FF2B5EF4-FFF2-40B4-BE49-F238E27FC236}">
                    <a16:creationId xmlns:a16="http://schemas.microsoft.com/office/drawing/2014/main" id="{B055CD36-96A9-4409-AB2D-7DFBD44BFF17}"/>
                  </a:ext>
                </a:extLst>
              </p:cNvPr>
              <p:cNvSpPr>
                <a:spLocks/>
              </p:cNvSpPr>
              <p:nvPr/>
            </p:nvSpPr>
            <p:spPr bwMode="auto">
              <a:xfrm>
                <a:off x="305" y="2624"/>
                <a:ext cx="64" cy="61"/>
              </a:xfrm>
              <a:custGeom>
                <a:avLst/>
                <a:gdLst>
                  <a:gd name="T0" fmla="*/ 46 w 50"/>
                  <a:gd name="T1" fmla="*/ 0 h 48"/>
                  <a:gd name="T2" fmla="*/ 25 w 50"/>
                  <a:gd name="T3" fmla="*/ 37 h 48"/>
                  <a:gd name="T4" fmla="*/ 46 w 50"/>
                  <a:gd name="T5" fmla="*/ 0 h 48"/>
                </a:gdLst>
                <a:ahLst/>
                <a:cxnLst>
                  <a:cxn ang="0">
                    <a:pos x="T0" y="T1"/>
                  </a:cxn>
                  <a:cxn ang="0">
                    <a:pos x="T2" y="T3"/>
                  </a:cxn>
                  <a:cxn ang="0">
                    <a:pos x="T4" y="T5"/>
                  </a:cxn>
                </a:cxnLst>
                <a:rect l="0" t="0" r="r" b="b"/>
                <a:pathLst>
                  <a:path w="50" h="48">
                    <a:moveTo>
                      <a:pt x="46" y="0"/>
                    </a:moveTo>
                    <a:cubicBezTo>
                      <a:pt x="46" y="0"/>
                      <a:pt x="50" y="48"/>
                      <a:pt x="25" y="37"/>
                    </a:cubicBezTo>
                    <a:cubicBezTo>
                      <a:pt x="0" y="25"/>
                      <a:pt x="46" y="0"/>
                      <a:pt x="46"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7" name="Freeform 617">
                <a:extLst>
                  <a:ext uri="{FF2B5EF4-FFF2-40B4-BE49-F238E27FC236}">
                    <a16:creationId xmlns:a16="http://schemas.microsoft.com/office/drawing/2014/main" id="{0928D495-3874-4981-96AF-53F66D90CA79}"/>
                  </a:ext>
                </a:extLst>
              </p:cNvPr>
              <p:cNvSpPr>
                <a:spLocks/>
              </p:cNvSpPr>
              <p:nvPr/>
            </p:nvSpPr>
            <p:spPr bwMode="auto">
              <a:xfrm>
                <a:off x="327" y="2579"/>
                <a:ext cx="39" cy="43"/>
              </a:xfrm>
              <a:custGeom>
                <a:avLst/>
                <a:gdLst>
                  <a:gd name="T0" fmla="*/ 31 w 31"/>
                  <a:gd name="T1" fmla="*/ 34 h 34"/>
                  <a:gd name="T2" fmla="*/ 15 w 31"/>
                  <a:gd name="T3" fmla="*/ 5 h 34"/>
                  <a:gd name="T4" fmla="*/ 31 w 31"/>
                  <a:gd name="T5" fmla="*/ 34 h 34"/>
                </a:gdLst>
                <a:ahLst/>
                <a:cxnLst>
                  <a:cxn ang="0">
                    <a:pos x="T0" y="T1"/>
                  </a:cxn>
                  <a:cxn ang="0">
                    <a:pos x="T2" y="T3"/>
                  </a:cxn>
                  <a:cxn ang="0">
                    <a:pos x="T4" y="T5"/>
                  </a:cxn>
                </a:cxnLst>
                <a:rect l="0" t="0" r="r" b="b"/>
                <a:pathLst>
                  <a:path w="31" h="34">
                    <a:moveTo>
                      <a:pt x="31" y="34"/>
                    </a:moveTo>
                    <a:cubicBezTo>
                      <a:pt x="31" y="34"/>
                      <a:pt x="30" y="11"/>
                      <a:pt x="15" y="5"/>
                    </a:cubicBezTo>
                    <a:cubicBezTo>
                      <a:pt x="0" y="0"/>
                      <a:pt x="20" y="26"/>
                      <a:pt x="31" y="34"/>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8" name="Freeform 618">
                <a:extLst>
                  <a:ext uri="{FF2B5EF4-FFF2-40B4-BE49-F238E27FC236}">
                    <a16:creationId xmlns:a16="http://schemas.microsoft.com/office/drawing/2014/main" id="{7B5CCCC8-57DC-4902-89F0-32CDEFA25D01}"/>
                  </a:ext>
                </a:extLst>
              </p:cNvPr>
              <p:cNvSpPr>
                <a:spLocks/>
              </p:cNvSpPr>
              <p:nvPr/>
            </p:nvSpPr>
            <p:spPr bwMode="auto">
              <a:xfrm>
                <a:off x="669" y="2510"/>
                <a:ext cx="59" cy="67"/>
              </a:xfrm>
              <a:custGeom>
                <a:avLst/>
                <a:gdLst>
                  <a:gd name="T0" fmla="*/ 46 w 46"/>
                  <a:gd name="T1" fmla="*/ 0 h 52"/>
                  <a:gd name="T2" fmla="*/ 19 w 46"/>
                  <a:gd name="T3" fmla="*/ 41 h 52"/>
                  <a:gd name="T4" fmla="*/ 46 w 46"/>
                  <a:gd name="T5" fmla="*/ 0 h 52"/>
                </a:gdLst>
                <a:ahLst/>
                <a:cxnLst>
                  <a:cxn ang="0">
                    <a:pos x="T0" y="T1"/>
                  </a:cxn>
                  <a:cxn ang="0">
                    <a:pos x="T2" y="T3"/>
                  </a:cxn>
                  <a:cxn ang="0">
                    <a:pos x="T4" y="T5"/>
                  </a:cxn>
                </a:cxnLst>
                <a:rect l="0" t="0" r="r" b="b"/>
                <a:pathLst>
                  <a:path w="46" h="52">
                    <a:moveTo>
                      <a:pt x="46" y="0"/>
                    </a:moveTo>
                    <a:cubicBezTo>
                      <a:pt x="46" y="0"/>
                      <a:pt x="38" y="52"/>
                      <a:pt x="19" y="41"/>
                    </a:cubicBezTo>
                    <a:cubicBezTo>
                      <a:pt x="0" y="29"/>
                      <a:pt x="38" y="4"/>
                      <a:pt x="46"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9" name="Freeform 619">
                <a:extLst>
                  <a:ext uri="{FF2B5EF4-FFF2-40B4-BE49-F238E27FC236}">
                    <a16:creationId xmlns:a16="http://schemas.microsoft.com/office/drawing/2014/main" id="{F7605753-347C-4494-AEBA-47903953A346}"/>
                  </a:ext>
                </a:extLst>
              </p:cNvPr>
              <p:cNvSpPr>
                <a:spLocks/>
              </p:cNvSpPr>
              <p:nvPr/>
            </p:nvSpPr>
            <p:spPr bwMode="auto">
              <a:xfrm>
                <a:off x="617" y="2467"/>
                <a:ext cx="111" cy="114"/>
              </a:xfrm>
              <a:custGeom>
                <a:avLst/>
                <a:gdLst>
                  <a:gd name="T0" fmla="*/ 33 w 86"/>
                  <a:gd name="T1" fmla="*/ 84 h 89"/>
                  <a:gd name="T2" fmla="*/ 7 w 86"/>
                  <a:gd name="T3" fmla="*/ 38 h 89"/>
                  <a:gd name="T4" fmla="*/ 83 w 86"/>
                  <a:gd name="T5" fmla="*/ 29 h 89"/>
                  <a:gd name="T6" fmla="*/ 33 w 86"/>
                  <a:gd name="T7" fmla="*/ 84 h 89"/>
                </a:gdLst>
                <a:ahLst/>
                <a:cxnLst>
                  <a:cxn ang="0">
                    <a:pos x="T0" y="T1"/>
                  </a:cxn>
                  <a:cxn ang="0">
                    <a:pos x="T2" y="T3"/>
                  </a:cxn>
                  <a:cxn ang="0">
                    <a:pos x="T4" y="T5"/>
                  </a:cxn>
                  <a:cxn ang="0">
                    <a:pos x="T6" y="T7"/>
                  </a:cxn>
                </a:cxnLst>
                <a:rect l="0" t="0" r="r" b="b"/>
                <a:pathLst>
                  <a:path w="86" h="89">
                    <a:moveTo>
                      <a:pt x="33" y="84"/>
                    </a:moveTo>
                    <a:cubicBezTo>
                      <a:pt x="17" y="89"/>
                      <a:pt x="0" y="45"/>
                      <a:pt x="7" y="38"/>
                    </a:cubicBezTo>
                    <a:cubicBezTo>
                      <a:pt x="15" y="31"/>
                      <a:pt x="86" y="0"/>
                      <a:pt x="83" y="29"/>
                    </a:cubicBezTo>
                    <a:cubicBezTo>
                      <a:pt x="80" y="58"/>
                      <a:pt x="50" y="80"/>
                      <a:pt x="33" y="84"/>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0" name="Freeform 620">
                <a:extLst>
                  <a:ext uri="{FF2B5EF4-FFF2-40B4-BE49-F238E27FC236}">
                    <a16:creationId xmlns:a16="http://schemas.microsoft.com/office/drawing/2014/main" id="{09D855B6-314B-4258-9233-9E3A1579C042}"/>
                  </a:ext>
                </a:extLst>
              </p:cNvPr>
              <p:cNvSpPr>
                <a:spLocks/>
              </p:cNvSpPr>
              <p:nvPr/>
            </p:nvSpPr>
            <p:spPr bwMode="auto">
              <a:xfrm>
                <a:off x="621" y="2429"/>
                <a:ext cx="68" cy="76"/>
              </a:xfrm>
              <a:custGeom>
                <a:avLst/>
                <a:gdLst>
                  <a:gd name="T0" fmla="*/ 52 w 53"/>
                  <a:gd name="T1" fmla="*/ 59 h 59"/>
                  <a:gd name="T2" fmla="*/ 3 w 53"/>
                  <a:gd name="T3" fmla="*/ 38 h 59"/>
                  <a:gd name="T4" fmla="*/ 52 w 53"/>
                  <a:gd name="T5" fmla="*/ 59 h 59"/>
                </a:gdLst>
                <a:ahLst/>
                <a:cxnLst>
                  <a:cxn ang="0">
                    <a:pos x="T0" y="T1"/>
                  </a:cxn>
                  <a:cxn ang="0">
                    <a:pos x="T2" y="T3"/>
                  </a:cxn>
                  <a:cxn ang="0">
                    <a:pos x="T4" y="T5"/>
                  </a:cxn>
                </a:cxnLst>
                <a:rect l="0" t="0" r="r" b="b"/>
                <a:pathLst>
                  <a:path w="53" h="59">
                    <a:moveTo>
                      <a:pt x="52" y="59"/>
                    </a:moveTo>
                    <a:cubicBezTo>
                      <a:pt x="52" y="59"/>
                      <a:pt x="7" y="50"/>
                      <a:pt x="3" y="38"/>
                    </a:cubicBezTo>
                    <a:cubicBezTo>
                      <a:pt x="0" y="25"/>
                      <a:pt x="53" y="0"/>
                      <a:pt x="52" y="59"/>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1" name="Freeform 621">
                <a:extLst>
                  <a:ext uri="{FF2B5EF4-FFF2-40B4-BE49-F238E27FC236}">
                    <a16:creationId xmlns:a16="http://schemas.microsoft.com/office/drawing/2014/main" id="{069E70BF-6A01-4F2F-AF8F-17D18C549056}"/>
                  </a:ext>
                </a:extLst>
              </p:cNvPr>
              <p:cNvSpPr>
                <a:spLocks/>
              </p:cNvSpPr>
              <p:nvPr/>
            </p:nvSpPr>
            <p:spPr bwMode="auto">
              <a:xfrm>
                <a:off x="666" y="2477"/>
                <a:ext cx="96" cy="60"/>
              </a:xfrm>
              <a:custGeom>
                <a:avLst/>
                <a:gdLst>
                  <a:gd name="T0" fmla="*/ 36 w 75"/>
                  <a:gd name="T1" fmla="*/ 40 h 47"/>
                  <a:gd name="T2" fmla="*/ 70 w 75"/>
                  <a:gd name="T3" fmla="*/ 14 h 47"/>
                  <a:gd name="T4" fmla="*/ 17 w 75"/>
                  <a:gd name="T5" fmla="*/ 6 h 47"/>
                  <a:gd name="T6" fmla="*/ 36 w 75"/>
                  <a:gd name="T7" fmla="*/ 40 h 47"/>
                </a:gdLst>
                <a:ahLst/>
                <a:cxnLst>
                  <a:cxn ang="0">
                    <a:pos x="T0" y="T1"/>
                  </a:cxn>
                  <a:cxn ang="0">
                    <a:pos x="T2" y="T3"/>
                  </a:cxn>
                  <a:cxn ang="0">
                    <a:pos x="T4" y="T5"/>
                  </a:cxn>
                  <a:cxn ang="0">
                    <a:pos x="T6" y="T7"/>
                  </a:cxn>
                </a:cxnLst>
                <a:rect l="0" t="0" r="r" b="b"/>
                <a:pathLst>
                  <a:path w="75" h="47">
                    <a:moveTo>
                      <a:pt x="36" y="40"/>
                    </a:moveTo>
                    <a:cubicBezTo>
                      <a:pt x="36" y="40"/>
                      <a:pt x="75" y="20"/>
                      <a:pt x="70" y="14"/>
                    </a:cubicBezTo>
                    <a:cubicBezTo>
                      <a:pt x="65" y="8"/>
                      <a:pt x="35" y="0"/>
                      <a:pt x="17" y="6"/>
                    </a:cubicBezTo>
                    <a:cubicBezTo>
                      <a:pt x="0" y="13"/>
                      <a:pt x="24" y="47"/>
                      <a:pt x="36" y="4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2" name="Freeform 622">
                <a:extLst>
                  <a:ext uri="{FF2B5EF4-FFF2-40B4-BE49-F238E27FC236}">
                    <a16:creationId xmlns:a16="http://schemas.microsoft.com/office/drawing/2014/main" id="{A86B6B64-E64D-4226-BB6D-1BF95B3D60E3}"/>
                  </a:ext>
                </a:extLst>
              </p:cNvPr>
              <p:cNvSpPr>
                <a:spLocks/>
              </p:cNvSpPr>
              <p:nvPr/>
            </p:nvSpPr>
            <p:spPr bwMode="auto">
              <a:xfrm>
                <a:off x="1776" y="503"/>
                <a:ext cx="781" cy="979"/>
              </a:xfrm>
              <a:custGeom>
                <a:avLst/>
                <a:gdLst>
                  <a:gd name="T0" fmla="*/ 1 w 607"/>
                  <a:gd name="T1" fmla="*/ 760 h 761"/>
                  <a:gd name="T2" fmla="*/ 1 w 607"/>
                  <a:gd name="T3" fmla="*/ 755 h 761"/>
                  <a:gd name="T4" fmla="*/ 247 w 607"/>
                  <a:gd name="T5" fmla="*/ 410 h 761"/>
                  <a:gd name="T6" fmla="*/ 319 w 607"/>
                  <a:gd name="T7" fmla="*/ 301 h 761"/>
                  <a:gd name="T8" fmla="*/ 601 w 607"/>
                  <a:gd name="T9" fmla="*/ 1 h 761"/>
                  <a:gd name="T10" fmla="*/ 605 w 607"/>
                  <a:gd name="T11" fmla="*/ 1 h 761"/>
                  <a:gd name="T12" fmla="*/ 605 w 607"/>
                  <a:gd name="T13" fmla="*/ 1 h 761"/>
                  <a:gd name="T14" fmla="*/ 605 w 607"/>
                  <a:gd name="T15" fmla="*/ 6 h 761"/>
                  <a:gd name="T16" fmla="*/ 324 w 607"/>
                  <a:gd name="T17" fmla="*/ 305 h 761"/>
                  <a:gd name="T18" fmla="*/ 252 w 607"/>
                  <a:gd name="T19" fmla="*/ 414 h 761"/>
                  <a:gd name="T20" fmla="*/ 6 w 607"/>
                  <a:gd name="T21" fmla="*/ 760 h 761"/>
                  <a:gd name="T22" fmla="*/ 1 w 607"/>
                  <a:gd name="T23" fmla="*/ 760 h 761"/>
                  <a:gd name="T24" fmla="*/ 1 w 607"/>
                  <a:gd name="T25" fmla="*/ 760 h 7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7" h="761">
                    <a:moveTo>
                      <a:pt x="1" y="760"/>
                    </a:moveTo>
                    <a:cubicBezTo>
                      <a:pt x="0" y="759"/>
                      <a:pt x="0" y="757"/>
                      <a:pt x="1" y="755"/>
                    </a:cubicBezTo>
                    <a:cubicBezTo>
                      <a:pt x="77" y="672"/>
                      <a:pt x="175" y="521"/>
                      <a:pt x="247" y="410"/>
                    </a:cubicBezTo>
                    <a:cubicBezTo>
                      <a:pt x="277" y="364"/>
                      <a:pt x="302" y="324"/>
                      <a:pt x="319" y="301"/>
                    </a:cubicBezTo>
                    <a:cubicBezTo>
                      <a:pt x="374" y="224"/>
                      <a:pt x="598" y="4"/>
                      <a:pt x="601" y="1"/>
                    </a:cubicBezTo>
                    <a:cubicBezTo>
                      <a:pt x="602" y="0"/>
                      <a:pt x="604" y="0"/>
                      <a:pt x="605" y="1"/>
                    </a:cubicBezTo>
                    <a:cubicBezTo>
                      <a:pt x="605" y="1"/>
                      <a:pt x="605" y="1"/>
                      <a:pt x="605" y="1"/>
                    </a:cubicBezTo>
                    <a:cubicBezTo>
                      <a:pt x="607" y="3"/>
                      <a:pt x="607" y="5"/>
                      <a:pt x="605" y="6"/>
                    </a:cubicBezTo>
                    <a:cubicBezTo>
                      <a:pt x="603" y="8"/>
                      <a:pt x="379" y="229"/>
                      <a:pt x="324" y="305"/>
                    </a:cubicBezTo>
                    <a:cubicBezTo>
                      <a:pt x="308" y="328"/>
                      <a:pt x="282" y="368"/>
                      <a:pt x="252" y="414"/>
                    </a:cubicBezTo>
                    <a:cubicBezTo>
                      <a:pt x="180" y="524"/>
                      <a:pt x="82" y="676"/>
                      <a:pt x="6" y="760"/>
                    </a:cubicBezTo>
                    <a:cubicBezTo>
                      <a:pt x="5" y="761"/>
                      <a:pt x="2" y="761"/>
                      <a:pt x="1" y="760"/>
                    </a:cubicBezTo>
                    <a:cubicBezTo>
                      <a:pt x="1" y="760"/>
                      <a:pt x="1" y="760"/>
                      <a:pt x="1" y="760"/>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3" name="Freeform 623">
                <a:extLst>
                  <a:ext uri="{FF2B5EF4-FFF2-40B4-BE49-F238E27FC236}">
                    <a16:creationId xmlns:a16="http://schemas.microsoft.com/office/drawing/2014/main" id="{BD12571C-3A23-459A-91FC-E472F56EA1DD}"/>
                  </a:ext>
                </a:extLst>
              </p:cNvPr>
              <p:cNvSpPr>
                <a:spLocks/>
              </p:cNvSpPr>
              <p:nvPr/>
            </p:nvSpPr>
            <p:spPr bwMode="auto">
              <a:xfrm>
                <a:off x="2019" y="1045"/>
                <a:ext cx="102" cy="145"/>
              </a:xfrm>
              <a:custGeom>
                <a:avLst/>
                <a:gdLst>
                  <a:gd name="T0" fmla="*/ 0 w 79"/>
                  <a:gd name="T1" fmla="*/ 75 h 112"/>
                  <a:gd name="T2" fmla="*/ 36 w 79"/>
                  <a:gd name="T3" fmla="*/ 4 h 112"/>
                  <a:gd name="T4" fmla="*/ 56 w 79"/>
                  <a:gd name="T5" fmla="*/ 22 h 112"/>
                  <a:gd name="T6" fmla="*/ 77 w 79"/>
                  <a:gd name="T7" fmla="*/ 23 h 112"/>
                  <a:gd name="T8" fmla="*/ 0 w 79"/>
                  <a:gd name="T9" fmla="*/ 75 h 112"/>
                </a:gdLst>
                <a:ahLst/>
                <a:cxnLst>
                  <a:cxn ang="0">
                    <a:pos x="T0" y="T1"/>
                  </a:cxn>
                  <a:cxn ang="0">
                    <a:pos x="T2" y="T3"/>
                  </a:cxn>
                  <a:cxn ang="0">
                    <a:pos x="T4" y="T5"/>
                  </a:cxn>
                  <a:cxn ang="0">
                    <a:pos x="T6" y="T7"/>
                  </a:cxn>
                  <a:cxn ang="0">
                    <a:pos x="T8" y="T9"/>
                  </a:cxn>
                </a:cxnLst>
                <a:rect l="0" t="0" r="r" b="b"/>
                <a:pathLst>
                  <a:path w="79" h="112">
                    <a:moveTo>
                      <a:pt x="0" y="75"/>
                    </a:moveTo>
                    <a:cubicBezTo>
                      <a:pt x="0" y="75"/>
                      <a:pt x="3" y="0"/>
                      <a:pt x="36" y="4"/>
                    </a:cubicBezTo>
                    <a:cubicBezTo>
                      <a:pt x="69" y="7"/>
                      <a:pt x="56" y="22"/>
                      <a:pt x="56" y="22"/>
                    </a:cubicBezTo>
                    <a:cubicBezTo>
                      <a:pt x="56" y="22"/>
                      <a:pt x="76" y="10"/>
                      <a:pt x="77" y="23"/>
                    </a:cubicBezTo>
                    <a:cubicBezTo>
                      <a:pt x="79" y="36"/>
                      <a:pt x="1" y="112"/>
                      <a:pt x="0" y="75"/>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4" name="Freeform 624">
                <a:extLst>
                  <a:ext uri="{FF2B5EF4-FFF2-40B4-BE49-F238E27FC236}">
                    <a16:creationId xmlns:a16="http://schemas.microsoft.com/office/drawing/2014/main" id="{E14C25B1-1DCC-4588-B318-0F4A116086B0}"/>
                  </a:ext>
                </a:extLst>
              </p:cNvPr>
              <p:cNvSpPr>
                <a:spLocks/>
              </p:cNvSpPr>
              <p:nvPr/>
            </p:nvSpPr>
            <p:spPr bwMode="auto">
              <a:xfrm>
                <a:off x="1995" y="1105"/>
                <a:ext cx="78" cy="73"/>
              </a:xfrm>
              <a:custGeom>
                <a:avLst/>
                <a:gdLst>
                  <a:gd name="T0" fmla="*/ 12 w 61"/>
                  <a:gd name="T1" fmla="*/ 47 h 57"/>
                  <a:gd name="T2" fmla="*/ 31 w 61"/>
                  <a:gd name="T3" fmla="*/ 6 h 57"/>
                  <a:gd name="T4" fmla="*/ 55 w 61"/>
                  <a:gd name="T5" fmla="*/ 22 h 57"/>
                  <a:gd name="T6" fmla="*/ 12 w 61"/>
                  <a:gd name="T7" fmla="*/ 47 h 57"/>
                </a:gdLst>
                <a:ahLst/>
                <a:cxnLst>
                  <a:cxn ang="0">
                    <a:pos x="T0" y="T1"/>
                  </a:cxn>
                  <a:cxn ang="0">
                    <a:pos x="T2" y="T3"/>
                  </a:cxn>
                  <a:cxn ang="0">
                    <a:pos x="T4" y="T5"/>
                  </a:cxn>
                  <a:cxn ang="0">
                    <a:pos x="T6" y="T7"/>
                  </a:cxn>
                </a:cxnLst>
                <a:rect l="0" t="0" r="r" b="b"/>
                <a:pathLst>
                  <a:path w="61" h="57">
                    <a:moveTo>
                      <a:pt x="12" y="47"/>
                    </a:moveTo>
                    <a:cubicBezTo>
                      <a:pt x="12" y="47"/>
                      <a:pt x="0" y="0"/>
                      <a:pt x="31" y="6"/>
                    </a:cubicBezTo>
                    <a:cubicBezTo>
                      <a:pt x="61" y="13"/>
                      <a:pt x="58" y="7"/>
                      <a:pt x="55" y="22"/>
                    </a:cubicBezTo>
                    <a:cubicBezTo>
                      <a:pt x="52" y="37"/>
                      <a:pt x="20" y="57"/>
                      <a:pt x="12" y="47"/>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5" name="Freeform 625">
                <a:extLst>
                  <a:ext uri="{FF2B5EF4-FFF2-40B4-BE49-F238E27FC236}">
                    <a16:creationId xmlns:a16="http://schemas.microsoft.com/office/drawing/2014/main" id="{B7778F2D-B26F-488F-ACBC-0491E4A430B0}"/>
                  </a:ext>
                </a:extLst>
              </p:cNvPr>
              <p:cNvSpPr>
                <a:spLocks/>
              </p:cNvSpPr>
              <p:nvPr/>
            </p:nvSpPr>
            <p:spPr bwMode="auto">
              <a:xfrm>
                <a:off x="2136" y="850"/>
                <a:ext cx="123" cy="103"/>
              </a:xfrm>
              <a:custGeom>
                <a:avLst/>
                <a:gdLst>
                  <a:gd name="T0" fmla="*/ 7 w 96"/>
                  <a:gd name="T1" fmla="*/ 80 h 80"/>
                  <a:gd name="T2" fmla="*/ 36 w 96"/>
                  <a:gd name="T3" fmla="*/ 7 h 80"/>
                  <a:gd name="T4" fmla="*/ 7 w 96"/>
                  <a:gd name="T5" fmla="*/ 80 h 80"/>
                </a:gdLst>
                <a:ahLst/>
                <a:cxnLst>
                  <a:cxn ang="0">
                    <a:pos x="T0" y="T1"/>
                  </a:cxn>
                  <a:cxn ang="0">
                    <a:pos x="T2" y="T3"/>
                  </a:cxn>
                  <a:cxn ang="0">
                    <a:pos x="T4" y="T5"/>
                  </a:cxn>
                </a:cxnLst>
                <a:rect l="0" t="0" r="r" b="b"/>
                <a:pathLst>
                  <a:path w="96" h="80">
                    <a:moveTo>
                      <a:pt x="7" y="80"/>
                    </a:moveTo>
                    <a:cubicBezTo>
                      <a:pt x="7" y="80"/>
                      <a:pt x="0" y="0"/>
                      <a:pt x="36" y="7"/>
                    </a:cubicBezTo>
                    <a:cubicBezTo>
                      <a:pt x="72" y="14"/>
                      <a:pt x="96" y="44"/>
                      <a:pt x="7" y="8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6" name="Freeform 626">
                <a:extLst>
                  <a:ext uri="{FF2B5EF4-FFF2-40B4-BE49-F238E27FC236}">
                    <a16:creationId xmlns:a16="http://schemas.microsoft.com/office/drawing/2014/main" id="{5AE5F550-BE2C-479D-BFD0-C2784738A4F9}"/>
                  </a:ext>
                </a:extLst>
              </p:cNvPr>
              <p:cNvSpPr>
                <a:spLocks/>
              </p:cNvSpPr>
              <p:nvPr/>
            </p:nvSpPr>
            <p:spPr bwMode="auto">
              <a:xfrm>
                <a:off x="2122" y="892"/>
                <a:ext cx="108" cy="85"/>
              </a:xfrm>
              <a:custGeom>
                <a:avLst/>
                <a:gdLst>
                  <a:gd name="T0" fmla="*/ 14 w 84"/>
                  <a:gd name="T1" fmla="*/ 17 h 66"/>
                  <a:gd name="T2" fmla="*/ 23 w 84"/>
                  <a:gd name="T3" fmla="*/ 53 h 66"/>
                  <a:gd name="T4" fmla="*/ 60 w 84"/>
                  <a:gd name="T5" fmla="*/ 25 h 66"/>
                  <a:gd name="T6" fmla="*/ 19 w 84"/>
                  <a:gd name="T7" fmla="*/ 10 h 66"/>
                  <a:gd name="T8" fmla="*/ 14 w 84"/>
                  <a:gd name="T9" fmla="*/ 17 h 66"/>
                </a:gdLst>
                <a:ahLst/>
                <a:cxnLst>
                  <a:cxn ang="0">
                    <a:pos x="T0" y="T1"/>
                  </a:cxn>
                  <a:cxn ang="0">
                    <a:pos x="T2" y="T3"/>
                  </a:cxn>
                  <a:cxn ang="0">
                    <a:pos x="T4" y="T5"/>
                  </a:cxn>
                  <a:cxn ang="0">
                    <a:pos x="T6" y="T7"/>
                  </a:cxn>
                  <a:cxn ang="0">
                    <a:pos x="T8" y="T9"/>
                  </a:cxn>
                </a:cxnLst>
                <a:rect l="0" t="0" r="r" b="b"/>
                <a:pathLst>
                  <a:path w="84" h="66">
                    <a:moveTo>
                      <a:pt x="14" y="17"/>
                    </a:moveTo>
                    <a:cubicBezTo>
                      <a:pt x="14" y="17"/>
                      <a:pt x="0" y="66"/>
                      <a:pt x="23" y="53"/>
                    </a:cubicBezTo>
                    <a:cubicBezTo>
                      <a:pt x="46" y="40"/>
                      <a:pt x="84" y="21"/>
                      <a:pt x="60" y="25"/>
                    </a:cubicBezTo>
                    <a:cubicBezTo>
                      <a:pt x="36" y="28"/>
                      <a:pt x="32" y="0"/>
                      <a:pt x="19" y="10"/>
                    </a:cubicBezTo>
                    <a:cubicBezTo>
                      <a:pt x="5" y="19"/>
                      <a:pt x="14" y="17"/>
                      <a:pt x="14" y="17"/>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7" name="Freeform 627">
                <a:extLst>
                  <a:ext uri="{FF2B5EF4-FFF2-40B4-BE49-F238E27FC236}">
                    <a16:creationId xmlns:a16="http://schemas.microsoft.com/office/drawing/2014/main" id="{AA81CA3D-B26F-41C1-8FA7-C10D1DAB9ED4}"/>
                  </a:ext>
                </a:extLst>
              </p:cNvPr>
              <p:cNvSpPr>
                <a:spLocks/>
              </p:cNvSpPr>
              <p:nvPr/>
            </p:nvSpPr>
            <p:spPr bwMode="auto">
              <a:xfrm>
                <a:off x="2292" y="660"/>
                <a:ext cx="52" cy="58"/>
              </a:xfrm>
              <a:custGeom>
                <a:avLst/>
                <a:gdLst>
                  <a:gd name="T0" fmla="*/ 41 w 41"/>
                  <a:gd name="T1" fmla="*/ 45 h 45"/>
                  <a:gd name="T2" fmla="*/ 19 w 41"/>
                  <a:gd name="T3" fmla="*/ 3 h 45"/>
                  <a:gd name="T4" fmla="*/ 41 w 41"/>
                  <a:gd name="T5" fmla="*/ 45 h 45"/>
                </a:gdLst>
                <a:ahLst/>
                <a:cxnLst>
                  <a:cxn ang="0">
                    <a:pos x="T0" y="T1"/>
                  </a:cxn>
                  <a:cxn ang="0">
                    <a:pos x="T2" y="T3"/>
                  </a:cxn>
                  <a:cxn ang="0">
                    <a:pos x="T4" y="T5"/>
                  </a:cxn>
                </a:cxnLst>
                <a:rect l="0" t="0" r="r" b="b"/>
                <a:pathLst>
                  <a:path w="41" h="45">
                    <a:moveTo>
                      <a:pt x="41" y="45"/>
                    </a:moveTo>
                    <a:cubicBezTo>
                      <a:pt x="41" y="45"/>
                      <a:pt x="37" y="0"/>
                      <a:pt x="19" y="3"/>
                    </a:cubicBezTo>
                    <a:cubicBezTo>
                      <a:pt x="0" y="5"/>
                      <a:pt x="22" y="35"/>
                      <a:pt x="41" y="45"/>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8" name="Freeform 628">
                <a:extLst>
                  <a:ext uri="{FF2B5EF4-FFF2-40B4-BE49-F238E27FC236}">
                    <a16:creationId xmlns:a16="http://schemas.microsoft.com/office/drawing/2014/main" id="{32311501-03AF-4D4C-A7E3-ADF1C23553BD}"/>
                  </a:ext>
                </a:extLst>
              </p:cNvPr>
              <p:cNvSpPr>
                <a:spLocks/>
              </p:cNvSpPr>
              <p:nvPr/>
            </p:nvSpPr>
            <p:spPr bwMode="auto">
              <a:xfrm>
                <a:off x="2348" y="716"/>
                <a:ext cx="59" cy="57"/>
              </a:xfrm>
              <a:custGeom>
                <a:avLst/>
                <a:gdLst>
                  <a:gd name="T0" fmla="*/ 0 w 46"/>
                  <a:gd name="T1" fmla="*/ 0 h 44"/>
                  <a:gd name="T2" fmla="*/ 26 w 46"/>
                  <a:gd name="T3" fmla="*/ 37 h 44"/>
                  <a:gd name="T4" fmla="*/ 0 w 46"/>
                  <a:gd name="T5" fmla="*/ 0 h 44"/>
                </a:gdLst>
                <a:ahLst/>
                <a:cxnLst>
                  <a:cxn ang="0">
                    <a:pos x="T0" y="T1"/>
                  </a:cxn>
                  <a:cxn ang="0">
                    <a:pos x="T2" y="T3"/>
                  </a:cxn>
                  <a:cxn ang="0">
                    <a:pos x="T4" y="T5"/>
                  </a:cxn>
                </a:cxnLst>
                <a:rect l="0" t="0" r="r" b="b"/>
                <a:pathLst>
                  <a:path w="46" h="44">
                    <a:moveTo>
                      <a:pt x="0" y="0"/>
                    </a:moveTo>
                    <a:cubicBezTo>
                      <a:pt x="0" y="0"/>
                      <a:pt x="5" y="30"/>
                      <a:pt x="26" y="37"/>
                    </a:cubicBezTo>
                    <a:cubicBezTo>
                      <a:pt x="46" y="44"/>
                      <a:pt x="34" y="6"/>
                      <a:pt x="0" y="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9" name="Freeform 629">
                <a:extLst>
                  <a:ext uri="{FF2B5EF4-FFF2-40B4-BE49-F238E27FC236}">
                    <a16:creationId xmlns:a16="http://schemas.microsoft.com/office/drawing/2014/main" id="{D5FC2A22-BC27-41AB-A252-CF287A1FDF86}"/>
                  </a:ext>
                </a:extLst>
              </p:cNvPr>
              <p:cNvSpPr>
                <a:spLocks/>
              </p:cNvSpPr>
              <p:nvPr/>
            </p:nvSpPr>
            <p:spPr bwMode="auto">
              <a:xfrm>
                <a:off x="2414" y="573"/>
                <a:ext cx="55" cy="111"/>
              </a:xfrm>
              <a:custGeom>
                <a:avLst/>
                <a:gdLst>
                  <a:gd name="T0" fmla="*/ 31 w 43"/>
                  <a:gd name="T1" fmla="*/ 65 h 86"/>
                  <a:gd name="T2" fmla="*/ 20 w 43"/>
                  <a:gd name="T3" fmla="*/ 35 h 86"/>
                  <a:gd name="T4" fmla="*/ 21 w 43"/>
                  <a:gd name="T5" fmla="*/ 4 h 86"/>
                  <a:gd name="T6" fmla="*/ 14 w 43"/>
                  <a:gd name="T7" fmla="*/ 34 h 86"/>
                  <a:gd name="T8" fmla="*/ 13 w 43"/>
                  <a:gd name="T9" fmla="*/ 78 h 86"/>
                  <a:gd name="T10" fmla="*/ 31 w 43"/>
                  <a:gd name="T11" fmla="*/ 65 h 86"/>
                </a:gdLst>
                <a:ahLst/>
                <a:cxnLst>
                  <a:cxn ang="0">
                    <a:pos x="T0" y="T1"/>
                  </a:cxn>
                  <a:cxn ang="0">
                    <a:pos x="T2" y="T3"/>
                  </a:cxn>
                  <a:cxn ang="0">
                    <a:pos x="T4" y="T5"/>
                  </a:cxn>
                  <a:cxn ang="0">
                    <a:pos x="T6" y="T7"/>
                  </a:cxn>
                  <a:cxn ang="0">
                    <a:pos x="T8" y="T9"/>
                  </a:cxn>
                  <a:cxn ang="0">
                    <a:pos x="T10" y="T11"/>
                  </a:cxn>
                </a:cxnLst>
                <a:rect l="0" t="0" r="r" b="b"/>
                <a:pathLst>
                  <a:path w="43" h="86">
                    <a:moveTo>
                      <a:pt x="31" y="65"/>
                    </a:moveTo>
                    <a:cubicBezTo>
                      <a:pt x="29" y="48"/>
                      <a:pt x="20" y="45"/>
                      <a:pt x="20" y="35"/>
                    </a:cubicBezTo>
                    <a:cubicBezTo>
                      <a:pt x="30" y="22"/>
                      <a:pt x="43" y="9"/>
                      <a:pt x="21" y="4"/>
                    </a:cubicBezTo>
                    <a:cubicBezTo>
                      <a:pt x="3" y="0"/>
                      <a:pt x="10" y="24"/>
                      <a:pt x="14" y="34"/>
                    </a:cubicBezTo>
                    <a:cubicBezTo>
                      <a:pt x="8" y="42"/>
                      <a:pt x="0" y="60"/>
                      <a:pt x="13" y="78"/>
                    </a:cubicBezTo>
                    <a:cubicBezTo>
                      <a:pt x="19" y="86"/>
                      <a:pt x="34" y="83"/>
                      <a:pt x="31" y="65"/>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0" name="Freeform 630">
                <a:extLst>
                  <a:ext uri="{FF2B5EF4-FFF2-40B4-BE49-F238E27FC236}">
                    <a16:creationId xmlns:a16="http://schemas.microsoft.com/office/drawing/2014/main" id="{BD5F382F-6A2B-4333-8BE2-AC5D2861BC01}"/>
                  </a:ext>
                </a:extLst>
              </p:cNvPr>
              <p:cNvSpPr>
                <a:spLocks/>
              </p:cNvSpPr>
              <p:nvPr/>
            </p:nvSpPr>
            <p:spPr bwMode="auto">
              <a:xfrm>
                <a:off x="2490" y="480"/>
                <a:ext cx="70" cy="55"/>
              </a:xfrm>
              <a:custGeom>
                <a:avLst/>
                <a:gdLst>
                  <a:gd name="T0" fmla="*/ 26 w 55"/>
                  <a:gd name="T1" fmla="*/ 43 h 43"/>
                  <a:gd name="T2" fmla="*/ 28 w 55"/>
                  <a:gd name="T3" fmla="*/ 2 h 43"/>
                  <a:gd name="T4" fmla="*/ 26 w 55"/>
                  <a:gd name="T5" fmla="*/ 43 h 43"/>
                </a:gdLst>
                <a:ahLst/>
                <a:cxnLst>
                  <a:cxn ang="0">
                    <a:pos x="T0" y="T1"/>
                  </a:cxn>
                  <a:cxn ang="0">
                    <a:pos x="T2" y="T3"/>
                  </a:cxn>
                  <a:cxn ang="0">
                    <a:pos x="T4" y="T5"/>
                  </a:cxn>
                </a:cxnLst>
                <a:rect l="0" t="0" r="r" b="b"/>
                <a:pathLst>
                  <a:path w="55" h="43">
                    <a:moveTo>
                      <a:pt x="26" y="43"/>
                    </a:moveTo>
                    <a:cubicBezTo>
                      <a:pt x="26" y="43"/>
                      <a:pt x="0" y="3"/>
                      <a:pt x="28" y="2"/>
                    </a:cubicBezTo>
                    <a:cubicBezTo>
                      <a:pt x="55" y="0"/>
                      <a:pt x="26" y="43"/>
                      <a:pt x="26" y="4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1" name="Freeform 631">
                <a:extLst>
                  <a:ext uri="{FF2B5EF4-FFF2-40B4-BE49-F238E27FC236}">
                    <a16:creationId xmlns:a16="http://schemas.microsoft.com/office/drawing/2014/main" id="{7546DF8E-25C9-480C-A7B9-28A1795F73FC}"/>
                  </a:ext>
                </a:extLst>
              </p:cNvPr>
              <p:cNvSpPr>
                <a:spLocks/>
              </p:cNvSpPr>
              <p:nvPr/>
            </p:nvSpPr>
            <p:spPr bwMode="auto">
              <a:xfrm>
                <a:off x="2522" y="539"/>
                <a:ext cx="55" cy="25"/>
              </a:xfrm>
              <a:custGeom>
                <a:avLst/>
                <a:gdLst>
                  <a:gd name="T0" fmla="*/ 0 w 43"/>
                  <a:gd name="T1" fmla="*/ 0 h 20"/>
                  <a:gd name="T2" fmla="*/ 27 w 43"/>
                  <a:gd name="T3" fmla="*/ 18 h 20"/>
                  <a:gd name="T4" fmla="*/ 0 w 43"/>
                  <a:gd name="T5" fmla="*/ 0 h 20"/>
                </a:gdLst>
                <a:ahLst/>
                <a:cxnLst>
                  <a:cxn ang="0">
                    <a:pos x="T0" y="T1"/>
                  </a:cxn>
                  <a:cxn ang="0">
                    <a:pos x="T2" y="T3"/>
                  </a:cxn>
                  <a:cxn ang="0">
                    <a:pos x="T4" y="T5"/>
                  </a:cxn>
                </a:cxnLst>
                <a:rect l="0" t="0" r="r" b="b"/>
                <a:pathLst>
                  <a:path w="43" h="20">
                    <a:moveTo>
                      <a:pt x="0" y="0"/>
                    </a:moveTo>
                    <a:cubicBezTo>
                      <a:pt x="0" y="0"/>
                      <a:pt x="11" y="20"/>
                      <a:pt x="27" y="18"/>
                    </a:cubicBezTo>
                    <a:cubicBezTo>
                      <a:pt x="43" y="15"/>
                      <a:pt x="13" y="2"/>
                      <a:pt x="0"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2" name="Freeform 632">
                <a:extLst>
                  <a:ext uri="{FF2B5EF4-FFF2-40B4-BE49-F238E27FC236}">
                    <a16:creationId xmlns:a16="http://schemas.microsoft.com/office/drawing/2014/main" id="{D6739F04-BE3B-4738-829A-929D708D51F8}"/>
                  </a:ext>
                </a:extLst>
              </p:cNvPr>
              <p:cNvSpPr>
                <a:spLocks/>
              </p:cNvSpPr>
              <p:nvPr/>
            </p:nvSpPr>
            <p:spPr bwMode="auto">
              <a:xfrm>
                <a:off x="2232" y="743"/>
                <a:ext cx="57" cy="65"/>
              </a:xfrm>
              <a:custGeom>
                <a:avLst/>
                <a:gdLst>
                  <a:gd name="T0" fmla="*/ 18 w 44"/>
                  <a:gd name="T1" fmla="*/ 50 h 50"/>
                  <a:gd name="T2" fmla="*/ 22 w 44"/>
                  <a:gd name="T3" fmla="*/ 1 h 50"/>
                  <a:gd name="T4" fmla="*/ 18 w 44"/>
                  <a:gd name="T5" fmla="*/ 50 h 50"/>
                </a:gdLst>
                <a:ahLst/>
                <a:cxnLst>
                  <a:cxn ang="0">
                    <a:pos x="T0" y="T1"/>
                  </a:cxn>
                  <a:cxn ang="0">
                    <a:pos x="T2" y="T3"/>
                  </a:cxn>
                  <a:cxn ang="0">
                    <a:pos x="T4" y="T5"/>
                  </a:cxn>
                </a:cxnLst>
                <a:rect l="0" t="0" r="r" b="b"/>
                <a:pathLst>
                  <a:path w="44" h="50">
                    <a:moveTo>
                      <a:pt x="18" y="50"/>
                    </a:moveTo>
                    <a:cubicBezTo>
                      <a:pt x="18" y="50"/>
                      <a:pt x="0" y="0"/>
                      <a:pt x="22" y="1"/>
                    </a:cubicBezTo>
                    <a:cubicBezTo>
                      <a:pt x="44" y="2"/>
                      <a:pt x="23" y="42"/>
                      <a:pt x="18" y="5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3" name="Freeform 633">
                <a:extLst>
                  <a:ext uri="{FF2B5EF4-FFF2-40B4-BE49-F238E27FC236}">
                    <a16:creationId xmlns:a16="http://schemas.microsoft.com/office/drawing/2014/main" id="{F7E0C78B-B61F-45B4-847F-05D7D5A39FEF}"/>
                  </a:ext>
                </a:extLst>
              </p:cNvPr>
              <p:cNvSpPr>
                <a:spLocks/>
              </p:cNvSpPr>
              <p:nvPr/>
            </p:nvSpPr>
            <p:spPr bwMode="auto">
              <a:xfrm>
                <a:off x="2248" y="703"/>
                <a:ext cx="98" cy="143"/>
              </a:xfrm>
              <a:custGeom>
                <a:avLst/>
                <a:gdLst>
                  <a:gd name="T0" fmla="*/ 28 w 76"/>
                  <a:gd name="T1" fmla="*/ 11 h 111"/>
                  <a:gd name="T2" fmla="*/ 73 w 76"/>
                  <a:gd name="T3" fmla="*/ 40 h 111"/>
                  <a:gd name="T4" fmla="*/ 11 w 76"/>
                  <a:gd name="T5" fmla="*/ 84 h 111"/>
                  <a:gd name="T6" fmla="*/ 28 w 76"/>
                  <a:gd name="T7" fmla="*/ 11 h 111"/>
                </a:gdLst>
                <a:ahLst/>
                <a:cxnLst>
                  <a:cxn ang="0">
                    <a:pos x="T0" y="T1"/>
                  </a:cxn>
                  <a:cxn ang="0">
                    <a:pos x="T2" y="T3"/>
                  </a:cxn>
                  <a:cxn ang="0">
                    <a:pos x="T4" y="T5"/>
                  </a:cxn>
                  <a:cxn ang="0">
                    <a:pos x="T6" y="T7"/>
                  </a:cxn>
                </a:cxnLst>
                <a:rect l="0" t="0" r="r" b="b"/>
                <a:pathLst>
                  <a:path w="76" h="111">
                    <a:moveTo>
                      <a:pt x="28" y="11"/>
                    </a:moveTo>
                    <a:cubicBezTo>
                      <a:pt x="41" y="0"/>
                      <a:pt x="76" y="30"/>
                      <a:pt x="73" y="40"/>
                    </a:cubicBezTo>
                    <a:cubicBezTo>
                      <a:pt x="70" y="50"/>
                      <a:pt x="22" y="111"/>
                      <a:pt x="11" y="84"/>
                    </a:cubicBezTo>
                    <a:cubicBezTo>
                      <a:pt x="0" y="57"/>
                      <a:pt x="15" y="23"/>
                      <a:pt x="28" y="11"/>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4" name="Freeform 634">
                <a:extLst>
                  <a:ext uri="{FF2B5EF4-FFF2-40B4-BE49-F238E27FC236}">
                    <a16:creationId xmlns:a16="http://schemas.microsoft.com/office/drawing/2014/main" id="{C87B8C01-F5B9-4629-8334-2C3638499851}"/>
                  </a:ext>
                </a:extLst>
              </p:cNvPr>
              <p:cNvSpPr>
                <a:spLocks/>
              </p:cNvSpPr>
              <p:nvPr/>
            </p:nvSpPr>
            <p:spPr bwMode="auto">
              <a:xfrm>
                <a:off x="2293" y="775"/>
                <a:ext cx="80" cy="85"/>
              </a:xfrm>
              <a:custGeom>
                <a:avLst/>
                <a:gdLst>
                  <a:gd name="T0" fmla="*/ 0 w 62"/>
                  <a:gd name="T1" fmla="*/ 14 h 66"/>
                  <a:gd name="T2" fmla="*/ 53 w 62"/>
                  <a:gd name="T3" fmla="*/ 10 h 66"/>
                  <a:gd name="T4" fmla="*/ 0 w 62"/>
                  <a:gd name="T5" fmla="*/ 14 h 66"/>
                </a:gdLst>
                <a:ahLst/>
                <a:cxnLst>
                  <a:cxn ang="0">
                    <a:pos x="T0" y="T1"/>
                  </a:cxn>
                  <a:cxn ang="0">
                    <a:pos x="T2" y="T3"/>
                  </a:cxn>
                  <a:cxn ang="0">
                    <a:pos x="T4" y="T5"/>
                  </a:cxn>
                </a:cxnLst>
                <a:rect l="0" t="0" r="r" b="b"/>
                <a:pathLst>
                  <a:path w="62" h="66">
                    <a:moveTo>
                      <a:pt x="0" y="14"/>
                    </a:moveTo>
                    <a:cubicBezTo>
                      <a:pt x="0" y="14"/>
                      <a:pt x="44" y="0"/>
                      <a:pt x="53" y="10"/>
                    </a:cubicBezTo>
                    <a:cubicBezTo>
                      <a:pt x="62" y="19"/>
                      <a:pt x="27" y="66"/>
                      <a:pt x="0" y="14"/>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5" name="Freeform 635">
                <a:extLst>
                  <a:ext uri="{FF2B5EF4-FFF2-40B4-BE49-F238E27FC236}">
                    <a16:creationId xmlns:a16="http://schemas.microsoft.com/office/drawing/2014/main" id="{F88C0286-6337-4FF6-B2B8-82FA175C0172}"/>
                  </a:ext>
                </a:extLst>
              </p:cNvPr>
              <p:cNvSpPr>
                <a:spLocks/>
              </p:cNvSpPr>
              <p:nvPr/>
            </p:nvSpPr>
            <p:spPr bwMode="auto">
              <a:xfrm>
                <a:off x="2227" y="769"/>
                <a:ext cx="90" cy="68"/>
              </a:xfrm>
              <a:custGeom>
                <a:avLst/>
                <a:gdLst>
                  <a:gd name="T0" fmla="*/ 25 w 70"/>
                  <a:gd name="T1" fmla="*/ 12 h 53"/>
                  <a:gd name="T2" fmla="*/ 8 w 70"/>
                  <a:gd name="T3" fmla="*/ 51 h 53"/>
                  <a:gd name="T4" fmla="*/ 58 w 70"/>
                  <a:gd name="T5" fmla="*/ 33 h 53"/>
                  <a:gd name="T6" fmla="*/ 25 w 70"/>
                  <a:gd name="T7" fmla="*/ 12 h 53"/>
                </a:gdLst>
                <a:ahLst/>
                <a:cxnLst>
                  <a:cxn ang="0">
                    <a:pos x="T0" y="T1"/>
                  </a:cxn>
                  <a:cxn ang="0">
                    <a:pos x="T2" y="T3"/>
                  </a:cxn>
                  <a:cxn ang="0">
                    <a:pos x="T4" y="T5"/>
                  </a:cxn>
                  <a:cxn ang="0">
                    <a:pos x="T6" y="T7"/>
                  </a:cxn>
                </a:cxnLst>
                <a:rect l="0" t="0" r="r" b="b"/>
                <a:pathLst>
                  <a:path w="70" h="53">
                    <a:moveTo>
                      <a:pt x="25" y="12"/>
                    </a:moveTo>
                    <a:cubicBezTo>
                      <a:pt x="25" y="12"/>
                      <a:pt x="0" y="48"/>
                      <a:pt x="8" y="51"/>
                    </a:cubicBezTo>
                    <a:cubicBezTo>
                      <a:pt x="15" y="53"/>
                      <a:pt x="46" y="47"/>
                      <a:pt x="58" y="33"/>
                    </a:cubicBezTo>
                    <a:cubicBezTo>
                      <a:pt x="70" y="19"/>
                      <a:pt x="33" y="0"/>
                      <a:pt x="25" y="1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6" name="Freeform 636">
                <a:extLst>
                  <a:ext uri="{FF2B5EF4-FFF2-40B4-BE49-F238E27FC236}">
                    <a16:creationId xmlns:a16="http://schemas.microsoft.com/office/drawing/2014/main" id="{4EFE7807-44E6-41FE-9842-EBC066A02F5E}"/>
                  </a:ext>
                </a:extLst>
              </p:cNvPr>
              <p:cNvSpPr>
                <a:spLocks/>
              </p:cNvSpPr>
              <p:nvPr/>
            </p:nvSpPr>
            <p:spPr bwMode="auto">
              <a:xfrm>
                <a:off x="2974" y="3672"/>
                <a:ext cx="65" cy="75"/>
              </a:xfrm>
              <a:custGeom>
                <a:avLst/>
                <a:gdLst>
                  <a:gd name="T0" fmla="*/ 50 w 50"/>
                  <a:gd name="T1" fmla="*/ 0 h 58"/>
                  <a:gd name="T2" fmla="*/ 20 w 50"/>
                  <a:gd name="T3" fmla="*/ 53 h 58"/>
                  <a:gd name="T4" fmla="*/ 50 w 50"/>
                  <a:gd name="T5" fmla="*/ 0 h 58"/>
                </a:gdLst>
                <a:ahLst/>
                <a:cxnLst>
                  <a:cxn ang="0">
                    <a:pos x="T0" y="T1"/>
                  </a:cxn>
                  <a:cxn ang="0">
                    <a:pos x="T2" y="T3"/>
                  </a:cxn>
                  <a:cxn ang="0">
                    <a:pos x="T4" y="T5"/>
                  </a:cxn>
                </a:cxnLst>
                <a:rect l="0" t="0" r="r" b="b"/>
                <a:pathLst>
                  <a:path w="50" h="58">
                    <a:moveTo>
                      <a:pt x="50" y="0"/>
                    </a:moveTo>
                    <a:cubicBezTo>
                      <a:pt x="50" y="0"/>
                      <a:pt x="39" y="58"/>
                      <a:pt x="20" y="53"/>
                    </a:cubicBezTo>
                    <a:cubicBezTo>
                      <a:pt x="0" y="48"/>
                      <a:pt x="17" y="7"/>
                      <a:pt x="50" y="0"/>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7" name="Freeform 637">
                <a:extLst>
                  <a:ext uri="{FF2B5EF4-FFF2-40B4-BE49-F238E27FC236}">
                    <a16:creationId xmlns:a16="http://schemas.microsoft.com/office/drawing/2014/main" id="{7552A186-A384-4D7C-8ECE-F70C7C16EA2A}"/>
                  </a:ext>
                </a:extLst>
              </p:cNvPr>
              <p:cNvSpPr>
                <a:spLocks/>
              </p:cNvSpPr>
              <p:nvPr/>
            </p:nvSpPr>
            <p:spPr bwMode="auto">
              <a:xfrm>
                <a:off x="2870" y="3487"/>
                <a:ext cx="67" cy="45"/>
              </a:xfrm>
              <a:custGeom>
                <a:avLst/>
                <a:gdLst>
                  <a:gd name="T0" fmla="*/ 52 w 52"/>
                  <a:gd name="T1" fmla="*/ 0 h 35"/>
                  <a:gd name="T2" fmla="*/ 19 w 52"/>
                  <a:gd name="T3" fmla="*/ 33 h 35"/>
                  <a:gd name="T4" fmla="*/ 52 w 52"/>
                  <a:gd name="T5" fmla="*/ 0 h 35"/>
                </a:gdLst>
                <a:ahLst/>
                <a:cxnLst>
                  <a:cxn ang="0">
                    <a:pos x="T0" y="T1"/>
                  </a:cxn>
                  <a:cxn ang="0">
                    <a:pos x="T2" y="T3"/>
                  </a:cxn>
                  <a:cxn ang="0">
                    <a:pos x="T4" y="T5"/>
                  </a:cxn>
                </a:cxnLst>
                <a:rect l="0" t="0" r="r" b="b"/>
                <a:pathLst>
                  <a:path w="52" h="35">
                    <a:moveTo>
                      <a:pt x="52" y="0"/>
                    </a:moveTo>
                    <a:cubicBezTo>
                      <a:pt x="52" y="0"/>
                      <a:pt x="31" y="35"/>
                      <a:pt x="19" y="33"/>
                    </a:cubicBezTo>
                    <a:cubicBezTo>
                      <a:pt x="7" y="31"/>
                      <a:pt x="0" y="3"/>
                      <a:pt x="52" y="0"/>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8" name="Freeform 638">
                <a:extLst>
                  <a:ext uri="{FF2B5EF4-FFF2-40B4-BE49-F238E27FC236}">
                    <a16:creationId xmlns:a16="http://schemas.microsoft.com/office/drawing/2014/main" id="{6F43BFD8-C802-46D9-944E-FAF79D613930}"/>
                  </a:ext>
                </a:extLst>
              </p:cNvPr>
              <p:cNvSpPr>
                <a:spLocks/>
              </p:cNvSpPr>
              <p:nvPr/>
            </p:nvSpPr>
            <p:spPr bwMode="auto">
              <a:xfrm>
                <a:off x="2483" y="2783"/>
                <a:ext cx="574" cy="921"/>
              </a:xfrm>
              <a:custGeom>
                <a:avLst/>
                <a:gdLst>
                  <a:gd name="T0" fmla="*/ 2 w 446"/>
                  <a:gd name="T1" fmla="*/ 1 h 716"/>
                  <a:gd name="T2" fmla="*/ 2 w 446"/>
                  <a:gd name="T3" fmla="*/ 0 h 716"/>
                  <a:gd name="T4" fmla="*/ 6 w 446"/>
                  <a:gd name="T5" fmla="*/ 1 h 716"/>
                  <a:gd name="T6" fmla="*/ 215 w 446"/>
                  <a:gd name="T7" fmla="*/ 303 h 716"/>
                  <a:gd name="T8" fmla="*/ 283 w 446"/>
                  <a:gd name="T9" fmla="*/ 394 h 716"/>
                  <a:gd name="T10" fmla="*/ 445 w 446"/>
                  <a:gd name="T11" fmla="*/ 712 h 716"/>
                  <a:gd name="T12" fmla="*/ 444 w 446"/>
                  <a:gd name="T13" fmla="*/ 715 h 716"/>
                  <a:gd name="T14" fmla="*/ 440 w 446"/>
                  <a:gd name="T15" fmla="*/ 714 h 716"/>
                  <a:gd name="T16" fmla="*/ 278 w 446"/>
                  <a:gd name="T17" fmla="*/ 397 h 716"/>
                  <a:gd name="T18" fmla="*/ 211 w 446"/>
                  <a:gd name="T19" fmla="*/ 307 h 716"/>
                  <a:gd name="T20" fmla="*/ 1 w 446"/>
                  <a:gd name="T21" fmla="*/ 4 h 716"/>
                  <a:gd name="T22" fmla="*/ 2 w 446"/>
                  <a:gd name="T23" fmla="*/ 1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6" h="716">
                    <a:moveTo>
                      <a:pt x="2" y="1"/>
                    </a:moveTo>
                    <a:cubicBezTo>
                      <a:pt x="2" y="0"/>
                      <a:pt x="2" y="0"/>
                      <a:pt x="2" y="0"/>
                    </a:cubicBezTo>
                    <a:cubicBezTo>
                      <a:pt x="3" y="0"/>
                      <a:pt x="5" y="0"/>
                      <a:pt x="6" y="1"/>
                    </a:cubicBezTo>
                    <a:cubicBezTo>
                      <a:pt x="52" y="88"/>
                      <a:pt x="146" y="212"/>
                      <a:pt x="215" y="303"/>
                    </a:cubicBezTo>
                    <a:cubicBezTo>
                      <a:pt x="244" y="341"/>
                      <a:pt x="269" y="374"/>
                      <a:pt x="283" y="394"/>
                    </a:cubicBezTo>
                    <a:cubicBezTo>
                      <a:pt x="330" y="462"/>
                      <a:pt x="444" y="709"/>
                      <a:pt x="445" y="712"/>
                    </a:cubicBezTo>
                    <a:cubicBezTo>
                      <a:pt x="446" y="713"/>
                      <a:pt x="445" y="715"/>
                      <a:pt x="444" y="715"/>
                    </a:cubicBezTo>
                    <a:cubicBezTo>
                      <a:pt x="442" y="716"/>
                      <a:pt x="440" y="715"/>
                      <a:pt x="440" y="714"/>
                    </a:cubicBezTo>
                    <a:cubicBezTo>
                      <a:pt x="439" y="711"/>
                      <a:pt x="325" y="465"/>
                      <a:pt x="278" y="397"/>
                    </a:cubicBezTo>
                    <a:cubicBezTo>
                      <a:pt x="264" y="377"/>
                      <a:pt x="240" y="344"/>
                      <a:pt x="211" y="307"/>
                    </a:cubicBezTo>
                    <a:cubicBezTo>
                      <a:pt x="142" y="215"/>
                      <a:pt x="47" y="91"/>
                      <a:pt x="1" y="4"/>
                    </a:cubicBezTo>
                    <a:cubicBezTo>
                      <a:pt x="0" y="3"/>
                      <a:pt x="1" y="1"/>
                      <a:pt x="2"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9" name="Freeform 639">
                <a:extLst>
                  <a:ext uri="{FF2B5EF4-FFF2-40B4-BE49-F238E27FC236}">
                    <a16:creationId xmlns:a16="http://schemas.microsoft.com/office/drawing/2014/main" id="{FCE0ED9D-4561-44C9-B7D8-17984117C8A5}"/>
                  </a:ext>
                </a:extLst>
              </p:cNvPr>
              <p:cNvSpPr>
                <a:spLocks/>
              </p:cNvSpPr>
              <p:nvPr/>
            </p:nvSpPr>
            <p:spPr bwMode="auto">
              <a:xfrm>
                <a:off x="2652" y="3066"/>
                <a:ext cx="117" cy="117"/>
              </a:xfrm>
              <a:custGeom>
                <a:avLst/>
                <a:gdLst>
                  <a:gd name="T0" fmla="*/ 30 w 91"/>
                  <a:gd name="T1" fmla="*/ 11 h 91"/>
                  <a:gd name="T2" fmla="*/ 78 w 91"/>
                  <a:gd name="T3" fmla="*/ 61 h 91"/>
                  <a:gd name="T4" fmla="*/ 58 w 91"/>
                  <a:gd name="T5" fmla="*/ 72 h 91"/>
                  <a:gd name="T6" fmla="*/ 50 w 91"/>
                  <a:gd name="T7" fmla="*/ 89 h 91"/>
                  <a:gd name="T8" fmla="*/ 30 w 91"/>
                  <a:gd name="T9" fmla="*/ 11 h 91"/>
                </a:gdLst>
                <a:ahLst/>
                <a:cxnLst>
                  <a:cxn ang="0">
                    <a:pos x="T0" y="T1"/>
                  </a:cxn>
                  <a:cxn ang="0">
                    <a:pos x="T2" y="T3"/>
                  </a:cxn>
                  <a:cxn ang="0">
                    <a:pos x="T4" y="T5"/>
                  </a:cxn>
                  <a:cxn ang="0">
                    <a:pos x="T6" y="T7"/>
                  </a:cxn>
                  <a:cxn ang="0">
                    <a:pos x="T8" y="T9"/>
                  </a:cxn>
                </a:cxnLst>
                <a:rect l="0" t="0" r="r" b="b"/>
                <a:pathLst>
                  <a:path w="91" h="91">
                    <a:moveTo>
                      <a:pt x="30" y="11"/>
                    </a:moveTo>
                    <a:cubicBezTo>
                      <a:pt x="30" y="11"/>
                      <a:pt x="91" y="35"/>
                      <a:pt x="78" y="61"/>
                    </a:cubicBezTo>
                    <a:cubicBezTo>
                      <a:pt x="65" y="87"/>
                      <a:pt x="58" y="72"/>
                      <a:pt x="58" y="72"/>
                    </a:cubicBezTo>
                    <a:cubicBezTo>
                      <a:pt x="58" y="72"/>
                      <a:pt x="61" y="91"/>
                      <a:pt x="50" y="89"/>
                    </a:cubicBezTo>
                    <a:cubicBezTo>
                      <a:pt x="39" y="86"/>
                      <a:pt x="0" y="0"/>
                      <a:pt x="30" y="11"/>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0" name="Freeform 640">
                <a:extLst>
                  <a:ext uri="{FF2B5EF4-FFF2-40B4-BE49-F238E27FC236}">
                    <a16:creationId xmlns:a16="http://schemas.microsoft.com/office/drawing/2014/main" id="{88626302-82FA-4291-9C6F-DC52FCF0D406}"/>
                  </a:ext>
                </a:extLst>
              </p:cNvPr>
              <p:cNvSpPr>
                <a:spLocks/>
              </p:cNvSpPr>
              <p:nvPr/>
            </p:nvSpPr>
            <p:spPr bwMode="auto">
              <a:xfrm>
                <a:off x="2661" y="3066"/>
                <a:ext cx="68" cy="63"/>
              </a:xfrm>
              <a:custGeom>
                <a:avLst/>
                <a:gdLst>
                  <a:gd name="T0" fmla="*/ 11 w 53"/>
                  <a:gd name="T1" fmla="*/ 0 h 49"/>
                  <a:gd name="T2" fmla="*/ 38 w 53"/>
                  <a:gd name="T3" fmla="*/ 27 h 49"/>
                  <a:gd name="T4" fmla="*/ 19 w 53"/>
                  <a:gd name="T5" fmla="*/ 42 h 49"/>
                  <a:gd name="T6" fmla="*/ 11 w 53"/>
                  <a:gd name="T7" fmla="*/ 0 h 49"/>
                </a:gdLst>
                <a:ahLst/>
                <a:cxnLst>
                  <a:cxn ang="0">
                    <a:pos x="T0" y="T1"/>
                  </a:cxn>
                  <a:cxn ang="0">
                    <a:pos x="T2" y="T3"/>
                  </a:cxn>
                  <a:cxn ang="0">
                    <a:pos x="T4" y="T5"/>
                  </a:cxn>
                  <a:cxn ang="0">
                    <a:pos x="T6" y="T7"/>
                  </a:cxn>
                </a:cxnLst>
                <a:rect l="0" t="0" r="r" b="b"/>
                <a:pathLst>
                  <a:path w="53" h="49">
                    <a:moveTo>
                      <a:pt x="11" y="0"/>
                    </a:moveTo>
                    <a:cubicBezTo>
                      <a:pt x="11" y="0"/>
                      <a:pt x="53" y="4"/>
                      <a:pt x="38" y="27"/>
                    </a:cubicBezTo>
                    <a:cubicBezTo>
                      <a:pt x="24" y="49"/>
                      <a:pt x="30" y="48"/>
                      <a:pt x="19" y="42"/>
                    </a:cubicBezTo>
                    <a:cubicBezTo>
                      <a:pt x="7" y="35"/>
                      <a:pt x="0" y="3"/>
                      <a:pt x="11"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1" name="Freeform 641">
                <a:extLst>
                  <a:ext uri="{FF2B5EF4-FFF2-40B4-BE49-F238E27FC236}">
                    <a16:creationId xmlns:a16="http://schemas.microsoft.com/office/drawing/2014/main" id="{E81A1C26-9C68-4266-AE42-C431A87AAC64}"/>
                  </a:ext>
                </a:extLst>
              </p:cNvPr>
              <p:cNvSpPr>
                <a:spLocks/>
              </p:cNvSpPr>
              <p:nvPr/>
            </p:nvSpPr>
            <p:spPr bwMode="auto">
              <a:xfrm>
                <a:off x="2807" y="3238"/>
                <a:ext cx="88" cy="107"/>
              </a:xfrm>
              <a:custGeom>
                <a:avLst/>
                <a:gdLst>
                  <a:gd name="T0" fmla="*/ 0 w 68"/>
                  <a:gd name="T1" fmla="*/ 0 h 83"/>
                  <a:gd name="T2" fmla="*/ 51 w 68"/>
                  <a:gd name="T3" fmla="*/ 45 h 83"/>
                  <a:gd name="T4" fmla="*/ 0 w 68"/>
                  <a:gd name="T5" fmla="*/ 0 h 83"/>
                </a:gdLst>
                <a:ahLst/>
                <a:cxnLst>
                  <a:cxn ang="0">
                    <a:pos x="T0" y="T1"/>
                  </a:cxn>
                  <a:cxn ang="0">
                    <a:pos x="T2" y="T3"/>
                  </a:cxn>
                  <a:cxn ang="0">
                    <a:pos x="T4" y="T5"/>
                  </a:cxn>
                </a:cxnLst>
                <a:rect l="0" t="0" r="r" b="b"/>
                <a:pathLst>
                  <a:path w="68" h="83">
                    <a:moveTo>
                      <a:pt x="0" y="0"/>
                    </a:moveTo>
                    <a:cubicBezTo>
                      <a:pt x="0" y="0"/>
                      <a:pt x="68" y="17"/>
                      <a:pt x="51" y="45"/>
                    </a:cubicBezTo>
                    <a:cubicBezTo>
                      <a:pt x="35" y="72"/>
                      <a:pt x="3" y="83"/>
                      <a:pt x="0" y="0"/>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 name="Freeform 642">
                <a:extLst>
                  <a:ext uri="{FF2B5EF4-FFF2-40B4-BE49-F238E27FC236}">
                    <a16:creationId xmlns:a16="http://schemas.microsoft.com/office/drawing/2014/main" id="{70397179-FFF5-487F-B796-80EE32CE6EAB}"/>
                  </a:ext>
                </a:extLst>
              </p:cNvPr>
              <p:cNvSpPr>
                <a:spLocks/>
              </p:cNvSpPr>
              <p:nvPr/>
            </p:nvSpPr>
            <p:spPr bwMode="auto">
              <a:xfrm>
                <a:off x="2794" y="3213"/>
                <a:ext cx="57" cy="104"/>
              </a:xfrm>
              <a:custGeom>
                <a:avLst/>
                <a:gdLst>
                  <a:gd name="T0" fmla="*/ 36 w 44"/>
                  <a:gd name="T1" fmla="*/ 25 h 81"/>
                  <a:gd name="T2" fmla="*/ 4 w 44"/>
                  <a:gd name="T3" fmla="*/ 22 h 81"/>
                  <a:gd name="T4" fmla="*/ 16 w 44"/>
                  <a:gd name="T5" fmla="*/ 60 h 81"/>
                  <a:gd name="T6" fmla="*/ 41 w 44"/>
                  <a:gd name="T7" fmla="*/ 31 h 81"/>
                  <a:gd name="T8" fmla="*/ 36 w 44"/>
                  <a:gd name="T9" fmla="*/ 25 h 81"/>
                </a:gdLst>
                <a:ahLst/>
                <a:cxnLst>
                  <a:cxn ang="0">
                    <a:pos x="T0" y="T1"/>
                  </a:cxn>
                  <a:cxn ang="0">
                    <a:pos x="T2" y="T3"/>
                  </a:cxn>
                  <a:cxn ang="0">
                    <a:pos x="T4" y="T5"/>
                  </a:cxn>
                  <a:cxn ang="0">
                    <a:pos x="T6" y="T7"/>
                  </a:cxn>
                  <a:cxn ang="0">
                    <a:pos x="T8" y="T9"/>
                  </a:cxn>
                </a:cxnLst>
                <a:rect l="0" t="0" r="r" b="b"/>
                <a:pathLst>
                  <a:path w="44" h="81">
                    <a:moveTo>
                      <a:pt x="36" y="25"/>
                    </a:moveTo>
                    <a:cubicBezTo>
                      <a:pt x="36" y="25"/>
                      <a:pt x="0" y="0"/>
                      <a:pt x="4" y="22"/>
                    </a:cubicBezTo>
                    <a:cubicBezTo>
                      <a:pt x="8" y="45"/>
                      <a:pt x="12" y="81"/>
                      <a:pt x="16" y="60"/>
                    </a:cubicBezTo>
                    <a:cubicBezTo>
                      <a:pt x="21" y="40"/>
                      <a:pt x="44" y="45"/>
                      <a:pt x="41" y="31"/>
                    </a:cubicBezTo>
                    <a:cubicBezTo>
                      <a:pt x="37" y="17"/>
                      <a:pt x="36" y="25"/>
                      <a:pt x="36" y="2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 name="Freeform 643">
                <a:extLst>
                  <a:ext uri="{FF2B5EF4-FFF2-40B4-BE49-F238E27FC236}">
                    <a16:creationId xmlns:a16="http://schemas.microsoft.com/office/drawing/2014/main" id="{7C431C56-9499-4C7C-B81B-C200E1DEDF84}"/>
                  </a:ext>
                </a:extLst>
              </p:cNvPr>
              <p:cNvSpPr>
                <a:spLocks/>
              </p:cNvSpPr>
              <p:nvPr/>
            </p:nvSpPr>
            <p:spPr bwMode="auto">
              <a:xfrm>
                <a:off x="2895" y="3371"/>
                <a:ext cx="58" cy="45"/>
              </a:xfrm>
              <a:custGeom>
                <a:avLst/>
                <a:gdLst>
                  <a:gd name="T0" fmla="*/ 0 w 45"/>
                  <a:gd name="T1" fmla="*/ 0 h 35"/>
                  <a:gd name="T2" fmla="*/ 38 w 45"/>
                  <a:gd name="T3" fmla="*/ 17 h 35"/>
                  <a:gd name="T4" fmla="*/ 0 w 45"/>
                  <a:gd name="T5" fmla="*/ 0 h 35"/>
                </a:gdLst>
                <a:ahLst/>
                <a:cxnLst>
                  <a:cxn ang="0">
                    <a:pos x="T0" y="T1"/>
                  </a:cxn>
                  <a:cxn ang="0">
                    <a:pos x="T2" y="T3"/>
                  </a:cxn>
                  <a:cxn ang="0">
                    <a:pos x="T4" y="T5"/>
                  </a:cxn>
                </a:cxnLst>
                <a:rect l="0" t="0" r="r" b="b"/>
                <a:pathLst>
                  <a:path w="45" h="35">
                    <a:moveTo>
                      <a:pt x="0" y="0"/>
                    </a:moveTo>
                    <a:cubicBezTo>
                      <a:pt x="0" y="0"/>
                      <a:pt x="45" y="0"/>
                      <a:pt x="38" y="17"/>
                    </a:cubicBezTo>
                    <a:cubicBezTo>
                      <a:pt x="31" y="35"/>
                      <a:pt x="4" y="6"/>
                      <a:pt x="0" y="0"/>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4" name="Freeform 644">
                <a:extLst>
                  <a:ext uri="{FF2B5EF4-FFF2-40B4-BE49-F238E27FC236}">
                    <a16:creationId xmlns:a16="http://schemas.microsoft.com/office/drawing/2014/main" id="{DD44BFCD-441E-444C-A53E-F15C73F59020}"/>
                  </a:ext>
                </a:extLst>
              </p:cNvPr>
              <p:cNvSpPr>
                <a:spLocks/>
              </p:cNvSpPr>
              <p:nvPr/>
            </p:nvSpPr>
            <p:spPr bwMode="auto">
              <a:xfrm>
                <a:off x="2857" y="3374"/>
                <a:ext cx="108" cy="90"/>
              </a:xfrm>
              <a:custGeom>
                <a:avLst/>
                <a:gdLst>
                  <a:gd name="T0" fmla="*/ 79 w 84"/>
                  <a:gd name="T1" fmla="*/ 37 h 70"/>
                  <a:gd name="T2" fmla="*/ 42 w 84"/>
                  <a:gd name="T3" fmla="*/ 64 h 70"/>
                  <a:gd name="T4" fmla="*/ 25 w 84"/>
                  <a:gd name="T5" fmla="*/ 1 h 70"/>
                  <a:gd name="T6" fmla="*/ 79 w 84"/>
                  <a:gd name="T7" fmla="*/ 37 h 70"/>
                </a:gdLst>
                <a:ahLst/>
                <a:cxnLst>
                  <a:cxn ang="0">
                    <a:pos x="T0" y="T1"/>
                  </a:cxn>
                  <a:cxn ang="0">
                    <a:pos x="T2" y="T3"/>
                  </a:cxn>
                  <a:cxn ang="0">
                    <a:pos x="T4" y="T5"/>
                  </a:cxn>
                  <a:cxn ang="0">
                    <a:pos x="T6" y="T7"/>
                  </a:cxn>
                </a:cxnLst>
                <a:rect l="0" t="0" r="r" b="b"/>
                <a:pathLst>
                  <a:path w="84" h="70">
                    <a:moveTo>
                      <a:pt x="79" y="37"/>
                    </a:moveTo>
                    <a:cubicBezTo>
                      <a:pt x="84" y="50"/>
                      <a:pt x="49" y="70"/>
                      <a:pt x="42" y="64"/>
                    </a:cubicBezTo>
                    <a:cubicBezTo>
                      <a:pt x="36" y="59"/>
                      <a:pt x="0" y="2"/>
                      <a:pt x="25" y="1"/>
                    </a:cubicBezTo>
                    <a:cubicBezTo>
                      <a:pt x="50" y="0"/>
                      <a:pt x="73" y="23"/>
                      <a:pt x="79" y="37"/>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5" name="Freeform 645">
                <a:extLst>
                  <a:ext uri="{FF2B5EF4-FFF2-40B4-BE49-F238E27FC236}">
                    <a16:creationId xmlns:a16="http://schemas.microsoft.com/office/drawing/2014/main" id="{89D78EEB-69A3-4D03-816D-235933410A26}"/>
                  </a:ext>
                </a:extLst>
              </p:cNvPr>
              <p:cNvSpPr>
                <a:spLocks/>
              </p:cNvSpPr>
              <p:nvPr/>
            </p:nvSpPr>
            <p:spPr bwMode="auto">
              <a:xfrm>
                <a:off x="2830" y="3406"/>
                <a:ext cx="65" cy="63"/>
              </a:xfrm>
              <a:custGeom>
                <a:avLst/>
                <a:gdLst>
                  <a:gd name="T0" fmla="*/ 50 w 50"/>
                  <a:gd name="T1" fmla="*/ 0 h 49"/>
                  <a:gd name="T2" fmla="*/ 38 w 50"/>
                  <a:gd name="T3" fmla="*/ 44 h 49"/>
                  <a:gd name="T4" fmla="*/ 50 w 50"/>
                  <a:gd name="T5" fmla="*/ 0 h 49"/>
                </a:gdLst>
                <a:ahLst/>
                <a:cxnLst>
                  <a:cxn ang="0">
                    <a:pos x="T0" y="T1"/>
                  </a:cxn>
                  <a:cxn ang="0">
                    <a:pos x="T2" y="T3"/>
                  </a:cxn>
                  <a:cxn ang="0">
                    <a:pos x="T4" y="T5"/>
                  </a:cxn>
                </a:cxnLst>
                <a:rect l="0" t="0" r="r" b="b"/>
                <a:pathLst>
                  <a:path w="50" h="49">
                    <a:moveTo>
                      <a:pt x="50" y="0"/>
                    </a:moveTo>
                    <a:cubicBezTo>
                      <a:pt x="50" y="0"/>
                      <a:pt x="48" y="40"/>
                      <a:pt x="38" y="44"/>
                    </a:cubicBezTo>
                    <a:cubicBezTo>
                      <a:pt x="28" y="49"/>
                      <a:pt x="0" y="6"/>
                      <a:pt x="50" y="0"/>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6" name="Freeform 646">
                <a:extLst>
                  <a:ext uri="{FF2B5EF4-FFF2-40B4-BE49-F238E27FC236}">
                    <a16:creationId xmlns:a16="http://schemas.microsoft.com/office/drawing/2014/main" id="{0E25F15D-AD4B-4620-B433-B27F5FC48EED}"/>
                  </a:ext>
                </a:extLst>
              </p:cNvPr>
              <p:cNvSpPr>
                <a:spLocks/>
              </p:cNvSpPr>
              <p:nvPr/>
            </p:nvSpPr>
            <p:spPr bwMode="auto">
              <a:xfrm>
                <a:off x="2868" y="3341"/>
                <a:ext cx="54" cy="84"/>
              </a:xfrm>
              <a:custGeom>
                <a:avLst/>
                <a:gdLst>
                  <a:gd name="T0" fmla="*/ 34 w 42"/>
                  <a:gd name="T1" fmla="*/ 31 h 65"/>
                  <a:gd name="T2" fmla="*/ 8 w 42"/>
                  <a:gd name="T3" fmla="*/ 5 h 65"/>
                  <a:gd name="T4" fmla="*/ 8 w 42"/>
                  <a:gd name="T5" fmla="*/ 51 h 65"/>
                  <a:gd name="T6" fmla="*/ 34 w 42"/>
                  <a:gd name="T7" fmla="*/ 31 h 65"/>
                </a:gdLst>
                <a:ahLst/>
                <a:cxnLst>
                  <a:cxn ang="0">
                    <a:pos x="T0" y="T1"/>
                  </a:cxn>
                  <a:cxn ang="0">
                    <a:pos x="T2" y="T3"/>
                  </a:cxn>
                  <a:cxn ang="0">
                    <a:pos x="T4" y="T5"/>
                  </a:cxn>
                  <a:cxn ang="0">
                    <a:pos x="T6" y="T7"/>
                  </a:cxn>
                </a:cxnLst>
                <a:rect l="0" t="0" r="r" b="b"/>
                <a:pathLst>
                  <a:path w="42" h="65">
                    <a:moveTo>
                      <a:pt x="34" y="31"/>
                    </a:moveTo>
                    <a:cubicBezTo>
                      <a:pt x="34" y="31"/>
                      <a:pt x="12" y="0"/>
                      <a:pt x="8" y="5"/>
                    </a:cubicBezTo>
                    <a:cubicBezTo>
                      <a:pt x="4" y="10"/>
                      <a:pt x="0" y="37"/>
                      <a:pt x="8" y="51"/>
                    </a:cubicBezTo>
                    <a:cubicBezTo>
                      <a:pt x="16" y="65"/>
                      <a:pt x="42" y="41"/>
                      <a:pt x="34" y="3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7" name="Freeform 647">
                <a:extLst>
                  <a:ext uri="{FF2B5EF4-FFF2-40B4-BE49-F238E27FC236}">
                    <a16:creationId xmlns:a16="http://schemas.microsoft.com/office/drawing/2014/main" id="{6421D682-A0CC-4CFC-BFE3-5B7CCB54B1F9}"/>
                  </a:ext>
                </a:extLst>
              </p:cNvPr>
              <p:cNvSpPr>
                <a:spLocks/>
              </p:cNvSpPr>
              <p:nvPr/>
            </p:nvSpPr>
            <p:spPr bwMode="auto">
              <a:xfrm>
                <a:off x="2944" y="3467"/>
                <a:ext cx="82" cy="88"/>
              </a:xfrm>
              <a:custGeom>
                <a:avLst/>
                <a:gdLst>
                  <a:gd name="T0" fmla="*/ 0 w 64"/>
                  <a:gd name="T1" fmla="*/ 0 h 68"/>
                  <a:gd name="T2" fmla="*/ 54 w 64"/>
                  <a:gd name="T3" fmla="*/ 46 h 68"/>
                  <a:gd name="T4" fmla="*/ 0 w 64"/>
                  <a:gd name="T5" fmla="*/ 0 h 68"/>
                </a:gdLst>
                <a:ahLst/>
                <a:cxnLst>
                  <a:cxn ang="0">
                    <a:pos x="T0" y="T1"/>
                  </a:cxn>
                  <a:cxn ang="0">
                    <a:pos x="T2" y="T3"/>
                  </a:cxn>
                  <a:cxn ang="0">
                    <a:pos x="T4" y="T5"/>
                  </a:cxn>
                </a:cxnLst>
                <a:rect l="0" t="0" r="r" b="b"/>
                <a:pathLst>
                  <a:path w="64" h="68">
                    <a:moveTo>
                      <a:pt x="0" y="0"/>
                    </a:moveTo>
                    <a:cubicBezTo>
                      <a:pt x="0" y="0"/>
                      <a:pt x="64" y="25"/>
                      <a:pt x="54" y="46"/>
                    </a:cubicBezTo>
                    <a:cubicBezTo>
                      <a:pt x="45" y="68"/>
                      <a:pt x="4" y="14"/>
                      <a:pt x="0" y="0"/>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8" name="Freeform 648">
                <a:extLst>
                  <a:ext uri="{FF2B5EF4-FFF2-40B4-BE49-F238E27FC236}">
                    <a16:creationId xmlns:a16="http://schemas.microsoft.com/office/drawing/2014/main" id="{41EE71DF-680C-48E8-A40D-7D342F080DBA}"/>
                  </a:ext>
                </a:extLst>
              </p:cNvPr>
              <p:cNvSpPr>
                <a:spLocks/>
              </p:cNvSpPr>
              <p:nvPr/>
            </p:nvSpPr>
            <p:spPr bwMode="auto">
              <a:xfrm>
                <a:off x="2915" y="3443"/>
                <a:ext cx="39" cy="117"/>
              </a:xfrm>
              <a:custGeom>
                <a:avLst/>
                <a:gdLst>
                  <a:gd name="T0" fmla="*/ 21 w 30"/>
                  <a:gd name="T1" fmla="*/ 30 h 91"/>
                  <a:gd name="T2" fmla="*/ 15 w 30"/>
                  <a:gd name="T3" fmla="*/ 79 h 91"/>
                  <a:gd name="T4" fmla="*/ 21 w 30"/>
                  <a:gd name="T5" fmla="*/ 30 h 91"/>
                </a:gdLst>
                <a:ahLst/>
                <a:cxnLst>
                  <a:cxn ang="0">
                    <a:pos x="T0" y="T1"/>
                  </a:cxn>
                  <a:cxn ang="0">
                    <a:pos x="T2" y="T3"/>
                  </a:cxn>
                  <a:cxn ang="0">
                    <a:pos x="T4" y="T5"/>
                  </a:cxn>
                </a:cxnLst>
                <a:rect l="0" t="0" r="r" b="b"/>
                <a:pathLst>
                  <a:path w="30" h="91">
                    <a:moveTo>
                      <a:pt x="21" y="30"/>
                    </a:moveTo>
                    <a:cubicBezTo>
                      <a:pt x="21" y="30"/>
                      <a:pt x="30" y="68"/>
                      <a:pt x="15" y="79"/>
                    </a:cubicBezTo>
                    <a:cubicBezTo>
                      <a:pt x="0" y="91"/>
                      <a:pt x="2" y="0"/>
                      <a:pt x="21" y="30"/>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9" name="Freeform 649">
                <a:extLst>
                  <a:ext uri="{FF2B5EF4-FFF2-40B4-BE49-F238E27FC236}">
                    <a16:creationId xmlns:a16="http://schemas.microsoft.com/office/drawing/2014/main" id="{37255A3C-F9F8-434A-B1C4-435C65CDC2C6}"/>
                  </a:ext>
                </a:extLst>
              </p:cNvPr>
              <p:cNvSpPr>
                <a:spLocks/>
              </p:cNvSpPr>
              <p:nvPr/>
            </p:nvSpPr>
            <p:spPr bwMode="auto">
              <a:xfrm>
                <a:off x="2915" y="3444"/>
                <a:ext cx="95" cy="124"/>
              </a:xfrm>
              <a:custGeom>
                <a:avLst/>
                <a:gdLst>
                  <a:gd name="T0" fmla="*/ 25 w 74"/>
                  <a:gd name="T1" fmla="*/ 23 h 96"/>
                  <a:gd name="T2" fmla="*/ 52 w 74"/>
                  <a:gd name="T3" fmla="*/ 79 h 96"/>
                  <a:gd name="T4" fmla="*/ 25 w 74"/>
                  <a:gd name="T5" fmla="*/ 23 h 96"/>
                </a:gdLst>
                <a:ahLst/>
                <a:cxnLst>
                  <a:cxn ang="0">
                    <a:pos x="T0" y="T1"/>
                  </a:cxn>
                  <a:cxn ang="0">
                    <a:pos x="T2" y="T3"/>
                  </a:cxn>
                  <a:cxn ang="0">
                    <a:pos x="T4" y="T5"/>
                  </a:cxn>
                </a:cxnLst>
                <a:rect l="0" t="0" r="r" b="b"/>
                <a:pathLst>
                  <a:path w="74" h="96">
                    <a:moveTo>
                      <a:pt x="25" y="23"/>
                    </a:moveTo>
                    <a:cubicBezTo>
                      <a:pt x="25" y="23"/>
                      <a:pt x="74" y="62"/>
                      <a:pt x="52" y="79"/>
                    </a:cubicBezTo>
                    <a:cubicBezTo>
                      <a:pt x="31" y="96"/>
                      <a:pt x="0" y="0"/>
                      <a:pt x="25" y="23"/>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0" name="Freeform 650">
                <a:extLst>
                  <a:ext uri="{FF2B5EF4-FFF2-40B4-BE49-F238E27FC236}">
                    <a16:creationId xmlns:a16="http://schemas.microsoft.com/office/drawing/2014/main" id="{C10B4AD8-F914-47B7-942C-3D807850EEC1}"/>
                  </a:ext>
                </a:extLst>
              </p:cNvPr>
              <p:cNvSpPr>
                <a:spLocks/>
              </p:cNvSpPr>
              <p:nvPr/>
            </p:nvSpPr>
            <p:spPr bwMode="auto">
              <a:xfrm>
                <a:off x="2883" y="3442"/>
                <a:ext cx="116" cy="61"/>
              </a:xfrm>
              <a:custGeom>
                <a:avLst/>
                <a:gdLst>
                  <a:gd name="T0" fmla="*/ 48 w 90"/>
                  <a:gd name="T1" fmla="*/ 22 h 48"/>
                  <a:gd name="T2" fmla="*/ 87 w 90"/>
                  <a:gd name="T3" fmla="*/ 16 h 48"/>
                  <a:gd name="T4" fmla="*/ 46 w 90"/>
                  <a:gd name="T5" fmla="*/ 21 h 48"/>
                  <a:gd name="T6" fmla="*/ 11 w 90"/>
                  <a:gd name="T7" fmla="*/ 32 h 48"/>
                  <a:gd name="T8" fmla="*/ 48 w 90"/>
                  <a:gd name="T9" fmla="*/ 22 h 48"/>
                </a:gdLst>
                <a:ahLst/>
                <a:cxnLst>
                  <a:cxn ang="0">
                    <a:pos x="T0" y="T1"/>
                  </a:cxn>
                  <a:cxn ang="0">
                    <a:pos x="T2" y="T3"/>
                  </a:cxn>
                  <a:cxn ang="0">
                    <a:pos x="T4" y="T5"/>
                  </a:cxn>
                  <a:cxn ang="0">
                    <a:pos x="T6" y="T7"/>
                  </a:cxn>
                  <a:cxn ang="0">
                    <a:pos x="T8" y="T9"/>
                  </a:cxn>
                </a:cxnLst>
                <a:rect l="0" t="0" r="r" b="b"/>
                <a:pathLst>
                  <a:path w="90" h="48">
                    <a:moveTo>
                      <a:pt x="48" y="22"/>
                    </a:moveTo>
                    <a:cubicBezTo>
                      <a:pt x="57" y="24"/>
                      <a:pt x="84" y="29"/>
                      <a:pt x="87" y="16"/>
                    </a:cubicBezTo>
                    <a:cubicBezTo>
                      <a:pt x="90" y="0"/>
                      <a:pt x="60" y="9"/>
                      <a:pt x="46" y="21"/>
                    </a:cubicBezTo>
                    <a:cubicBezTo>
                      <a:pt x="39" y="21"/>
                      <a:pt x="20" y="20"/>
                      <a:pt x="11" y="32"/>
                    </a:cubicBezTo>
                    <a:cubicBezTo>
                      <a:pt x="0" y="46"/>
                      <a:pt x="33" y="48"/>
                      <a:pt x="48" y="22"/>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1" name="Freeform 651">
                <a:extLst>
                  <a:ext uri="{FF2B5EF4-FFF2-40B4-BE49-F238E27FC236}">
                    <a16:creationId xmlns:a16="http://schemas.microsoft.com/office/drawing/2014/main" id="{705DECF6-8DAE-4F4C-9C94-13C95E006F65}"/>
                  </a:ext>
                </a:extLst>
              </p:cNvPr>
              <p:cNvSpPr>
                <a:spLocks/>
              </p:cNvSpPr>
              <p:nvPr/>
            </p:nvSpPr>
            <p:spPr bwMode="auto">
              <a:xfrm>
                <a:off x="2971" y="3530"/>
                <a:ext cx="99" cy="146"/>
              </a:xfrm>
              <a:custGeom>
                <a:avLst/>
                <a:gdLst>
                  <a:gd name="T0" fmla="*/ 25 w 77"/>
                  <a:gd name="T1" fmla="*/ 37 h 113"/>
                  <a:gd name="T2" fmla="*/ 46 w 77"/>
                  <a:gd name="T3" fmla="*/ 94 h 113"/>
                  <a:gd name="T4" fmla="*/ 25 w 77"/>
                  <a:gd name="T5" fmla="*/ 37 h 113"/>
                </a:gdLst>
                <a:ahLst/>
                <a:cxnLst>
                  <a:cxn ang="0">
                    <a:pos x="T0" y="T1"/>
                  </a:cxn>
                  <a:cxn ang="0">
                    <a:pos x="T2" y="T3"/>
                  </a:cxn>
                  <a:cxn ang="0">
                    <a:pos x="T4" y="T5"/>
                  </a:cxn>
                </a:cxnLst>
                <a:rect l="0" t="0" r="r" b="b"/>
                <a:pathLst>
                  <a:path w="77" h="113">
                    <a:moveTo>
                      <a:pt x="25" y="37"/>
                    </a:moveTo>
                    <a:cubicBezTo>
                      <a:pt x="25" y="37"/>
                      <a:pt x="77" y="75"/>
                      <a:pt x="46" y="94"/>
                    </a:cubicBezTo>
                    <a:cubicBezTo>
                      <a:pt x="14" y="113"/>
                      <a:pt x="0" y="0"/>
                      <a:pt x="25" y="37"/>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2" name="Freeform 652">
                <a:extLst>
                  <a:ext uri="{FF2B5EF4-FFF2-40B4-BE49-F238E27FC236}">
                    <a16:creationId xmlns:a16="http://schemas.microsoft.com/office/drawing/2014/main" id="{274C1717-DDBE-4081-BAE4-74EDA95C68E0}"/>
                  </a:ext>
                </a:extLst>
              </p:cNvPr>
              <p:cNvSpPr>
                <a:spLocks/>
              </p:cNvSpPr>
              <p:nvPr/>
            </p:nvSpPr>
            <p:spPr bwMode="auto">
              <a:xfrm>
                <a:off x="2960" y="3541"/>
                <a:ext cx="52" cy="117"/>
              </a:xfrm>
              <a:custGeom>
                <a:avLst/>
                <a:gdLst>
                  <a:gd name="T0" fmla="*/ 27 w 40"/>
                  <a:gd name="T1" fmla="*/ 28 h 91"/>
                  <a:gd name="T2" fmla="*/ 8 w 40"/>
                  <a:gd name="T3" fmla="*/ 91 h 91"/>
                  <a:gd name="T4" fmla="*/ 27 w 40"/>
                  <a:gd name="T5" fmla="*/ 28 h 91"/>
                </a:gdLst>
                <a:ahLst/>
                <a:cxnLst>
                  <a:cxn ang="0">
                    <a:pos x="T0" y="T1"/>
                  </a:cxn>
                  <a:cxn ang="0">
                    <a:pos x="T2" y="T3"/>
                  </a:cxn>
                  <a:cxn ang="0">
                    <a:pos x="T4" y="T5"/>
                  </a:cxn>
                </a:cxnLst>
                <a:rect l="0" t="0" r="r" b="b"/>
                <a:pathLst>
                  <a:path w="40" h="91">
                    <a:moveTo>
                      <a:pt x="27" y="28"/>
                    </a:moveTo>
                    <a:cubicBezTo>
                      <a:pt x="27" y="28"/>
                      <a:pt x="40" y="78"/>
                      <a:pt x="8" y="91"/>
                    </a:cubicBezTo>
                    <a:cubicBezTo>
                      <a:pt x="8" y="91"/>
                      <a:pt x="0" y="0"/>
                      <a:pt x="27" y="28"/>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3" name="Freeform 653">
                <a:extLst>
                  <a:ext uri="{FF2B5EF4-FFF2-40B4-BE49-F238E27FC236}">
                    <a16:creationId xmlns:a16="http://schemas.microsoft.com/office/drawing/2014/main" id="{60AABA21-BE3C-4A8A-9492-7560DE9D8342}"/>
                  </a:ext>
                </a:extLst>
              </p:cNvPr>
              <p:cNvSpPr>
                <a:spLocks/>
              </p:cNvSpPr>
              <p:nvPr/>
            </p:nvSpPr>
            <p:spPr bwMode="auto">
              <a:xfrm>
                <a:off x="2938" y="3546"/>
                <a:ext cx="99" cy="64"/>
              </a:xfrm>
              <a:custGeom>
                <a:avLst/>
                <a:gdLst>
                  <a:gd name="T0" fmla="*/ 15 w 77"/>
                  <a:gd name="T1" fmla="*/ 24 h 50"/>
                  <a:gd name="T2" fmla="*/ 44 w 77"/>
                  <a:gd name="T3" fmla="*/ 24 h 50"/>
                  <a:gd name="T4" fmla="*/ 68 w 77"/>
                  <a:gd name="T5" fmla="*/ 34 h 50"/>
                  <a:gd name="T6" fmla="*/ 45 w 77"/>
                  <a:gd name="T7" fmla="*/ 19 h 50"/>
                  <a:gd name="T8" fmla="*/ 10 w 77"/>
                  <a:gd name="T9" fmla="*/ 5 h 50"/>
                  <a:gd name="T10" fmla="*/ 15 w 77"/>
                  <a:gd name="T11" fmla="*/ 24 h 50"/>
                </a:gdLst>
                <a:ahLst/>
                <a:cxnLst>
                  <a:cxn ang="0">
                    <a:pos x="T0" y="T1"/>
                  </a:cxn>
                  <a:cxn ang="0">
                    <a:pos x="T2" y="T3"/>
                  </a:cxn>
                  <a:cxn ang="0">
                    <a:pos x="T4" y="T5"/>
                  </a:cxn>
                  <a:cxn ang="0">
                    <a:pos x="T6" y="T7"/>
                  </a:cxn>
                  <a:cxn ang="0">
                    <a:pos x="T8" y="T9"/>
                  </a:cxn>
                  <a:cxn ang="0">
                    <a:pos x="T10" y="T11"/>
                  </a:cxn>
                </a:cxnLst>
                <a:rect l="0" t="0" r="r" b="b"/>
                <a:pathLst>
                  <a:path w="77" h="50">
                    <a:moveTo>
                      <a:pt x="15" y="24"/>
                    </a:moveTo>
                    <a:cubicBezTo>
                      <a:pt x="31" y="28"/>
                      <a:pt x="35" y="20"/>
                      <a:pt x="44" y="24"/>
                    </a:cubicBezTo>
                    <a:cubicBezTo>
                      <a:pt x="52" y="36"/>
                      <a:pt x="58" y="50"/>
                      <a:pt x="68" y="34"/>
                    </a:cubicBezTo>
                    <a:cubicBezTo>
                      <a:pt x="77" y="19"/>
                      <a:pt x="55" y="19"/>
                      <a:pt x="45" y="19"/>
                    </a:cubicBezTo>
                    <a:cubicBezTo>
                      <a:pt x="41" y="12"/>
                      <a:pt x="28" y="0"/>
                      <a:pt x="10" y="5"/>
                    </a:cubicBezTo>
                    <a:cubicBezTo>
                      <a:pt x="1" y="8"/>
                      <a:pt x="0" y="21"/>
                      <a:pt x="15" y="24"/>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4" name="Freeform 654">
                <a:extLst>
                  <a:ext uri="{FF2B5EF4-FFF2-40B4-BE49-F238E27FC236}">
                    <a16:creationId xmlns:a16="http://schemas.microsoft.com/office/drawing/2014/main" id="{EEBF273D-524F-4C8E-B85E-ECD202D1BDA0}"/>
                  </a:ext>
                </a:extLst>
              </p:cNvPr>
              <p:cNvSpPr>
                <a:spLocks/>
              </p:cNvSpPr>
              <p:nvPr/>
            </p:nvSpPr>
            <p:spPr bwMode="auto">
              <a:xfrm>
                <a:off x="3017" y="3651"/>
                <a:ext cx="81" cy="120"/>
              </a:xfrm>
              <a:custGeom>
                <a:avLst/>
                <a:gdLst>
                  <a:gd name="T0" fmla="*/ 23 w 63"/>
                  <a:gd name="T1" fmla="*/ 18 h 93"/>
                  <a:gd name="T2" fmla="*/ 47 w 63"/>
                  <a:gd name="T3" fmla="*/ 76 h 93"/>
                  <a:gd name="T4" fmla="*/ 24 w 63"/>
                  <a:gd name="T5" fmla="*/ 69 h 93"/>
                  <a:gd name="T6" fmla="*/ 1 w 63"/>
                  <a:gd name="T7" fmla="*/ 61 h 93"/>
                  <a:gd name="T8" fmla="*/ 23 w 63"/>
                  <a:gd name="T9" fmla="*/ 18 h 93"/>
                </a:gdLst>
                <a:ahLst/>
                <a:cxnLst>
                  <a:cxn ang="0">
                    <a:pos x="T0" y="T1"/>
                  </a:cxn>
                  <a:cxn ang="0">
                    <a:pos x="T2" y="T3"/>
                  </a:cxn>
                  <a:cxn ang="0">
                    <a:pos x="T4" y="T5"/>
                  </a:cxn>
                  <a:cxn ang="0">
                    <a:pos x="T6" y="T7"/>
                  </a:cxn>
                  <a:cxn ang="0">
                    <a:pos x="T8" y="T9"/>
                  </a:cxn>
                </a:cxnLst>
                <a:rect l="0" t="0" r="r" b="b"/>
                <a:pathLst>
                  <a:path w="63" h="93">
                    <a:moveTo>
                      <a:pt x="23" y="18"/>
                    </a:moveTo>
                    <a:cubicBezTo>
                      <a:pt x="23" y="18"/>
                      <a:pt x="63" y="73"/>
                      <a:pt x="47" y="76"/>
                    </a:cubicBezTo>
                    <a:cubicBezTo>
                      <a:pt x="31" y="80"/>
                      <a:pt x="28" y="62"/>
                      <a:pt x="24" y="69"/>
                    </a:cubicBezTo>
                    <a:cubicBezTo>
                      <a:pt x="20" y="76"/>
                      <a:pt x="1" y="93"/>
                      <a:pt x="1" y="61"/>
                    </a:cubicBezTo>
                    <a:cubicBezTo>
                      <a:pt x="0" y="29"/>
                      <a:pt x="11" y="0"/>
                      <a:pt x="23" y="18"/>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5" name="Freeform 655">
                <a:extLst>
                  <a:ext uri="{FF2B5EF4-FFF2-40B4-BE49-F238E27FC236}">
                    <a16:creationId xmlns:a16="http://schemas.microsoft.com/office/drawing/2014/main" id="{7C894A51-4035-4CD6-BD85-789764C32764}"/>
                  </a:ext>
                </a:extLst>
              </p:cNvPr>
              <p:cNvSpPr>
                <a:spLocks/>
              </p:cNvSpPr>
              <p:nvPr/>
            </p:nvSpPr>
            <p:spPr bwMode="auto">
              <a:xfrm>
                <a:off x="3003" y="3655"/>
                <a:ext cx="79" cy="53"/>
              </a:xfrm>
              <a:custGeom>
                <a:avLst/>
                <a:gdLst>
                  <a:gd name="T0" fmla="*/ 24 w 62"/>
                  <a:gd name="T1" fmla="*/ 12 h 41"/>
                  <a:gd name="T2" fmla="*/ 55 w 62"/>
                  <a:gd name="T3" fmla="*/ 22 h 41"/>
                  <a:gd name="T4" fmla="*/ 21 w 62"/>
                  <a:gd name="T5" fmla="*/ 9 h 41"/>
                  <a:gd name="T6" fmla="*/ 22 w 62"/>
                  <a:gd name="T7" fmla="*/ 9 h 41"/>
                  <a:gd name="T8" fmla="*/ 3 w 62"/>
                  <a:gd name="T9" fmla="*/ 26 h 41"/>
                  <a:gd name="T10" fmla="*/ 24 w 62"/>
                  <a:gd name="T11" fmla="*/ 12 h 41"/>
                </a:gdLst>
                <a:ahLst/>
                <a:cxnLst>
                  <a:cxn ang="0">
                    <a:pos x="T0" y="T1"/>
                  </a:cxn>
                  <a:cxn ang="0">
                    <a:pos x="T2" y="T3"/>
                  </a:cxn>
                  <a:cxn ang="0">
                    <a:pos x="T4" y="T5"/>
                  </a:cxn>
                  <a:cxn ang="0">
                    <a:pos x="T6" y="T7"/>
                  </a:cxn>
                  <a:cxn ang="0">
                    <a:pos x="T8" y="T9"/>
                  </a:cxn>
                  <a:cxn ang="0">
                    <a:pos x="T10" y="T11"/>
                  </a:cxn>
                </a:cxnLst>
                <a:rect l="0" t="0" r="r" b="b"/>
                <a:pathLst>
                  <a:path w="62" h="41">
                    <a:moveTo>
                      <a:pt x="24" y="12"/>
                    </a:moveTo>
                    <a:cubicBezTo>
                      <a:pt x="30" y="20"/>
                      <a:pt x="49" y="41"/>
                      <a:pt x="55" y="22"/>
                    </a:cubicBezTo>
                    <a:cubicBezTo>
                      <a:pt x="62" y="0"/>
                      <a:pt x="21" y="9"/>
                      <a:pt x="21" y="9"/>
                    </a:cubicBezTo>
                    <a:cubicBezTo>
                      <a:pt x="21" y="9"/>
                      <a:pt x="22" y="9"/>
                      <a:pt x="22" y="9"/>
                    </a:cubicBezTo>
                    <a:cubicBezTo>
                      <a:pt x="16" y="11"/>
                      <a:pt x="5" y="16"/>
                      <a:pt x="3" y="26"/>
                    </a:cubicBezTo>
                    <a:cubicBezTo>
                      <a:pt x="0" y="38"/>
                      <a:pt x="16" y="22"/>
                      <a:pt x="24" y="12"/>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6" name="Freeform 656">
                <a:extLst>
                  <a:ext uri="{FF2B5EF4-FFF2-40B4-BE49-F238E27FC236}">
                    <a16:creationId xmlns:a16="http://schemas.microsoft.com/office/drawing/2014/main" id="{9AA50BA9-A765-47A3-90BC-608E49ADB6D7}"/>
                  </a:ext>
                </a:extLst>
              </p:cNvPr>
              <p:cNvSpPr>
                <a:spLocks/>
              </p:cNvSpPr>
              <p:nvPr/>
            </p:nvSpPr>
            <p:spPr bwMode="auto">
              <a:xfrm>
                <a:off x="3673" y="2739"/>
                <a:ext cx="64" cy="75"/>
              </a:xfrm>
              <a:custGeom>
                <a:avLst/>
                <a:gdLst>
                  <a:gd name="T0" fmla="*/ 50 w 50"/>
                  <a:gd name="T1" fmla="*/ 0 h 58"/>
                  <a:gd name="T2" fmla="*/ 19 w 50"/>
                  <a:gd name="T3" fmla="*/ 53 h 58"/>
                  <a:gd name="T4" fmla="*/ 50 w 50"/>
                  <a:gd name="T5" fmla="*/ 0 h 58"/>
                </a:gdLst>
                <a:ahLst/>
                <a:cxnLst>
                  <a:cxn ang="0">
                    <a:pos x="T0" y="T1"/>
                  </a:cxn>
                  <a:cxn ang="0">
                    <a:pos x="T2" y="T3"/>
                  </a:cxn>
                  <a:cxn ang="0">
                    <a:pos x="T4" y="T5"/>
                  </a:cxn>
                </a:cxnLst>
                <a:rect l="0" t="0" r="r" b="b"/>
                <a:pathLst>
                  <a:path w="50" h="58">
                    <a:moveTo>
                      <a:pt x="50" y="0"/>
                    </a:moveTo>
                    <a:cubicBezTo>
                      <a:pt x="50" y="0"/>
                      <a:pt x="38" y="58"/>
                      <a:pt x="19" y="53"/>
                    </a:cubicBezTo>
                    <a:cubicBezTo>
                      <a:pt x="0" y="48"/>
                      <a:pt x="17" y="8"/>
                      <a:pt x="50" y="0"/>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7" name="Freeform 657">
                <a:extLst>
                  <a:ext uri="{FF2B5EF4-FFF2-40B4-BE49-F238E27FC236}">
                    <a16:creationId xmlns:a16="http://schemas.microsoft.com/office/drawing/2014/main" id="{72A1C77C-F210-458C-9053-5C69B543C1CD}"/>
                  </a:ext>
                </a:extLst>
              </p:cNvPr>
              <p:cNvSpPr>
                <a:spLocks/>
              </p:cNvSpPr>
              <p:nvPr/>
            </p:nvSpPr>
            <p:spPr bwMode="auto">
              <a:xfrm>
                <a:off x="3567" y="2554"/>
                <a:ext cx="67" cy="47"/>
              </a:xfrm>
              <a:custGeom>
                <a:avLst/>
                <a:gdLst>
                  <a:gd name="T0" fmla="*/ 52 w 52"/>
                  <a:gd name="T1" fmla="*/ 0 h 36"/>
                  <a:gd name="T2" fmla="*/ 19 w 52"/>
                  <a:gd name="T3" fmla="*/ 34 h 36"/>
                  <a:gd name="T4" fmla="*/ 52 w 52"/>
                  <a:gd name="T5" fmla="*/ 0 h 36"/>
                </a:gdLst>
                <a:ahLst/>
                <a:cxnLst>
                  <a:cxn ang="0">
                    <a:pos x="T0" y="T1"/>
                  </a:cxn>
                  <a:cxn ang="0">
                    <a:pos x="T2" y="T3"/>
                  </a:cxn>
                  <a:cxn ang="0">
                    <a:pos x="T4" y="T5"/>
                  </a:cxn>
                </a:cxnLst>
                <a:rect l="0" t="0" r="r" b="b"/>
                <a:pathLst>
                  <a:path w="52" h="36">
                    <a:moveTo>
                      <a:pt x="52" y="0"/>
                    </a:moveTo>
                    <a:cubicBezTo>
                      <a:pt x="52" y="0"/>
                      <a:pt x="31" y="36"/>
                      <a:pt x="19" y="34"/>
                    </a:cubicBezTo>
                    <a:cubicBezTo>
                      <a:pt x="8" y="32"/>
                      <a:pt x="0" y="3"/>
                      <a:pt x="52" y="0"/>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8" name="Freeform 658">
                <a:extLst>
                  <a:ext uri="{FF2B5EF4-FFF2-40B4-BE49-F238E27FC236}">
                    <a16:creationId xmlns:a16="http://schemas.microsoft.com/office/drawing/2014/main" id="{6DAEF4FD-CAEA-4A3D-B0D4-12F05172D660}"/>
                  </a:ext>
                </a:extLst>
              </p:cNvPr>
              <p:cNvSpPr>
                <a:spLocks/>
              </p:cNvSpPr>
              <p:nvPr/>
            </p:nvSpPr>
            <p:spPr bwMode="auto">
              <a:xfrm>
                <a:off x="3182" y="1851"/>
                <a:ext cx="572" cy="921"/>
              </a:xfrm>
              <a:custGeom>
                <a:avLst/>
                <a:gdLst>
                  <a:gd name="T0" fmla="*/ 1 w 445"/>
                  <a:gd name="T1" fmla="*/ 1 h 716"/>
                  <a:gd name="T2" fmla="*/ 1 w 445"/>
                  <a:gd name="T3" fmla="*/ 1 h 716"/>
                  <a:gd name="T4" fmla="*/ 5 w 445"/>
                  <a:gd name="T5" fmla="*/ 2 h 716"/>
                  <a:gd name="T6" fmla="*/ 215 w 445"/>
                  <a:gd name="T7" fmla="*/ 303 h 716"/>
                  <a:gd name="T8" fmla="*/ 282 w 445"/>
                  <a:gd name="T9" fmla="*/ 394 h 716"/>
                  <a:gd name="T10" fmla="*/ 444 w 445"/>
                  <a:gd name="T11" fmla="*/ 712 h 716"/>
                  <a:gd name="T12" fmla="*/ 443 w 445"/>
                  <a:gd name="T13" fmla="*/ 716 h 716"/>
                  <a:gd name="T14" fmla="*/ 439 w 445"/>
                  <a:gd name="T15" fmla="*/ 714 h 716"/>
                  <a:gd name="T16" fmla="*/ 278 w 445"/>
                  <a:gd name="T17" fmla="*/ 397 h 716"/>
                  <a:gd name="T18" fmla="*/ 210 w 445"/>
                  <a:gd name="T19" fmla="*/ 307 h 716"/>
                  <a:gd name="T20" fmla="*/ 0 w 445"/>
                  <a:gd name="T21" fmla="*/ 4 h 716"/>
                  <a:gd name="T22" fmla="*/ 1 w 445"/>
                  <a:gd name="T23" fmla="*/ 1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5" h="716">
                    <a:moveTo>
                      <a:pt x="1" y="1"/>
                    </a:moveTo>
                    <a:cubicBezTo>
                      <a:pt x="1" y="1"/>
                      <a:pt x="1" y="1"/>
                      <a:pt x="1" y="1"/>
                    </a:cubicBezTo>
                    <a:cubicBezTo>
                      <a:pt x="3" y="0"/>
                      <a:pt x="4" y="0"/>
                      <a:pt x="5" y="2"/>
                    </a:cubicBezTo>
                    <a:cubicBezTo>
                      <a:pt x="51" y="88"/>
                      <a:pt x="146" y="212"/>
                      <a:pt x="215" y="303"/>
                    </a:cubicBezTo>
                    <a:cubicBezTo>
                      <a:pt x="243" y="341"/>
                      <a:pt x="268" y="374"/>
                      <a:pt x="282" y="394"/>
                    </a:cubicBezTo>
                    <a:cubicBezTo>
                      <a:pt x="329" y="462"/>
                      <a:pt x="443" y="709"/>
                      <a:pt x="444" y="712"/>
                    </a:cubicBezTo>
                    <a:cubicBezTo>
                      <a:pt x="445" y="713"/>
                      <a:pt x="444" y="715"/>
                      <a:pt x="443" y="716"/>
                    </a:cubicBezTo>
                    <a:cubicBezTo>
                      <a:pt x="441" y="716"/>
                      <a:pt x="440" y="716"/>
                      <a:pt x="439" y="714"/>
                    </a:cubicBezTo>
                    <a:cubicBezTo>
                      <a:pt x="438" y="712"/>
                      <a:pt x="324" y="465"/>
                      <a:pt x="278" y="397"/>
                    </a:cubicBezTo>
                    <a:cubicBezTo>
                      <a:pt x="264" y="377"/>
                      <a:pt x="239" y="345"/>
                      <a:pt x="210" y="307"/>
                    </a:cubicBezTo>
                    <a:cubicBezTo>
                      <a:pt x="141" y="216"/>
                      <a:pt x="46" y="91"/>
                      <a:pt x="0" y="4"/>
                    </a:cubicBezTo>
                    <a:cubicBezTo>
                      <a:pt x="0" y="3"/>
                      <a:pt x="0" y="2"/>
                      <a:pt x="1" y="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9" name="Freeform 659">
                <a:extLst>
                  <a:ext uri="{FF2B5EF4-FFF2-40B4-BE49-F238E27FC236}">
                    <a16:creationId xmlns:a16="http://schemas.microsoft.com/office/drawing/2014/main" id="{A5DE2BED-6070-46F1-8EE8-7979FD767115}"/>
                  </a:ext>
                </a:extLst>
              </p:cNvPr>
              <p:cNvSpPr>
                <a:spLocks/>
              </p:cNvSpPr>
              <p:nvPr/>
            </p:nvSpPr>
            <p:spPr bwMode="auto">
              <a:xfrm>
                <a:off x="3349" y="2134"/>
                <a:ext cx="117" cy="118"/>
              </a:xfrm>
              <a:custGeom>
                <a:avLst/>
                <a:gdLst>
                  <a:gd name="T0" fmla="*/ 30 w 91"/>
                  <a:gd name="T1" fmla="*/ 11 h 92"/>
                  <a:gd name="T2" fmla="*/ 78 w 91"/>
                  <a:gd name="T3" fmla="*/ 61 h 92"/>
                  <a:gd name="T4" fmla="*/ 58 w 91"/>
                  <a:gd name="T5" fmla="*/ 72 h 92"/>
                  <a:gd name="T6" fmla="*/ 50 w 91"/>
                  <a:gd name="T7" fmla="*/ 89 h 92"/>
                  <a:gd name="T8" fmla="*/ 30 w 91"/>
                  <a:gd name="T9" fmla="*/ 11 h 92"/>
                </a:gdLst>
                <a:ahLst/>
                <a:cxnLst>
                  <a:cxn ang="0">
                    <a:pos x="T0" y="T1"/>
                  </a:cxn>
                  <a:cxn ang="0">
                    <a:pos x="T2" y="T3"/>
                  </a:cxn>
                  <a:cxn ang="0">
                    <a:pos x="T4" y="T5"/>
                  </a:cxn>
                  <a:cxn ang="0">
                    <a:pos x="T6" y="T7"/>
                  </a:cxn>
                  <a:cxn ang="0">
                    <a:pos x="T8" y="T9"/>
                  </a:cxn>
                </a:cxnLst>
                <a:rect l="0" t="0" r="r" b="b"/>
                <a:pathLst>
                  <a:path w="91" h="92">
                    <a:moveTo>
                      <a:pt x="30" y="11"/>
                    </a:moveTo>
                    <a:cubicBezTo>
                      <a:pt x="30" y="11"/>
                      <a:pt x="91" y="35"/>
                      <a:pt x="78" y="61"/>
                    </a:cubicBezTo>
                    <a:cubicBezTo>
                      <a:pt x="66" y="87"/>
                      <a:pt x="58" y="72"/>
                      <a:pt x="58" y="72"/>
                    </a:cubicBezTo>
                    <a:cubicBezTo>
                      <a:pt x="58" y="72"/>
                      <a:pt x="61" y="92"/>
                      <a:pt x="50" y="89"/>
                    </a:cubicBezTo>
                    <a:cubicBezTo>
                      <a:pt x="39" y="86"/>
                      <a:pt x="0" y="0"/>
                      <a:pt x="30" y="11"/>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0" name="Freeform 660">
                <a:extLst>
                  <a:ext uri="{FF2B5EF4-FFF2-40B4-BE49-F238E27FC236}">
                    <a16:creationId xmlns:a16="http://schemas.microsoft.com/office/drawing/2014/main" id="{E90E3F2D-1D60-4094-BC39-85545EF47773}"/>
                  </a:ext>
                </a:extLst>
              </p:cNvPr>
              <p:cNvSpPr>
                <a:spLocks/>
              </p:cNvSpPr>
              <p:nvPr/>
            </p:nvSpPr>
            <p:spPr bwMode="auto">
              <a:xfrm>
                <a:off x="3359" y="2134"/>
                <a:ext cx="67" cy="63"/>
              </a:xfrm>
              <a:custGeom>
                <a:avLst/>
                <a:gdLst>
                  <a:gd name="T0" fmla="*/ 10 w 52"/>
                  <a:gd name="T1" fmla="*/ 0 h 49"/>
                  <a:gd name="T2" fmla="*/ 38 w 52"/>
                  <a:gd name="T3" fmla="*/ 27 h 49"/>
                  <a:gd name="T4" fmla="*/ 18 w 52"/>
                  <a:gd name="T5" fmla="*/ 42 h 49"/>
                  <a:gd name="T6" fmla="*/ 10 w 52"/>
                  <a:gd name="T7" fmla="*/ 0 h 49"/>
                </a:gdLst>
                <a:ahLst/>
                <a:cxnLst>
                  <a:cxn ang="0">
                    <a:pos x="T0" y="T1"/>
                  </a:cxn>
                  <a:cxn ang="0">
                    <a:pos x="T2" y="T3"/>
                  </a:cxn>
                  <a:cxn ang="0">
                    <a:pos x="T4" y="T5"/>
                  </a:cxn>
                  <a:cxn ang="0">
                    <a:pos x="T6" y="T7"/>
                  </a:cxn>
                </a:cxnLst>
                <a:rect l="0" t="0" r="r" b="b"/>
                <a:pathLst>
                  <a:path w="52" h="49">
                    <a:moveTo>
                      <a:pt x="10" y="0"/>
                    </a:moveTo>
                    <a:cubicBezTo>
                      <a:pt x="10" y="0"/>
                      <a:pt x="52" y="4"/>
                      <a:pt x="38" y="27"/>
                    </a:cubicBezTo>
                    <a:cubicBezTo>
                      <a:pt x="24" y="49"/>
                      <a:pt x="29" y="49"/>
                      <a:pt x="18" y="42"/>
                    </a:cubicBezTo>
                    <a:cubicBezTo>
                      <a:pt x="7" y="35"/>
                      <a:pt x="0" y="4"/>
                      <a:pt x="10"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1" name="Freeform 661">
                <a:extLst>
                  <a:ext uri="{FF2B5EF4-FFF2-40B4-BE49-F238E27FC236}">
                    <a16:creationId xmlns:a16="http://schemas.microsoft.com/office/drawing/2014/main" id="{629C954C-E51F-4A99-86A6-3FEB1745C6EA}"/>
                  </a:ext>
                </a:extLst>
              </p:cNvPr>
              <p:cNvSpPr>
                <a:spLocks/>
              </p:cNvSpPr>
              <p:nvPr/>
            </p:nvSpPr>
            <p:spPr bwMode="auto">
              <a:xfrm>
                <a:off x="3506" y="2306"/>
                <a:ext cx="86" cy="107"/>
              </a:xfrm>
              <a:custGeom>
                <a:avLst/>
                <a:gdLst>
                  <a:gd name="T0" fmla="*/ 0 w 67"/>
                  <a:gd name="T1" fmla="*/ 0 h 83"/>
                  <a:gd name="T2" fmla="*/ 51 w 67"/>
                  <a:gd name="T3" fmla="*/ 45 h 83"/>
                  <a:gd name="T4" fmla="*/ 0 w 67"/>
                  <a:gd name="T5" fmla="*/ 0 h 83"/>
                </a:gdLst>
                <a:ahLst/>
                <a:cxnLst>
                  <a:cxn ang="0">
                    <a:pos x="T0" y="T1"/>
                  </a:cxn>
                  <a:cxn ang="0">
                    <a:pos x="T2" y="T3"/>
                  </a:cxn>
                  <a:cxn ang="0">
                    <a:pos x="T4" y="T5"/>
                  </a:cxn>
                </a:cxnLst>
                <a:rect l="0" t="0" r="r" b="b"/>
                <a:pathLst>
                  <a:path w="67" h="83">
                    <a:moveTo>
                      <a:pt x="0" y="0"/>
                    </a:moveTo>
                    <a:cubicBezTo>
                      <a:pt x="0" y="0"/>
                      <a:pt x="67" y="18"/>
                      <a:pt x="51" y="45"/>
                    </a:cubicBezTo>
                    <a:cubicBezTo>
                      <a:pt x="34" y="72"/>
                      <a:pt x="3" y="83"/>
                      <a:pt x="0" y="0"/>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2" name="Freeform 662">
                <a:extLst>
                  <a:ext uri="{FF2B5EF4-FFF2-40B4-BE49-F238E27FC236}">
                    <a16:creationId xmlns:a16="http://schemas.microsoft.com/office/drawing/2014/main" id="{BBC2098C-3436-403B-9696-D2C1ED58049B}"/>
                  </a:ext>
                </a:extLst>
              </p:cNvPr>
              <p:cNvSpPr>
                <a:spLocks/>
              </p:cNvSpPr>
              <p:nvPr/>
            </p:nvSpPr>
            <p:spPr bwMode="auto">
              <a:xfrm>
                <a:off x="3493" y="2280"/>
                <a:ext cx="56" cy="104"/>
              </a:xfrm>
              <a:custGeom>
                <a:avLst/>
                <a:gdLst>
                  <a:gd name="T0" fmla="*/ 35 w 44"/>
                  <a:gd name="T1" fmla="*/ 25 h 81"/>
                  <a:gd name="T2" fmla="*/ 3 w 44"/>
                  <a:gd name="T3" fmla="*/ 22 h 81"/>
                  <a:gd name="T4" fmla="*/ 16 w 44"/>
                  <a:gd name="T5" fmla="*/ 61 h 81"/>
                  <a:gd name="T6" fmla="*/ 40 w 44"/>
                  <a:gd name="T7" fmla="*/ 31 h 81"/>
                  <a:gd name="T8" fmla="*/ 35 w 44"/>
                  <a:gd name="T9" fmla="*/ 25 h 81"/>
                </a:gdLst>
                <a:ahLst/>
                <a:cxnLst>
                  <a:cxn ang="0">
                    <a:pos x="T0" y="T1"/>
                  </a:cxn>
                  <a:cxn ang="0">
                    <a:pos x="T2" y="T3"/>
                  </a:cxn>
                  <a:cxn ang="0">
                    <a:pos x="T4" y="T5"/>
                  </a:cxn>
                  <a:cxn ang="0">
                    <a:pos x="T6" y="T7"/>
                  </a:cxn>
                  <a:cxn ang="0">
                    <a:pos x="T8" y="T9"/>
                  </a:cxn>
                </a:cxnLst>
                <a:rect l="0" t="0" r="r" b="b"/>
                <a:pathLst>
                  <a:path w="44" h="81">
                    <a:moveTo>
                      <a:pt x="35" y="25"/>
                    </a:moveTo>
                    <a:cubicBezTo>
                      <a:pt x="35" y="25"/>
                      <a:pt x="0" y="0"/>
                      <a:pt x="3" y="22"/>
                    </a:cubicBezTo>
                    <a:cubicBezTo>
                      <a:pt x="7" y="45"/>
                      <a:pt x="12" y="81"/>
                      <a:pt x="16" y="61"/>
                    </a:cubicBezTo>
                    <a:cubicBezTo>
                      <a:pt x="20" y="40"/>
                      <a:pt x="44" y="45"/>
                      <a:pt x="40" y="31"/>
                    </a:cubicBezTo>
                    <a:cubicBezTo>
                      <a:pt x="36" y="18"/>
                      <a:pt x="35" y="25"/>
                      <a:pt x="35" y="2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3" name="Freeform 663">
                <a:extLst>
                  <a:ext uri="{FF2B5EF4-FFF2-40B4-BE49-F238E27FC236}">
                    <a16:creationId xmlns:a16="http://schemas.microsoft.com/office/drawing/2014/main" id="{7123B3BD-6DB0-40B6-A4EC-D135BD609B72}"/>
                  </a:ext>
                </a:extLst>
              </p:cNvPr>
              <p:cNvSpPr>
                <a:spLocks/>
              </p:cNvSpPr>
              <p:nvPr/>
            </p:nvSpPr>
            <p:spPr bwMode="auto">
              <a:xfrm>
                <a:off x="3592" y="2438"/>
                <a:ext cx="59" cy="45"/>
              </a:xfrm>
              <a:custGeom>
                <a:avLst/>
                <a:gdLst>
                  <a:gd name="T0" fmla="*/ 0 w 46"/>
                  <a:gd name="T1" fmla="*/ 0 h 35"/>
                  <a:gd name="T2" fmla="*/ 38 w 46"/>
                  <a:gd name="T3" fmla="*/ 18 h 35"/>
                  <a:gd name="T4" fmla="*/ 0 w 46"/>
                  <a:gd name="T5" fmla="*/ 0 h 35"/>
                </a:gdLst>
                <a:ahLst/>
                <a:cxnLst>
                  <a:cxn ang="0">
                    <a:pos x="T0" y="T1"/>
                  </a:cxn>
                  <a:cxn ang="0">
                    <a:pos x="T2" y="T3"/>
                  </a:cxn>
                  <a:cxn ang="0">
                    <a:pos x="T4" y="T5"/>
                  </a:cxn>
                </a:cxnLst>
                <a:rect l="0" t="0" r="r" b="b"/>
                <a:pathLst>
                  <a:path w="46" h="35">
                    <a:moveTo>
                      <a:pt x="0" y="0"/>
                    </a:moveTo>
                    <a:cubicBezTo>
                      <a:pt x="0" y="0"/>
                      <a:pt x="46" y="0"/>
                      <a:pt x="38" y="18"/>
                    </a:cubicBezTo>
                    <a:cubicBezTo>
                      <a:pt x="31" y="35"/>
                      <a:pt x="5" y="6"/>
                      <a:pt x="0" y="0"/>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4" name="Freeform 664">
                <a:extLst>
                  <a:ext uri="{FF2B5EF4-FFF2-40B4-BE49-F238E27FC236}">
                    <a16:creationId xmlns:a16="http://schemas.microsoft.com/office/drawing/2014/main" id="{8500D2F2-88BF-4515-8C55-5AD59EE9F5DB}"/>
                  </a:ext>
                </a:extLst>
              </p:cNvPr>
              <p:cNvSpPr>
                <a:spLocks/>
              </p:cNvSpPr>
              <p:nvPr/>
            </p:nvSpPr>
            <p:spPr bwMode="auto">
              <a:xfrm>
                <a:off x="3554" y="2441"/>
                <a:ext cx="110" cy="90"/>
              </a:xfrm>
              <a:custGeom>
                <a:avLst/>
                <a:gdLst>
                  <a:gd name="T0" fmla="*/ 79 w 85"/>
                  <a:gd name="T1" fmla="*/ 37 h 70"/>
                  <a:gd name="T2" fmla="*/ 43 w 85"/>
                  <a:gd name="T3" fmla="*/ 65 h 70"/>
                  <a:gd name="T4" fmla="*/ 25 w 85"/>
                  <a:gd name="T5" fmla="*/ 1 h 70"/>
                  <a:gd name="T6" fmla="*/ 79 w 85"/>
                  <a:gd name="T7" fmla="*/ 37 h 70"/>
                </a:gdLst>
                <a:ahLst/>
                <a:cxnLst>
                  <a:cxn ang="0">
                    <a:pos x="T0" y="T1"/>
                  </a:cxn>
                  <a:cxn ang="0">
                    <a:pos x="T2" y="T3"/>
                  </a:cxn>
                  <a:cxn ang="0">
                    <a:pos x="T4" y="T5"/>
                  </a:cxn>
                  <a:cxn ang="0">
                    <a:pos x="T6" y="T7"/>
                  </a:cxn>
                </a:cxnLst>
                <a:rect l="0" t="0" r="r" b="b"/>
                <a:pathLst>
                  <a:path w="85" h="70">
                    <a:moveTo>
                      <a:pt x="79" y="37"/>
                    </a:moveTo>
                    <a:cubicBezTo>
                      <a:pt x="85" y="50"/>
                      <a:pt x="50" y="70"/>
                      <a:pt x="43" y="65"/>
                    </a:cubicBezTo>
                    <a:cubicBezTo>
                      <a:pt x="36" y="59"/>
                      <a:pt x="0" y="2"/>
                      <a:pt x="25" y="1"/>
                    </a:cubicBezTo>
                    <a:cubicBezTo>
                      <a:pt x="51" y="0"/>
                      <a:pt x="73" y="23"/>
                      <a:pt x="79" y="37"/>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5" name="Freeform 665">
                <a:extLst>
                  <a:ext uri="{FF2B5EF4-FFF2-40B4-BE49-F238E27FC236}">
                    <a16:creationId xmlns:a16="http://schemas.microsoft.com/office/drawing/2014/main" id="{1592DE72-B75D-45E9-9759-BC71857A8B73}"/>
                  </a:ext>
                </a:extLst>
              </p:cNvPr>
              <p:cNvSpPr>
                <a:spLocks/>
              </p:cNvSpPr>
              <p:nvPr/>
            </p:nvSpPr>
            <p:spPr bwMode="auto">
              <a:xfrm>
                <a:off x="3527" y="2473"/>
                <a:ext cx="66" cy="63"/>
              </a:xfrm>
              <a:custGeom>
                <a:avLst/>
                <a:gdLst>
                  <a:gd name="T0" fmla="*/ 51 w 51"/>
                  <a:gd name="T1" fmla="*/ 0 h 49"/>
                  <a:gd name="T2" fmla="*/ 38 w 51"/>
                  <a:gd name="T3" fmla="*/ 44 h 49"/>
                  <a:gd name="T4" fmla="*/ 51 w 51"/>
                  <a:gd name="T5" fmla="*/ 0 h 49"/>
                </a:gdLst>
                <a:ahLst/>
                <a:cxnLst>
                  <a:cxn ang="0">
                    <a:pos x="T0" y="T1"/>
                  </a:cxn>
                  <a:cxn ang="0">
                    <a:pos x="T2" y="T3"/>
                  </a:cxn>
                  <a:cxn ang="0">
                    <a:pos x="T4" y="T5"/>
                  </a:cxn>
                </a:cxnLst>
                <a:rect l="0" t="0" r="r" b="b"/>
                <a:pathLst>
                  <a:path w="51" h="49">
                    <a:moveTo>
                      <a:pt x="51" y="0"/>
                    </a:moveTo>
                    <a:cubicBezTo>
                      <a:pt x="51" y="0"/>
                      <a:pt x="48" y="40"/>
                      <a:pt x="38" y="44"/>
                    </a:cubicBezTo>
                    <a:cubicBezTo>
                      <a:pt x="28" y="49"/>
                      <a:pt x="0" y="7"/>
                      <a:pt x="51" y="0"/>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6" name="Freeform 666">
                <a:extLst>
                  <a:ext uri="{FF2B5EF4-FFF2-40B4-BE49-F238E27FC236}">
                    <a16:creationId xmlns:a16="http://schemas.microsoft.com/office/drawing/2014/main" id="{AA1ABB61-E1F9-47AF-BBC7-1CE2AAC59485}"/>
                  </a:ext>
                </a:extLst>
              </p:cNvPr>
              <p:cNvSpPr>
                <a:spLocks/>
              </p:cNvSpPr>
              <p:nvPr/>
            </p:nvSpPr>
            <p:spPr bwMode="auto">
              <a:xfrm>
                <a:off x="3565" y="2409"/>
                <a:ext cx="54" cy="83"/>
              </a:xfrm>
              <a:custGeom>
                <a:avLst/>
                <a:gdLst>
                  <a:gd name="T0" fmla="*/ 35 w 42"/>
                  <a:gd name="T1" fmla="*/ 31 h 65"/>
                  <a:gd name="T2" fmla="*/ 8 w 42"/>
                  <a:gd name="T3" fmla="*/ 5 h 65"/>
                  <a:gd name="T4" fmla="*/ 8 w 42"/>
                  <a:gd name="T5" fmla="*/ 51 h 65"/>
                  <a:gd name="T6" fmla="*/ 35 w 42"/>
                  <a:gd name="T7" fmla="*/ 31 h 65"/>
                </a:gdLst>
                <a:ahLst/>
                <a:cxnLst>
                  <a:cxn ang="0">
                    <a:pos x="T0" y="T1"/>
                  </a:cxn>
                  <a:cxn ang="0">
                    <a:pos x="T2" y="T3"/>
                  </a:cxn>
                  <a:cxn ang="0">
                    <a:pos x="T4" y="T5"/>
                  </a:cxn>
                  <a:cxn ang="0">
                    <a:pos x="T6" y="T7"/>
                  </a:cxn>
                </a:cxnLst>
                <a:rect l="0" t="0" r="r" b="b"/>
                <a:pathLst>
                  <a:path w="42" h="65">
                    <a:moveTo>
                      <a:pt x="35" y="31"/>
                    </a:moveTo>
                    <a:cubicBezTo>
                      <a:pt x="35" y="31"/>
                      <a:pt x="12" y="0"/>
                      <a:pt x="8" y="5"/>
                    </a:cubicBezTo>
                    <a:cubicBezTo>
                      <a:pt x="4" y="11"/>
                      <a:pt x="0" y="38"/>
                      <a:pt x="8" y="51"/>
                    </a:cubicBezTo>
                    <a:cubicBezTo>
                      <a:pt x="16" y="65"/>
                      <a:pt x="42" y="41"/>
                      <a:pt x="35" y="3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7" name="Freeform 667">
                <a:extLst>
                  <a:ext uri="{FF2B5EF4-FFF2-40B4-BE49-F238E27FC236}">
                    <a16:creationId xmlns:a16="http://schemas.microsoft.com/office/drawing/2014/main" id="{55312FEE-B5B1-4DF4-9CB7-4658D911B0AC}"/>
                  </a:ext>
                </a:extLst>
              </p:cNvPr>
              <p:cNvSpPr>
                <a:spLocks/>
              </p:cNvSpPr>
              <p:nvPr/>
            </p:nvSpPr>
            <p:spPr bwMode="auto">
              <a:xfrm>
                <a:off x="3641" y="2536"/>
                <a:ext cx="83" cy="86"/>
              </a:xfrm>
              <a:custGeom>
                <a:avLst/>
                <a:gdLst>
                  <a:gd name="T0" fmla="*/ 0 w 65"/>
                  <a:gd name="T1" fmla="*/ 0 h 67"/>
                  <a:gd name="T2" fmla="*/ 55 w 65"/>
                  <a:gd name="T3" fmla="*/ 46 h 67"/>
                  <a:gd name="T4" fmla="*/ 0 w 65"/>
                  <a:gd name="T5" fmla="*/ 0 h 67"/>
                </a:gdLst>
                <a:ahLst/>
                <a:cxnLst>
                  <a:cxn ang="0">
                    <a:pos x="T0" y="T1"/>
                  </a:cxn>
                  <a:cxn ang="0">
                    <a:pos x="T2" y="T3"/>
                  </a:cxn>
                  <a:cxn ang="0">
                    <a:pos x="T4" y="T5"/>
                  </a:cxn>
                </a:cxnLst>
                <a:rect l="0" t="0" r="r" b="b"/>
                <a:pathLst>
                  <a:path w="65" h="67">
                    <a:moveTo>
                      <a:pt x="0" y="0"/>
                    </a:moveTo>
                    <a:cubicBezTo>
                      <a:pt x="0" y="0"/>
                      <a:pt x="65" y="24"/>
                      <a:pt x="55" y="46"/>
                    </a:cubicBezTo>
                    <a:cubicBezTo>
                      <a:pt x="45" y="67"/>
                      <a:pt x="4" y="14"/>
                      <a:pt x="0" y="0"/>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8" name="Freeform 668">
                <a:extLst>
                  <a:ext uri="{FF2B5EF4-FFF2-40B4-BE49-F238E27FC236}">
                    <a16:creationId xmlns:a16="http://schemas.microsoft.com/office/drawing/2014/main" id="{03ADDB01-FB15-453B-8EC9-EF5F8EC731F9}"/>
                  </a:ext>
                </a:extLst>
              </p:cNvPr>
              <p:cNvSpPr>
                <a:spLocks/>
              </p:cNvSpPr>
              <p:nvPr/>
            </p:nvSpPr>
            <p:spPr bwMode="auto">
              <a:xfrm>
                <a:off x="3612" y="2510"/>
                <a:ext cx="39" cy="118"/>
              </a:xfrm>
              <a:custGeom>
                <a:avLst/>
                <a:gdLst>
                  <a:gd name="T0" fmla="*/ 21 w 30"/>
                  <a:gd name="T1" fmla="*/ 30 h 91"/>
                  <a:gd name="T2" fmla="*/ 15 w 30"/>
                  <a:gd name="T3" fmla="*/ 79 h 91"/>
                  <a:gd name="T4" fmla="*/ 21 w 30"/>
                  <a:gd name="T5" fmla="*/ 30 h 91"/>
                </a:gdLst>
                <a:ahLst/>
                <a:cxnLst>
                  <a:cxn ang="0">
                    <a:pos x="T0" y="T1"/>
                  </a:cxn>
                  <a:cxn ang="0">
                    <a:pos x="T2" y="T3"/>
                  </a:cxn>
                  <a:cxn ang="0">
                    <a:pos x="T4" y="T5"/>
                  </a:cxn>
                </a:cxnLst>
                <a:rect l="0" t="0" r="r" b="b"/>
                <a:pathLst>
                  <a:path w="30" h="91">
                    <a:moveTo>
                      <a:pt x="21" y="30"/>
                    </a:moveTo>
                    <a:cubicBezTo>
                      <a:pt x="21" y="30"/>
                      <a:pt x="30" y="68"/>
                      <a:pt x="15" y="79"/>
                    </a:cubicBezTo>
                    <a:cubicBezTo>
                      <a:pt x="0" y="91"/>
                      <a:pt x="2" y="0"/>
                      <a:pt x="21" y="30"/>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9" name="Freeform 669">
                <a:extLst>
                  <a:ext uri="{FF2B5EF4-FFF2-40B4-BE49-F238E27FC236}">
                    <a16:creationId xmlns:a16="http://schemas.microsoft.com/office/drawing/2014/main" id="{45485E27-C520-4D9E-A616-935E3C8FA25A}"/>
                  </a:ext>
                </a:extLst>
              </p:cNvPr>
              <p:cNvSpPr>
                <a:spLocks/>
              </p:cNvSpPr>
              <p:nvPr/>
            </p:nvSpPr>
            <p:spPr bwMode="auto">
              <a:xfrm>
                <a:off x="3612" y="2512"/>
                <a:ext cx="96" cy="125"/>
              </a:xfrm>
              <a:custGeom>
                <a:avLst/>
                <a:gdLst>
                  <a:gd name="T0" fmla="*/ 26 w 74"/>
                  <a:gd name="T1" fmla="*/ 23 h 97"/>
                  <a:gd name="T2" fmla="*/ 53 w 74"/>
                  <a:gd name="T3" fmla="*/ 79 h 97"/>
                  <a:gd name="T4" fmla="*/ 26 w 74"/>
                  <a:gd name="T5" fmla="*/ 23 h 97"/>
                </a:gdLst>
                <a:ahLst/>
                <a:cxnLst>
                  <a:cxn ang="0">
                    <a:pos x="T0" y="T1"/>
                  </a:cxn>
                  <a:cxn ang="0">
                    <a:pos x="T2" y="T3"/>
                  </a:cxn>
                  <a:cxn ang="0">
                    <a:pos x="T4" y="T5"/>
                  </a:cxn>
                </a:cxnLst>
                <a:rect l="0" t="0" r="r" b="b"/>
                <a:pathLst>
                  <a:path w="74" h="97">
                    <a:moveTo>
                      <a:pt x="26" y="23"/>
                    </a:moveTo>
                    <a:cubicBezTo>
                      <a:pt x="26" y="23"/>
                      <a:pt x="74" y="62"/>
                      <a:pt x="53" y="79"/>
                    </a:cubicBezTo>
                    <a:cubicBezTo>
                      <a:pt x="31" y="97"/>
                      <a:pt x="0" y="0"/>
                      <a:pt x="26" y="23"/>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0" name="Freeform 670">
                <a:extLst>
                  <a:ext uri="{FF2B5EF4-FFF2-40B4-BE49-F238E27FC236}">
                    <a16:creationId xmlns:a16="http://schemas.microsoft.com/office/drawing/2014/main" id="{F666378B-5856-403A-9043-A23BB5DE7BE4}"/>
                  </a:ext>
                </a:extLst>
              </p:cNvPr>
              <p:cNvSpPr>
                <a:spLocks/>
              </p:cNvSpPr>
              <p:nvPr/>
            </p:nvSpPr>
            <p:spPr bwMode="auto">
              <a:xfrm>
                <a:off x="3580" y="2509"/>
                <a:ext cx="117" cy="62"/>
              </a:xfrm>
              <a:custGeom>
                <a:avLst/>
                <a:gdLst>
                  <a:gd name="T0" fmla="*/ 48 w 91"/>
                  <a:gd name="T1" fmla="*/ 23 h 48"/>
                  <a:gd name="T2" fmla="*/ 87 w 91"/>
                  <a:gd name="T3" fmla="*/ 16 h 48"/>
                  <a:gd name="T4" fmla="*/ 46 w 91"/>
                  <a:gd name="T5" fmla="*/ 22 h 48"/>
                  <a:gd name="T6" fmla="*/ 11 w 91"/>
                  <a:gd name="T7" fmla="*/ 32 h 48"/>
                  <a:gd name="T8" fmla="*/ 48 w 91"/>
                  <a:gd name="T9" fmla="*/ 23 h 48"/>
                </a:gdLst>
                <a:ahLst/>
                <a:cxnLst>
                  <a:cxn ang="0">
                    <a:pos x="T0" y="T1"/>
                  </a:cxn>
                  <a:cxn ang="0">
                    <a:pos x="T2" y="T3"/>
                  </a:cxn>
                  <a:cxn ang="0">
                    <a:pos x="T4" y="T5"/>
                  </a:cxn>
                  <a:cxn ang="0">
                    <a:pos x="T6" y="T7"/>
                  </a:cxn>
                  <a:cxn ang="0">
                    <a:pos x="T8" y="T9"/>
                  </a:cxn>
                </a:cxnLst>
                <a:rect l="0" t="0" r="r" b="b"/>
                <a:pathLst>
                  <a:path w="91" h="48">
                    <a:moveTo>
                      <a:pt x="48" y="23"/>
                    </a:moveTo>
                    <a:cubicBezTo>
                      <a:pt x="57" y="25"/>
                      <a:pt x="84" y="29"/>
                      <a:pt x="87" y="16"/>
                    </a:cubicBezTo>
                    <a:cubicBezTo>
                      <a:pt x="91" y="0"/>
                      <a:pt x="60" y="9"/>
                      <a:pt x="46" y="22"/>
                    </a:cubicBezTo>
                    <a:cubicBezTo>
                      <a:pt x="39" y="21"/>
                      <a:pt x="21" y="20"/>
                      <a:pt x="11" y="32"/>
                    </a:cubicBezTo>
                    <a:cubicBezTo>
                      <a:pt x="0" y="47"/>
                      <a:pt x="33" y="48"/>
                      <a:pt x="48" y="2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1" name="Freeform 671">
                <a:extLst>
                  <a:ext uri="{FF2B5EF4-FFF2-40B4-BE49-F238E27FC236}">
                    <a16:creationId xmlns:a16="http://schemas.microsoft.com/office/drawing/2014/main" id="{7E135383-DFB2-4E8E-BD3F-55698EAEA9FE}"/>
                  </a:ext>
                </a:extLst>
              </p:cNvPr>
              <p:cNvSpPr>
                <a:spLocks/>
              </p:cNvSpPr>
              <p:nvPr/>
            </p:nvSpPr>
            <p:spPr bwMode="auto">
              <a:xfrm>
                <a:off x="3668" y="2598"/>
                <a:ext cx="99" cy="147"/>
              </a:xfrm>
              <a:custGeom>
                <a:avLst/>
                <a:gdLst>
                  <a:gd name="T0" fmla="*/ 26 w 77"/>
                  <a:gd name="T1" fmla="*/ 38 h 114"/>
                  <a:gd name="T2" fmla="*/ 46 w 77"/>
                  <a:gd name="T3" fmla="*/ 94 h 114"/>
                  <a:gd name="T4" fmla="*/ 26 w 77"/>
                  <a:gd name="T5" fmla="*/ 38 h 114"/>
                </a:gdLst>
                <a:ahLst/>
                <a:cxnLst>
                  <a:cxn ang="0">
                    <a:pos x="T0" y="T1"/>
                  </a:cxn>
                  <a:cxn ang="0">
                    <a:pos x="T2" y="T3"/>
                  </a:cxn>
                  <a:cxn ang="0">
                    <a:pos x="T4" y="T5"/>
                  </a:cxn>
                </a:cxnLst>
                <a:rect l="0" t="0" r="r" b="b"/>
                <a:pathLst>
                  <a:path w="77" h="114">
                    <a:moveTo>
                      <a:pt x="26" y="38"/>
                    </a:moveTo>
                    <a:cubicBezTo>
                      <a:pt x="26" y="38"/>
                      <a:pt x="77" y="75"/>
                      <a:pt x="46" y="94"/>
                    </a:cubicBezTo>
                    <a:cubicBezTo>
                      <a:pt x="15" y="114"/>
                      <a:pt x="0" y="0"/>
                      <a:pt x="26" y="38"/>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2" name="Freeform 672">
                <a:extLst>
                  <a:ext uri="{FF2B5EF4-FFF2-40B4-BE49-F238E27FC236}">
                    <a16:creationId xmlns:a16="http://schemas.microsoft.com/office/drawing/2014/main" id="{F476A70C-D150-442F-BFD4-19722581076F}"/>
                  </a:ext>
                </a:extLst>
              </p:cNvPr>
              <p:cNvSpPr>
                <a:spLocks/>
              </p:cNvSpPr>
              <p:nvPr/>
            </p:nvSpPr>
            <p:spPr bwMode="auto">
              <a:xfrm>
                <a:off x="3659" y="2608"/>
                <a:ext cx="50" cy="117"/>
              </a:xfrm>
              <a:custGeom>
                <a:avLst/>
                <a:gdLst>
                  <a:gd name="T0" fmla="*/ 26 w 39"/>
                  <a:gd name="T1" fmla="*/ 28 h 91"/>
                  <a:gd name="T2" fmla="*/ 7 w 39"/>
                  <a:gd name="T3" fmla="*/ 91 h 91"/>
                  <a:gd name="T4" fmla="*/ 26 w 39"/>
                  <a:gd name="T5" fmla="*/ 28 h 91"/>
                </a:gdLst>
                <a:ahLst/>
                <a:cxnLst>
                  <a:cxn ang="0">
                    <a:pos x="T0" y="T1"/>
                  </a:cxn>
                  <a:cxn ang="0">
                    <a:pos x="T2" y="T3"/>
                  </a:cxn>
                  <a:cxn ang="0">
                    <a:pos x="T4" y="T5"/>
                  </a:cxn>
                </a:cxnLst>
                <a:rect l="0" t="0" r="r" b="b"/>
                <a:pathLst>
                  <a:path w="39" h="91">
                    <a:moveTo>
                      <a:pt x="26" y="28"/>
                    </a:moveTo>
                    <a:cubicBezTo>
                      <a:pt x="26" y="28"/>
                      <a:pt x="39" y="78"/>
                      <a:pt x="7" y="91"/>
                    </a:cubicBezTo>
                    <a:cubicBezTo>
                      <a:pt x="7" y="91"/>
                      <a:pt x="0" y="0"/>
                      <a:pt x="26" y="28"/>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 name="Freeform 673">
                <a:extLst>
                  <a:ext uri="{FF2B5EF4-FFF2-40B4-BE49-F238E27FC236}">
                    <a16:creationId xmlns:a16="http://schemas.microsoft.com/office/drawing/2014/main" id="{9D3C7F1E-0029-4474-B0D4-1B6275FDF0D2}"/>
                  </a:ext>
                </a:extLst>
              </p:cNvPr>
              <p:cNvSpPr>
                <a:spLocks/>
              </p:cNvSpPr>
              <p:nvPr/>
            </p:nvSpPr>
            <p:spPr bwMode="auto">
              <a:xfrm>
                <a:off x="3637" y="2613"/>
                <a:ext cx="99" cy="65"/>
              </a:xfrm>
              <a:custGeom>
                <a:avLst/>
                <a:gdLst>
                  <a:gd name="T0" fmla="*/ 15 w 77"/>
                  <a:gd name="T1" fmla="*/ 25 h 50"/>
                  <a:gd name="T2" fmla="*/ 43 w 77"/>
                  <a:gd name="T3" fmla="*/ 24 h 50"/>
                  <a:gd name="T4" fmla="*/ 68 w 77"/>
                  <a:gd name="T5" fmla="*/ 34 h 50"/>
                  <a:gd name="T6" fmla="*/ 44 w 77"/>
                  <a:gd name="T7" fmla="*/ 19 h 50"/>
                  <a:gd name="T8" fmla="*/ 10 w 77"/>
                  <a:gd name="T9" fmla="*/ 6 h 50"/>
                  <a:gd name="T10" fmla="*/ 15 w 77"/>
                  <a:gd name="T11" fmla="*/ 25 h 50"/>
                </a:gdLst>
                <a:ahLst/>
                <a:cxnLst>
                  <a:cxn ang="0">
                    <a:pos x="T0" y="T1"/>
                  </a:cxn>
                  <a:cxn ang="0">
                    <a:pos x="T2" y="T3"/>
                  </a:cxn>
                  <a:cxn ang="0">
                    <a:pos x="T4" y="T5"/>
                  </a:cxn>
                  <a:cxn ang="0">
                    <a:pos x="T6" y="T7"/>
                  </a:cxn>
                  <a:cxn ang="0">
                    <a:pos x="T8" y="T9"/>
                  </a:cxn>
                  <a:cxn ang="0">
                    <a:pos x="T10" y="T11"/>
                  </a:cxn>
                </a:cxnLst>
                <a:rect l="0" t="0" r="r" b="b"/>
                <a:pathLst>
                  <a:path w="77" h="50">
                    <a:moveTo>
                      <a:pt x="15" y="25"/>
                    </a:moveTo>
                    <a:cubicBezTo>
                      <a:pt x="30" y="28"/>
                      <a:pt x="35" y="20"/>
                      <a:pt x="43" y="24"/>
                    </a:cubicBezTo>
                    <a:cubicBezTo>
                      <a:pt x="51" y="36"/>
                      <a:pt x="57" y="50"/>
                      <a:pt x="68" y="34"/>
                    </a:cubicBezTo>
                    <a:cubicBezTo>
                      <a:pt x="77" y="20"/>
                      <a:pt x="54" y="19"/>
                      <a:pt x="44" y="19"/>
                    </a:cubicBezTo>
                    <a:cubicBezTo>
                      <a:pt x="40" y="12"/>
                      <a:pt x="28" y="0"/>
                      <a:pt x="10" y="6"/>
                    </a:cubicBezTo>
                    <a:cubicBezTo>
                      <a:pt x="1" y="8"/>
                      <a:pt x="0" y="21"/>
                      <a:pt x="15" y="2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 name="Freeform 674">
                <a:extLst>
                  <a:ext uri="{FF2B5EF4-FFF2-40B4-BE49-F238E27FC236}">
                    <a16:creationId xmlns:a16="http://schemas.microsoft.com/office/drawing/2014/main" id="{5909A716-0A1E-4D9E-B916-3559A09830D3}"/>
                  </a:ext>
                </a:extLst>
              </p:cNvPr>
              <p:cNvSpPr>
                <a:spLocks/>
              </p:cNvSpPr>
              <p:nvPr/>
            </p:nvSpPr>
            <p:spPr bwMode="auto">
              <a:xfrm>
                <a:off x="3715" y="2719"/>
                <a:ext cx="81" cy="121"/>
              </a:xfrm>
              <a:custGeom>
                <a:avLst/>
                <a:gdLst>
                  <a:gd name="T0" fmla="*/ 22 w 63"/>
                  <a:gd name="T1" fmla="*/ 18 h 94"/>
                  <a:gd name="T2" fmla="*/ 46 w 63"/>
                  <a:gd name="T3" fmla="*/ 77 h 94"/>
                  <a:gd name="T4" fmla="*/ 24 w 63"/>
                  <a:gd name="T5" fmla="*/ 69 h 94"/>
                  <a:gd name="T6" fmla="*/ 0 w 63"/>
                  <a:gd name="T7" fmla="*/ 61 h 94"/>
                  <a:gd name="T8" fmla="*/ 22 w 63"/>
                  <a:gd name="T9" fmla="*/ 18 h 94"/>
                </a:gdLst>
                <a:ahLst/>
                <a:cxnLst>
                  <a:cxn ang="0">
                    <a:pos x="T0" y="T1"/>
                  </a:cxn>
                  <a:cxn ang="0">
                    <a:pos x="T2" y="T3"/>
                  </a:cxn>
                  <a:cxn ang="0">
                    <a:pos x="T4" y="T5"/>
                  </a:cxn>
                  <a:cxn ang="0">
                    <a:pos x="T6" y="T7"/>
                  </a:cxn>
                  <a:cxn ang="0">
                    <a:pos x="T8" y="T9"/>
                  </a:cxn>
                </a:cxnLst>
                <a:rect l="0" t="0" r="r" b="b"/>
                <a:pathLst>
                  <a:path w="63" h="94">
                    <a:moveTo>
                      <a:pt x="22" y="18"/>
                    </a:moveTo>
                    <a:cubicBezTo>
                      <a:pt x="22" y="18"/>
                      <a:pt x="63" y="73"/>
                      <a:pt x="46" y="77"/>
                    </a:cubicBezTo>
                    <a:cubicBezTo>
                      <a:pt x="30" y="80"/>
                      <a:pt x="28" y="62"/>
                      <a:pt x="24" y="69"/>
                    </a:cubicBezTo>
                    <a:cubicBezTo>
                      <a:pt x="20" y="77"/>
                      <a:pt x="1" y="94"/>
                      <a:pt x="0" y="61"/>
                    </a:cubicBezTo>
                    <a:cubicBezTo>
                      <a:pt x="0" y="29"/>
                      <a:pt x="10" y="0"/>
                      <a:pt x="22" y="18"/>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 name="Freeform 675">
                <a:extLst>
                  <a:ext uri="{FF2B5EF4-FFF2-40B4-BE49-F238E27FC236}">
                    <a16:creationId xmlns:a16="http://schemas.microsoft.com/office/drawing/2014/main" id="{CFD0229B-C295-4A34-AF07-F7AD7FC1B37E}"/>
                  </a:ext>
                </a:extLst>
              </p:cNvPr>
              <p:cNvSpPr>
                <a:spLocks/>
              </p:cNvSpPr>
              <p:nvPr/>
            </p:nvSpPr>
            <p:spPr bwMode="auto">
              <a:xfrm>
                <a:off x="3701" y="2723"/>
                <a:ext cx="79" cy="54"/>
              </a:xfrm>
              <a:custGeom>
                <a:avLst/>
                <a:gdLst>
                  <a:gd name="T0" fmla="*/ 23 w 61"/>
                  <a:gd name="T1" fmla="*/ 12 h 42"/>
                  <a:gd name="T2" fmla="*/ 54 w 61"/>
                  <a:gd name="T3" fmla="*/ 23 h 42"/>
                  <a:gd name="T4" fmla="*/ 21 w 61"/>
                  <a:gd name="T5" fmla="*/ 9 h 42"/>
                  <a:gd name="T6" fmla="*/ 21 w 61"/>
                  <a:gd name="T7" fmla="*/ 10 h 42"/>
                  <a:gd name="T8" fmla="*/ 2 w 61"/>
                  <a:gd name="T9" fmla="*/ 26 h 42"/>
                  <a:gd name="T10" fmla="*/ 23 w 61"/>
                  <a:gd name="T11" fmla="*/ 12 h 42"/>
                </a:gdLst>
                <a:ahLst/>
                <a:cxnLst>
                  <a:cxn ang="0">
                    <a:pos x="T0" y="T1"/>
                  </a:cxn>
                  <a:cxn ang="0">
                    <a:pos x="T2" y="T3"/>
                  </a:cxn>
                  <a:cxn ang="0">
                    <a:pos x="T4" y="T5"/>
                  </a:cxn>
                  <a:cxn ang="0">
                    <a:pos x="T6" y="T7"/>
                  </a:cxn>
                  <a:cxn ang="0">
                    <a:pos x="T8" y="T9"/>
                  </a:cxn>
                  <a:cxn ang="0">
                    <a:pos x="T10" y="T11"/>
                  </a:cxn>
                </a:cxnLst>
                <a:rect l="0" t="0" r="r" b="b"/>
                <a:pathLst>
                  <a:path w="61" h="42">
                    <a:moveTo>
                      <a:pt x="23" y="12"/>
                    </a:moveTo>
                    <a:cubicBezTo>
                      <a:pt x="29" y="20"/>
                      <a:pt x="49" y="42"/>
                      <a:pt x="54" y="23"/>
                    </a:cubicBezTo>
                    <a:cubicBezTo>
                      <a:pt x="61" y="0"/>
                      <a:pt x="21" y="9"/>
                      <a:pt x="21" y="9"/>
                    </a:cubicBezTo>
                    <a:cubicBezTo>
                      <a:pt x="21" y="9"/>
                      <a:pt x="21" y="9"/>
                      <a:pt x="21" y="10"/>
                    </a:cubicBezTo>
                    <a:cubicBezTo>
                      <a:pt x="15" y="11"/>
                      <a:pt x="4" y="16"/>
                      <a:pt x="2" y="26"/>
                    </a:cubicBezTo>
                    <a:cubicBezTo>
                      <a:pt x="0" y="39"/>
                      <a:pt x="16" y="23"/>
                      <a:pt x="23" y="12"/>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 name="Freeform 676">
                <a:extLst>
                  <a:ext uri="{FF2B5EF4-FFF2-40B4-BE49-F238E27FC236}">
                    <a16:creationId xmlns:a16="http://schemas.microsoft.com/office/drawing/2014/main" id="{4DFEBC35-5AF6-464A-8CD0-AC0FDF908184}"/>
                  </a:ext>
                </a:extLst>
              </p:cNvPr>
              <p:cNvSpPr>
                <a:spLocks/>
              </p:cNvSpPr>
              <p:nvPr/>
            </p:nvSpPr>
            <p:spPr bwMode="auto">
              <a:xfrm>
                <a:off x="1372" y="674"/>
                <a:ext cx="67" cy="89"/>
              </a:xfrm>
              <a:custGeom>
                <a:avLst/>
                <a:gdLst>
                  <a:gd name="T0" fmla="*/ 37 w 52"/>
                  <a:gd name="T1" fmla="*/ 69 h 69"/>
                  <a:gd name="T2" fmla="*/ 16 w 52"/>
                  <a:gd name="T3" fmla="*/ 12 h 69"/>
                  <a:gd name="T4" fmla="*/ 37 w 52"/>
                  <a:gd name="T5" fmla="*/ 69 h 69"/>
                </a:gdLst>
                <a:ahLst/>
                <a:cxnLst>
                  <a:cxn ang="0">
                    <a:pos x="T0" y="T1"/>
                  </a:cxn>
                  <a:cxn ang="0">
                    <a:pos x="T2" y="T3"/>
                  </a:cxn>
                  <a:cxn ang="0">
                    <a:pos x="T4" y="T5"/>
                  </a:cxn>
                </a:cxnLst>
                <a:rect l="0" t="0" r="r" b="b"/>
                <a:pathLst>
                  <a:path w="52" h="69">
                    <a:moveTo>
                      <a:pt x="37" y="69"/>
                    </a:moveTo>
                    <a:cubicBezTo>
                      <a:pt x="37" y="69"/>
                      <a:pt x="0" y="23"/>
                      <a:pt x="16" y="12"/>
                    </a:cubicBezTo>
                    <a:cubicBezTo>
                      <a:pt x="32" y="0"/>
                      <a:pt x="52" y="39"/>
                      <a:pt x="37" y="69"/>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 name="Freeform 677">
                <a:extLst>
                  <a:ext uri="{FF2B5EF4-FFF2-40B4-BE49-F238E27FC236}">
                    <a16:creationId xmlns:a16="http://schemas.microsoft.com/office/drawing/2014/main" id="{59926BD2-AF52-4226-B7AD-214EAEF76706}"/>
                  </a:ext>
                </a:extLst>
              </p:cNvPr>
              <p:cNvSpPr>
                <a:spLocks/>
              </p:cNvSpPr>
              <p:nvPr/>
            </p:nvSpPr>
            <p:spPr bwMode="auto">
              <a:xfrm>
                <a:off x="1609" y="734"/>
                <a:ext cx="58" cy="70"/>
              </a:xfrm>
              <a:custGeom>
                <a:avLst/>
                <a:gdLst>
                  <a:gd name="T0" fmla="*/ 14 w 45"/>
                  <a:gd name="T1" fmla="*/ 54 h 54"/>
                  <a:gd name="T2" fmla="*/ 10 w 45"/>
                  <a:gd name="T3" fmla="*/ 8 h 54"/>
                  <a:gd name="T4" fmla="*/ 14 w 45"/>
                  <a:gd name="T5" fmla="*/ 54 h 54"/>
                </a:gdLst>
                <a:ahLst/>
                <a:cxnLst>
                  <a:cxn ang="0">
                    <a:pos x="T0" y="T1"/>
                  </a:cxn>
                  <a:cxn ang="0">
                    <a:pos x="T2" y="T3"/>
                  </a:cxn>
                  <a:cxn ang="0">
                    <a:pos x="T4" y="T5"/>
                  </a:cxn>
                </a:cxnLst>
                <a:rect l="0" t="0" r="r" b="b"/>
                <a:pathLst>
                  <a:path w="45" h="54">
                    <a:moveTo>
                      <a:pt x="14" y="54"/>
                    </a:moveTo>
                    <a:cubicBezTo>
                      <a:pt x="14" y="54"/>
                      <a:pt x="0" y="15"/>
                      <a:pt x="10" y="8"/>
                    </a:cubicBezTo>
                    <a:cubicBezTo>
                      <a:pt x="19" y="0"/>
                      <a:pt x="45" y="13"/>
                      <a:pt x="14" y="54"/>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 name="Freeform 678">
                <a:extLst>
                  <a:ext uri="{FF2B5EF4-FFF2-40B4-BE49-F238E27FC236}">
                    <a16:creationId xmlns:a16="http://schemas.microsoft.com/office/drawing/2014/main" id="{F1A05388-6AF9-4BEA-9AC4-9105363C1A8B}"/>
                  </a:ext>
                </a:extLst>
              </p:cNvPr>
              <p:cNvSpPr>
                <a:spLocks/>
              </p:cNvSpPr>
              <p:nvPr/>
            </p:nvSpPr>
            <p:spPr bwMode="auto">
              <a:xfrm>
                <a:off x="1385" y="751"/>
                <a:ext cx="1070" cy="165"/>
              </a:xfrm>
              <a:custGeom>
                <a:avLst/>
                <a:gdLst>
                  <a:gd name="T0" fmla="*/ 832 w 832"/>
                  <a:gd name="T1" fmla="*/ 125 h 128"/>
                  <a:gd name="T2" fmla="*/ 832 w 832"/>
                  <a:gd name="T3" fmla="*/ 125 h 128"/>
                  <a:gd name="T4" fmla="*/ 829 w 832"/>
                  <a:gd name="T5" fmla="*/ 128 h 128"/>
                  <a:gd name="T6" fmla="*/ 463 w 832"/>
                  <a:gd name="T7" fmla="*/ 93 h 128"/>
                  <a:gd name="T8" fmla="*/ 350 w 832"/>
                  <a:gd name="T9" fmla="*/ 87 h 128"/>
                  <a:gd name="T10" fmla="*/ 3 w 832"/>
                  <a:gd name="T11" fmla="*/ 6 h 128"/>
                  <a:gd name="T12" fmla="*/ 1 w 832"/>
                  <a:gd name="T13" fmla="*/ 2 h 128"/>
                  <a:gd name="T14" fmla="*/ 4 w 832"/>
                  <a:gd name="T15" fmla="*/ 0 h 128"/>
                  <a:gd name="T16" fmla="*/ 351 w 832"/>
                  <a:gd name="T17" fmla="*/ 81 h 128"/>
                  <a:gd name="T18" fmla="*/ 463 w 832"/>
                  <a:gd name="T19" fmla="*/ 88 h 128"/>
                  <a:gd name="T20" fmla="*/ 830 w 832"/>
                  <a:gd name="T21" fmla="*/ 122 h 128"/>
                  <a:gd name="T22" fmla="*/ 832 w 832"/>
                  <a:gd name="T23" fmla="*/ 125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32" h="128">
                    <a:moveTo>
                      <a:pt x="832" y="125"/>
                    </a:moveTo>
                    <a:cubicBezTo>
                      <a:pt x="832" y="125"/>
                      <a:pt x="832" y="125"/>
                      <a:pt x="832" y="125"/>
                    </a:cubicBezTo>
                    <a:cubicBezTo>
                      <a:pt x="832" y="127"/>
                      <a:pt x="830" y="128"/>
                      <a:pt x="829" y="128"/>
                    </a:cubicBezTo>
                    <a:cubicBezTo>
                      <a:pt x="733" y="107"/>
                      <a:pt x="577" y="99"/>
                      <a:pt x="463" y="93"/>
                    </a:cubicBezTo>
                    <a:cubicBezTo>
                      <a:pt x="416" y="91"/>
                      <a:pt x="375" y="89"/>
                      <a:pt x="350" y="87"/>
                    </a:cubicBezTo>
                    <a:cubicBezTo>
                      <a:pt x="268" y="78"/>
                      <a:pt x="6" y="6"/>
                      <a:pt x="3" y="6"/>
                    </a:cubicBezTo>
                    <a:cubicBezTo>
                      <a:pt x="1" y="5"/>
                      <a:pt x="0" y="4"/>
                      <a:pt x="1" y="2"/>
                    </a:cubicBezTo>
                    <a:cubicBezTo>
                      <a:pt x="1" y="1"/>
                      <a:pt x="3" y="0"/>
                      <a:pt x="4" y="0"/>
                    </a:cubicBezTo>
                    <a:cubicBezTo>
                      <a:pt x="7" y="1"/>
                      <a:pt x="269" y="73"/>
                      <a:pt x="351" y="81"/>
                    </a:cubicBezTo>
                    <a:cubicBezTo>
                      <a:pt x="375" y="83"/>
                      <a:pt x="416" y="85"/>
                      <a:pt x="463" y="88"/>
                    </a:cubicBezTo>
                    <a:cubicBezTo>
                      <a:pt x="578" y="93"/>
                      <a:pt x="734" y="101"/>
                      <a:pt x="830" y="122"/>
                    </a:cubicBezTo>
                    <a:cubicBezTo>
                      <a:pt x="831" y="122"/>
                      <a:pt x="832" y="124"/>
                      <a:pt x="832" y="12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 name="Freeform 679">
                <a:extLst>
                  <a:ext uri="{FF2B5EF4-FFF2-40B4-BE49-F238E27FC236}">
                    <a16:creationId xmlns:a16="http://schemas.microsoft.com/office/drawing/2014/main" id="{E82F4D7C-3BB7-49E1-9880-3BBE38D476E4}"/>
                  </a:ext>
                </a:extLst>
              </p:cNvPr>
              <p:cNvSpPr>
                <a:spLocks/>
              </p:cNvSpPr>
              <p:nvPr/>
            </p:nvSpPr>
            <p:spPr bwMode="auto">
              <a:xfrm>
                <a:off x="1992" y="824"/>
                <a:ext cx="140" cy="93"/>
              </a:xfrm>
              <a:custGeom>
                <a:avLst/>
                <a:gdLst>
                  <a:gd name="T0" fmla="*/ 81 w 109"/>
                  <a:gd name="T1" fmla="*/ 41 h 72"/>
                  <a:gd name="T2" fmla="*/ 12 w 109"/>
                  <a:gd name="T3" fmla="*/ 46 h 72"/>
                  <a:gd name="T4" fmla="*/ 17 w 109"/>
                  <a:gd name="T5" fmla="*/ 23 h 72"/>
                  <a:gd name="T6" fmla="*/ 9 w 109"/>
                  <a:gd name="T7" fmla="*/ 6 h 72"/>
                  <a:gd name="T8" fmla="*/ 81 w 109"/>
                  <a:gd name="T9" fmla="*/ 41 h 72"/>
                </a:gdLst>
                <a:ahLst/>
                <a:cxnLst>
                  <a:cxn ang="0">
                    <a:pos x="T0" y="T1"/>
                  </a:cxn>
                  <a:cxn ang="0">
                    <a:pos x="T2" y="T3"/>
                  </a:cxn>
                  <a:cxn ang="0">
                    <a:pos x="T4" y="T5"/>
                  </a:cxn>
                  <a:cxn ang="0">
                    <a:pos x="T6" y="T7"/>
                  </a:cxn>
                  <a:cxn ang="0">
                    <a:pos x="T8" y="T9"/>
                  </a:cxn>
                </a:cxnLst>
                <a:rect l="0" t="0" r="r" b="b"/>
                <a:pathLst>
                  <a:path w="109" h="72">
                    <a:moveTo>
                      <a:pt x="81" y="41"/>
                    </a:moveTo>
                    <a:cubicBezTo>
                      <a:pt x="81" y="41"/>
                      <a:pt x="24" y="72"/>
                      <a:pt x="12" y="46"/>
                    </a:cubicBezTo>
                    <a:cubicBezTo>
                      <a:pt x="0" y="19"/>
                      <a:pt x="17" y="23"/>
                      <a:pt x="17" y="23"/>
                    </a:cubicBezTo>
                    <a:cubicBezTo>
                      <a:pt x="17" y="23"/>
                      <a:pt x="0" y="13"/>
                      <a:pt x="9" y="6"/>
                    </a:cubicBezTo>
                    <a:cubicBezTo>
                      <a:pt x="18" y="0"/>
                      <a:pt x="109" y="25"/>
                      <a:pt x="81" y="41"/>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0" name="Freeform 680">
                <a:extLst>
                  <a:ext uri="{FF2B5EF4-FFF2-40B4-BE49-F238E27FC236}">
                    <a16:creationId xmlns:a16="http://schemas.microsoft.com/office/drawing/2014/main" id="{B78F3F0C-AD7F-4267-8451-A740BC12D3CC}"/>
                  </a:ext>
                </a:extLst>
              </p:cNvPr>
              <p:cNvSpPr>
                <a:spLocks/>
              </p:cNvSpPr>
              <p:nvPr/>
            </p:nvSpPr>
            <p:spPr bwMode="auto">
              <a:xfrm>
                <a:off x="2054" y="842"/>
                <a:ext cx="69" cy="70"/>
              </a:xfrm>
              <a:custGeom>
                <a:avLst/>
                <a:gdLst>
                  <a:gd name="T0" fmla="*/ 50 w 54"/>
                  <a:gd name="T1" fmla="*/ 25 h 54"/>
                  <a:gd name="T2" fmla="*/ 11 w 54"/>
                  <a:gd name="T3" fmla="*/ 29 h 54"/>
                  <a:gd name="T4" fmla="*/ 13 w 54"/>
                  <a:gd name="T5" fmla="*/ 4 h 54"/>
                  <a:gd name="T6" fmla="*/ 50 w 54"/>
                  <a:gd name="T7" fmla="*/ 25 h 54"/>
                </a:gdLst>
                <a:ahLst/>
                <a:cxnLst>
                  <a:cxn ang="0">
                    <a:pos x="T0" y="T1"/>
                  </a:cxn>
                  <a:cxn ang="0">
                    <a:pos x="T2" y="T3"/>
                  </a:cxn>
                  <a:cxn ang="0">
                    <a:pos x="T4" y="T5"/>
                  </a:cxn>
                  <a:cxn ang="0">
                    <a:pos x="T6" y="T7"/>
                  </a:cxn>
                </a:cxnLst>
                <a:rect l="0" t="0" r="r" b="b"/>
                <a:pathLst>
                  <a:path w="54" h="54">
                    <a:moveTo>
                      <a:pt x="50" y="25"/>
                    </a:moveTo>
                    <a:cubicBezTo>
                      <a:pt x="50" y="25"/>
                      <a:pt x="20" y="54"/>
                      <a:pt x="11" y="29"/>
                    </a:cubicBezTo>
                    <a:cubicBezTo>
                      <a:pt x="3" y="4"/>
                      <a:pt x="0" y="8"/>
                      <a:pt x="13" y="4"/>
                    </a:cubicBezTo>
                    <a:cubicBezTo>
                      <a:pt x="25" y="0"/>
                      <a:pt x="54" y="15"/>
                      <a:pt x="50" y="2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1" name="Freeform 681">
                <a:extLst>
                  <a:ext uri="{FF2B5EF4-FFF2-40B4-BE49-F238E27FC236}">
                    <a16:creationId xmlns:a16="http://schemas.microsoft.com/office/drawing/2014/main" id="{6B9A8193-63B3-479A-A5E8-2EC5ACB012FA}"/>
                  </a:ext>
                </a:extLst>
              </p:cNvPr>
              <p:cNvSpPr>
                <a:spLocks/>
              </p:cNvSpPr>
              <p:nvPr/>
            </p:nvSpPr>
            <p:spPr bwMode="auto">
              <a:xfrm>
                <a:off x="1800" y="800"/>
                <a:ext cx="101" cy="117"/>
              </a:xfrm>
              <a:custGeom>
                <a:avLst/>
                <a:gdLst>
                  <a:gd name="T0" fmla="*/ 78 w 78"/>
                  <a:gd name="T1" fmla="*/ 51 h 91"/>
                  <a:gd name="T2" fmla="*/ 10 w 78"/>
                  <a:gd name="T3" fmla="*/ 61 h 91"/>
                  <a:gd name="T4" fmla="*/ 78 w 78"/>
                  <a:gd name="T5" fmla="*/ 51 h 91"/>
                </a:gdLst>
                <a:ahLst/>
                <a:cxnLst>
                  <a:cxn ang="0">
                    <a:pos x="T0" y="T1"/>
                  </a:cxn>
                  <a:cxn ang="0">
                    <a:pos x="T2" y="T3"/>
                  </a:cxn>
                  <a:cxn ang="0">
                    <a:pos x="T4" y="T5"/>
                  </a:cxn>
                </a:cxnLst>
                <a:rect l="0" t="0" r="r" b="b"/>
                <a:pathLst>
                  <a:path w="78" h="91">
                    <a:moveTo>
                      <a:pt x="78" y="51"/>
                    </a:moveTo>
                    <a:cubicBezTo>
                      <a:pt x="78" y="51"/>
                      <a:pt x="21" y="91"/>
                      <a:pt x="10" y="61"/>
                    </a:cubicBezTo>
                    <a:cubicBezTo>
                      <a:pt x="0" y="31"/>
                      <a:pt x="12" y="0"/>
                      <a:pt x="78" y="51"/>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2" name="Freeform 682">
                <a:extLst>
                  <a:ext uri="{FF2B5EF4-FFF2-40B4-BE49-F238E27FC236}">
                    <a16:creationId xmlns:a16="http://schemas.microsoft.com/office/drawing/2014/main" id="{A64D163F-81BC-4043-98C9-5279C428C0E0}"/>
                  </a:ext>
                </a:extLst>
              </p:cNvPr>
              <p:cNvSpPr>
                <a:spLocks/>
              </p:cNvSpPr>
              <p:nvPr/>
            </p:nvSpPr>
            <p:spPr bwMode="auto">
              <a:xfrm>
                <a:off x="1839" y="817"/>
                <a:ext cx="89" cy="77"/>
              </a:xfrm>
              <a:custGeom>
                <a:avLst/>
                <a:gdLst>
                  <a:gd name="T0" fmla="*/ 27 w 69"/>
                  <a:gd name="T1" fmla="*/ 54 h 60"/>
                  <a:gd name="T2" fmla="*/ 50 w 69"/>
                  <a:gd name="T3" fmla="*/ 32 h 60"/>
                  <a:gd name="T4" fmla="*/ 13 w 69"/>
                  <a:gd name="T5" fmla="*/ 16 h 60"/>
                  <a:gd name="T6" fmla="*/ 19 w 69"/>
                  <a:gd name="T7" fmla="*/ 54 h 60"/>
                  <a:gd name="T8" fmla="*/ 27 w 69"/>
                  <a:gd name="T9" fmla="*/ 54 h 60"/>
                </a:gdLst>
                <a:ahLst/>
                <a:cxnLst>
                  <a:cxn ang="0">
                    <a:pos x="T0" y="T1"/>
                  </a:cxn>
                  <a:cxn ang="0">
                    <a:pos x="T2" y="T3"/>
                  </a:cxn>
                  <a:cxn ang="0">
                    <a:pos x="T4" y="T5"/>
                  </a:cxn>
                  <a:cxn ang="0">
                    <a:pos x="T6" y="T7"/>
                  </a:cxn>
                  <a:cxn ang="0">
                    <a:pos x="T8" y="T9"/>
                  </a:cxn>
                </a:cxnLst>
                <a:rect l="0" t="0" r="r" b="b"/>
                <a:pathLst>
                  <a:path w="69" h="60">
                    <a:moveTo>
                      <a:pt x="27" y="54"/>
                    </a:moveTo>
                    <a:cubicBezTo>
                      <a:pt x="27" y="54"/>
                      <a:pt x="69" y="43"/>
                      <a:pt x="50" y="32"/>
                    </a:cubicBezTo>
                    <a:cubicBezTo>
                      <a:pt x="30" y="20"/>
                      <a:pt x="0" y="0"/>
                      <a:pt x="13" y="16"/>
                    </a:cubicBezTo>
                    <a:cubicBezTo>
                      <a:pt x="25" y="33"/>
                      <a:pt x="6" y="48"/>
                      <a:pt x="19" y="54"/>
                    </a:cubicBezTo>
                    <a:cubicBezTo>
                      <a:pt x="32" y="60"/>
                      <a:pt x="27" y="54"/>
                      <a:pt x="27" y="54"/>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3" name="Freeform 683">
                <a:extLst>
                  <a:ext uri="{FF2B5EF4-FFF2-40B4-BE49-F238E27FC236}">
                    <a16:creationId xmlns:a16="http://schemas.microsoft.com/office/drawing/2014/main" id="{9CC8F49D-FF08-404B-BD0F-8C581E204FA2}"/>
                  </a:ext>
                </a:extLst>
              </p:cNvPr>
              <p:cNvSpPr>
                <a:spLocks/>
              </p:cNvSpPr>
              <p:nvPr/>
            </p:nvSpPr>
            <p:spPr bwMode="auto">
              <a:xfrm>
                <a:off x="1682" y="846"/>
                <a:ext cx="60" cy="45"/>
              </a:xfrm>
              <a:custGeom>
                <a:avLst/>
                <a:gdLst>
                  <a:gd name="T0" fmla="*/ 47 w 47"/>
                  <a:gd name="T1" fmla="*/ 0 h 35"/>
                  <a:gd name="T2" fmla="*/ 9 w 47"/>
                  <a:gd name="T3" fmla="*/ 18 h 35"/>
                  <a:gd name="T4" fmla="*/ 47 w 47"/>
                  <a:gd name="T5" fmla="*/ 0 h 35"/>
                </a:gdLst>
                <a:ahLst/>
                <a:cxnLst>
                  <a:cxn ang="0">
                    <a:pos x="T0" y="T1"/>
                  </a:cxn>
                  <a:cxn ang="0">
                    <a:pos x="T2" y="T3"/>
                  </a:cxn>
                  <a:cxn ang="0">
                    <a:pos x="T4" y="T5"/>
                  </a:cxn>
                </a:cxnLst>
                <a:rect l="0" t="0" r="r" b="b"/>
                <a:pathLst>
                  <a:path w="47" h="35">
                    <a:moveTo>
                      <a:pt x="47" y="0"/>
                    </a:moveTo>
                    <a:cubicBezTo>
                      <a:pt x="47" y="0"/>
                      <a:pt x="18" y="35"/>
                      <a:pt x="9" y="18"/>
                    </a:cubicBezTo>
                    <a:cubicBezTo>
                      <a:pt x="0" y="1"/>
                      <a:pt x="40" y="0"/>
                      <a:pt x="47" y="0"/>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4" name="Freeform 684">
                <a:extLst>
                  <a:ext uri="{FF2B5EF4-FFF2-40B4-BE49-F238E27FC236}">
                    <a16:creationId xmlns:a16="http://schemas.microsoft.com/office/drawing/2014/main" id="{9C5A19B7-B902-4396-958F-4C20B8E8F8EA}"/>
                  </a:ext>
                </a:extLst>
              </p:cNvPr>
              <p:cNvSpPr>
                <a:spLocks/>
              </p:cNvSpPr>
              <p:nvPr/>
            </p:nvSpPr>
            <p:spPr bwMode="auto">
              <a:xfrm>
                <a:off x="1646" y="802"/>
                <a:ext cx="117" cy="67"/>
              </a:xfrm>
              <a:custGeom>
                <a:avLst/>
                <a:gdLst>
                  <a:gd name="T0" fmla="*/ 13 w 91"/>
                  <a:gd name="T1" fmla="*/ 47 h 52"/>
                  <a:gd name="T2" fmla="*/ 16 w 91"/>
                  <a:gd name="T3" fmla="*/ 2 h 52"/>
                  <a:gd name="T4" fmla="*/ 76 w 91"/>
                  <a:gd name="T5" fmla="*/ 29 h 52"/>
                  <a:gd name="T6" fmla="*/ 13 w 91"/>
                  <a:gd name="T7" fmla="*/ 47 h 52"/>
                </a:gdLst>
                <a:ahLst/>
                <a:cxnLst>
                  <a:cxn ang="0">
                    <a:pos x="T0" y="T1"/>
                  </a:cxn>
                  <a:cxn ang="0">
                    <a:pos x="T2" y="T3"/>
                  </a:cxn>
                  <a:cxn ang="0">
                    <a:pos x="T4" y="T5"/>
                  </a:cxn>
                  <a:cxn ang="0">
                    <a:pos x="T6" y="T7"/>
                  </a:cxn>
                </a:cxnLst>
                <a:rect l="0" t="0" r="r" b="b"/>
                <a:pathLst>
                  <a:path w="91" h="52">
                    <a:moveTo>
                      <a:pt x="13" y="47"/>
                    </a:moveTo>
                    <a:cubicBezTo>
                      <a:pt x="0" y="43"/>
                      <a:pt x="7" y="3"/>
                      <a:pt x="16" y="2"/>
                    </a:cubicBezTo>
                    <a:cubicBezTo>
                      <a:pt x="24" y="0"/>
                      <a:pt x="91" y="9"/>
                      <a:pt x="76" y="29"/>
                    </a:cubicBezTo>
                    <a:cubicBezTo>
                      <a:pt x="60" y="49"/>
                      <a:pt x="28" y="52"/>
                      <a:pt x="13" y="47"/>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5" name="Freeform 685">
                <a:extLst>
                  <a:ext uri="{FF2B5EF4-FFF2-40B4-BE49-F238E27FC236}">
                    <a16:creationId xmlns:a16="http://schemas.microsoft.com/office/drawing/2014/main" id="{7D4B1CF8-DB33-485B-8A72-AEAA60DAF5A4}"/>
                  </a:ext>
                </a:extLst>
              </p:cNvPr>
              <p:cNvSpPr>
                <a:spLocks/>
              </p:cNvSpPr>
              <p:nvPr/>
            </p:nvSpPr>
            <p:spPr bwMode="auto">
              <a:xfrm>
                <a:off x="1678" y="763"/>
                <a:ext cx="73" cy="61"/>
              </a:xfrm>
              <a:custGeom>
                <a:avLst/>
                <a:gdLst>
                  <a:gd name="T0" fmla="*/ 29 w 57"/>
                  <a:gd name="T1" fmla="*/ 48 h 48"/>
                  <a:gd name="T2" fmla="*/ 3 w 57"/>
                  <a:gd name="T3" fmla="*/ 10 h 48"/>
                  <a:gd name="T4" fmla="*/ 29 w 57"/>
                  <a:gd name="T5" fmla="*/ 48 h 48"/>
                </a:gdLst>
                <a:ahLst/>
                <a:cxnLst>
                  <a:cxn ang="0">
                    <a:pos x="T0" y="T1"/>
                  </a:cxn>
                  <a:cxn ang="0">
                    <a:pos x="T2" y="T3"/>
                  </a:cxn>
                  <a:cxn ang="0">
                    <a:pos x="T4" y="T5"/>
                  </a:cxn>
                </a:cxnLst>
                <a:rect l="0" t="0" r="r" b="b"/>
                <a:pathLst>
                  <a:path w="57" h="48">
                    <a:moveTo>
                      <a:pt x="29" y="48"/>
                    </a:moveTo>
                    <a:cubicBezTo>
                      <a:pt x="29" y="48"/>
                      <a:pt x="0" y="21"/>
                      <a:pt x="3" y="10"/>
                    </a:cubicBezTo>
                    <a:cubicBezTo>
                      <a:pt x="7" y="0"/>
                      <a:pt x="57" y="5"/>
                      <a:pt x="29" y="48"/>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6" name="Freeform 686">
                <a:extLst>
                  <a:ext uri="{FF2B5EF4-FFF2-40B4-BE49-F238E27FC236}">
                    <a16:creationId xmlns:a16="http://schemas.microsoft.com/office/drawing/2014/main" id="{EB08B216-3B7D-4240-B96C-C2904E43441F}"/>
                  </a:ext>
                </a:extLst>
              </p:cNvPr>
              <p:cNvSpPr>
                <a:spLocks/>
              </p:cNvSpPr>
              <p:nvPr/>
            </p:nvSpPr>
            <p:spPr bwMode="auto">
              <a:xfrm>
                <a:off x="1705" y="806"/>
                <a:ext cx="68" cy="50"/>
              </a:xfrm>
              <a:custGeom>
                <a:avLst/>
                <a:gdLst>
                  <a:gd name="T0" fmla="*/ 14 w 53"/>
                  <a:gd name="T1" fmla="*/ 36 h 39"/>
                  <a:gd name="T2" fmla="*/ 51 w 53"/>
                  <a:gd name="T3" fmla="*/ 33 h 39"/>
                  <a:gd name="T4" fmla="*/ 16 w 53"/>
                  <a:gd name="T5" fmla="*/ 3 h 39"/>
                  <a:gd name="T6" fmla="*/ 14 w 53"/>
                  <a:gd name="T7" fmla="*/ 36 h 39"/>
                </a:gdLst>
                <a:ahLst/>
                <a:cxnLst>
                  <a:cxn ang="0">
                    <a:pos x="T0" y="T1"/>
                  </a:cxn>
                  <a:cxn ang="0">
                    <a:pos x="T2" y="T3"/>
                  </a:cxn>
                  <a:cxn ang="0">
                    <a:pos x="T4" y="T5"/>
                  </a:cxn>
                  <a:cxn ang="0">
                    <a:pos x="T6" y="T7"/>
                  </a:cxn>
                </a:cxnLst>
                <a:rect l="0" t="0" r="r" b="b"/>
                <a:pathLst>
                  <a:path w="53" h="39">
                    <a:moveTo>
                      <a:pt x="14" y="36"/>
                    </a:moveTo>
                    <a:cubicBezTo>
                      <a:pt x="14" y="36"/>
                      <a:pt x="53" y="39"/>
                      <a:pt x="51" y="33"/>
                    </a:cubicBezTo>
                    <a:cubicBezTo>
                      <a:pt x="50" y="26"/>
                      <a:pt x="32" y="6"/>
                      <a:pt x="16" y="3"/>
                    </a:cubicBezTo>
                    <a:cubicBezTo>
                      <a:pt x="0" y="0"/>
                      <a:pt x="2" y="36"/>
                      <a:pt x="14" y="3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7" name="Freeform 687">
                <a:extLst>
                  <a:ext uri="{FF2B5EF4-FFF2-40B4-BE49-F238E27FC236}">
                    <a16:creationId xmlns:a16="http://schemas.microsoft.com/office/drawing/2014/main" id="{313FF0AC-C93F-464E-90C3-76FDCEA9A7C6}"/>
                  </a:ext>
                </a:extLst>
              </p:cNvPr>
              <p:cNvSpPr>
                <a:spLocks/>
              </p:cNvSpPr>
              <p:nvPr/>
            </p:nvSpPr>
            <p:spPr bwMode="auto">
              <a:xfrm>
                <a:off x="1534" y="810"/>
                <a:ext cx="103" cy="54"/>
              </a:xfrm>
              <a:custGeom>
                <a:avLst/>
                <a:gdLst>
                  <a:gd name="T0" fmla="*/ 80 w 80"/>
                  <a:gd name="T1" fmla="*/ 9 h 42"/>
                  <a:gd name="T2" fmla="*/ 10 w 80"/>
                  <a:gd name="T3" fmla="*/ 21 h 42"/>
                  <a:gd name="T4" fmla="*/ 80 w 80"/>
                  <a:gd name="T5" fmla="*/ 9 h 42"/>
                </a:gdLst>
                <a:ahLst/>
                <a:cxnLst>
                  <a:cxn ang="0">
                    <a:pos x="T0" y="T1"/>
                  </a:cxn>
                  <a:cxn ang="0">
                    <a:pos x="T2" y="T3"/>
                  </a:cxn>
                  <a:cxn ang="0">
                    <a:pos x="T4" y="T5"/>
                  </a:cxn>
                </a:cxnLst>
                <a:rect l="0" t="0" r="r" b="b"/>
                <a:pathLst>
                  <a:path w="80" h="42">
                    <a:moveTo>
                      <a:pt x="80" y="9"/>
                    </a:moveTo>
                    <a:cubicBezTo>
                      <a:pt x="80" y="9"/>
                      <a:pt x="20" y="42"/>
                      <a:pt x="10" y="21"/>
                    </a:cubicBezTo>
                    <a:cubicBezTo>
                      <a:pt x="0" y="0"/>
                      <a:pt x="67" y="2"/>
                      <a:pt x="80" y="9"/>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8" name="Freeform 688">
                <a:extLst>
                  <a:ext uri="{FF2B5EF4-FFF2-40B4-BE49-F238E27FC236}">
                    <a16:creationId xmlns:a16="http://schemas.microsoft.com/office/drawing/2014/main" id="{C999688E-C60C-4690-B8E1-E1DDDDA0C826}"/>
                  </a:ext>
                </a:extLst>
              </p:cNvPr>
              <p:cNvSpPr>
                <a:spLocks/>
              </p:cNvSpPr>
              <p:nvPr/>
            </p:nvSpPr>
            <p:spPr bwMode="auto">
              <a:xfrm>
                <a:off x="1583" y="741"/>
                <a:ext cx="90" cy="77"/>
              </a:xfrm>
              <a:custGeom>
                <a:avLst/>
                <a:gdLst>
                  <a:gd name="T0" fmla="*/ 35 w 70"/>
                  <a:gd name="T1" fmla="*/ 55 h 60"/>
                  <a:gd name="T2" fmla="*/ 1 w 70"/>
                  <a:gd name="T3" fmla="*/ 18 h 60"/>
                  <a:gd name="T4" fmla="*/ 35 w 70"/>
                  <a:gd name="T5" fmla="*/ 55 h 60"/>
                </a:gdLst>
                <a:ahLst/>
                <a:cxnLst>
                  <a:cxn ang="0">
                    <a:pos x="T0" y="T1"/>
                  </a:cxn>
                  <a:cxn ang="0">
                    <a:pos x="T2" y="T3"/>
                  </a:cxn>
                  <a:cxn ang="0">
                    <a:pos x="T4" y="T5"/>
                  </a:cxn>
                </a:cxnLst>
                <a:rect l="0" t="0" r="r" b="b"/>
                <a:pathLst>
                  <a:path w="70" h="60">
                    <a:moveTo>
                      <a:pt x="35" y="55"/>
                    </a:moveTo>
                    <a:cubicBezTo>
                      <a:pt x="35" y="55"/>
                      <a:pt x="0" y="37"/>
                      <a:pt x="1" y="18"/>
                    </a:cubicBezTo>
                    <a:cubicBezTo>
                      <a:pt x="2" y="0"/>
                      <a:pt x="70" y="60"/>
                      <a:pt x="35" y="55"/>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9" name="Freeform 689">
                <a:extLst>
                  <a:ext uri="{FF2B5EF4-FFF2-40B4-BE49-F238E27FC236}">
                    <a16:creationId xmlns:a16="http://schemas.microsoft.com/office/drawing/2014/main" id="{FF90A02B-6EE1-4BF5-963E-CD92DA3CD454}"/>
                  </a:ext>
                </a:extLst>
              </p:cNvPr>
              <p:cNvSpPr>
                <a:spLocks/>
              </p:cNvSpPr>
              <p:nvPr/>
            </p:nvSpPr>
            <p:spPr bwMode="auto">
              <a:xfrm>
                <a:off x="1551" y="765"/>
                <a:ext cx="123" cy="71"/>
              </a:xfrm>
              <a:custGeom>
                <a:avLst/>
                <a:gdLst>
                  <a:gd name="T0" fmla="*/ 62 w 96"/>
                  <a:gd name="T1" fmla="*/ 43 h 55"/>
                  <a:gd name="T2" fmla="*/ 1 w 96"/>
                  <a:gd name="T3" fmla="*/ 28 h 55"/>
                  <a:gd name="T4" fmla="*/ 62 w 96"/>
                  <a:gd name="T5" fmla="*/ 43 h 55"/>
                </a:gdLst>
                <a:ahLst/>
                <a:cxnLst>
                  <a:cxn ang="0">
                    <a:pos x="T0" y="T1"/>
                  </a:cxn>
                  <a:cxn ang="0">
                    <a:pos x="T2" y="T3"/>
                  </a:cxn>
                  <a:cxn ang="0">
                    <a:pos x="T4" y="T5"/>
                  </a:cxn>
                </a:cxnLst>
                <a:rect l="0" t="0" r="r" b="b"/>
                <a:pathLst>
                  <a:path w="96" h="55">
                    <a:moveTo>
                      <a:pt x="62" y="43"/>
                    </a:moveTo>
                    <a:cubicBezTo>
                      <a:pt x="62" y="43"/>
                      <a:pt x="0" y="55"/>
                      <a:pt x="1" y="28"/>
                    </a:cubicBezTo>
                    <a:cubicBezTo>
                      <a:pt x="2" y="0"/>
                      <a:pt x="96" y="39"/>
                      <a:pt x="62" y="43"/>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0" name="Freeform 690">
                <a:extLst>
                  <a:ext uri="{FF2B5EF4-FFF2-40B4-BE49-F238E27FC236}">
                    <a16:creationId xmlns:a16="http://schemas.microsoft.com/office/drawing/2014/main" id="{46E8994C-696F-4F6B-9C3C-AF3B6B8D70D8}"/>
                  </a:ext>
                </a:extLst>
              </p:cNvPr>
              <p:cNvSpPr>
                <a:spLocks/>
              </p:cNvSpPr>
              <p:nvPr/>
            </p:nvSpPr>
            <p:spPr bwMode="auto">
              <a:xfrm>
                <a:off x="1598" y="754"/>
                <a:ext cx="61" cy="127"/>
              </a:xfrm>
              <a:custGeom>
                <a:avLst/>
                <a:gdLst>
                  <a:gd name="T0" fmla="*/ 28 w 47"/>
                  <a:gd name="T1" fmla="*/ 52 h 99"/>
                  <a:gd name="T2" fmla="*/ 8 w 47"/>
                  <a:gd name="T3" fmla="*/ 86 h 99"/>
                  <a:gd name="T4" fmla="*/ 30 w 47"/>
                  <a:gd name="T5" fmla="*/ 51 h 99"/>
                  <a:gd name="T6" fmla="*/ 44 w 47"/>
                  <a:gd name="T7" fmla="*/ 18 h 99"/>
                  <a:gd name="T8" fmla="*/ 28 w 47"/>
                  <a:gd name="T9" fmla="*/ 52 h 99"/>
                </a:gdLst>
                <a:ahLst/>
                <a:cxnLst>
                  <a:cxn ang="0">
                    <a:pos x="T0" y="T1"/>
                  </a:cxn>
                  <a:cxn ang="0">
                    <a:pos x="T2" y="T3"/>
                  </a:cxn>
                  <a:cxn ang="0">
                    <a:pos x="T4" y="T5"/>
                  </a:cxn>
                  <a:cxn ang="0">
                    <a:pos x="T6" y="T7"/>
                  </a:cxn>
                  <a:cxn ang="0">
                    <a:pos x="T8" y="T9"/>
                  </a:cxn>
                </a:cxnLst>
                <a:rect l="0" t="0" r="r" b="b"/>
                <a:pathLst>
                  <a:path w="47" h="99">
                    <a:moveTo>
                      <a:pt x="28" y="52"/>
                    </a:moveTo>
                    <a:cubicBezTo>
                      <a:pt x="21" y="58"/>
                      <a:pt x="0" y="75"/>
                      <a:pt x="8" y="86"/>
                    </a:cubicBezTo>
                    <a:cubicBezTo>
                      <a:pt x="18" y="99"/>
                      <a:pt x="30" y="70"/>
                      <a:pt x="30" y="51"/>
                    </a:cubicBezTo>
                    <a:cubicBezTo>
                      <a:pt x="35" y="46"/>
                      <a:pt x="47" y="33"/>
                      <a:pt x="44" y="18"/>
                    </a:cubicBezTo>
                    <a:cubicBezTo>
                      <a:pt x="41" y="0"/>
                      <a:pt x="18" y="24"/>
                      <a:pt x="28" y="52"/>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1" name="Freeform 691">
                <a:extLst>
                  <a:ext uri="{FF2B5EF4-FFF2-40B4-BE49-F238E27FC236}">
                    <a16:creationId xmlns:a16="http://schemas.microsoft.com/office/drawing/2014/main" id="{6FD084A5-5D87-42E7-AE26-CF6BD6652D1D}"/>
                  </a:ext>
                </a:extLst>
              </p:cNvPr>
              <p:cNvSpPr>
                <a:spLocks/>
              </p:cNvSpPr>
              <p:nvPr/>
            </p:nvSpPr>
            <p:spPr bwMode="auto">
              <a:xfrm>
                <a:off x="1435" y="721"/>
                <a:ext cx="136" cy="94"/>
              </a:xfrm>
              <a:custGeom>
                <a:avLst/>
                <a:gdLst>
                  <a:gd name="T0" fmla="*/ 61 w 106"/>
                  <a:gd name="T1" fmla="*/ 58 h 73"/>
                  <a:gd name="T2" fmla="*/ 5 w 106"/>
                  <a:gd name="T3" fmla="*/ 37 h 73"/>
                  <a:gd name="T4" fmla="*/ 61 w 106"/>
                  <a:gd name="T5" fmla="*/ 58 h 73"/>
                </a:gdLst>
                <a:ahLst/>
                <a:cxnLst>
                  <a:cxn ang="0">
                    <a:pos x="T0" y="T1"/>
                  </a:cxn>
                  <a:cxn ang="0">
                    <a:pos x="T2" y="T3"/>
                  </a:cxn>
                  <a:cxn ang="0">
                    <a:pos x="T4" y="T5"/>
                  </a:cxn>
                </a:cxnLst>
                <a:rect l="0" t="0" r="r" b="b"/>
                <a:pathLst>
                  <a:path w="106" h="73">
                    <a:moveTo>
                      <a:pt x="61" y="58"/>
                    </a:moveTo>
                    <a:cubicBezTo>
                      <a:pt x="61" y="58"/>
                      <a:pt x="0" y="73"/>
                      <a:pt x="5" y="37"/>
                    </a:cubicBezTo>
                    <a:cubicBezTo>
                      <a:pt x="10" y="0"/>
                      <a:pt x="106" y="62"/>
                      <a:pt x="61" y="58"/>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2" name="Freeform 692">
                <a:extLst>
                  <a:ext uri="{FF2B5EF4-FFF2-40B4-BE49-F238E27FC236}">
                    <a16:creationId xmlns:a16="http://schemas.microsoft.com/office/drawing/2014/main" id="{31DED09C-BA75-46F1-8BCB-7DC65D059A80}"/>
                  </a:ext>
                </a:extLst>
              </p:cNvPr>
              <p:cNvSpPr>
                <a:spLocks/>
              </p:cNvSpPr>
              <p:nvPr/>
            </p:nvSpPr>
            <p:spPr bwMode="auto">
              <a:xfrm>
                <a:off x="1461" y="720"/>
                <a:ext cx="109" cy="71"/>
              </a:xfrm>
              <a:custGeom>
                <a:avLst/>
                <a:gdLst>
                  <a:gd name="T0" fmla="*/ 46 w 85"/>
                  <a:gd name="T1" fmla="*/ 55 h 55"/>
                  <a:gd name="T2" fmla="*/ 10 w 85"/>
                  <a:gd name="T3" fmla="*/ 0 h 55"/>
                  <a:gd name="T4" fmla="*/ 46 w 85"/>
                  <a:gd name="T5" fmla="*/ 55 h 55"/>
                </a:gdLst>
                <a:ahLst/>
                <a:cxnLst>
                  <a:cxn ang="0">
                    <a:pos x="T0" y="T1"/>
                  </a:cxn>
                  <a:cxn ang="0">
                    <a:pos x="T2" y="T3"/>
                  </a:cxn>
                  <a:cxn ang="0">
                    <a:pos x="T4" y="T5"/>
                  </a:cxn>
                </a:cxnLst>
                <a:rect l="0" t="0" r="r" b="b"/>
                <a:pathLst>
                  <a:path w="85" h="55">
                    <a:moveTo>
                      <a:pt x="46" y="55"/>
                    </a:moveTo>
                    <a:cubicBezTo>
                      <a:pt x="46" y="55"/>
                      <a:pt x="0" y="32"/>
                      <a:pt x="10" y="0"/>
                    </a:cubicBezTo>
                    <a:cubicBezTo>
                      <a:pt x="10" y="0"/>
                      <a:pt x="85" y="53"/>
                      <a:pt x="46" y="55"/>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3" name="Freeform 693">
                <a:extLst>
                  <a:ext uri="{FF2B5EF4-FFF2-40B4-BE49-F238E27FC236}">
                    <a16:creationId xmlns:a16="http://schemas.microsoft.com/office/drawing/2014/main" id="{F3CB549E-048A-4DFA-85FD-F7496D13D65C}"/>
                  </a:ext>
                </a:extLst>
              </p:cNvPr>
              <p:cNvSpPr>
                <a:spLocks/>
              </p:cNvSpPr>
              <p:nvPr/>
            </p:nvSpPr>
            <p:spPr bwMode="auto">
              <a:xfrm>
                <a:off x="1484" y="750"/>
                <a:ext cx="87" cy="77"/>
              </a:xfrm>
              <a:custGeom>
                <a:avLst/>
                <a:gdLst>
                  <a:gd name="T0" fmla="*/ 47 w 68"/>
                  <a:gd name="T1" fmla="*/ 10 h 60"/>
                  <a:gd name="T2" fmla="*/ 28 w 68"/>
                  <a:gd name="T3" fmla="*/ 32 h 60"/>
                  <a:gd name="T4" fmla="*/ 5 w 68"/>
                  <a:gd name="T5" fmla="*/ 44 h 60"/>
                  <a:gd name="T6" fmla="*/ 32 w 68"/>
                  <a:gd name="T7" fmla="*/ 36 h 60"/>
                  <a:gd name="T8" fmla="*/ 64 w 68"/>
                  <a:gd name="T9" fmla="*/ 18 h 60"/>
                  <a:gd name="T10" fmla="*/ 47 w 68"/>
                  <a:gd name="T11" fmla="*/ 10 h 60"/>
                </a:gdLst>
                <a:ahLst/>
                <a:cxnLst>
                  <a:cxn ang="0">
                    <a:pos x="T0" y="T1"/>
                  </a:cxn>
                  <a:cxn ang="0">
                    <a:pos x="T2" y="T3"/>
                  </a:cxn>
                  <a:cxn ang="0">
                    <a:pos x="T4" y="T5"/>
                  </a:cxn>
                  <a:cxn ang="0">
                    <a:pos x="T6" y="T7"/>
                  </a:cxn>
                  <a:cxn ang="0">
                    <a:pos x="T8" y="T9"/>
                  </a:cxn>
                  <a:cxn ang="0">
                    <a:pos x="T10" y="T11"/>
                  </a:cxn>
                </a:cxnLst>
                <a:rect l="0" t="0" r="r" b="b"/>
                <a:pathLst>
                  <a:path w="68" h="60">
                    <a:moveTo>
                      <a:pt x="47" y="10"/>
                    </a:moveTo>
                    <a:cubicBezTo>
                      <a:pt x="34" y="19"/>
                      <a:pt x="37" y="28"/>
                      <a:pt x="28" y="32"/>
                    </a:cubicBezTo>
                    <a:cubicBezTo>
                      <a:pt x="15" y="30"/>
                      <a:pt x="0" y="26"/>
                      <a:pt x="5" y="44"/>
                    </a:cubicBezTo>
                    <a:cubicBezTo>
                      <a:pt x="10" y="60"/>
                      <a:pt x="26" y="44"/>
                      <a:pt x="32" y="36"/>
                    </a:cubicBezTo>
                    <a:cubicBezTo>
                      <a:pt x="40" y="37"/>
                      <a:pt x="57" y="35"/>
                      <a:pt x="64" y="18"/>
                    </a:cubicBezTo>
                    <a:cubicBezTo>
                      <a:pt x="68" y="9"/>
                      <a:pt x="59" y="0"/>
                      <a:pt x="47" y="1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4" name="Freeform 694">
                <a:extLst>
                  <a:ext uri="{FF2B5EF4-FFF2-40B4-BE49-F238E27FC236}">
                    <a16:creationId xmlns:a16="http://schemas.microsoft.com/office/drawing/2014/main" id="{7CD768DE-4F34-490C-B91D-B5BBF1107418}"/>
                  </a:ext>
                </a:extLst>
              </p:cNvPr>
              <p:cNvSpPr>
                <a:spLocks/>
              </p:cNvSpPr>
              <p:nvPr/>
            </p:nvSpPr>
            <p:spPr bwMode="auto">
              <a:xfrm>
                <a:off x="1326" y="683"/>
                <a:ext cx="114" cy="87"/>
              </a:xfrm>
              <a:custGeom>
                <a:avLst/>
                <a:gdLst>
                  <a:gd name="T0" fmla="*/ 68 w 89"/>
                  <a:gd name="T1" fmla="*/ 65 h 68"/>
                  <a:gd name="T2" fmla="*/ 8 w 89"/>
                  <a:gd name="T3" fmla="*/ 46 h 68"/>
                  <a:gd name="T4" fmla="*/ 27 w 89"/>
                  <a:gd name="T5" fmla="*/ 33 h 68"/>
                  <a:gd name="T6" fmla="*/ 49 w 89"/>
                  <a:gd name="T7" fmla="*/ 20 h 68"/>
                  <a:gd name="T8" fmla="*/ 68 w 89"/>
                  <a:gd name="T9" fmla="*/ 65 h 68"/>
                </a:gdLst>
                <a:ahLst/>
                <a:cxnLst>
                  <a:cxn ang="0">
                    <a:pos x="T0" y="T1"/>
                  </a:cxn>
                  <a:cxn ang="0">
                    <a:pos x="T2" y="T3"/>
                  </a:cxn>
                  <a:cxn ang="0">
                    <a:pos x="T4" y="T5"/>
                  </a:cxn>
                  <a:cxn ang="0">
                    <a:pos x="T6" y="T7"/>
                  </a:cxn>
                  <a:cxn ang="0">
                    <a:pos x="T8" y="T9"/>
                  </a:cxn>
                </a:cxnLst>
                <a:rect l="0" t="0" r="r" b="b"/>
                <a:pathLst>
                  <a:path w="89" h="68">
                    <a:moveTo>
                      <a:pt x="68" y="65"/>
                    </a:moveTo>
                    <a:cubicBezTo>
                      <a:pt x="68" y="65"/>
                      <a:pt x="0" y="61"/>
                      <a:pt x="8" y="46"/>
                    </a:cubicBezTo>
                    <a:cubicBezTo>
                      <a:pt x="15" y="31"/>
                      <a:pt x="30" y="41"/>
                      <a:pt x="27" y="33"/>
                    </a:cubicBezTo>
                    <a:cubicBezTo>
                      <a:pt x="25" y="26"/>
                      <a:pt x="24" y="0"/>
                      <a:pt x="49" y="20"/>
                    </a:cubicBezTo>
                    <a:cubicBezTo>
                      <a:pt x="74" y="41"/>
                      <a:pt x="89" y="68"/>
                      <a:pt x="68" y="65"/>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5" name="Freeform 695">
                <a:extLst>
                  <a:ext uri="{FF2B5EF4-FFF2-40B4-BE49-F238E27FC236}">
                    <a16:creationId xmlns:a16="http://schemas.microsoft.com/office/drawing/2014/main" id="{7997764A-97B4-44DC-9433-1F3635AE4322}"/>
                  </a:ext>
                </a:extLst>
              </p:cNvPr>
              <p:cNvSpPr>
                <a:spLocks/>
              </p:cNvSpPr>
              <p:nvPr/>
            </p:nvSpPr>
            <p:spPr bwMode="auto">
              <a:xfrm>
                <a:off x="1375" y="714"/>
                <a:ext cx="61" cy="94"/>
              </a:xfrm>
              <a:custGeom>
                <a:avLst/>
                <a:gdLst>
                  <a:gd name="T0" fmla="*/ 39 w 48"/>
                  <a:gd name="T1" fmla="*/ 35 h 73"/>
                  <a:gd name="T2" fmla="*/ 10 w 48"/>
                  <a:gd name="T3" fmla="*/ 53 h 73"/>
                  <a:gd name="T4" fmla="*/ 42 w 48"/>
                  <a:gd name="T5" fmla="*/ 36 h 73"/>
                  <a:gd name="T6" fmla="*/ 42 w 48"/>
                  <a:gd name="T7" fmla="*/ 36 h 73"/>
                  <a:gd name="T8" fmla="*/ 41 w 48"/>
                  <a:gd name="T9" fmla="*/ 10 h 73"/>
                  <a:gd name="T10" fmla="*/ 39 w 48"/>
                  <a:gd name="T11" fmla="*/ 35 h 73"/>
                </a:gdLst>
                <a:ahLst/>
                <a:cxnLst>
                  <a:cxn ang="0">
                    <a:pos x="T0" y="T1"/>
                  </a:cxn>
                  <a:cxn ang="0">
                    <a:pos x="T2" y="T3"/>
                  </a:cxn>
                  <a:cxn ang="0">
                    <a:pos x="T4" y="T5"/>
                  </a:cxn>
                  <a:cxn ang="0">
                    <a:pos x="T6" y="T7"/>
                  </a:cxn>
                  <a:cxn ang="0">
                    <a:pos x="T8" y="T9"/>
                  </a:cxn>
                  <a:cxn ang="0">
                    <a:pos x="T10" y="T11"/>
                  </a:cxn>
                </a:cxnLst>
                <a:rect l="0" t="0" r="r" b="b"/>
                <a:pathLst>
                  <a:path w="48" h="73">
                    <a:moveTo>
                      <a:pt x="39" y="35"/>
                    </a:moveTo>
                    <a:cubicBezTo>
                      <a:pt x="29" y="35"/>
                      <a:pt x="0" y="36"/>
                      <a:pt x="10" y="53"/>
                    </a:cubicBezTo>
                    <a:cubicBezTo>
                      <a:pt x="23" y="73"/>
                      <a:pt x="42" y="36"/>
                      <a:pt x="42" y="36"/>
                    </a:cubicBezTo>
                    <a:cubicBezTo>
                      <a:pt x="42" y="36"/>
                      <a:pt x="42" y="36"/>
                      <a:pt x="42" y="36"/>
                    </a:cubicBezTo>
                    <a:cubicBezTo>
                      <a:pt x="44" y="30"/>
                      <a:pt x="48" y="19"/>
                      <a:pt x="41" y="10"/>
                    </a:cubicBezTo>
                    <a:cubicBezTo>
                      <a:pt x="33" y="0"/>
                      <a:pt x="35" y="23"/>
                      <a:pt x="39" y="3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6" name="Freeform 696">
                <a:extLst>
                  <a:ext uri="{FF2B5EF4-FFF2-40B4-BE49-F238E27FC236}">
                    <a16:creationId xmlns:a16="http://schemas.microsoft.com/office/drawing/2014/main" id="{52CB354D-4430-48EB-9E0F-E835B4DD8137}"/>
                  </a:ext>
                </a:extLst>
              </p:cNvPr>
              <p:cNvSpPr>
                <a:spLocks/>
              </p:cNvSpPr>
              <p:nvPr/>
            </p:nvSpPr>
            <p:spPr bwMode="auto">
              <a:xfrm>
                <a:off x="3620" y="1096"/>
                <a:ext cx="81" cy="50"/>
              </a:xfrm>
              <a:custGeom>
                <a:avLst/>
                <a:gdLst>
                  <a:gd name="T0" fmla="*/ 0 w 63"/>
                  <a:gd name="T1" fmla="*/ 10 h 39"/>
                  <a:gd name="T2" fmla="*/ 60 w 63"/>
                  <a:gd name="T3" fmla="*/ 20 h 39"/>
                  <a:gd name="T4" fmla="*/ 0 w 63"/>
                  <a:gd name="T5" fmla="*/ 10 h 39"/>
                </a:gdLst>
                <a:ahLst/>
                <a:cxnLst>
                  <a:cxn ang="0">
                    <a:pos x="T0" y="T1"/>
                  </a:cxn>
                  <a:cxn ang="0">
                    <a:pos x="T2" y="T3"/>
                  </a:cxn>
                  <a:cxn ang="0">
                    <a:pos x="T4" y="T5"/>
                  </a:cxn>
                </a:cxnLst>
                <a:rect l="0" t="0" r="r" b="b"/>
                <a:pathLst>
                  <a:path w="63" h="39">
                    <a:moveTo>
                      <a:pt x="0" y="10"/>
                    </a:moveTo>
                    <a:cubicBezTo>
                      <a:pt x="0" y="10"/>
                      <a:pt x="58" y="0"/>
                      <a:pt x="60" y="20"/>
                    </a:cubicBezTo>
                    <a:cubicBezTo>
                      <a:pt x="63" y="39"/>
                      <a:pt x="19" y="38"/>
                      <a:pt x="0" y="10"/>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7" name="Freeform 697">
                <a:extLst>
                  <a:ext uri="{FF2B5EF4-FFF2-40B4-BE49-F238E27FC236}">
                    <a16:creationId xmlns:a16="http://schemas.microsoft.com/office/drawing/2014/main" id="{B2A3BA8D-0C3E-4B66-AC8E-BEB890B3F1D5}"/>
                  </a:ext>
                </a:extLst>
              </p:cNvPr>
              <p:cNvSpPr>
                <a:spLocks/>
              </p:cNvSpPr>
              <p:nvPr/>
            </p:nvSpPr>
            <p:spPr bwMode="auto">
              <a:xfrm>
                <a:off x="3484" y="1272"/>
                <a:ext cx="59" cy="60"/>
              </a:xfrm>
              <a:custGeom>
                <a:avLst/>
                <a:gdLst>
                  <a:gd name="T0" fmla="*/ 0 w 46"/>
                  <a:gd name="T1" fmla="*/ 0 h 47"/>
                  <a:gd name="T2" fmla="*/ 43 w 46"/>
                  <a:gd name="T3" fmla="*/ 18 h 47"/>
                  <a:gd name="T4" fmla="*/ 0 w 46"/>
                  <a:gd name="T5" fmla="*/ 0 h 47"/>
                </a:gdLst>
                <a:ahLst/>
                <a:cxnLst>
                  <a:cxn ang="0">
                    <a:pos x="T0" y="T1"/>
                  </a:cxn>
                  <a:cxn ang="0">
                    <a:pos x="T2" y="T3"/>
                  </a:cxn>
                  <a:cxn ang="0">
                    <a:pos x="T4" y="T5"/>
                  </a:cxn>
                </a:cxnLst>
                <a:rect l="0" t="0" r="r" b="b"/>
                <a:pathLst>
                  <a:path w="46" h="47">
                    <a:moveTo>
                      <a:pt x="0" y="0"/>
                    </a:moveTo>
                    <a:cubicBezTo>
                      <a:pt x="0" y="0"/>
                      <a:pt x="41" y="6"/>
                      <a:pt x="43" y="18"/>
                    </a:cubicBezTo>
                    <a:cubicBezTo>
                      <a:pt x="46" y="30"/>
                      <a:pt x="22" y="47"/>
                      <a:pt x="0" y="0"/>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8" name="Freeform 698">
                <a:extLst>
                  <a:ext uri="{FF2B5EF4-FFF2-40B4-BE49-F238E27FC236}">
                    <a16:creationId xmlns:a16="http://schemas.microsoft.com/office/drawing/2014/main" id="{C3B494CB-9485-4F95-ABC6-F63A937CF493}"/>
                  </a:ext>
                </a:extLst>
              </p:cNvPr>
              <p:cNvSpPr>
                <a:spLocks/>
              </p:cNvSpPr>
              <p:nvPr/>
            </p:nvSpPr>
            <p:spPr bwMode="auto">
              <a:xfrm>
                <a:off x="2991" y="1083"/>
                <a:ext cx="655" cy="864"/>
              </a:xfrm>
              <a:custGeom>
                <a:avLst/>
                <a:gdLst>
                  <a:gd name="T0" fmla="*/ 1 w 509"/>
                  <a:gd name="T1" fmla="*/ 672 h 672"/>
                  <a:gd name="T2" fmla="*/ 1 w 509"/>
                  <a:gd name="T3" fmla="*/ 671 h 672"/>
                  <a:gd name="T4" fmla="*/ 1 w 509"/>
                  <a:gd name="T5" fmla="*/ 667 h 672"/>
                  <a:gd name="T6" fmla="*/ 206 w 509"/>
                  <a:gd name="T7" fmla="*/ 363 h 672"/>
                  <a:gd name="T8" fmla="*/ 266 w 509"/>
                  <a:gd name="T9" fmla="*/ 267 h 672"/>
                  <a:gd name="T10" fmla="*/ 503 w 509"/>
                  <a:gd name="T11" fmla="*/ 1 h 672"/>
                  <a:gd name="T12" fmla="*/ 507 w 509"/>
                  <a:gd name="T13" fmla="*/ 1 h 672"/>
                  <a:gd name="T14" fmla="*/ 508 w 509"/>
                  <a:gd name="T15" fmla="*/ 5 h 672"/>
                  <a:gd name="T16" fmla="*/ 271 w 509"/>
                  <a:gd name="T17" fmla="*/ 270 h 672"/>
                  <a:gd name="T18" fmla="*/ 211 w 509"/>
                  <a:gd name="T19" fmla="*/ 366 h 672"/>
                  <a:gd name="T20" fmla="*/ 5 w 509"/>
                  <a:gd name="T21" fmla="*/ 671 h 672"/>
                  <a:gd name="T22" fmla="*/ 1 w 509"/>
                  <a:gd name="T23" fmla="*/ 672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9" h="672">
                    <a:moveTo>
                      <a:pt x="1" y="672"/>
                    </a:moveTo>
                    <a:cubicBezTo>
                      <a:pt x="1" y="672"/>
                      <a:pt x="1" y="672"/>
                      <a:pt x="1" y="671"/>
                    </a:cubicBezTo>
                    <a:cubicBezTo>
                      <a:pt x="0" y="670"/>
                      <a:pt x="0" y="669"/>
                      <a:pt x="1" y="667"/>
                    </a:cubicBezTo>
                    <a:cubicBezTo>
                      <a:pt x="64" y="594"/>
                      <a:pt x="146" y="460"/>
                      <a:pt x="206" y="363"/>
                    </a:cubicBezTo>
                    <a:cubicBezTo>
                      <a:pt x="231" y="322"/>
                      <a:pt x="252" y="287"/>
                      <a:pt x="266" y="267"/>
                    </a:cubicBezTo>
                    <a:cubicBezTo>
                      <a:pt x="312" y="199"/>
                      <a:pt x="501" y="3"/>
                      <a:pt x="503" y="1"/>
                    </a:cubicBezTo>
                    <a:cubicBezTo>
                      <a:pt x="504" y="0"/>
                      <a:pt x="506" y="0"/>
                      <a:pt x="507" y="1"/>
                    </a:cubicBezTo>
                    <a:cubicBezTo>
                      <a:pt x="509" y="2"/>
                      <a:pt x="509" y="4"/>
                      <a:pt x="508" y="5"/>
                    </a:cubicBezTo>
                    <a:cubicBezTo>
                      <a:pt x="506" y="7"/>
                      <a:pt x="317" y="203"/>
                      <a:pt x="271" y="270"/>
                    </a:cubicBezTo>
                    <a:cubicBezTo>
                      <a:pt x="257" y="291"/>
                      <a:pt x="236" y="325"/>
                      <a:pt x="211" y="366"/>
                    </a:cubicBezTo>
                    <a:cubicBezTo>
                      <a:pt x="151" y="463"/>
                      <a:pt x="69" y="597"/>
                      <a:pt x="5" y="671"/>
                    </a:cubicBezTo>
                    <a:cubicBezTo>
                      <a:pt x="4" y="672"/>
                      <a:pt x="3" y="672"/>
                      <a:pt x="1" y="67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9" name="Freeform 699">
                <a:extLst>
                  <a:ext uri="{FF2B5EF4-FFF2-40B4-BE49-F238E27FC236}">
                    <a16:creationId xmlns:a16="http://schemas.microsoft.com/office/drawing/2014/main" id="{287F5E9C-8E96-461A-97EE-C2C5E7976AEF}"/>
                  </a:ext>
                </a:extLst>
              </p:cNvPr>
              <p:cNvSpPr>
                <a:spLocks/>
              </p:cNvSpPr>
              <p:nvPr/>
            </p:nvSpPr>
            <p:spPr bwMode="auto">
              <a:xfrm>
                <a:off x="3194" y="1564"/>
                <a:ext cx="87" cy="126"/>
              </a:xfrm>
              <a:custGeom>
                <a:avLst/>
                <a:gdLst>
                  <a:gd name="T0" fmla="*/ 0 w 67"/>
                  <a:gd name="T1" fmla="*/ 66 h 98"/>
                  <a:gd name="T2" fmla="*/ 30 w 67"/>
                  <a:gd name="T3" fmla="*/ 3 h 98"/>
                  <a:gd name="T4" fmla="*/ 47 w 67"/>
                  <a:gd name="T5" fmla="*/ 18 h 98"/>
                  <a:gd name="T6" fmla="*/ 66 w 67"/>
                  <a:gd name="T7" fmla="*/ 19 h 98"/>
                  <a:gd name="T8" fmla="*/ 0 w 67"/>
                  <a:gd name="T9" fmla="*/ 66 h 98"/>
                </a:gdLst>
                <a:ahLst/>
                <a:cxnLst>
                  <a:cxn ang="0">
                    <a:pos x="T0" y="T1"/>
                  </a:cxn>
                  <a:cxn ang="0">
                    <a:pos x="T2" y="T3"/>
                  </a:cxn>
                  <a:cxn ang="0">
                    <a:pos x="T4" y="T5"/>
                  </a:cxn>
                  <a:cxn ang="0">
                    <a:pos x="T6" y="T7"/>
                  </a:cxn>
                  <a:cxn ang="0">
                    <a:pos x="T8" y="T9"/>
                  </a:cxn>
                </a:cxnLst>
                <a:rect l="0" t="0" r="r" b="b"/>
                <a:pathLst>
                  <a:path w="67" h="98">
                    <a:moveTo>
                      <a:pt x="0" y="66"/>
                    </a:moveTo>
                    <a:cubicBezTo>
                      <a:pt x="0" y="66"/>
                      <a:pt x="1" y="0"/>
                      <a:pt x="30" y="3"/>
                    </a:cubicBezTo>
                    <a:cubicBezTo>
                      <a:pt x="58" y="5"/>
                      <a:pt x="47" y="18"/>
                      <a:pt x="47" y="18"/>
                    </a:cubicBezTo>
                    <a:cubicBezTo>
                      <a:pt x="47" y="18"/>
                      <a:pt x="64" y="8"/>
                      <a:pt x="66" y="19"/>
                    </a:cubicBezTo>
                    <a:cubicBezTo>
                      <a:pt x="67" y="30"/>
                      <a:pt x="1" y="98"/>
                      <a:pt x="0" y="66"/>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0" name="Freeform 700">
                <a:extLst>
                  <a:ext uri="{FF2B5EF4-FFF2-40B4-BE49-F238E27FC236}">
                    <a16:creationId xmlns:a16="http://schemas.microsoft.com/office/drawing/2014/main" id="{40D2CDA8-F80F-4312-99CF-4A5E4122EEB6}"/>
                  </a:ext>
                </a:extLst>
              </p:cNvPr>
              <p:cNvSpPr>
                <a:spLocks/>
              </p:cNvSpPr>
              <p:nvPr/>
            </p:nvSpPr>
            <p:spPr bwMode="auto">
              <a:xfrm>
                <a:off x="3173" y="1617"/>
                <a:ext cx="68" cy="61"/>
              </a:xfrm>
              <a:custGeom>
                <a:avLst/>
                <a:gdLst>
                  <a:gd name="T0" fmla="*/ 11 w 53"/>
                  <a:gd name="T1" fmla="*/ 40 h 48"/>
                  <a:gd name="T2" fmla="*/ 26 w 53"/>
                  <a:gd name="T3" fmla="*/ 5 h 48"/>
                  <a:gd name="T4" fmla="*/ 48 w 53"/>
                  <a:gd name="T5" fmla="*/ 18 h 48"/>
                  <a:gd name="T6" fmla="*/ 11 w 53"/>
                  <a:gd name="T7" fmla="*/ 40 h 48"/>
                </a:gdLst>
                <a:ahLst/>
                <a:cxnLst>
                  <a:cxn ang="0">
                    <a:pos x="T0" y="T1"/>
                  </a:cxn>
                  <a:cxn ang="0">
                    <a:pos x="T2" y="T3"/>
                  </a:cxn>
                  <a:cxn ang="0">
                    <a:pos x="T4" y="T5"/>
                  </a:cxn>
                  <a:cxn ang="0">
                    <a:pos x="T6" y="T7"/>
                  </a:cxn>
                </a:cxnLst>
                <a:rect l="0" t="0" r="r" b="b"/>
                <a:pathLst>
                  <a:path w="53" h="48">
                    <a:moveTo>
                      <a:pt x="11" y="40"/>
                    </a:moveTo>
                    <a:cubicBezTo>
                      <a:pt x="11" y="40"/>
                      <a:pt x="0" y="0"/>
                      <a:pt x="26" y="5"/>
                    </a:cubicBezTo>
                    <a:cubicBezTo>
                      <a:pt x="53" y="10"/>
                      <a:pt x="50" y="5"/>
                      <a:pt x="48" y="18"/>
                    </a:cubicBezTo>
                    <a:cubicBezTo>
                      <a:pt x="46" y="31"/>
                      <a:pt x="19" y="48"/>
                      <a:pt x="11" y="4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1" name="Freeform 701">
                <a:extLst>
                  <a:ext uri="{FF2B5EF4-FFF2-40B4-BE49-F238E27FC236}">
                    <a16:creationId xmlns:a16="http://schemas.microsoft.com/office/drawing/2014/main" id="{043BAA6A-39AB-4B5B-BC3A-D4BB52692CBE}"/>
                  </a:ext>
                </a:extLst>
              </p:cNvPr>
              <p:cNvSpPr>
                <a:spLocks/>
              </p:cNvSpPr>
              <p:nvPr/>
            </p:nvSpPr>
            <p:spPr bwMode="auto">
              <a:xfrm>
                <a:off x="3290" y="1393"/>
                <a:ext cx="108" cy="89"/>
              </a:xfrm>
              <a:custGeom>
                <a:avLst/>
                <a:gdLst>
                  <a:gd name="T0" fmla="*/ 8 w 84"/>
                  <a:gd name="T1" fmla="*/ 69 h 69"/>
                  <a:gd name="T2" fmla="*/ 31 w 84"/>
                  <a:gd name="T3" fmla="*/ 5 h 69"/>
                  <a:gd name="T4" fmla="*/ 8 w 84"/>
                  <a:gd name="T5" fmla="*/ 69 h 69"/>
                </a:gdLst>
                <a:ahLst/>
                <a:cxnLst>
                  <a:cxn ang="0">
                    <a:pos x="T0" y="T1"/>
                  </a:cxn>
                  <a:cxn ang="0">
                    <a:pos x="T2" y="T3"/>
                  </a:cxn>
                  <a:cxn ang="0">
                    <a:pos x="T4" y="T5"/>
                  </a:cxn>
                </a:cxnLst>
                <a:rect l="0" t="0" r="r" b="b"/>
                <a:pathLst>
                  <a:path w="84" h="69">
                    <a:moveTo>
                      <a:pt x="8" y="69"/>
                    </a:moveTo>
                    <a:cubicBezTo>
                      <a:pt x="8" y="69"/>
                      <a:pt x="0" y="0"/>
                      <a:pt x="31" y="5"/>
                    </a:cubicBezTo>
                    <a:cubicBezTo>
                      <a:pt x="63" y="11"/>
                      <a:pt x="84" y="36"/>
                      <a:pt x="8" y="69"/>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2" name="Freeform 702">
                <a:extLst>
                  <a:ext uri="{FF2B5EF4-FFF2-40B4-BE49-F238E27FC236}">
                    <a16:creationId xmlns:a16="http://schemas.microsoft.com/office/drawing/2014/main" id="{9FCEC93B-1C0D-4486-BDF1-6DF9CF5A248C}"/>
                  </a:ext>
                </a:extLst>
              </p:cNvPr>
              <p:cNvSpPr>
                <a:spLocks/>
              </p:cNvSpPr>
              <p:nvPr/>
            </p:nvSpPr>
            <p:spPr bwMode="auto">
              <a:xfrm>
                <a:off x="3281" y="1429"/>
                <a:ext cx="91" cy="74"/>
              </a:xfrm>
              <a:custGeom>
                <a:avLst/>
                <a:gdLst>
                  <a:gd name="T0" fmla="*/ 10 w 71"/>
                  <a:gd name="T1" fmla="*/ 15 h 58"/>
                  <a:gd name="T2" fmla="*/ 19 w 71"/>
                  <a:gd name="T3" fmla="*/ 46 h 58"/>
                  <a:gd name="T4" fmla="*/ 51 w 71"/>
                  <a:gd name="T5" fmla="*/ 21 h 58"/>
                  <a:gd name="T6" fmla="*/ 14 w 71"/>
                  <a:gd name="T7" fmla="*/ 9 h 58"/>
                  <a:gd name="T8" fmla="*/ 10 w 71"/>
                  <a:gd name="T9" fmla="*/ 15 h 58"/>
                </a:gdLst>
                <a:ahLst/>
                <a:cxnLst>
                  <a:cxn ang="0">
                    <a:pos x="T0" y="T1"/>
                  </a:cxn>
                  <a:cxn ang="0">
                    <a:pos x="T2" y="T3"/>
                  </a:cxn>
                  <a:cxn ang="0">
                    <a:pos x="T4" y="T5"/>
                  </a:cxn>
                  <a:cxn ang="0">
                    <a:pos x="T6" y="T7"/>
                  </a:cxn>
                  <a:cxn ang="0">
                    <a:pos x="T8" y="T9"/>
                  </a:cxn>
                </a:cxnLst>
                <a:rect l="0" t="0" r="r" b="b"/>
                <a:pathLst>
                  <a:path w="71" h="58">
                    <a:moveTo>
                      <a:pt x="10" y="15"/>
                    </a:moveTo>
                    <a:cubicBezTo>
                      <a:pt x="10" y="15"/>
                      <a:pt x="0" y="58"/>
                      <a:pt x="19" y="46"/>
                    </a:cubicBezTo>
                    <a:cubicBezTo>
                      <a:pt x="39" y="34"/>
                      <a:pt x="71" y="17"/>
                      <a:pt x="51" y="21"/>
                    </a:cubicBezTo>
                    <a:cubicBezTo>
                      <a:pt x="30" y="24"/>
                      <a:pt x="26" y="0"/>
                      <a:pt x="14" y="9"/>
                    </a:cubicBezTo>
                    <a:cubicBezTo>
                      <a:pt x="3" y="17"/>
                      <a:pt x="10" y="15"/>
                      <a:pt x="10" y="1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3" name="Freeform 703">
                <a:extLst>
                  <a:ext uri="{FF2B5EF4-FFF2-40B4-BE49-F238E27FC236}">
                    <a16:creationId xmlns:a16="http://schemas.microsoft.com/office/drawing/2014/main" id="{06638FF1-5EF1-491F-99AE-CFC3765AC4EB}"/>
                  </a:ext>
                </a:extLst>
              </p:cNvPr>
              <p:cNvSpPr>
                <a:spLocks/>
              </p:cNvSpPr>
              <p:nvPr/>
            </p:nvSpPr>
            <p:spPr bwMode="auto">
              <a:xfrm>
                <a:off x="3371" y="1299"/>
                <a:ext cx="48" cy="54"/>
              </a:xfrm>
              <a:custGeom>
                <a:avLst/>
                <a:gdLst>
                  <a:gd name="T0" fmla="*/ 16 w 38"/>
                  <a:gd name="T1" fmla="*/ 42 h 42"/>
                  <a:gd name="T2" fmla="*/ 19 w 38"/>
                  <a:gd name="T3" fmla="*/ 0 h 42"/>
                  <a:gd name="T4" fmla="*/ 16 w 38"/>
                  <a:gd name="T5" fmla="*/ 42 h 42"/>
                </a:gdLst>
                <a:ahLst/>
                <a:cxnLst>
                  <a:cxn ang="0">
                    <a:pos x="T0" y="T1"/>
                  </a:cxn>
                  <a:cxn ang="0">
                    <a:pos x="T2" y="T3"/>
                  </a:cxn>
                  <a:cxn ang="0">
                    <a:pos x="T4" y="T5"/>
                  </a:cxn>
                </a:cxnLst>
                <a:rect l="0" t="0" r="r" b="b"/>
                <a:pathLst>
                  <a:path w="38" h="42">
                    <a:moveTo>
                      <a:pt x="16" y="42"/>
                    </a:moveTo>
                    <a:cubicBezTo>
                      <a:pt x="16" y="42"/>
                      <a:pt x="0" y="0"/>
                      <a:pt x="19" y="0"/>
                    </a:cubicBezTo>
                    <a:cubicBezTo>
                      <a:pt x="38" y="0"/>
                      <a:pt x="20" y="35"/>
                      <a:pt x="16" y="42"/>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4" name="Freeform 704">
                <a:extLst>
                  <a:ext uri="{FF2B5EF4-FFF2-40B4-BE49-F238E27FC236}">
                    <a16:creationId xmlns:a16="http://schemas.microsoft.com/office/drawing/2014/main" id="{5386AD52-8BDD-4F6F-8260-99E565853132}"/>
                  </a:ext>
                </a:extLst>
              </p:cNvPr>
              <p:cNvSpPr>
                <a:spLocks/>
              </p:cNvSpPr>
              <p:nvPr/>
            </p:nvSpPr>
            <p:spPr bwMode="auto">
              <a:xfrm>
                <a:off x="3385" y="1262"/>
                <a:ext cx="83" cy="124"/>
              </a:xfrm>
              <a:custGeom>
                <a:avLst/>
                <a:gdLst>
                  <a:gd name="T0" fmla="*/ 23 w 65"/>
                  <a:gd name="T1" fmla="*/ 10 h 97"/>
                  <a:gd name="T2" fmla="*/ 62 w 65"/>
                  <a:gd name="T3" fmla="*/ 34 h 97"/>
                  <a:gd name="T4" fmla="*/ 10 w 65"/>
                  <a:gd name="T5" fmla="*/ 73 h 97"/>
                  <a:gd name="T6" fmla="*/ 23 w 65"/>
                  <a:gd name="T7" fmla="*/ 10 h 97"/>
                </a:gdLst>
                <a:ahLst/>
                <a:cxnLst>
                  <a:cxn ang="0">
                    <a:pos x="T0" y="T1"/>
                  </a:cxn>
                  <a:cxn ang="0">
                    <a:pos x="T2" y="T3"/>
                  </a:cxn>
                  <a:cxn ang="0">
                    <a:pos x="T4" y="T5"/>
                  </a:cxn>
                  <a:cxn ang="0">
                    <a:pos x="T6" y="T7"/>
                  </a:cxn>
                </a:cxnLst>
                <a:rect l="0" t="0" r="r" b="b"/>
                <a:pathLst>
                  <a:path w="65" h="97">
                    <a:moveTo>
                      <a:pt x="23" y="10"/>
                    </a:moveTo>
                    <a:cubicBezTo>
                      <a:pt x="34" y="0"/>
                      <a:pt x="65" y="26"/>
                      <a:pt x="62" y="34"/>
                    </a:cubicBezTo>
                    <a:cubicBezTo>
                      <a:pt x="60" y="42"/>
                      <a:pt x="20" y="97"/>
                      <a:pt x="10" y="73"/>
                    </a:cubicBezTo>
                    <a:cubicBezTo>
                      <a:pt x="0" y="50"/>
                      <a:pt x="12" y="21"/>
                      <a:pt x="23" y="10"/>
                    </a:cubicBezTo>
                    <a:close/>
                  </a:path>
                </a:pathLst>
              </a:custGeom>
              <a:solidFill>
                <a:srgbClr val="FFB8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5" name="Freeform 705">
                <a:extLst>
                  <a:ext uri="{FF2B5EF4-FFF2-40B4-BE49-F238E27FC236}">
                    <a16:creationId xmlns:a16="http://schemas.microsoft.com/office/drawing/2014/main" id="{F208EC67-D86C-4308-A809-915460F14213}"/>
                  </a:ext>
                </a:extLst>
              </p:cNvPr>
              <p:cNvSpPr>
                <a:spLocks/>
              </p:cNvSpPr>
              <p:nvPr/>
            </p:nvSpPr>
            <p:spPr bwMode="auto">
              <a:xfrm>
                <a:off x="3423" y="1323"/>
                <a:ext cx="70" cy="74"/>
              </a:xfrm>
              <a:custGeom>
                <a:avLst/>
                <a:gdLst>
                  <a:gd name="T0" fmla="*/ 0 w 54"/>
                  <a:gd name="T1" fmla="*/ 13 h 57"/>
                  <a:gd name="T2" fmla="*/ 46 w 54"/>
                  <a:gd name="T3" fmla="*/ 8 h 57"/>
                  <a:gd name="T4" fmla="*/ 0 w 54"/>
                  <a:gd name="T5" fmla="*/ 13 h 57"/>
                </a:gdLst>
                <a:ahLst/>
                <a:cxnLst>
                  <a:cxn ang="0">
                    <a:pos x="T0" y="T1"/>
                  </a:cxn>
                  <a:cxn ang="0">
                    <a:pos x="T2" y="T3"/>
                  </a:cxn>
                  <a:cxn ang="0">
                    <a:pos x="T4" y="T5"/>
                  </a:cxn>
                </a:cxnLst>
                <a:rect l="0" t="0" r="r" b="b"/>
                <a:pathLst>
                  <a:path w="54" h="57">
                    <a:moveTo>
                      <a:pt x="0" y="13"/>
                    </a:moveTo>
                    <a:cubicBezTo>
                      <a:pt x="0" y="13"/>
                      <a:pt x="38" y="0"/>
                      <a:pt x="46" y="8"/>
                    </a:cubicBezTo>
                    <a:cubicBezTo>
                      <a:pt x="54" y="16"/>
                      <a:pt x="25" y="57"/>
                      <a:pt x="0" y="13"/>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6" name="Freeform 706">
                <a:extLst>
                  <a:ext uri="{FF2B5EF4-FFF2-40B4-BE49-F238E27FC236}">
                    <a16:creationId xmlns:a16="http://schemas.microsoft.com/office/drawing/2014/main" id="{7EAEAA0A-7E1E-49E6-97C5-33C2C032D76A}"/>
                  </a:ext>
                </a:extLst>
              </p:cNvPr>
              <p:cNvSpPr>
                <a:spLocks/>
              </p:cNvSpPr>
              <p:nvPr/>
            </p:nvSpPr>
            <p:spPr bwMode="auto">
              <a:xfrm>
                <a:off x="3368" y="1319"/>
                <a:ext cx="76" cy="60"/>
              </a:xfrm>
              <a:custGeom>
                <a:avLst/>
                <a:gdLst>
                  <a:gd name="T0" fmla="*/ 21 w 59"/>
                  <a:gd name="T1" fmla="*/ 10 h 46"/>
                  <a:gd name="T2" fmla="*/ 7 w 59"/>
                  <a:gd name="T3" fmla="*/ 44 h 46"/>
                  <a:gd name="T4" fmla="*/ 49 w 59"/>
                  <a:gd name="T5" fmla="*/ 28 h 46"/>
                  <a:gd name="T6" fmla="*/ 21 w 59"/>
                  <a:gd name="T7" fmla="*/ 10 h 46"/>
                </a:gdLst>
                <a:ahLst/>
                <a:cxnLst>
                  <a:cxn ang="0">
                    <a:pos x="T0" y="T1"/>
                  </a:cxn>
                  <a:cxn ang="0">
                    <a:pos x="T2" y="T3"/>
                  </a:cxn>
                  <a:cxn ang="0">
                    <a:pos x="T4" y="T5"/>
                  </a:cxn>
                  <a:cxn ang="0">
                    <a:pos x="T6" y="T7"/>
                  </a:cxn>
                </a:cxnLst>
                <a:rect l="0" t="0" r="r" b="b"/>
                <a:pathLst>
                  <a:path w="59" h="46">
                    <a:moveTo>
                      <a:pt x="21" y="10"/>
                    </a:moveTo>
                    <a:cubicBezTo>
                      <a:pt x="21" y="10"/>
                      <a:pt x="0" y="42"/>
                      <a:pt x="7" y="44"/>
                    </a:cubicBezTo>
                    <a:cubicBezTo>
                      <a:pt x="13" y="46"/>
                      <a:pt x="39" y="40"/>
                      <a:pt x="49" y="28"/>
                    </a:cubicBezTo>
                    <a:cubicBezTo>
                      <a:pt x="59" y="15"/>
                      <a:pt x="27" y="0"/>
                      <a:pt x="21" y="1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7" name="Freeform 707">
                <a:extLst>
                  <a:ext uri="{FF2B5EF4-FFF2-40B4-BE49-F238E27FC236}">
                    <a16:creationId xmlns:a16="http://schemas.microsoft.com/office/drawing/2014/main" id="{91CE4805-6AF0-461E-8DFB-30A200F5BDA0}"/>
                  </a:ext>
                </a:extLst>
              </p:cNvPr>
              <p:cNvSpPr>
                <a:spLocks/>
              </p:cNvSpPr>
              <p:nvPr/>
            </p:nvSpPr>
            <p:spPr bwMode="auto">
              <a:xfrm>
                <a:off x="3464" y="1183"/>
                <a:ext cx="60" cy="89"/>
              </a:xfrm>
              <a:custGeom>
                <a:avLst/>
                <a:gdLst>
                  <a:gd name="T0" fmla="*/ 0 w 46"/>
                  <a:gd name="T1" fmla="*/ 69 h 69"/>
                  <a:gd name="T2" fmla="*/ 23 w 46"/>
                  <a:gd name="T3" fmla="*/ 1 h 69"/>
                  <a:gd name="T4" fmla="*/ 0 w 46"/>
                  <a:gd name="T5" fmla="*/ 69 h 69"/>
                </a:gdLst>
                <a:ahLst/>
                <a:cxnLst>
                  <a:cxn ang="0">
                    <a:pos x="T0" y="T1"/>
                  </a:cxn>
                  <a:cxn ang="0">
                    <a:pos x="T2" y="T3"/>
                  </a:cxn>
                  <a:cxn ang="0">
                    <a:pos x="T4" y="T5"/>
                  </a:cxn>
                </a:cxnLst>
                <a:rect l="0" t="0" r="r" b="b"/>
                <a:pathLst>
                  <a:path w="46" h="69">
                    <a:moveTo>
                      <a:pt x="0" y="69"/>
                    </a:moveTo>
                    <a:cubicBezTo>
                      <a:pt x="0" y="69"/>
                      <a:pt x="0" y="0"/>
                      <a:pt x="23" y="1"/>
                    </a:cubicBezTo>
                    <a:cubicBezTo>
                      <a:pt x="46" y="3"/>
                      <a:pt x="12" y="60"/>
                      <a:pt x="0" y="69"/>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8" name="Freeform 708">
                <a:extLst>
                  <a:ext uri="{FF2B5EF4-FFF2-40B4-BE49-F238E27FC236}">
                    <a16:creationId xmlns:a16="http://schemas.microsoft.com/office/drawing/2014/main" id="{044CCF12-B5F4-4D47-852B-6AB496153FA8}"/>
                  </a:ext>
                </a:extLst>
              </p:cNvPr>
              <p:cNvSpPr>
                <a:spLocks/>
              </p:cNvSpPr>
              <p:nvPr/>
            </p:nvSpPr>
            <p:spPr bwMode="auto">
              <a:xfrm>
                <a:off x="3450" y="1240"/>
                <a:ext cx="111" cy="65"/>
              </a:xfrm>
              <a:custGeom>
                <a:avLst/>
                <a:gdLst>
                  <a:gd name="T0" fmla="*/ 21 w 86"/>
                  <a:gd name="T1" fmla="*/ 22 h 51"/>
                  <a:gd name="T2" fmla="*/ 69 w 86"/>
                  <a:gd name="T3" fmla="*/ 10 h 51"/>
                  <a:gd name="T4" fmla="*/ 21 w 86"/>
                  <a:gd name="T5" fmla="*/ 22 h 51"/>
                </a:gdLst>
                <a:ahLst/>
                <a:cxnLst>
                  <a:cxn ang="0">
                    <a:pos x="T0" y="T1"/>
                  </a:cxn>
                  <a:cxn ang="0">
                    <a:pos x="T2" y="T3"/>
                  </a:cxn>
                  <a:cxn ang="0">
                    <a:pos x="T4" y="T5"/>
                  </a:cxn>
                </a:cxnLst>
                <a:rect l="0" t="0" r="r" b="b"/>
                <a:pathLst>
                  <a:path w="86" h="51">
                    <a:moveTo>
                      <a:pt x="21" y="22"/>
                    </a:moveTo>
                    <a:cubicBezTo>
                      <a:pt x="21" y="22"/>
                      <a:pt x="53" y="0"/>
                      <a:pt x="69" y="10"/>
                    </a:cubicBezTo>
                    <a:cubicBezTo>
                      <a:pt x="86" y="20"/>
                      <a:pt x="0" y="51"/>
                      <a:pt x="21" y="22"/>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9" name="Freeform 709">
                <a:extLst>
                  <a:ext uri="{FF2B5EF4-FFF2-40B4-BE49-F238E27FC236}">
                    <a16:creationId xmlns:a16="http://schemas.microsoft.com/office/drawing/2014/main" id="{803E827A-99B0-406F-98F1-8437BFFACF60}"/>
                  </a:ext>
                </a:extLst>
              </p:cNvPr>
              <p:cNvSpPr>
                <a:spLocks/>
              </p:cNvSpPr>
              <p:nvPr/>
            </p:nvSpPr>
            <p:spPr bwMode="auto">
              <a:xfrm>
                <a:off x="3452" y="1190"/>
                <a:ext cx="101" cy="117"/>
              </a:xfrm>
              <a:custGeom>
                <a:avLst/>
                <a:gdLst>
                  <a:gd name="T0" fmla="*/ 13 w 79"/>
                  <a:gd name="T1" fmla="*/ 59 h 91"/>
                  <a:gd name="T2" fmla="*/ 56 w 79"/>
                  <a:gd name="T3" fmla="*/ 13 h 91"/>
                  <a:gd name="T4" fmla="*/ 13 w 79"/>
                  <a:gd name="T5" fmla="*/ 59 h 91"/>
                </a:gdLst>
                <a:ahLst/>
                <a:cxnLst>
                  <a:cxn ang="0">
                    <a:pos x="T0" y="T1"/>
                  </a:cxn>
                  <a:cxn ang="0">
                    <a:pos x="T2" y="T3"/>
                  </a:cxn>
                  <a:cxn ang="0">
                    <a:pos x="T4" y="T5"/>
                  </a:cxn>
                </a:cxnLst>
                <a:rect l="0" t="0" r="r" b="b"/>
                <a:pathLst>
                  <a:path w="79" h="91">
                    <a:moveTo>
                      <a:pt x="13" y="59"/>
                    </a:moveTo>
                    <a:cubicBezTo>
                      <a:pt x="13" y="59"/>
                      <a:pt x="32" y="0"/>
                      <a:pt x="56" y="13"/>
                    </a:cubicBezTo>
                    <a:cubicBezTo>
                      <a:pt x="79" y="27"/>
                      <a:pt x="0" y="91"/>
                      <a:pt x="13" y="59"/>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0" name="Freeform 710">
                <a:extLst>
                  <a:ext uri="{FF2B5EF4-FFF2-40B4-BE49-F238E27FC236}">
                    <a16:creationId xmlns:a16="http://schemas.microsoft.com/office/drawing/2014/main" id="{D0EACC25-0B3F-4F85-B8FD-EFED111A1AAA}"/>
                  </a:ext>
                </a:extLst>
              </p:cNvPr>
              <p:cNvSpPr>
                <a:spLocks/>
              </p:cNvSpPr>
              <p:nvPr/>
            </p:nvSpPr>
            <p:spPr bwMode="auto">
              <a:xfrm>
                <a:off x="3419" y="1224"/>
                <a:ext cx="98" cy="93"/>
              </a:xfrm>
              <a:custGeom>
                <a:avLst/>
                <a:gdLst>
                  <a:gd name="T0" fmla="*/ 36 w 76"/>
                  <a:gd name="T1" fmla="*/ 35 h 72"/>
                  <a:gd name="T2" fmla="*/ 16 w 76"/>
                  <a:gd name="T3" fmla="*/ 2 h 72"/>
                  <a:gd name="T4" fmla="*/ 36 w 76"/>
                  <a:gd name="T5" fmla="*/ 38 h 72"/>
                  <a:gd name="T6" fmla="*/ 59 w 76"/>
                  <a:gd name="T7" fmla="*/ 66 h 72"/>
                  <a:gd name="T8" fmla="*/ 36 w 76"/>
                  <a:gd name="T9" fmla="*/ 35 h 72"/>
                </a:gdLst>
                <a:ahLst/>
                <a:cxnLst>
                  <a:cxn ang="0">
                    <a:pos x="T0" y="T1"/>
                  </a:cxn>
                  <a:cxn ang="0">
                    <a:pos x="T2" y="T3"/>
                  </a:cxn>
                  <a:cxn ang="0">
                    <a:pos x="T4" y="T5"/>
                  </a:cxn>
                  <a:cxn ang="0">
                    <a:pos x="T6" y="T7"/>
                  </a:cxn>
                  <a:cxn ang="0">
                    <a:pos x="T8" y="T9"/>
                  </a:cxn>
                </a:cxnLst>
                <a:rect l="0" t="0" r="r" b="b"/>
                <a:pathLst>
                  <a:path w="76" h="72">
                    <a:moveTo>
                      <a:pt x="36" y="35"/>
                    </a:moveTo>
                    <a:cubicBezTo>
                      <a:pt x="35" y="26"/>
                      <a:pt x="30" y="0"/>
                      <a:pt x="16" y="2"/>
                    </a:cubicBezTo>
                    <a:cubicBezTo>
                      <a:pt x="0" y="4"/>
                      <a:pt x="19" y="29"/>
                      <a:pt x="36" y="38"/>
                    </a:cubicBezTo>
                    <a:cubicBezTo>
                      <a:pt x="38" y="44"/>
                      <a:pt x="44" y="62"/>
                      <a:pt x="59" y="66"/>
                    </a:cubicBezTo>
                    <a:cubicBezTo>
                      <a:pt x="76" y="72"/>
                      <a:pt x="65" y="40"/>
                      <a:pt x="36" y="3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1" name="Freeform 711">
                <a:extLst>
                  <a:ext uri="{FF2B5EF4-FFF2-40B4-BE49-F238E27FC236}">
                    <a16:creationId xmlns:a16="http://schemas.microsoft.com/office/drawing/2014/main" id="{49760C91-4D4D-4CF5-A832-9D8BBBC4D2FC}"/>
                  </a:ext>
                </a:extLst>
              </p:cNvPr>
              <p:cNvSpPr>
                <a:spLocks/>
              </p:cNvSpPr>
              <p:nvPr/>
            </p:nvSpPr>
            <p:spPr bwMode="auto">
              <a:xfrm>
                <a:off x="3513" y="1097"/>
                <a:ext cx="129" cy="127"/>
              </a:xfrm>
              <a:custGeom>
                <a:avLst/>
                <a:gdLst>
                  <a:gd name="T0" fmla="*/ 25 w 100"/>
                  <a:gd name="T1" fmla="*/ 62 h 99"/>
                  <a:gd name="T2" fmla="*/ 71 w 100"/>
                  <a:gd name="T3" fmla="*/ 22 h 99"/>
                  <a:gd name="T4" fmla="*/ 25 w 100"/>
                  <a:gd name="T5" fmla="*/ 62 h 99"/>
                </a:gdLst>
                <a:ahLst/>
                <a:cxnLst>
                  <a:cxn ang="0">
                    <a:pos x="T0" y="T1"/>
                  </a:cxn>
                  <a:cxn ang="0">
                    <a:pos x="T2" y="T3"/>
                  </a:cxn>
                  <a:cxn ang="0">
                    <a:pos x="T4" y="T5"/>
                  </a:cxn>
                </a:cxnLst>
                <a:rect l="0" t="0" r="r" b="b"/>
                <a:pathLst>
                  <a:path w="100" h="99">
                    <a:moveTo>
                      <a:pt x="25" y="62"/>
                    </a:moveTo>
                    <a:cubicBezTo>
                      <a:pt x="25" y="62"/>
                      <a:pt x="41" y="0"/>
                      <a:pt x="71" y="22"/>
                    </a:cubicBezTo>
                    <a:cubicBezTo>
                      <a:pt x="100" y="44"/>
                      <a:pt x="0" y="99"/>
                      <a:pt x="25" y="6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2" name="Freeform 712">
                <a:extLst>
                  <a:ext uri="{FF2B5EF4-FFF2-40B4-BE49-F238E27FC236}">
                    <a16:creationId xmlns:a16="http://schemas.microsoft.com/office/drawing/2014/main" id="{1E5C955C-48C3-42A2-8F86-1E33CF8A4335}"/>
                  </a:ext>
                </a:extLst>
              </p:cNvPr>
              <p:cNvSpPr>
                <a:spLocks/>
              </p:cNvSpPr>
              <p:nvPr/>
            </p:nvSpPr>
            <p:spPr bwMode="auto">
              <a:xfrm>
                <a:off x="3526" y="1146"/>
                <a:ext cx="106" cy="83"/>
              </a:xfrm>
              <a:custGeom>
                <a:avLst/>
                <a:gdLst>
                  <a:gd name="T0" fmla="*/ 16 w 82"/>
                  <a:gd name="T1" fmla="*/ 30 h 65"/>
                  <a:gd name="T2" fmla="*/ 82 w 82"/>
                  <a:gd name="T3" fmla="*/ 25 h 65"/>
                  <a:gd name="T4" fmla="*/ 16 w 82"/>
                  <a:gd name="T5" fmla="*/ 30 h 65"/>
                </a:gdLst>
                <a:ahLst/>
                <a:cxnLst>
                  <a:cxn ang="0">
                    <a:pos x="T0" y="T1"/>
                  </a:cxn>
                  <a:cxn ang="0">
                    <a:pos x="T2" y="T3"/>
                  </a:cxn>
                  <a:cxn ang="0">
                    <a:pos x="T4" y="T5"/>
                  </a:cxn>
                </a:cxnLst>
                <a:rect l="0" t="0" r="r" b="b"/>
                <a:pathLst>
                  <a:path w="82" h="65">
                    <a:moveTo>
                      <a:pt x="16" y="30"/>
                    </a:moveTo>
                    <a:cubicBezTo>
                      <a:pt x="16" y="30"/>
                      <a:pt x="58" y="0"/>
                      <a:pt x="82" y="25"/>
                    </a:cubicBezTo>
                    <a:cubicBezTo>
                      <a:pt x="82" y="25"/>
                      <a:pt x="0" y="65"/>
                      <a:pt x="16" y="3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3" name="Freeform 713">
                <a:extLst>
                  <a:ext uri="{FF2B5EF4-FFF2-40B4-BE49-F238E27FC236}">
                    <a16:creationId xmlns:a16="http://schemas.microsoft.com/office/drawing/2014/main" id="{B2C049D9-E1D3-4F19-9006-BCBFC2F9EC46}"/>
                  </a:ext>
                </a:extLst>
              </p:cNvPr>
              <p:cNvSpPr>
                <a:spLocks/>
              </p:cNvSpPr>
              <p:nvPr/>
            </p:nvSpPr>
            <p:spPr bwMode="auto">
              <a:xfrm>
                <a:off x="3526" y="1146"/>
                <a:ext cx="45" cy="98"/>
              </a:xfrm>
              <a:custGeom>
                <a:avLst/>
                <a:gdLst>
                  <a:gd name="T0" fmla="*/ 27 w 35"/>
                  <a:gd name="T1" fmla="*/ 56 h 76"/>
                  <a:gd name="T2" fmla="*/ 16 w 35"/>
                  <a:gd name="T3" fmla="*/ 30 h 76"/>
                  <a:gd name="T4" fmla="*/ 17 w 35"/>
                  <a:gd name="T5" fmla="*/ 4 h 76"/>
                  <a:gd name="T6" fmla="*/ 11 w 35"/>
                  <a:gd name="T7" fmla="*/ 31 h 76"/>
                  <a:gd name="T8" fmla="*/ 11 w 35"/>
                  <a:gd name="T9" fmla="*/ 68 h 76"/>
                  <a:gd name="T10" fmla="*/ 27 w 35"/>
                  <a:gd name="T11" fmla="*/ 56 h 76"/>
                </a:gdLst>
                <a:ahLst/>
                <a:cxnLst>
                  <a:cxn ang="0">
                    <a:pos x="T0" y="T1"/>
                  </a:cxn>
                  <a:cxn ang="0">
                    <a:pos x="T2" y="T3"/>
                  </a:cxn>
                  <a:cxn ang="0">
                    <a:pos x="T4" y="T5"/>
                  </a:cxn>
                  <a:cxn ang="0">
                    <a:pos x="T6" y="T7"/>
                  </a:cxn>
                  <a:cxn ang="0">
                    <a:pos x="T8" y="T9"/>
                  </a:cxn>
                  <a:cxn ang="0">
                    <a:pos x="T10" y="T11"/>
                  </a:cxn>
                </a:cxnLst>
                <a:rect l="0" t="0" r="r" b="b"/>
                <a:pathLst>
                  <a:path w="35" h="76">
                    <a:moveTo>
                      <a:pt x="27" y="56"/>
                    </a:moveTo>
                    <a:cubicBezTo>
                      <a:pt x="25" y="41"/>
                      <a:pt x="16" y="39"/>
                      <a:pt x="16" y="30"/>
                    </a:cubicBezTo>
                    <a:cubicBezTo>
                      <a:pt x="24" y="19"/>
                      <a:pt x="35" y="8"/>
                      <a:pt x="17" y="4"/>
                    </a:cubicBezTo>
                    <a:cubicBezTo>
                      <a:pt x="0" y="0"/>
                      <a:pt x="7" y="22"/>
                      <a:pt x="11" y="31"/>
                    </a:cubicBezTo>
                    <a:cubicBezTo>
                      <a:pt x="6" y="37"/>
                      <a:pt x="0" y="53"/>
                      <a:pt x="11" y="68"/>
                    </a:cubicBezTo>
                    <a:cubicBezTo>
                      <a:pt x="17" y="76"/>
                      <a:pt x="29" y="72"/>
                      <a:pt x="27" y="56"/>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4" name="Freeform 714">
                <a:extLst>
                  <a:ext uri="{FF2B5EF4-FFF2-40B4-BE49-F238E27FC236}">
                    <a16:creationId xmlns:a16="http://schemas.microsoft.com/office/drawing/2014/main" id="{F72AB92C-16FB-48BC-9E22-7C34002258A8}"/>
                  </a:ext>
                </a:extLst>
              </p:cNvPr>
              <p:cNvSpPr>
                <a:spLocks/>
              </p:cNvSpPr>
              <p:nvPr/>
            </p:nvSpPr>
            <p:spPr bwMode="auto">
              <a:xfrm>
                <a:off x="3603" y="1027"/>
                <a:ext cx="117" cy="97"/>
              </a:xfrm>
              <a:custGeom>
                <a:avLst/>
                <a:gdLst>
                  <a:gd name="T0" fmla="*/ 12 w 91"/>
                  <a:gd name="T1" fmla="*/ 57 h 75"/>
                  <a:gd name="T2" fmla="*/ 58 w 91"/>
                  <a:gd name="T3" fmla="*/ 14 h 75"/>
                  <a:gd name="T4" fmla="*/ 60 w 91"/>
                  <a:gd name="T5" fmla="*/ 37 h 75"/>
                  <a:gd name="T6" fmla="*/ 61 w 91"/>
                  <a:gd name="T7" fmla="*/ 62 h 75"/>
                  <a:gd name="T8" fmla="*/ 12 w 91"/>
                  <a:gd name="T9" fmla="*/ 57 h 75"/>
                </a:gdLst>
                <a:ahLst/>
                <a:cxnLst>
                  <a:cxn ang="0">
                    <a:pos x="T0" y="T1"/>
                  </a:cxn>
                  <a:cxn ang="0">
                    <a:pos x="T2" y="T3"/>
                  </a:cxn>
                  <a:cxn ang="0">
                    <a:pos x="T4" y="T5"/>
                  </a:cxn>
                  <a:cxn ang="0">
                    <a:pos x="T6" y="T7"/>
                  </a:cxn>
                  <a:cxn ang="0">
                    <a:pos x="T8" y="T9"/>
                  </a:cxn>
                </a:cxnLst>
                <a:rect l="0" t="0" r="r" b="b"/>
                <a:pathLst>
                  <a:path w="91" h="75">
                    <a:moveTo>
                      <a:pt x="12" y="57"/>
                    </a:moveTo>
                    <a:cubicBezTo>
                      <a:pt x="12" y="57"/>
                      <a:pt x="49" y="0"/>
                      <a:pt x="58" y="14"/>
                    </a:cubicBezTo>
                    <a:cubicBezTo>
                      <a:pt x="67" y="28"/>
                      <a:pt x="52" y="36"/>
                      <a:pt x="60" y="37"/>
                    </a:cubicBezTo>
                    <a:cubicBezTo>
                      <a:pt x="68" y="38"/>
                      <a:pt x="91" y="50"/>
                      <a:pt x="61" y="62"/>
                    </a:cubicBezTo>
                    <a:cubicBezTo>
                      <a:pt x="31" y="74"/>
                      <a:pt x="0" y="75"/>
                      <a:pt x="12" y="57"/>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5" name="Freeform 715">
                <a:extLst>
                  <a:ext uri="{FF2B5EF4-FFF2-40B4-BE49-F238E27FC236}">
                    <a16:creationId xmlns:a16="http://schemas.microsoft.com/office/drawing/2014/main" id="{0BB7D411-5C52-4766-AAA7-CF90D8926103}"/>
                  </a:ext>
                </a:extLst>
              </p:cNvPr>
              <p:cNvSpPr>
                <a:spLocks/>
              </p:cNvSpPr>
              <p:nvPr/>
            </p:nvSpPr>
            <p:spPr bwMode="auto">
              <a:xfrm>
                <a:off x="3588" y="1070"/>
                <a:ext cx="76" cy="66"/>
              </a:xfrm>
              <a:custGeom>
                <a:avLst/>
                <a:gdLst>
                  <a:gd name="T0" fmla="*/ 25 w 59"/>
                  <a:gd name="T1" fmla="*/ 35 h 51"/>
                  <a:gd name="T2" fmla="*/ 24 w 59"/>
                  <a:gd name="T3" fmla="*/ 2 h 51"/>
                  <a:gd name="T4" fmla="*/ 24 w 59"/>
                  <a:gd name="T5" fmla="*/ 38 h 51"/>
                  <a:gd name="T6" fmla="*/ 24 w 59"/>
                  <a:gd name="T7" fmla="*/ 37 h 51"/>
                  <a:gd name="T8" fmla="*/ 46 w 59"/>
                  <a:gd name="T9" fmla="*/ 49 h 51"/>
                  <a:gd name="T10" fmla="*/ 25 w 59"/>
                  <a:gd name="T11" fmla="*/ 35 h 51"/>
                </a:gdLst>
                <a:ahLst/>
                <a:cxnLst>
                  <a:cxn ang="0">
                    <a:pos x="T0" y="T1"/>
                  </a:cxn>
                  <a:cxn ang="0">
                    <a:pos x="T2" y="T3"/>
                  </a:cxn>
                  <a:cxn ang="0">
                    <a:pos x="T4" y="T5"/>
                  </a:cxn>
                  <a:cxn ang="0">
                    <a:pos x="T6" y="T7"/>
                  </a:cxn>
                  <a:cxn ang="0">
                    <a:pos x="T8" y="T9"/>
                  </a:cxn>
                  <a:cxn ang="0">
                    <a:pos x="T10" y="T11"/>
                  </a:cxn>
                </a:cxnLst>
                <a:rect l="0" t="0" r="r" b="b"/>
                <a:pathLst>
                  <a:path w="59" h="51">
                    <a:moveTo>
                      <a:pt x="25" y="35"/>
                    </a:moveTo>
                    <a:cubicBezTo>
                      <a:pt x="30" y="26"/>
                      <a:pt x="44" y="0"/>
                      <a:pt x="24" y="2"/>
                    </a:cubicBezTo>
                    <a:cubicBezTo>
                      <a:pt x="0" y="4"/>
                      <a:pt x="24" y="38"/>
                      <a:pt x="24" y="38"/>
                    </a:cubicBezTo>
                    <a:cubicBezTo>
                      <a:pt x="24" y="38"/>
                      <a:pt x="24" y="38"/>
                      <a:pt x="24" y="37"/>
                    </a:cubicBezTo>
                    <a:cubicBezTo>
                      <a:pt x="28" y="42"/>
                      <a:pt x="36" y="51"/>
                      <a:pt x="46" y="49"/>
                    </a:cubicBezTo>
                    <a:cubicBezTo>
                      <a:pt x="59" y="47"/>
                      <a:pt x="38" y="38"/>
                      <a:pt x="25" y="3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6" name="Freeform 716">
                <a:extLst>
                  <a:ext uri="{FF2B5EF4-FFF2-40B4-BE49-F238E27FC236}">
                    <a16:creationId xmlns:a16="http://schemas.microsoft.com/office/drawing/2014/main" id="{B26626CA-9E7A-43CB-A475-8291C6B2C7E9}"/>
                  </a:ext>
                </a:extLst>
              </p:cNvPr>
              <p:cNvSpPr>
                <a:spLocks/>
              </p:cNvSpPr>
              <p:nvPr/>
            </p:nvSpPr>
            <p:spPr bwMode="auto">
              <a:xfrm>
                <a:off x="2483" y="3332"/>
                <a:ext cx="34" cy="38"/>
              </a:xfrm>
              <a:custGeom>
                <a:avLst/>
                <a:gdLst>
                  <a:gd name="T0" fmla="*/ 1 w 26"/>
                  <a:gd name="T1" fmla="*/ 0 h 29"/>
                  <a:gd name="T2" fmla="*/ 2 w 26"/>
                  <a:gd name="T3" fmla="*/ 0 h 29"/>
                  <a:gd name="T4" fmla="*/ 26 w 26"/>
                  <a:gd name="T5" fmla="*/ 20 h 29"/>
                  <a:gd name="T6" fmla="*/ 26 w 26"/>
                  <a:gd name="T7" fmla="*/ 22 h 29"/>
                  <a:gd name="T8" fmla="*/ 24 w 26"/>
                  <a:gd name="T9" fmla="*/ 22 h 29"/>
                  <a:gd name="T10" fmla="*/ 6 w 26"/>
                  <a:gd name="T11" fmla="*/ 8 h 29"/>
                  <a:gd name="T12" fmla="*/ 15 w 26"/>
                  <a:gd name="T13" fmla="*/ 27 h 29"/>
                  <a:gd name="T14" fmla="*/ 15 w 26"/>
                  <a:gd name="T15" fmla="*/ 29 h 29"/>
                  <a:gd name="T16" fmla="*/ 13 w 26"/>
                  <a:gd name="T17" fmla="*/ 28 h 29"/>
                  <a:gd name="T18" fmla="*/ 0 w 26"/>
                  <a:gd name="T19" fmla="*/ 2 h 29"/>
                  <a:gd name="T20" fmla="*/ 1 w 26"/>
                  <a:gd name="T21" fmla="*/ 0 h 29"/>
                  <a:gd name="T22" fmla="*/ 1 w 26"/>
                  <a:gd name="T23"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29">
                    <a:moveTo>
                      <a:pt x="1" y="0"/>
                    </a:moveTo>
                    <a:cubicBezTo>
                      <a:pt x="2" y="0"/>
                      <a:pt x="2" y="0"/>
                      <a:pt x="2" y="0"/>
                    </a:cubicBezTo>
                    <a:cubicBezTo>
                      <a:pt x="10" y="9"/>
                      <a:pt x="25" y="20"/>
                      <a:pt x="26" y="20"/>
                    </a:cubicBezTo>
                    <a:cubicBezTo>
                      <a:pt x="26" y="21"/>
                      <a:pt x="26" y="21"/>
                      <a:pt x="26" y="22"/>
                    </a:cubicBezTo>
                    <a:cubicBezTo>
                      <a:pt x="26" y="23"/>
                      <a:pt x="25" y="23"/>
                      <a:pt x="24" y="22"/>
                    </a:cubicBezTo>
                    <a:cubicBezTo>
                      <a:pt x="24" y="22"/>
                      <a:pt x="14" y="15"/>
                      <a:pt x="6" y="8"/>
                    </a:cubicBezTo>
                    <a:cubicBezTo>
                      <a:pt x="15" y="27"/>
                      <a:pt x="15" y="27"/>
                      <a:pt x="15" y="27"/>
                    </a:cubicBezTo>
                    <a:cubicBezTo>
                      <a:pt x="16" y="28"/>
                      <a:pt x="15" y="28"/>
                      <a:pt x="15" y="29"/>
                    </a:cubicBezTo>
                    <a:cubicBezTo>
                      <a:pt x="14" y="29"/>
                      <a:pt x="14" y="29"/>
                      <a:pt x="13" y="28"/>
                    </a:cubicBezTo>
                    <a:cubicBezTo>
                      <a:pt x="0" y="2"/>
                      <a:pt x="0" y="2"/>
                      <a:pt x="0" y="2"/>
                    </a:cubicBezTo>
                    <a:cubicBezTo>
                      <a:pt x="0" y="1"/>
                      <a:pt x="0" y="0"/>
                      <a:pt x="1" y="0"/>
                    </a:cubicBezTo>
                    <a:cubicBezTo>
                      <a:pt x="1" y="0"/>
                      <a:pt x="1" y="0"/>
                      <a:pt x="1"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7" name="Freeform 717">
                <a:extLst>
                  <a:ext uri="{FF2B5EF4-FFF2-40B4-BE49-F238E27FC236}">
                    <a16:creationId xmlns:a16="http://schemas.microsoft.com/office/drawing/2014/main" id="{D9998765-1F68-4FEC-B388-4CA97BC14A1E}"/>
                  </a:ext>
                </a:extLst>
              </p:cNvPr>
              <p:cNvSpPr>
                <a:spLocks/>
              </p:cNvSpPr>
              <p:nvPr/>
            </p:nvSpPr>
            <p:spPr bwMode="auto">
              <a:xfrm>
                <a:off x="2455" y="3329"/>
                <a:ext cx="31" cy="33"/>
              </a:xfrm>
              <a:custGeom>
                <a:avLst/>
                <a:gdLst>
                  <a:gd name="T0" fmla="*/ 22 w 24"/>
                  <a:gd name="T1" fmla="*/ 0 h 26"/>
                  <a:gd name="T2" fmla="*/ 23 w 24"/>
                  <a:gd name="T3" fmla="*/ 1 h 26"/>
                  <a:gd name="T4" fmla="*/ 24 w 24"/>
                  <a:gd name="T5" fmla="*/ 2 h 26"/>
                  <a:gd name="T6" fmla="*/ 19 w 24"/>
                  <a:gd name="T7" fmla="*/ 25 h 26"/>
                  <a:gd name="T8" fmla="*/ 17 w 24"/>
                  <a:gd name="T9" fmla="*/ 26 h 26"/>
                  <a:gd name="T10" fmla="*/ 17 w 24"/>
                  <a:gd name="T11" fmla="*/ 24 h 26"/>
                  <a:gd name="T12" fmla="*/ 21 w 24"/>
                  <a:gd name="T13" fmla="*/ 4 h 26"/>
                  <a:gd name="T14" fmla="*/ 2 w 24"/>
                  <a:gd name="T15" fmla="*/ 19 h 26"/>
                  <a:gd name="T16" fmla="*/ 0 w 24"/>
                  <a:gd name="T17" fmla="*/ 19 h 26"/>
                  <a:gd name="T18" fmla="*/ 1 w 24"/>
                  <a:gd name="T19" fmla="*/ 17 h 26"/>
                  <a:gd name="T20" fmla="*/ 22 w 24"/>
                  <a:gd name="T21" fmla="*/ 1 h 26"/>
                  <a:gd name="T22" fmla="*/ 22 w 24"/>
                  <a:gd name="T23"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26">
                    <a:moveTo>
                      <a:pt x="22" y="0"/>
                    </a:moveTo>
                    <a:cubicBezTo>
                      <a:pt x="23" y="0"/>
                      <a:pt x="23" y="0"/>
                      <a:pt x="23" y="1"/>
                    </a:cubicBezTo>
                    <a:cubicBezTo>
                      <a:pt x="24" y="1"/>
                      <a:pt x="24" y="1"/>
                      <a:pt x="24" y="2"/>
                    </a:cubicBezTo>
                    <a:cubicBezTo>
                      <a:pt x="19" y="25"/>
                      <a:pt x="19" y="25"/>
                      <a:pt x="19" y="25"/>
                    </a:cubicBezTo>
                    <a:cubicBezTo>
                      <a:pt x="19" y="26"/>
                      <a:pt x="18" y="26"/>
                      <a:pt x="17" y="26"/>
                    </a:cubicBezTo>
                    <a:cubicBezTo>
                      <a:pt x="17" y="26"/>
                      <a:pt x="16" y="25"/>
                      <a:pt x="17" y="24"/>
                    </a:cubicBezTo>
                    <a:cubicBezTo>
                      <a:pt x="21" y="4"/>
                      <a:pt x="21" y="4"/>
                      <a:pt x="21" y="4"/>
                    </a:cubicBezTo>
                    <a:cubicBezTo>
                      <a:pt x="2" y="19"/>
                      <a:pt x="2" y="19"/>
                      <a:pt x="2" y="19"/>
                    </a:cubicBezTo>
                    <a:cubicBezTo>
                      <a:pt x="1" y="20"/>
                      <a:pt x="1" y="20"/>
                      <a:pt x="0" y="19"/>
                    </a:cubicBezTo>
                    <a:cubicBezTo>
                      <a:pt x="0" y="19"/>
                      <a:pt x="0" y="18"/>
                      <a:pt x="1" y="17"/>
                    </a:cubicBezTo>
                    <a:cubicBezTo>
                      <a:pt x="22" y="1"/>
                      <a:pt x="22" y="1"/>
                      <a:pt x="22" y="1"/>
                    </a:cubicBezTo>
                    <a:cubicBezTo>
                      <a:pt x="22" y="0"/>
                      <a:pt x="22" y="0"/>
                      <a:pt x="22"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8" name="Freeform 718">
                <a:extLst>
                  <a:ext uri="{FF2B5EF4-FFF2-40B4-BE49-F238E27FC236}">
                    <a16:creationId xmlns:a16="http://schemas.microsoft.com/office/drawing/2014/main" id="{DF040467-DD16-4AFA-9860-BE3DD5D9796B}"/>
                  </a:ext>
                </a:extLst>
              </p:cNvPr>
              <p:cNvSpPr>
                <a:spLocks/>
              </p:cNvSpPr>
              <p:nvPr/>
            </p:nvSpPr>
            <p:spPr bwMode="auto">
              <a:xfrm>
                <a:off x="2450" y="3294"/>
                <a:ext cx="36" cy="38"/>
              </a:xfrm>
              <a:custGeom>
                <a:avLst/>
                <a:gdLst>
                  <a:gd name="T0" fmla="*/ 1 w 28"/>
                  <a:gd name="T1" fmla="*/ 0 h 30"/>
                  <a:gd name="T2" fmla="*/ 2 w 28"/>
                  <a:gd name="T3" fmla="*/ 0 h 30"/>
                  <a:gd name="T4" fmla="*/ 28 w 28"/>
                  <a:gd name="T5" fmla="*/ 28 h 30"/>
                  <a:gd name="T6" fmla="*/ 28 w 28"/>
                  <a:gd name="T7" fmla="*/ 29 h 30"/>
                  <a:gd name="T8" fmla="*/ 26 w 28"/>
                  <a:gd name="T9" fmla="*/ 30 h 30"/>
                  <a:gd name="T10" fmla="*/ 7 w 28"/>
                  <a:gd name="T11" fmla="*/ 24 h 30"/>
                  <a:gd name="T12" fmla="*/ 6 w 28"/>
                  <a:gd name="T13" fmla="*/ 22 h 30"/>
                  <a:gd name="T14" fmla="*/ 7 w 28"/>
                  <a:gd name="T15" fmla="*/ 21 h 30"/>
                  <a:gd name="T16" fmla="*/ 23 w 28"/>
                  <a:gd name="T17" fmla="*/ 26 h 30"/>
                  <a:gd name="T18" fmla="*/ 0 w 28"/>
                  <a:gd name="T19" fmla="*/ 2 h 30"/>
                  <a:gd name="T20" fmla="*/ 0 w 28"/>
                  <a:gd name="T21" fmla="*/ 0 h 30"/>
                  <a:gd name="T22" fmla="*/ 1 w 28"/>
                  <a:gd name="T23"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30">
                    <a:moveTo>
                      <a:pt x="1" y="0"/>
                    </a:moveTo>
                    <a:cubicBezTo>
                      <a:pt x="1" y="0"/>
                      <a:pt x="2" y="0"/>
                      <a:pt x="2" y="0"/>
                    </a:cubicBezTo>
                    <a:cubicBezTo>
                      <a:pt x="28" y="28"/>
                      <a:pt x="28" y="28"/>
                      <a:pt x="28" y="28"/>
                    </a:cubicBezTo>
                    <a:cubicBezTo>
                      <a:pt x="28" y="28"/>
                      <a:pt x="28" y="29"/>
                      <a:pt x="28" y="29"/>
                    </a:cubicBezTo>
                    <a:cubicBezTo>
                      <a:pt x="27" y="30"/>
                      <a:pt x="27" y="30"/>
                      <a:pt x="26" y="30"/>
                    </a:cubicBezTo>
                    <a:cubicBezTo>
                      <a:pt x="7" y="24"/>
                      <a:pt x="7" y="24"/>
                      <a:pt x="7" y="24"/>
                    </a:cubicBezTo>
                    <a:cubicBezTo>
                      <a:pt x="6" y="23"/>
                      <a:pt x="6" y="23"/>
                      <a:pt x="6" y="22"/>
                    </a:cubicBezTo>
                    <a:cubicBezTo>
                      <a:pt x="6" y="22"/>
                      <a:pt x="7" y="21"/>
                      <a:pt x="7" y="21"/>
                    </a:cubicBezTo>
                    <a:cubicBezTo>
                      <a:pt x="23" y="26"/>
                      <a:pt x="23" y="26"/>
                      <a:pt x="23" y="26"/>
                    </a:cubicBezTo>
                    <a:cubicBezTo>
                      <a:pt x="0" y="2"/>
                      <a:pt x="0" y="2"/>
                      <a:pt x="0" y="2"/>
                    </a:cubicBezTo>
                    <a:cubicBezTo>
                      <a:pt x="0" y="1"/>
                      <a:pt x="0" y="0"/>
                      <a:pt x="0" y="0"/>
                    </a:cubicBezTo>
                    <a:cubicBezTo>
                      <a:pt x="0" y="0"/>
                      <a:pt x="1" y="0"/>
                      <a:pt x="1"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9" name="Freeform 719">
                <a:extLst>
                  <a:ext uri="{FF2B5EF4-FFF2-40B4-BE49-F238E27FC236}">
                    <a16:creationId xmlns:a16="http://schemas.microsoft.com/office/drawing/2014/main" id="{EF6FBE41-C518-4F37-9DD1-8B4074518E83}"/>
                  </a:ext>
                </a:extLst>
              </p:cNvPr>
              <p:cNvSpPr>
                <a:spLocks/>
              </p:cNvSpPr>
              <p:nvPr/>
            </p:nvSpPr>
            <p:spPr bwMode="auto">
              <a:xfrm>
                <a:off x="2463" y="3286"/>
                <a:ext cx="23" cy="46"/>
              </a:xfrm>
              <a:custGeom>
                <a:avLst/>
                <a:gdLst>
                  <a:gd name="T0" fmla="*/ 2 w 18"/>
                  <a:gd name="T1" fmla="*/ 3 h 36"/>
                  <a:gd name="T2" fmla="*/ 4 w 18"/>
                  <a:gd name="T3" fmla="*/ 3 h 36"/>
                  <a:gd name="T4" fmla="*/ 15 w 18"/>
                  <a:gd name="T5" fmla="*/ 25 h 36"/>
                  <a:gd name="T6" fmla="*/ 16 w 18"/>
                  <a:gd name="T7" fmla="*/ 0 h 36"/>
                  <a:gd name="T8" fmla="*/ 17 w 18"/>
                  <a:gd name="T9" fmla="*/ 0 h 36"/>
                  <a:gd name="T10" fmla="*/ 18 w 18"/>
                  <a:gd name="T11" fmla="*/ 1 h 36"/>
                  <a:gd name="T12" fmla="*/ 18 w 18"/>
                  <a:gd name="T13" fmla="*/ 34 h 36"/>
                  <a:gd name="T14" fmla="*/ 17 w 18"/>
                  <a:gd name="T15" fmla="*/ 36 h 36"/>
                  <a:gd name="T16" fmla="*/ 16 w 18"/>
                  <a:gd name="T17" fmla="*/ 35 h 36"/>
                  <a:gd name="T18" fmla="*/ 3 w 18"/>
                  <a:gd name="T19" fmla="*/ 5 h 36"/>
                  <a:gd name="T20" fmla="*/ 2 w 18"/>
                  <a:gd name="T21" fmla="*/ 5 h 36"/>
                  <a:gd name="T22" fmla="*/ 1 w 18"/>
                  <a:gd name="T23" fmla="*/ 5 h 36"/>
                  <a:gd name="T24" fmla="*/ 1 w 18"/>
                  <a:gd name="T25" fmla="*/ 3 h 36"/>
                  <a:gd name="T26" fmla="*/ 2 w 18"/>
                  <a:gd name="T27" fmla="*/ 3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36">
                    <a:moveTo>
                      <a:pt x="2" y="3"/>
                    </a:moveTo>
                    <a:cubicBezTo>
                      <a:pt x="2" y="3"/>
                      <a:pt x="3" y="3"/>
                      <a:pt x="4" y="3"/>
                    </a:cubicBezTo>
                    <a:cubicBezTo>
                      <a:pt x="8" y="5"/>
                      <a:pt x="12" y="16"/>
                      <a:pt x="15" y="25"/>
                    </a:cubicBezTo>
                    <a:cubicBezTo>
                      <a:pt x="15" y="16"/>
                      <a:pt x="14" y="5"/>
                      <a:pt x="16" y="0"/>
                    </a:cubicBezTo>
                    <a:cubicBezTo>
                      <a:pt x="16" y="0"/>
                      <a:pt x="17" y="0"/>
                      <a:pt x="17" y="0"/>
                    </a:cubicBezTo>
                    <a:cubicBezTo>
                      <a:pt x="18" y="0"/>
                      <a:pt x="18" y="1"/>
                      <a:pt x="18" y="1"/>
                    </a:cubicBezTo>
                    <a:cubicBezTo>
                      <a:pt x="16" y="6"/>
                      <a:pt x="17" y="25"/>
                      <a:pt x="18" y="34"/>
                    </a:cubicBezTo>
                    <a:cubicBezTo>
                      <a:pt x="18" y="35"/>
                      <a:pt x="18" y="36"/>
                      <a:pt x="17" y="36"/>
                    </a:cubicBezTo>
                    <a:cubicBezTo>
                      <a:pt x="16" y="36"/>
                      <a:pt x="16" y="35"/>
                      <a:pt x="16" y="35"/>
                    </a:cubicBezTo>
                    <a:cubicBezTo>
                      <a:pt x="13" y="24"/>
                      <a:pt x="7" y="7"/>
                      <a:pt x="3" y="5"/>
                    </a:cubicBezTo>
                    <a:cubicBezTo>
                      <a:pt x="2" y="5"/>
                      <a:pt x="2" y="5"/>
                      <a:pt x="2" y="5"/>
                    </a:cubicBezTo>
                    <a:cubicBezTo>
                      <a:pt x="2" y="5"/>
                      <a:pt x="1" y="5"/>
                      <a:pt x="1" y="5"/>
                    </a:cubicBezTo>
                    <a:cubicBezTo>
                      <a:pt x="0" y="4"/>
                      <a:pt x="1" y="3"/>
                      <a:pt x="1" y="3"/>
                    </a:cubicBezTo>
                    <a:cubicBezTo>
                      <a:pt x="1" y="3"/>
                      <a:pt x="2" y="3"/>
                      <a:pt x="2" y="3"/>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0" name="Freeform 720">
                <a:extLst>
                  <a:ext uri="{FF2B5EF4-FFF2-40B4-BE49-F238E27FC236}">
                    <a16:creationId xmlns:a16="http://schemas.microsoft.com/office/drawing/2014/main" id="{27462DC1-664E-4A89-BC4E-54503E2B34A5}"/>
                  </a:ext>
                </a:extLst>
              </p:cNvPr>
              <p:cNvSpPr>
                <a:spLocks/>
              </p:cNvSpPr>
              <p:nvPr/>
            </p:nvSpPr>
            <p:spPr bwMode="auto">
              <a:xfrm>
                <a:off x="2479" y="3282"/>
                <a:ext cx="53" cy="56"/>
              </a:xfrm>
              <a:custGeom>
                <a:avLst/>
                <a:gdLst>
                  <a:gd name="T0" fmla="*/ 33 w 41"/>
                  <a:gd name="T1" fmla="*/ 0 h 43"/>
                  <a:gd name="T2" fmla="*/ 34 w 41"/>
                  <a:gd name="T3" fmla="*/ 0 h 43"/>
                  <a:gd name="T4" fmla="*/ 34 w 41"/>
                  <a:gd name="T5" fmla="*/ 2 h 43"/>
                  <a:gd name="T6" fmla="*/ 5 w 41"/>
                  <a:gd name="T7" fmla="*/ 37 h 43"/>
                  <a:gd name="T8" fmla="*/ 40 w 41"/>
                  <a:gd name="T9" fmla="*/ 26 h 43"/>
                  <a:gd name="T10" fmla="*/ 41 w 41"/>
                  <a:gd name="T11" fmla="*/ 27 h 43"/>
                  <a:gd name="T12" fmla="*/ 41 w 41"/>
                  <a:gd name="T13" fmla="*/ 29 h 43"/>
                  <a:gd name="T14" fmla="*/ 3 w 41"/>
                  <a:gd name="T15" fmla="*/ 38 h 43"/>
                  <a:gd name="T16" fmla="*/ 32 w 41"/>
                  <a:gd name="T17" fmla="*/ 0 h 43"/>
                  <a:gd name="T18" fmla="*/ 33 w 41"/>
                  <a:gd name="T19"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3">
                    <a:moveTo>
                      <a:pt x="33" y="0"/>
                    </a:moveTo>
                    <a:cubicBezTo>
                      <a:pt x="33" y="0"/>
                      <a:pt x="33" y="0"/>
                      <a:pt x="34" y="0"/>
                    </a:cubicBezTo>
                    <a:cubicBezTo>
                      <a:pt x="34" y="1"/>
                      <a:pt x="34" y="2"/>
                      <a:pt x="34" y="2"/>
                    </a:cubicBezTo>
                    <a:cubicBezTo>
                      <a:pt x="19" y="17"/>
                      <a:pt x="4" y="34"/>
                      <a:pt x="5" y="37"/>
                    </a:cubicBezTo>
                    <a:cubicBezTo>
                      <a:pt x="6" y="39"/>
                      <a:pt x="22" y="34"/>
                      <a:pt x="40" y="26"/>
                    </a:cubicBezTo>
                    <a:cubicBezTo>
                      <a:pt x="40" y="26"/>
                      <a:pt x="41" y="26"/>
                      <a:pt x="41" y="27"/>
                    </a:cubicBezTo>
                    <a:cubicBezTo>
                      <a:pt x="41" y="28"/>
                      <a:pt x="41" y="28"/>
                      <a:pt x="41" y="29"/>
                    </a:cubicBezTo>
                    <a:cubicBezTo>
                      <a:pt x="27" y="34"/>
                      <a:pt x="5" y="43"/>
                      <a:pt x="3" y="38"/>
                    </a:cubicBezTo>
                    <a:cubicBezTo>
                      <a:pt x="0" y="33"/>
                      <a:pt x="22" y="10"/>
                      <a:pt x="32" y="0"/>
                    </a:cubicBezTo>
                    <a:cubicBezTo>
                      <a:pt x="32" y="0"/>
                      <a:pt x="32" y="0"/>
                      <a:pt x="33"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1" name="Freeform 721">
                <a:extLst>
                  <a:ext uri="{FF2B5EF4-FFF2-40B4-BE49-F238E27FC236}">
                    <a16:creationId xmlns:a16="http://schemas.microsoft.com/office/drawing/2014/main" id="{57B39788-FE0D-43FF-8B8E-BA2F70F8D7ED}"/>
                  </a:ext>
                </a:extLst>
              </p:cNvPr>
              <p:cNvSpPr>
                <a:spLocks/>
              </p:cNvSpPr>
              <p:nvPr/>
            </p:nvSpPr>
            <p:spPr bwMode="auto">
              <a:xfrm>
                <a:off x="2482" y="3329"/>
                <a:ext cx="37" cy="7"/>
              </a:xfrm>
              <a:custGeom>
                <a:avLst/>
                <a:gdLst>
                  <a:gd name="T0" fmla="*/ 1 w 29"/>
                  <a:gd name="T1" fmla="*/ 0 h 6"/>
                  <a:gd name="T2" fmla="*/ 2 w 29"/>
                  <a:gd name="T3" fmla="*/ 0 h 6"/>
                  <a:gd name="T4" fmla="*/ 28 w 29"/>
                  <a:gd name="T5" fmla="*/ 4 h 6"/>
                  <a:gd name="T6" fmla="*/ 29 w 29"/>
                  <a:gd name="T7" fmla="*/ 5 h 6"/>
                  <a:gd name="T8" fmla="*/ 28 w 29"/>
                  <a:gd name="T9" fmla="*/ 6 h 6"/>
                  <a:gd name="T10" fmla="*/ 2 w 29"/>
                  <a:gd name="T11" fmla="*/ 3 h 6"/>
                  <a:gd name="T12" fmla="*/ 1 w 29"/>
                  <a:gd name="T13" fmla="*/ 1 h 6"/>
                  <a:gd name="T14" fmla="*/ 1 w 29"/>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6">
                    <a:moveTo>
                      <a:pt x="1" y="0"/>
                    </a:moveTo>
                    <a:cubicBezTo>
                      <a:pt x="2" y="0"/>
                      <a:pt x="2" y="0"/>
                      <a:pt x="2" y="0"/>
                    </a:cubicBezTo>
                    <a:cubicBezTo>
                      <a:pt x="28" y="4"/>
                      <a:pt x="28" y="4"/>
                      <a:pt x="28" y="4"/>
                    </a:cubicBezTo>
                    <a:cubicBezTo>
                      <a:pt x="29" y="4"/>
                      <a:pt x="29" y="5"/>
                      <a:pt x="29" y="5"/>
                    </a:cubicBezTo>
                    <a:cubicBezTo>
                      <a:pt x="29" y="6"/>
                      <a:pt x="29" y="6"/>
                      <a:pt x="28" y="6"/>
                    </a:cubicBezTo>
                    <a:cubicBezTo>
                      <a:pt x="2" y="3"/>
                      <a:pt x="2" y="3"/>
                      <a:pt x="2" y="3"/>
                    </a:cubicBezTo>
                    <a:cubicBezTo>
                      <a:pt x="1" y="3"/>
                      <a:pt x="0" y="2"/>
                      <a:pt x="1" y="1"/>
                    </a:cubicBezTo>
                    <a:cubicBezTo>
                      <a:pt x="1" y="1"/>
                      <a:pt x="1" y="0"/>
                      <a:pt x="1"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2" name="Freeform 722">
                <a:extLst>
                  <a:ext uri="{FF2B5EF4-FFF2-40B4-BE49-F238E27FC236}">
                    <a16:creationId xmlns:a16="http://schemas.microsoft.com/office/drawing/2014/main" id="{FE583D7E-E283-4A36-83DD-FECAC40D69C9}"/>
                  </a:ext>
                </a:extLst>
              </p:cNvPr>
              <p:cNvSpPr>
                <a:spLocks/>
              </p:cNvSpPr>
              <p:nvPr/>
            </p:nvSpPr>
            <p:spPr bwMode="auto">
              <a:xfrm>
                <a:off x="2508" y="3353"/>
                <a:ext cx="14" cy="13"/>
              </a:xfrm>
              <a:custGeom>
                <a:avLst/>
                <a:gdLst>
                  <a:gd name="T0" fmla="*/ 1 w 11"/>
                  <a:gd name="T1" fmla="*/ 7 h 10"/>
                  <a:gd name="T2" fmla="*/ 5 w 11"/>
                  <a:gd name="T3" fmla="*/ 1 h 10"/>
                  <a:gd name="T4" fmla="*/ 11 w 11"/>
                  <a:gd name="T5" fmla="*/ 4 h 10"/>
                  <a:gd name="T6" fmla="*/ 7 w 11"/>
                  <a:gd name="T7" fmla="*/ 10 h 10"/>
                  <a:gd name="T8" fmla="*/ 1 w 11"/>
                  <a:gd name="T9" fmla="*/ 7 h 10"/>
                </a:gdLst>
                <a:ahLst/>
                <a:cxnLst>
                  <a:cxn ang="0">
                    <a:pos x="T0" y="T1"/>
                  </a:cxn>
                  <a:cxn ang="0">
                    <a:pos x="T2" y="T3"/>
                  </a:cxn>
                  <a:cxn ang="0">
                    <a:pos x="T4" y="T5"/>
                  </a:cxn>
                  <a:cxn ang="0">
                    <a:pos x="T6" y="T7"/>
                  </a:cxn>
                  <a:cxn ang="0">
                    <a:pos x="T8" y="T9"/>
                  </a:cxn>
                </a:cxnLst>
                <a:rect l="0" t="0" r="r" b="b"/>
                <a:pathLst>
                  <a:path w="11" h="10">
                    <a:moveTo>
                      <a:pt x="1" y="7"/>
                    </a:moveTo>
                    <a:cubicBezTo>
                      <a:pt x="0" y="4"/>
                      <a:pt x="2" y="2"/>
                      <a:pt x="5" y="1"/>
                    </a:cubicBezTo>
                    <a:cubicBezTo>
                      <a:pt x="7" y="0"/>
                      <a:pt x="10" y="2"/>
                      <a:pt x="11" y="4"/>
                    </a:cubicBezTo>
                    <a:cubicBezTo>
                      <a:pt x="11" y="6"/>
                      <a:pt x="10" y="9"/>
                      <a:pt x="7" y="10"/>
                    </a:cubicBezTo>
                    <a:cubicBezTo>
                      <a:pt x="4" y="10"/>
                      <a:pt x="2" y="9"/>
                      <a:pt x="1" y="7"/>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3" name="Freeform 723">
                <a:extLst>
                  <a:ext uri="{FF2B5EF4-FFF2-40B4-BE49-F238E27FC236}">
                    <a16:creationId xmlns:a16="http://schemas.microsoft.com/office/drawing/2014/main" id="{3415B8FE-9E33-4DDD-A96F-3109271C372D}"/>
                  </a:ext>
                </a:extLst>
              </p:cNvPr>
              <p:cNvSpPr>
                <a:spLocks/>
              </p:cNvSpPr>
              <p:nvPr/>
            </p:nvSpPr>
            <p:spPr bwMode="auto">
              <a:xfrm>
                <a:off x="2496" y="3365"/>
                <a:ext cx="12" cy="10"/>
              </a:xfrm>
              <a:custGeom>
                <a:avLst/>
                <a:gdLst>
                  <a:gd name="T0" fmla="*/ 8 w 9"/>
                  <a:gd name="T1" fmla="*/ 3 h 8"/>
                  <a:gd name="T2" fmla="*/ 4 w 9"/>
                  <a:gd name="T3" fmla="*/ 0 h 8"/>
                  <a:gd name="T4" fmla="*/ 1 w 9"/>
                  <a:gd name="T5" fmla="*/ 5 h 8"/>
                  <a:gd name="T6" fmla="*/ 6 w 9"/>
                  <a:gd name="T7" fmla="*/ 7 h 8"/>
                  <a:gd name="T8" fmla="*/ 8 w 9"/>
                  <a:gd name="T9" fmla="*/ 3 h 8"/>
                </a:gdLst>
                <a:ahLst/>
                <a:cxnLst>
                  <a:cxn ang="0">
                    <a:pos x="T0" y="T1"/>
                  </a:cxn>
                  <a:cxn ang="0">
                    <a:pos x="T2" y="T3"/>
                  </a:cxn>
                  <a:cxn ang="0">
                    <a:pos x="T4" y="T5"/>
                  </a:cxn>
                  <a:cxn ang="0">
                    <a:pos x="T6" y="T7"/>
                  </a:cxn>
                  <a:cxn ang="0">
                    <a:pos x="T8" y="T9"/>
                  </a:cxn>
                </a:cxnLst>
                <a:rect l="0" t="0" r="r" b="b"/>
                <a:pathLst>
                  <a:path w="9" h="8">
                    <a:moveTo>
                      <a:pt x="8" y="3"/>
                    </a:moveTo>
                    <a:cubicBezTo>
                      <a:pt x="8" y="1"/>
                      <a:pt x="6" y="0"/>
                      <a:pt x="4" y="0"/>
                    </a:cubicBezTo>
                    <a:cubicBezTo>
                      <a:pt x="2" y="1"/>
                      <a:pt x="0" y="3"/>
                      <a:pt x="1" y="5"/>
                    </a:cubicBezTo>
                    <a:cubicBezTo>
                      <a:pt x="2" y="7"/>
                      <a:pt x="4" y="8"/>
                      <a:pt x="6" y="7"/>
                    </a:cubicBezTo>
                    <a:cubicBezTo>
                      <a:pt x="8" y="7"/>
                      <a:pt x="9" y="5"/>
                      <a:pt x="8" y="3"/>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4" name="Freeform 724">
                <a:extLst>
                  <a:ext uri="{FF2B5EF4-FFF2-40B4-BE49-F238E27FC236}">
                    <a16:creationId xmlns:a16="http://schemas.microsoft.com/office/drawing/2014/main" id="{5AC43F39-954B-49DD-8634-CFFB55629552}"/>
                  </a:ext>
                </a:extLst>
              </p:cNvPr>
              <p:cNvSpPr>
                <a:spLocks/>
              </p:cNvSpPr>
              <p:nvPr/>
            </p:nvSpPr>
            <p:spPr bwMode="auto">
              <a:xfrm>
                <a:off x="2510" y="3329"/>
                <a:ext cx="13" cy="12"/>
              </a:xfrm>
              <a:custGeom>
                <a:avLst/>
                <a:gdLst>
                  <a:gd name="T0" fmla="*/ 1 w 10"/>
                  <a:gd name="T1" fmla="*/ 6 h 10"/>
                  <a:gd name="T2" fmla="*/ 4 w 10"/>
                  <a:gd name="T3" fmla="*/ 1 h 10"/>
                  <a:gd name="T4" fmla="*/ 9 w 10"/>
                  <a:gd name="T5" fmla="*/ 4 h 10"/>
                  <a:gd name="T6" fmla="*/ 6 w 10"/>
                  <a:gd name="T7" fmla="*/ 9 h 10"/>
                  <a:gd name="T8" fmla="*/ 1 w 10"/>
                  <a:gd name="T9" fmla="*/ 6 h 10"/>
                </a:gdLst>
                <a:ahLst/>
                <a:cxnLst>
                  <a:cxn ang="0">
                    <a:pos x="T0" y="T1"/>
                  </a:cxn>
                  <a:cxn ang="0">
                    <a:pos x="T2" y="T3"/>
                  </a:cxn>
                  <a:cxn ang="0">
                    <a:pos x="T4" y="T5"/>
                  </a:cxn>
                  <a:cxn ang="0">
                    <a:pos x="T6" y="T7"/>
                  </a:cxn>
                  <a:cxn ang="0">
                    <a:pos x="T8" y="T9"/>
                  </a:cxn>
                </a:cxnLst>
                <a:rect l="0" t="0" r="r" b="b"/>
                <a:pathLst>
                  <a:path w="10" h="10">
                    <a:moveTo>
                      <a:pt x="1" y="6"/>
                    </a:moveTo>
                    <a:cubicBezTo>
                      <a:pt x="0" y="4"/>
                      <a:pt x="1" y="1"/>
                      <a:pt x="4" y="1"/>
                    </a:cubicBezTo>
                    <a:cubicBezTo>
                      <a:pt x="6" y="0"/>
                      <a:pt x="8" y="1"/>
                      <a:pt x="9" y="4"/>
                    </a:cubicBezTo>
                    <a:cubicBezTo>
                      <a:pt x="10" y="6"/>
                      <a:pt x="8" y="9"/>
                      <a:pt x="6" y="9"/>
                    </a:cubicBezTo>
                    <a:cubicBezTo>
                      <a:pt x="4" y="10"/>
                      <a:pt x="1" y="8"/>
                      <a:pt x="1" y="6"/>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5" name="Freeform 725">
                <a:extLst>
                  <a:ext uri="{FF2B5EF4-FFF2-40B4-BE49-F238E27FC236}">
                    <a16:creationId xmlns:a16="http://schemas.microsoft.com/office/drawing/2014/main" id="{CA4D3120-0D07-4AFA-B529-C5EC8471548B}"/>
                  </a:ext>
                </a:extLst>
              </p:cNvPr>
              <p:cNvSpPr>
                <a:spLocks/>
              </p:cNvSpPr>
              <p:nvPr/>
            </p:nvSpPr>
            <p:spPr bwMode="auto">
              <a:xfrm>
                <a:off x="2523" y="3311"/>
                <a:ext cx="16" cy="14"/>
              </a:xfrm>
              <a:custGeom>
                <a:avLst/>
                <a:gdLst>
                  <a:gd name="T0" fmla="*/ 1 w 12"/>
                  <a:gd name="T1" fmla="*/ 7 h 11"/>
                  <a:gd name="T2" fmla="*/ 5 w 12"/>
                  <a:gd name="T3" fmla="*/ 1 h 11"/>
                  <a:gd name="T4" fmla="*/ 11 w 12"/>
                  <a:gd name="T5" fmla="*/ 4 h 11"/>
                  <a:gd name="T6" fmla="*/ 7 w 12"/>
                  <a:gd name="T7" fmla="*/ 10 h 11"/>
                  <a:gd name="T8" fmla="*/ 1 w 12"/>
                  <a:gd name="T9" fmla="*/ 7 h 11"/>
                </a:gdLst>
                <a:ahLst/>
                <a:cxnLst>
                  <a:cxn ang="0">
                    <a:pos x="T0" y="T1"/>
                  </a:cxn>
                  <a:cxn ang="0">
                    <a:pos x="T2" y="T3"/>
                  </a:cxn>
                  <a:cxn ang="0">
                    <a:pos x="T4" y="T5"/>
                  </a:cxn>
                  <a:cxn ang="0">
                    <a:pos x="T6" y="T7"/>
                  </a:cxn>
                  <a:cxn ang="0">
                    <a:pos x="T8" y="T9"/>
                  </a:cxn>
                </a:cxnLst>
                <a:rect l="0" t="0" r="r" b="b"/>
                <a:pathLst>
                  <a:path w="12" h="11">
                    <a:moveTo>
                      <a:pt x="1" y="7"/>
                    </a:moveTo>
                    <a:cubicBezTo>
                      <a:pt x="0" y="4"/>
                      <a:pt x="2" y="1"/>
                      <a:pt x="5" y="1"/>
                    </a:cubicBezTo>
                    <a:cubicBezTo>
                      <a:pt x="7" y="0"/>
                      <a:pt x="10" y="1"/>
                      <a:pt x="11" y="4"/>
                    </a:cubicBezTo>
                    <a:cubicBezTo>
                      <a:pt x="12" y="7"/>
                      <a:pt x="10" y="10"/>
                      <a:pt x="7" y="10"/>
                    </a:cubicBezTo>
                    <a:cubicBezTo>
                      <a:pt x="5" y="11"/>
                      <a:pt x="2" y="9"/>
                      <a:pt x="1" y="7"/>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6" name="Freeform 726">
                <a:extLst>
                  <a:ext uri="{FF2B5EF4-FFF2-40B4-BE49-F238E27FC236}">
                    <a16:creationId xmlns:a16="http://schemas.microsoft.com/office/drawing/2014/main" id="{9A2B458A-38F5-44D8-BD4B-1360D799CAE8}"/>
                  </a:ext>
                </a:extLst>
              </p:cNvPr>
              <p:cNvSpPr>
                <a:spLocks/>
              </p:cNvSpPr>
              <p:nvPr/>
            </p:nvSpPr>
            <p:spPr bwMode="auto">
              <a:xfrm>
                <a:off x="2511" y="3274"/>
                <a:ext cx="20" cy="19"/>
              </a:xfrm>
              <a:custGeom>
                <a:avLst/>
                <a:gdLst>
                  <a:gd name="T0" fmla="*/ 1 w 15"/>
                  <a:gd name="T1" fmla="*/ 9 h 14"/>
                  <a:gd name="T2" fmla="*/ 6 w 15"/>
                  <a:gd name="T3" fmla="*/ 1 h 14"/>
                  <a:gd name="T4" fmla="*/ 15 w 15"/>
                  <a:gd name="T5" fmla="*/ 5 h 14"/>
                  <a:gd name="T6" fmla="*/ 10 w 15"/>
                  <a:gd name="T7" fmla="*/ 13 h 14"/>
                  <a:gd name="T8" fmla="*/ 1 w 15"/>
                  <a:gd name="T9" fmla="*/ 9 h 14"/>
                </a:gdLst>
                <a:ahLst/>
                <a:cxnLst>
                  <a:cxn ang="0">
                    <a:pos x="T0" y="T1"/>
                  </a:cxn>
                  <a:cxn ang="0">
                    <a:pos x="T2" y="T3"/>
                  </a:cxn>
                  <a:cxn ang="0">
                    <a:pos x="T4" y="T5"/>
                  </a:cxn>
                  <a:cxn ang="0">
                    <a:pos x="T6" y="T7"/>
                  </a:cxn>
                  <a:cxn ang="0">
                    <a:pos x="T8" y="T9"/>
                  </a:cxn>
                </a:cxnLst>
                <a:rect l="0" t="0" r="r" b="b"/>
                <a:pathLst>
                  <a:path w="15" h="14">
                    <a:moveTo>
                      <a:pt x="1" y="9"/>
                    </a:moveTo>
                    <a:cubicBezTo>
                      <a:pt x="0" y="6"/>
                      <a:pt x="3" y="2"/>
                      <a:pt x="6" y="1"/>
                    </a:cubicBezTo>
                    <a:cubicBezTo>
                      <a:pt x="10" y="0"/>
                      <a:pt x="14" y="2"/>
                      <a:pt x="15" y="5"/>
                    </a:cubicBezTo>
                    <a:cubicBezTo>
                      <a:pt x="15" y="9"/>
                      <a:pt x="13" y="12"/>
                      <a:pt x="10" y="13"/>
                    </a:cubicBezTo>
                    <a:cubicBezTo>
                      <a:pt x="6" y="14"/>
                      <a:pt x="2" y="12"/>
                      <a:pt x="1" y="9"/>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7" name="Freeform 727">
                <a:extLst>
                  <a:ext uri="{FF2B5EF4-FFF2-40B4-BE49-F238E27FC236}">
                    <a16:creationId xmlns:a16="http://schemas.microsoft.com/office/drawing/2014/main" id="{9D3ADA16-8D2E-4901-B3C3-CCE475B8451E}"/>
                  </a:ext>
                </a:extLst>
              </p:cNvPr>
              <p:cNvSpPr>
                <a:spLocks/>
              </p:cNvSpPr>
              <p:nvPr/>
            </p:nvSpPr>
            <p:spPr bwMode="auto">
              <a:xfrm>
                <a:off x="2479" y="3282"/>
                <a:ext cx="11" cy="9"/>
              </a:xfrm>
              <a:custGeom>
                <a:avLst/>
                <a:gdLst>
                  <a:gd name="T0" fmla="*/ 0 w 8"/>
                  <a:gd name="T1" fmla="*/ 5 h 7"/>
                  <a:gd name="T2" fmla="*/ 3 w 8"/>
                  <a:gd name="T3" fmla="*/ 1 h 7"/>
                  <a:gd name="T4" fmla="*/ 8 w 8"/>
                  <a:gd name="T5" fmla="*/ 3 h 7"/>
                  <a:gd name="T6" fmla="*/ 5 w 8"/>
                  <a:gd name="T7" fmla="*/ 7 h 7"/>
                  <a:gd name="T8" fmla="*/ 0 w 8"/>
                  <a:gd name="T9" fmla="*/ 5 h 7"/>
                </a:gdLst>
                <a:ahLst/>
                <a:cxnLst>
                  <a:cxn ang="0">
                    <a:pos x="T0" y="T1"/>
                  </a:cxn>
                  <a:cxn ang="0">
                    <a:pos x="T2" y="T3"/>
                  </a:cxn>
                  <a:cxn ang="0">
                    <a:pos x="T4" y="T5"/>
                  </a:cxn>
                  <a:cxn ang="0">
                    <a:pos x="T6" y="T7"/>
                  </a:cxn>
                  <a:cxn ang="0">
                    <a:pos x="T8" y="T9"/>
                  </a:cxn>
                </a:cxnLst>
                <a:rect l="0" t="0" r="r" b="b"/>
                <a:pathLst>
                  <a:path w="8" h="7">
                    <a:moveTo>
                      <a:pt x="0" y="5"/>
                    </a:moveTo>
                    <a:cubicBezTo>
                      <a:pt x="0" y="3"/>
                      <a:pt x="1" y="2"/>
                      <a:pt x="3" y="1"/>
                    </a:cubicBezTo>
                    <a:cubicBezTo>
                      <a:pt x="5" y="0"/>
                      <a:pt x="7" y="1"/>
                      <a:pt x="8" y="3"/>
                    </a:cubicBezTo>
                    <a:cubicBezTo>
                      <a:pt x="8" y="4"/>
                      <a:pt x="7" y="6"/>
                      <a:pt x="5" y="7"/>
                    </a:cubicBezTo>
                    <a:cubicBezTo>
                      <a:pt x="3" y="7"/>
                      <a:pt x="1" y="7"/>
                      <a:pt x="0" y="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8" name="Freeform 728">
                <a:extLst>
                  <a:ext uri="{FF2B5EF4-FFF2-40B4-BE49-F238E27FC236}">
                    <a16:creationId xmlns:a16="http://schemas.microsoft.com/office/drawing/2014/main" id="{16DE2D19-41F1-48CF-8E2A-41782D02FB26}"/>
                  </a:ext>
                </a:extLst>
              </p:cNvPr>
              <p:cNvSpPr>
                <a:spLocks/>
              </p:cNvSpPr>
              <p:nvPr/>
            </p:nvSpPr>
            <p:spPr bwMode="auto">
              <a:xfrm>
                <a:off x="2459" y="3285"/>
                <a:ext cx="13" cy="13"/>
              </a:xfrm>
              <a:custGeom>
                <a:avLst/>
                <a:gdLst>
                  <a:gd name="T0" fmla="*/ 0 w 10"/>
                  <a:gd name="T1" fmla="*/ 6 h 10"/>
                  <a:gd name="T2" fmla="*/ 3 w 10"/>
                  <a:gd name="T3" fmla="*/ 1 h 10"/>
                  <a:gd name="T4" fmla="*/ 9 w 10"/>
                  <a:gd name="T5" fmla="*/ 4 h 10"/>
                  <a:gd name="T6" fmla="*/ 6 w 10"/>
                  <a:gd name="T7" fmla="*/ 9 h 10"/>
                  <a:gd name="T8" fmla="*/ 0 w 10"/>
                  <a:gd name="T9" fmla="*/ 6 h 10"/>
                </a:gdLst>
                <a:ahLst/>
                <a:cxnLst>
                  <a:cxn ang="0">
                    <a:pos x="T0" y="T1"/>
                  </a:cxn>
                  <a:cxn ang="0">
                    <a:pos x="T2" y="T3"/>
                  </a:cxn>
                  <a:cxn ang="0">
                    <a:pos x="T4" y="T5"/>
                  </a:cxn>
                  <a:cxn ang="0">
                    <a:pos x="T6" y="T7"/>
                  </a:cxn>
                  <a:cxn ang="0">
                    <a:pos x="T8" y="T9"/>
                  </a:cxn>
                </a:cxnLst>
                <a:rect l="0" t="0" r="r" b="b"/>
                <a:pathLst>
                  <a:path w="10" h="10">
                    <a:moveTo>
                      <a:pt x="0" y="6"/>
                    </a:moveTo>
                    <a:cubicBezTo>
                      <a:pt x="0" y="4"/>
                      <a:pt x="1" y="1"/>
                      <a:pt x="3" y="1"/>
                    </a:cubicBezTo>
                    <a:cubicBezTo>
                      <a:pt x="6" y="0"/>
                      <a:pt x="8" y="1"/>
                      <a:pt x="9" y="4"/>
                    </a:cubicBezTo>
                    <a:cubicBezTo>
                      <a:pt x="10" y="6"/>
                      <a:pt x="8" y="9"/>
                      <a:pt x="6" y="9"/>
                    </a:cubicBezTo>
                    <a:cubicBezTo>
                      <a:pt x="3" y="10"/>
                      <a:pt x="1" y="9"/>
                      <a:pt x="0" y="6"/>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9" name="Freeform 729">
                <a:extLst>
                  <a:ext uri="{FF2B5EF4-FFF2-40B4-BE49-F238E27FC236}">
                    <a16:creationId xmlns:a16="http://schemas.microsoft.com/office/drawing/2014/main" id="{B0DB7998-6234-42CD-94CB-39E975E3A9CC}"/>
                  </a:ext>
                </a:extLst>
              </p:cNvPr>
              <p:cNvSpPr>
                <a:spLocks/>
              </p:cNvSpPr>
              <p:nvPr/>
            </p:nvSpPr>
            <p:spPr bwMode="auto">
              <a:xfrm>
                <a:off x="2443" y="3287"/>
                <a:ext cx="16" cy="16"/>
              </a:xfrm>
              <a:custGeom>
                <a:avLst/>
                <a:gdLst>
                  <a:gd name="T0" fmla="*/ 1 w 12"/>
                  <a:gd name="T1" fmla="*/ 7 h 12"/>
                  <a:gd name="T2" fmla="*/ 5 w 12"/>
                  <a:gd name="T3" fmla="*/ 0 h 12"/>
                  <a:gd name="T4" fmla="*/ 12 w 12"/>
                  <a:gd name="T5" fmla="*/ 4 h 12"/>
                  <a:gd name="T6" fmla="*/ 8 w 12"/>
                  <a:gd name="T7" fmla="*/ 11 h 12"/>
                  <a:gd name="T8" fmla="*/ 1 w 12"/>
                  <a:gd name="T9" fmla="*/ 7 h 12"/>
                </a:gdLst>
                <a:ahLst/>
                <a:cxnLst>
                  <a:cxn ang="0">
                    <a:pos x="T0" y="T1"/>
                  </a:cxn>
                  <a:cxn ang="0">
                    <a:pos x="T2" y="T3"/>
                  </a:cxn>
                  <a:cxn ang="0">
                    <a:pos x="T4" y="T5"/>
                  </a:cxn>
                  <a:cxn ang="0">
                    <a:pos x="T6" y="T7"/>
                  </a:cxn>
                  <a:cxn ang="0">
                    <a:pos x="T8" y="T9"/>
                  </a:cxn>
                </a:cxnLst>
                <a:rect l="0" t="0" r="r" b="b"/>
                <a:pathLst>
                  <a:path w="12" h="12">
                    <a:moveTo>
                      <a:pt x="1" y="7"/>
                    </a:moveTo>
                    <a:cubicBezTo>
                      <a:pt x="0" y="4"/>
                      <a:pt x="2" y="1"/>
                      <a:pt x="5" y="0"/>
                    </a:cubicBezTo>
                    <a:cubicBezTo>
                      <a:pt x="8" y="0"/>
                      <a:pt x="11" y="1"/>
                      <a:pt x="12" y="4"/>
                    </a:cubicBezTo>
                    <a:cubicBezTo>
                      <a:pt x="12" y="7"/>
                      <a:pt x="11" y="11"/>
                      <a:pt x="8" y="11"/>
                    </a:cubicBezTo>
                    <a:cubicBezTo>
                      <a:pt x="5" y="12"/>
                      <a:pt x="2" y="10"/>
                      <a:pt x="1" y="7"/>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0" name="Freeform 730">
                <a:extLst>
                  <a:ext uri="{FF2B5EF4-FFF2-40B4-BE49-F238E27FC236}">
                    <a16:creationId xmlns:a16="http://schemas.microsoft.com/office/drawing/2014/main" id="{67CC3877-EC4A-4A57-AD36-C227ED2EDE21}"/>
                  </a:ext>
                </a:extLst>
              </p:cNvPr>
              <p:cNvSpPr>
                <a:spLocks/>
              </p:cNvSpPr>
              <p:nvPr/>
            </p:nvSpPr>
            <p:spPr bwMode="auto">
              <a:xfrm>
                <a:off x="2454" y="3317"/>
                <a:ext cx="11" cy="12"/>
              </a:xfrm>
              <a:custGeom>
                <a:avLst/>
                <a:gdLst>
                  <a:gd name="T0" fmla="*/ 0 w 9"/>
                  <a:gd name="T1" fmla="*/ 6 h 9"/>
                  <a:gd name="T2" fmla="*/ 3 w 9"/>
                  <a:gd name="T3" fmla="*/ 1 h 9"/>
                  <a:gd name="T4" fmla="*/ 8 w 9"/>
                  <a:gd name="T5" fmla="*/ 3 h 9"/>
                  <a:gd name="T6" fmla="*/ 5 w 9"/>
                  <a:gd name="T7" fmla="*/ 8 h 9"/>
                  <a:gd name="T8" fmla="*/ 0 w 9"/>
                  <a:gd name="T9" fmla="*/ 6 h 9"/>
                </a:gdLst>
                <a:ahLst/>
                <a:cxnLst>
                  <a:cxn ang="0">
                    <a:pos x="T0" y="T1"/>
                  </a:cxn>
                  <a:cxn ang="0">
                    <a:pos x="T2" y="T3"/>
                  </a:cxn>
                  <a:cxn ang="0">
                    <a:pos x="T4" y="T5"/>
                  </a:cxn>
                  <a:cxn ang="0">
                    <a:pos x="T6" y="T7"/>
                  </a:cxn>
                  <a:cxn ang="0">
                    <a:pos x="T8" y="T9"/>
                  </a:cxn>
                </a:cxnLst>
                <a:rect l="0" t="0" r="r" b="b"/>
                <a:pathLst>
                  <a:path w="9" h="9">
                    <a:moveTo>
                      <a:pt x="0" y="6"/>
                    </a:moveTo>
                    <a:cubicBezTo>
                      <a:pt x="0" y="3"/>
                      <a:pt x="1" y="1"/>
                      <a:pt x="3" y="1"/>
                    </a:cubicBezTo>
                    <a:cubicBezTo>
                      <a:pt x="5" y="0"/>
                      <a:pt x="7" y="1"/>
                      <a:pt x="8" y="3"/>
                    </a:cubicBezTo>
                    <a:cubicBezTo>
                      <a:pt x="9" y="6"/>
                      <a:pt x="7" y="8"/>
                      <a:pt x="5" y="8"/>
                    </a:cubicBezTo>
                    <a:cubicBezTo>
                      <a:pt x="3" y="9"/>
                      <a:pt x="1" y="8"/>
                      <a:pt x="0" y="6"/>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1" name="Freeform 731">
                <a:extLst>
                  <a:ext uri="{FF2B5EF4-FFF2-40B4-BE49-F238E27FC236}">
                    <a16:creationId xmlns:a16="http://schemas.microsoft.com/office/drawing/2014/main" id="{23C0D608-D408-4353-8821-B49163AA5022}"/>
                  </a:ext>
                </a:extLst>
              </p:cNvPr>
              <p:cNvSpPr>
                <a:spLocks/>
              </p:cNvSpPr>
              <p:nvPr/>
            </p:nvSpPr>
            <p:spPr bwMode="auto">
              <a:xfrm>
                <a:off x="2451" y="3347"/>
                <a:ext cx="10" cy="10"/>
              </a:xfrm>
              <a:custGeom>
                <a:avLst/>
                <a:gdLst>
                  <a:gd name="T0" fmla="*/ 1 w 8"/>
                  <a:gd name="T1" fmla="*/ 5 h 8"/>
                  <a:gd name="T2" fmla="*/ 3 w 8"/>
                  <a:gd name="T3" fmla="*/ 1 h 8"/>
                  <a:gd name="T4" fmla="*/ 8 w 8"/>
                  <a:gd name="T5" fmla="*/ 3 h 8"/>
                  <a:gd name="T6" fmla="*/ 5 w 8"/>
                  <a:gd name="T7" fmla="*/ 8 h 8"/>
                  <a:gd name="T8" fmla="*/ 1 w 8"/>
                  <a:gd name="T9" fmla="*/ 5 h 8"/>
                </a:gdLst>
                <a:ahLst/>
                <a:cxnLst>
                  <a:cxn ang="0">
                    <a:pos x="T0" y="T1"/>
                  </a:cxn>
                  <a:cxn ang="0">
                    <a:pos x="T2" y="T3"/>
                  </a:cxn>
                  <a:cxn ang="0">
                    <a:pos x="T4" y="T5"/>
                  </a:cxn>
                  <a:cxn ang="0">
                    <a:pos x="T6" y="T7"/>
                  </a:cxn>
                  <a:cxn ang="0">
                    <a:pos x="T8" y="T9"/>
                  </a:cxn>
                </a:cxnLst>
                <a:rect l="0" t="0" r="r" b="b"/>
                <a:pathLst>
                  <a:path w="8" h="8">
                    <a:moveTo>
                      <a:pt x="1" y="5"/>
                    </a:moveTo>
                    <a:cubicBezTo>
                      <a:pt x="0" y="3"/>
                      <a:pt x="1" y="1"/>
                      <a:pt x="3" y="1"/>
                    </a:cubicBezTo>
                    <a:cubicBezTo>
                      <a:pt x="5" y="0"/>
                      <a:pt x="7" y="1"/>
                      <a:pt x="8" y="3"/>
                    </a:cubicBezTo>
                    <a:cubicBezTo>
                      <a:pt x="8" y="5"/>
                      <a:pt x="7" y="7"/>
                      <a:pt x="5" y="8"/>
                    </a:cubicBezTo>
                    <a:cubicBezTo>
                      <a:pt x="3" y="8"/>
                      <a:pt x="1" y="7"/>
                      <a:pt x="1" y="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2" name="Freeform 732">
                <a:extLst>
                  <a:ext uri="{FF2B5EF4-FFF2-40B4-BE49-F238E27FC236}">
                    <a16:creationId xmlns:a16="http://schemas.microsoft.com/office/drawing/2014/main" id="{29F4E2CF-B0FE-41BD-ABD4-420D8923494A}"/>
                  </a:ext>
                </a:extLst>
              </p:cNvPr>
              <p:cNvSpPr>
                <a:spLocks/>
              </p:cNvSpPr>
              <p:nvPr/>
            </p:nvSpPr>
            <p:spPr bwMode="auto">
              <a:xfrm>
                <a:off x="2473" y="3356"/>
                <a:ext cx="9" cy="9"/>
              </a:xfrm>
              <a:custGeom>
                <a:avLst/>
                <a:gdLst>
                  <a:gd name="T0" fmla="*/ 1 w 7"/>
                  <a:gd name="T1" fmla="*/ 4 h 7"/>
                  <a:gd name="T2" fmla="*/ 3 w 7"/>
                  <a:gd name="T3" fmla="*/ 1 h 7"/>
                  <a:gd name="T4" fmla="*/ 7 w 7"/>
                  <a:gd name="T5" fmla="*/ 3 h 7"/>
                  <a:gd name="T6" fmla="*/ 5 w 7"/>
                  <a:gd name="T7" fmla="*/ 7 h 7"/>
                  <a:gd name="T8" fmla="*/ 1 w 7"/>
                  <a:gd name="T9" fmla="*/ 4 h 7"/>
                </a:gdLst>
                <a:ahLst/>
                <a:cxnLst>
                  <a:cxn ang="0">
                    <a:pos x="T0" y="T1"/>
                  </a:cxn>
                  <a:cxn ang="0">
                    <a:pos x="T2" y="T3"/>
                  </a:cxn>
                  <a:cxn ang="0">
                    <a:pos x="T4" y="T5"/>
                  </a:cxn>
                  <a:cxn ang="0">
                    <a:pos x="T6" y="T7"/>
                  </a:cxn>
                  <a:cxn ang="0">
                    <a:pos x="T8" y="T9"/>
                  </a:cxn>
                </a:cxnLst>
                <a:rect l="0" t="0" r="r" b="b"/>
                <a:pathLst>
                  <a:path w="7" h="7">
                    <a:moveTo>
                      <a:pt x="1" y="4"/>
                    </a:moveTo>
                    <a:cubicBezTo>
                      <a:pt x="0" y="3"/>
                      <a:pt x="1" y="1"/>
                      <a:pt x="3" y="1"/>
                    </a:cubicBezTo>
                    <a:cubicBezTo>
                      <a:pt x="5" y="0"/>
                      <a:pt x="6" y="1"/>
                      <a:pt x="7" y="3"/>
                    </a:cubicBezTo>
                    <a:cubicBezTo>
                      <a:pt x="7" y="4"/>
                      <a:pt x="6" y="6"/>
                      <a:pt x="5" y="7"/>
                    </a:cubicBezTo>
                    <a:cubicBezTo>
                      <a:pt x="3" y="7"/>
                      <a:pt x="1" y="6"/>
                      <a:pt x="1" y="4"/>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4" name="Freeform 734">
                <a:extLst>
                  <a:ext uri="{FF2B5EF4-FFF2-40B4-BE49-F238E27FC236}">
                    <a16:creationId xmlns:a16="http://schemas.microsoft.com/office/drawing/2014/main" id="{8591165E-BB79-4322-8CE4-471B11FF4507}"/>
                  </a:ext>
                </a:extLst>
              </p:cNvPr>
              <p:cNvSpPr>
                <a:spLocks/>
              </p:cNvSpPr>
              <p:nvPr/>
            </p:nvSpPr>
            <p:spPr bwMode="auto">
              <a:xfrm>
                <a:off x="2791" y="3343"/>
                <a:ext cx="199" cy="157"/>
              </a:xfrm>
              <a:custGeom>
                <a:avLst/>
                <a:gdLst>
                  <a:gd name="T0" fmla="*/ 155 w 155"/>
                  <a:gd name="T1" fmla="*/ 44 h 122"/>
                  <a:gd name="T2" fmla="*/ 43 w 155"/>
                  <a:gd name="T3" fmla="*/ 61 h 122"/>
                  <a:gd name="T4" fmla="*/ 155 w 155"/>
                  <a:gd name="T5" fmla="*/ 44 h 122"/>
                </a:gdLst>
                <a:ahLst/>
                <a:cxnLst>
                  <a:cxn ang="0">
                    <a:pos x="T0" y="T1"/>
                  </a:cxn>
                  <a:cxn ang="0">
                    <a:pos x="T2" y="T3"/>
                  </a:cxn>
                  <a:cxn ang="0">
                    <a:pos x="T4" y="T5"/>
                  </a:cxn>
                </a:cxnLst>
                <a:rect l="0" t="0" r="r" b="b"/>
                <a:pathLst>
                  <a:path w="155" h="122">
                    <a:moveTo>
                      <a:pt x="155" y="44"/>
                    </a:moveTo>
                    <a:cubicBezTo>
                      <a:pt x="155" y="44"/>
                      <a:pt x="85" y="0"/>
                      <a:pt x="43" y="61"/>
                    </a:cubicBezTo>
                    <a:cubicBezTo>
                      <a:pt x="0" y="122"/>
                      <a:pt x="135" y="98"/>
                      <a:pt x="155" y="44"/>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5" name="Freeform 735">
                <a:extLst>
                  <a:ext uri="{FF2B5EF4-FFF2-40B4-BE49-F238E27FC236}">
                    <a16:creationId xmlns:a16="http://schemas.microsoft.com/office/drawing/2014/main" id="{92156EF2-8BB4-4D60-B2AD-223827B9A8F8}"/>
                  </a:ext>
                </a:extLst>
              </p:cNvPr>
              <p:cNvSpPr>
                <a:spLocks/>
              </p:cNvSpPr>
              <p:nvPr/>
            </p:nvSpPr>
            <p:spPr bwMode="auto">
              <a:xfrm>
                <a:off x="2649" y="3318"/>
                <a:ext cx="261" cy="221"/>
              </a:xfrm>
              <a:custGeom>
                <a:avLst/>
                <a:gdLst>
                  <a:gd name="T0" fmla="*/ 166 w 203"/>
                  <a:gd name="T1" fmla="*/ 172 h 172"/>
                  <a:gd name="T2" fmla="*/ 28 w 203"/>
                  <a:gd name="T3" fmla="*/ 135 h 172"/>
                  <a:gd name="T4" fmla="*/ 24 w 203"/>
                  <a:gd name="T5" fmla="*/ 75 h 172"/>
                  <a:gd name="T6" fmla="*/ 62 w 203"/>
                  <a:gd name="T7" fmla="*/ 26 h 172"/>
                  <a:gd name="T8" fmla="*/ 124 w 203"/>
                  <a:gd name="T9" fmla="*/ 24 h 172"/>
                  <a:gd name="T10" fmla="*/ 166 w 203"/>
                  <a:gd name="T11" fmla="*/ 172 h 172"/>
                </a:gdLst>
                <a:ahLst/>
                <a:cxnLst>
                  <a:cxn ang="0">
                    <a:pos x="T0" y="T1"/>
                  </a:cxn>
                  <a:cxn ang="0">
                    <a:pos x="T2" y="T3"/>
                  </a:cxn>
                  <a:cxn ang="0">
                    <a:pos x="T4" y="T5"/>
                  </a:cxn>
                  <a:cxn ang="0">
                    <a:pos x="T6" y="T7"/>
                  </a:cxn>
                  <a:cxn ang="0">
                    <a:pos x="T8" y="T9"/>
                  </a:cxn>
                  <a:cxn ang="0">
                    <a:pos x="T10" y="T11"/>
                  </a:cxn>
                </a:cxnLst>
                <a:rect l="0" t="0" r="r" b="b"/>
                <a:pathLst>
                  <a:path w="203" h="172">
                    <a:moveTo>
                      <a:pt x="166" y="172"/>
                    </a:moveTo>
                    <a:cubicBezTo>
                      <a:pt x="166" y="172"/>
                      <a:pt x="56" y="172"/>
                      <a:pt x="28" y="135"/>
                    </a:cubicBezTo>
                    <a:cubicBezTo>
                      <a:pt x="0" y="98"/>
                      <a:pt x="15" y="86"/>
                      <a:pt x="24" y="75"/>
                    </a:cubicBezTo>
                    <a:cubicBezTo>
                      <a:pt x="34" y="63"/>
                      <a:pt x="52" y="44"/>
                      <a:pt x="62" y="26"/>
                    </a:cubicBezTo>
                    <a:cubicBezTo>
                      <a:pt x="71" y="8"/>
                      <a:pt x="95" y="0"/>
                      <a:pt x="124" y="24"/>
                    </a:cubicBezTo>
                    <a:cubicBezTo>
                      <a:pt x="153" y="48"/>
                      <a:pt x="203" y="102"/>
                      <a:pt x="166" y="172"/>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6" name="Freeform 736">
                <a:extLst>
                  <a:ext uri="{FF2B5EF4-FFF2-40B4-BE49-F238E27FC236}">
                    <a16:creationId xmlns:a16="http://schemas.microsoft.com/office/drawing/2014/main" id="{635A35BC-C1A8-40C7-B16D-7B1CC2922B2E}"/>
                  </a:ext>
                </a:extLst>
              </p:cNvPr>
              <p:cNvSpPr>
                <a:spLocks/>
              </p:cNvSpPr>
              <p:nvPr/>
            </p:nvSpPr>
            <p:spPr bwMode="auto">
              <a:xfrm>
                <a:off x="2713" y="3393"/>
                <a:ext cx="144" cy="139"/>
              </a:xfrm>
              <a:custGeom>
                <a:avLst/>
                <a:gdLst>
                  <a:gd name="T0" fmla="*/ 0 w 112"/>
                  <a:gd name="T1" fmla="*/ 2 h 108"/>
                  <a:gd name="T2" fmla="*/ 1 w 112"/>
                  <a:gd name="T3" fmla="*/ 1 h 108"/>
                  <a:gd name="T4" fmla="*/ 3 w 112"/>
                  <a:gd name="T5" fmla="*/ 1 h 108"/>
                  <a:gd name="T6" fmla="*/ 111 w 112"/>
                  <a:gd name="T7" fmla="*/ 105 h 108"/>
                  <a:gd name="T8" fmla="*/ 111 w 112"/>
                  <a:gd name="T9" fmla="*/ 107 h 108"/>
                  <a:gd name="T10" fmla="*/ 109 w 112"/>
                  <a:gd name="T11" fmla="*/ 107 h 108"/>
                  <a:gd name="T12" fmla="*/ 1 w 112"/>
                  <a:gd name="T13" fmla="*/ 3 h 108"/>
                  <a:gd name="T14" fmla="*/ 0 w 112"/>
                  <a:gd name="T15" fmla="*/ 2 h 1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2" h="108">
                    <a:moveTo>
                      <a:pt x="0" y="2"/>
                    </a:moveTo>
                    <a:cubicBezTo>
                      <a:pt x="0" y="1"/>
                      <a:pt x="1" y="1"/>
                      <a:pt x="1" y="1"/>
                    </a:cubicBezTo>
                    <a:cubicBezTo>
                      <a:pt x="1" y="0"/>
                      <a:pt x="3" y="0"/>
                      <a:pt x="3" y="1"/>
                    </a:cubicBezTo>
                    <a:cubicBezTo>
                      <a:pt x="4" y="2"/>
                      <a:pt x="100" y="94"/>
                      <a:pt x="111" y="105"/>
                    </a:cubicBezTo>
                    <a:cubicBezTo>
                      <a:pt x="112" y="105"/>
                      <a:pt x="112" y="107"/>
                      <a:pt x="111" y="107"/>
                    </a:cubicBezTo>
                    <a:cubicBezTo>
                      <a:pt x="111" y="108"/>
                      <a:pt x="109" y="108"/>
                      <a:pt x="109" y="107"/>
                    </a:cubicBezTo>
                    <a:cubicBezTo>
                      <a:pt x="97" y="97"/>
                      <a:pt x="2" y="4"/>
                      <a:pt x="1" y="3"/>
                    </a:cubicBezTo>
                    <a:cubicBezTo>
                      <a:pt x="0" y="3"/>
                      <a:pt x="0" y="2"/>
                      <a:pt x="0" y="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7" name="Freeform 737">
                <a:extLst>
                  <a:ext uri="{FF2B5EF4-FFF2-40B4-BE49-F238E27FC236}">
                    <a16:creationId xmlns:a16="http://schemas.microsoft.com/office/drawing/2014/main" id="{7EF51C07-D150-492C-B300-4B9ABED8EF0C}"/>
                  </a:ext>
                </a:extLst>
              </p:cNvPr>
              <p:cNvSpPr>
                <a:spLocks/>
              </p:cNvSpPr>
              <p:nvPr/>
            </p:nvSpPr>
            <p:spPr bwMode="auto">
              <a:xfrm>
                <a:off x="2798" y="3475"/>
                <a:ext cx="63" cy="50"/>
              </a:xfrm>
              <a:custGeom>
                <a:avLst/>
                <a:gdLst>
                  <a:gd name="T0" fmla="*/ 0 w 49"/>
                  <a:gd name="T1" fmla="*/ 0 h 39"/>
                  <a:gd name="T2" fmla="*/ 47 w 49"/>
                  <a:gd name="T3" fmla="*/ 3 h 39"/>
                  <a:gd name="T4" fmla="*/ 49 w 49"/>
                  <a:gd name="T5" fmla="*/ 5 h 39"/>
                  <a:gd name="T6" fmla="*/ 47 w 49"/>
                  <a:gd name="T7" fmla="*/ 7 h 39"/>
                  <a:gd name="T8" fmla="*/ 4 w 49"/>
                  <a:gd name="T9" fmla="*/ 4 h 39"/>
                  <a:gd name="T10" fmla="*/ 8 w 49"/>
                  <a:gd name="T11" fmla="*/ 37 h 39"/>
                  <a:gd name="T12" fmla="*/ 7 w 49"/>
                  <a:gd name="T13" fmla="*/ 39 h 39"/>
                  <a:gd name="T14" fmla="*/ 5 w 49"/>
                  <a:gd name="T15" fmla="*/ 38 h 39"/>
                  <a:gd name="T16" fmla="*/ 0 w 49"/>
                  <a:gd name="T1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 h="39">
                    <a:moveTo>
                      <a:pt x="0" y="0"/>
                    </a:moveTo>
                    <a:cubicBezTo>
                      <a:pt x="47" y="3"/>
                      <a:pt x="47" y="3"/>
                      <a:pt x="47" y="3"/>
                    </a:cubicBezTo>
                    <a:cubicBezTo>
                      <a:pt x="48" y="3"/>
                      <a:pt x="49" y="4"/>
                      <a:pt x="49" y="5"/>
                    </a:cubicBezTo>
                    <a:cubicBezTo>
                      <a:pt x="49" y="6"/>
                      <a:pt x="48" y="7"/>
                      <a:pt x="47" y="7"/>
                    </a:cubicBezTo>
                    <a:cubicBezTo>
                      <a:pt x="4" y="4"/>
                      <a:pt x="4" y="4"/>
                      <a:pt x="4" y="4"/>
                    </a:cubicBezTo>
                    <a:cubicBezTo>
                      <a:pt x="8" y="37"/>
                      <a:pt x="8" y="37"/>
                      <a:pt x="8" y="37"/>
                    </a:cubicBezTo>
                    <a:cubicBezTo>
                      <a:pt x="9" y="38"/>
                      <a:pt x="8" y="39"/>
                      <a:pt x="7" y="39"/>
                    </a:cubicBezTo>
                    <a:cubicBezTo>
                      <a:pt x="6" y="39"/>
                      <a:pt x="5" y="39"/>
                      <a:pt x="5" y="38"/>
                    </a:cubicBezTo>
                    <a:lnTo>
                      <a:pt x="0"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8" name="Freeform 738">
                <a:extLst>
                  <a:ext uri="{FF2B5EF4-FFF2-40B4-BE49-F238E27FC236}">
                    <a16:creationId xmlns:a16="http://schemas.microsoft.com/office/drawing/2014/main" id="{58AB223B-67F2-4F8D-8CE6-0792E6A05E54}"/>
                  </a:ext>
                </a:extLst>
              </p:cNvPr>
              <p:cNvSpPr>
                <a:spLocks/>
              </p:cNvSpPr>
              <p:nvPr/>
            </p:nvSpPr>
            <p:spPr bwMode="auto">
              <a:xfrm>
                <a:off x="2820" y="3497"/>
                <a:ext cx="43" cy="31"/>
              </a:xfrm>
              <a:custGeom>
                <a:avLst/>
                <a:gdLst>
                  <a:gd name="T0" fmla="*/ 0 w 33"/>
                  <a:gd name="T1" fmla="*/ 0 h 24"/>
                  <a:gd name="T2" fmla="*/ 31 w 33"/>
                  <a:gd name="T3" fmla="*/ 2 h 24"/>
                  <a:gd name="T4" fmla="*/ 33 w 33"/>
                  <a:gd name="T5" fmla="*/ 4 h 24"/>
                  <a:gd name="T6" fmla="*/ 31 w 33"/>
                  <a:gd name="T7" fmla="*/ 6 h 24"/>
                  <a:gd name="T8" fmla="*/ 5 w 33"/>
                  <a:gd name="T9" fmla="*/ 4 h 24"/>
                  <a:gd name="T10" fmla="*/ 9 w 33"/>
                  <a:gd name="T11" fmla="*/ 22 h 24"/>
                  <a:gd name="T12" fmla="*/ 7 w 33"/>
                  <a:gd name="T13" fmla="*/ 24 h 24"/>
                  <a:gd name="T14" fmla="*/ 5 w 33"/>
                  <a:gd name="T15" fmla="*/ 23 h 24"/>
                  <a:gd name="T16" fmla="*/ 0 w 33"/>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24">
                    <a:moveTo>
                      <a:pt x="0" y="0"/>
                    </a:moveTo>
                    <a:cubicBezTo>
                      <a:pt x="31" y="2"/>
                      <a:pt x="31" y="2"/>
                      <a:pt x="31" y="2"/>
                    </a:cubicBezTo>
                    <a:cubicBezTo>
                      <a:pt x="32" y="2"/>
                      <a:pt x="33" y="3"/>
                      <a:pt x="33" y="4"/>
                    </a:cubicBezTo>
                    <a:cubicBezTo>
                      <a:pt x="33" y="5"/>
                      <a:pt x="32" y="6"/>
                      <a:pt x="31" y="6"/>
                    </a:cubicBezTo>
                    <a:cubicBezTo>
                      <a:pt x="5" y="4"/>
                      <a:pt x="5" y="4"/>
                      <a:pt x="5" y="4"/>
                    </a:cubicBezTo>
                    <a:cubicBezTo>
                      <a:pt x="9" y="22"/>
                      <a:pt x="9" y="22"/>
                      <a:pt x="9" y="22"/>
                    </a:cubicBezTo>
                    <a:cubicBezTo>
                      <a:pt x="9" y="23"/>
                      <a:pt x="8" y="24"/>
                      <a:pt x="7" y="24"/>
                    </a:cubicBezTo>
                    <a:cubicBezTo>
                      <a:pt x="6" y="24"/>
                      <a:pt x="5" y="24"/>
                      <a:pt x="5" y="23"/>
                    </a:cubicBezTo>
                    <a:lnTo>
                      <a:pt x="0"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9" name="Freeform 739">
                <a:extLst>
                  <a:ext uri="{FF2B5EF4-FFF2-40B4-BE49-F238E27FC236}">
                    <a16:creationId xmlns:a16="http://schemas.microsoft.com/office/drawing/2014/main" id="{0743669F-3664-4079-8434-4649576D7456}"/>
                  </a:ext>
                </a:extLst>
              </p:cNvPr>
              <p:cNvSpPr>
                <a:spLocks/>
              </p:cNvSpPr>
              <p:nvPr/>
            </p:nvSpPr>
            <p:spPr bwMode="auto">
              <a:xfrm>
                <a:off x="2757" y="3437"/>
                <a:ext cx="100" cy="77"/>
              </a:xfrm>
              <a:custGeom>
                <a:avLst/>
                <a:gdLst>
                  <a:gd name="T0" fmla="*/ 1 w 78"/>
                  <a:gd name="T1" fmla="*/ 0 h 60"/>
                  <a:gd name="T2" fmla="*/ 76 w 78"/>
                  <a:gd name="T3" fmla="*/ 1 h 60"/>
                  <a:gd name="T4" fmla="*/ 78 w 78"/>
                  <a:gd name="T5" fmla="*/ 3 h 60"/>
                  <a:gd name="T6" fmla="*/ 76 w 78"/>
                  <a:gd name="T7" fmla="*/ 5 h 60"/>
                  <a:gd name="T8" fmla="*/ 5 w 78"/>
                  <a:gd name="T9" fmla="*/ 4 h 60"/>
                  <a:gd name="T10" fmla="*/ 4 w 78"/>
                  <a:gd name="T11" fmla="*/ 59 h 60"/>
                  <a:gd name="T12" fmla="*/ 2 w 78"/>
                  <a:gd name="T13" fmla="*/ 60 h 60"/>
                  <a:gd name="T14" fmla="*/ 0 w 78"/>
                  <a:gd name="T15" fmla="*/ 58 h 60"/>
                  <a:gd name="T16" fmla="*/ 1 w 78"/>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60">
                    <a:moveTo>
                      <a:pt x="1" y="0"/>
                    </a:moveTo>
                    <a:cubicBezTo>
                      <a:pt x="76" y="1"/>
                      <a:pt x="76" y="1"/>
                      <a:pt x="76" y="1"/>
                    </a:cubicBezTo>
                    <a:cubicBezTo>
                      <a:pt x="77" y="1"/>
                      <a:pt x="78" y="2"/>
                      <a:pt x="78" y="3"/>
                    </a:cubicBezTo>
                    <a:cubicBezTo>
                      <a:pt x="78" y="4"/>
                      <a:pt x="77" y="5"/>
                      <a:pt x="76" y="5"/>
                    </a:cubicBezTo>
                    <a:cubicBezTo>
                      <a:pt x="5" y="4"/>
                      <a:pt x="5" y="4"/>
                      <a:pt x="5" y="4"/>
                    </a:cubicBezTo>
                    <a:cubicBezTo>
                      <a:pt x="4" y="59"/>
                      <a:pt x="4" y="59"/>
                      <a:pt x="4" y="59"/>
                    </a:cubicBezTo>
                    <a:cubicBezTo>
                      <a:pt x="4" y="60"/>
                      <a:pt x="3" y="60"/>
                      <a:pt x="2" y="60"/>
                    </a:cubicBezTo>
                    <a:cubicBezTo>
                      <a:pt x="1" y="60"/>
                      <a:pt x="0" y="60"/>
                      <a:pt x="0" y="58"/>
                    </a:cubicBezTo>
                    <a:lnTo>
                      <a:pt x="1"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0" name="Freeform 740">
                <a:extLst>
                  <a:ext uri="{FF2B5EF4-FFF2-40B4-BE49-F238E27FC236}">
                    <a16:creationId xmlns:a16="http://schemas.microsoft.com/office/drawing/2014/main" id="{A3BEA455-4B60-4527-972A-9FEBF0115EB4}"/>
                  </a:ext>
                </a:extLst>
              </p:cNvPr>
              <p:cNvSpPr>
                <a:spLocks/>
              </p:cNvSpPr>
              <p:nvPr/>
            </p:nvSpPr>
            <p:spPr bwMode="auto">
              <a:xfrm>
                <a:off x="2713" y="3395"/>
                <a:ext cx="128" cy="108"/>
              </a:xfrm>
              <a:custGeom>
                <a:avLst/>
                <a:gdLst>
                  <a:gd name="T0" fmla="*/ 8 w 99"/>
                  <a:gd name="T1" fmla="*/ 6 h 84"/>
                  <a:gd name="T2" fmla="*/ 97 w 99"/>
                  <a:gd name="T3" fmla="*/ 0 h 84"/>
                  <a:gd name="T4" fmla="*/ 99 w 99"/>
                  <a:gd name="T5" fmla="*/ 2 h 84"/>
                  <a:gd name="T6" fmla="*/ 97 w 99"/>
                  <a:gd name="T7" fmla="*/ 4 h 84"/>
                  <a:gd name="T8" fmla="*/ 11 w 99"/>
                  <a:gd name="T9" fmla="*/ 9 h 84"/>
                  <a:gd name="T10" fmla="*/ 4 w 99"/>
                  <a:gd name="T11" fmla="*/ 82 h 84"/>
                  <a:gd name="T12" fmla="*/ 2 w 99"/>
                  <a:gd name="T13" fmla="*/ 84 h 84"/>
                  <a:gd name="T14" fmla="*/ 0 w 99"/>
                  <a:gd name="T15" fmla="*/ 82 h 84"/>
                  <a:gd name="T16" fmla="*/ 8 w 99"/>
                  <a:gd name="T17" fmla="*/ 6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84">
                    <a:moveTo>
                      <a:pt x="8" y="6"/>
                    </a:moveTo>
                    <a:cubicBezTo>
                      <a:pt x="97" y="0"/>
                      <a:pt x="97" y="0"/>
                      <a:pt x="97" y="0"/>
                    </a:cubicBezTo>
                    <a:cubicBezTo>
                      <a:pt x="98" y="0"/>
                      <a:pt x="99" y="1"/>
                      <a:pt x="99" y="2"/>
                    </a:cubicBezTo>
                    <a:cubicBezTo>
                      <a:pt x="99" y="3"/>
                      <a:pt x="98" y="4"/>
                      <a:pt x="97" y="4"/>
                    </a:cubicBezTo>
                    <a:cubicBezTo>
                      <a:pt x="11" y="9"/>
                      <a:pt x="11" y="9"/>
                      <a:pt x="11" y="9"/>
                    </a:cubicBezTo>
                    <a:cubicBezTo>
                      <a:pt x="4" y="82"/>
                      <a:pt x="4" y="82"/>
                      <a:pt x="4" y="82"/>
                    </a:cubicBezTo>
                    <a:cubicBezTo>
                      <a:pt x="4" y="83"/>
                      <a:pt x="3" y="84"/>
                      <a:pt x="2" y="84"/>
                    </a:cubicBezTo>
                    <a:cubicBezTo>
                      <a:pt x="1" y="84"/>
                      <a:pt x="0" y="83"/>
                      <a:pt x="0" y="82"/>
                    </a:cubicBezTo>
                    <a:lnTo>
                      <a:pt x="8" y="6"/>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1" name="Freeform 741">
                <a:extLst>
                  <a:ext uri="{FF2B5EF4-FFF2-40B4-BE49-F238E27FC236}">
                    <a16:creationId xmlns:a16="http://schemas.microsoft.com/office/drawing/2014/main" id="{72B7CEBC-E727-4C31-B6AB-07F11FD5A6A9}"/>
                  </a:ext>
                </a:extLst>
              </p:cNvPr>
              <p:cNvSpPr>
                <a:spLocks/>
              </p:cNvSpPr>
              <p:nvPr/>
            </p:nvSpPr>
            <p:spPr bwMode="auto">
              <a:xfrm>
                <a:off x="2526" y="3289"/>
                <a:ext cx="61" cy="198"/>
              </a:xfrm>
              <a:custGeom>
                <a:avLst/>
                <a:gdLst>
                  <a:gd name="T0" fmla="*/ 0 w 48"/>
                  <a:gd name="T1" fmla="*/ 3 h 154"/>
                  <a:gd name="T2" fmla="*/ 3 w 48"/>
                  <a:gd name="T3" fmla="*/ 0 h 154"/>
                  <a:gd name="T4" fmla="*/ 7 w 48"/>
                  <a:gd name="T5" fmla="*/ 3 h 154"/>
                  <a:gd name="T6" fmla="*/ 35 w 48"/>
                  <a:gd name="T7" fmla="*/ 151 h 154"/>
                  <a:gd name="T8" fmla="*/ 30 w 48"/>
                  <a:gd name="T9" fmla="*/ 153 h 154"/>
                  <a:gd name="T10" fmla="*/ 28 w 48"/>
                  <a:gd name="T11" fmla="*/ 148 h 154"/>
                  <a:gd name="T12" fmla="*/ 28 w 48"/>
                  <a:gd name="T13" fmla="*/ 147 h 154"/>
                  <a:gd name="T14" fmla="*/ 0 w 48"/>
                  <a:gd name="T15" fmla="*/ 5 h 154"/>
                  <a:gd name="T16" fmla="*/ 0 w 48"/>
                  <a:gd name="T17" fmla="*/ 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154">
                    <a:moveTo>
                      <a:pt x="0" y="3"/>
                    </a:moveTo>
                    <a:cubicBezTo>
                      <a:pt x="1" y="2"/>
                      <a:pt x="1" y="1"/>
                      <a:pt x="3" y="0"/>
                    </a:cubicBezTo>
                    <a:cubicBezTo>
                      <a:pt x="4" y="0"/>
                      <a:pt x="7" y="1"/>
                      <a:pt x="7" y="3"/>
                    </a:cubicBezTo>
                    <a:cubicBezTo>
                      <a:pt x="9" y="7"/>
                      <a:pt x="48" y="110"/>
                      <a:pt x="35" y="151"/>
                    </a:cubicBezTo>
                    <a:cubicBezTo>
                      <a:pt x="34" y="153"/>
                      <a:pt x="32" y="154"/>
                      <a:pt x="30" y="153"/>
                    </a:cubicBezTo>
                    <a:cubicBezTo>
                      <a:pt x="28" y="152"/>
                      <a:pt x="27" y="150"/>
                      <a:pt x="28" y="148"/>
                    </a:cubicBezTo>
                    <a:cubicBezTo>
                      <a:pt x="28" y="148"/>
                      <a:pt x="28" y="148"/>
                      <a:pt x="28" y="147"/>
                    </a:cubicBezTo>
                    <a:cubicBezTo>
                      <a:pt x="39" y="108"/>
                      <a:pt x="1" y="6"/>
                      <a:pt x="0" y="5"/>
                    </a:cubicBezTo>
                    <a:cubicBezTo>
                      <a:pt x="0" y="4"/>
                      <a:pt x="0" y="4"/>
                      <a:pt x="0" y="3"/>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2" name="Freeform 742">
                <a:extLst>
                  <a:ext uri="{FF2B5EF4-FFF2-40B4-BE49-F238E27FC236}">
                    <a16:creationId xmlns:a16="http://schemas.microsoft.com/office/drawing/2014/main" id="{F4FF97F3-0C47-4170-8BDD-9BB4E6762D65}"/>
                  </a:ext>
                </a:extLst>
              </p:cNvPr>
              <p:cNvSpPr>
                <a:spLocks/>
              </p:cNvSpPr>
              <p:nvPr/>
            </p:nvSpPr>
            <p:spPr bwMode="auto">
              <a:xfrm>
                <a:off x="2414" y="3168"/>
                <a:ext cx="418" cy="284"/>
              </a:xfrm>
              <a:custGeom>
                <a:avLst/>
                <a:gdLst>
                  <a:gd name="T0" fmla="*/ 0 w 325"/>
                  <a:gd name="T1" fmla="*/ 3 h 221"/>
                  <a:gd name="T2" fmla="*/ 1 w 325"/>
                  <a:gd name="T3" fmla="*/ 1 h 221"/>
                  <a:gd name="T4" fmla="*/ 7 w 325"/>
                  <a:gd name="T5" fmla="*/ 1 h 221"/>
                  <a:gd name="T6" fmla="*/ 88 w 325"/>
                  <a:gd name="T7" fmla="*/ 91 h 221"/>
                  <a:gd name="T8" fmla="*/ 259 w 325"/>
                  <a:gd name="T9" fmla="*/ 182 h 221"/>
                  <a:gd name="T10" fmla="*/ 322 w 325"/>
                  <a:gd name="T11" fmla="*/ 214 h 221"/>
                  <a:gd name="T12" fmla="*/ 324 w 325"/>
                  <a:gd name="T13" fmla="*/ 219 h 221"/>
                  <a:gd name="T14" fmla="*/ 318 w 325"/>
                  <a:gd name="T15" fmla="*/ 220 h 221"/>
                  <a:gd name="T16" fmla="*/ 256 w 325"/>
                  <a:gd name="T17" fmla="*/ 189 h 221"/>
                  <a:gd name="T18" fmla="*/ 83 w 325"/>
                  <a:gd name="T19" fmla="*/ 96 h 221"/>
                  <a:gd name="T20" fmla="*/ 1 w 325"/>
                  <a:gd name="T21" fmla="*/ 6 h 221"/>
                  <a:gd name="T22" fmla="*/ 0 w 325"/>
                  <a:gd name="T23" fmla="*/ 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5" h="221">
                    <a:moveTo>
                      <a:pt x="0" y="3"/>
                    </a:moveTo>
                    <a:cubicBezTo>
                      <a:pt x="1" y="2"/>
                      <a:pt x="1" y="2"/>
                      <a:pt x="1" y="1"/>
                    </a:cubicBezTo>
                    <a:cubicBezTo>
                      <a:pt x="3" y="0"/>
                      <a:pt x="5" y="0"/>
                      <a:pt x="7" y="1"/>
                    </a:cubicBezTo>
                    <a:cubicBezTo>
                      <a:pt x="7" y="2"/>
                      <a:pt x="69" y="71"/>
                      <a:pt x="88" y="91"/>
                    </a:cubicBezTo>
                    <a:cubicBezTo>
                      <a:pt x="102" y="105"/>
                      <a:pt x="193" y="149"/>
                      <a:pt x="259" y="182"/>
                    </a:cubicBezTo>
                    <a:cubicBezTo>
                      <a:pt x="286" y="195"/>
                      <a:pt x="309" y="206"/>
                      <a:pt x="322" y="214"/>
                    </a:cubicBezTo>
                    <a:cubicBezTo>
                      <a:pt x="324" y="214"/>
                      <a:pt x="325" y="217"/>
                      <a:pt x="324" y="219"/>
                    </a:cubicBezTo>
                    <a:cubicBezTo>
                      <a:pt x="323" y="220"/>
                      <a:pt x="320" y="221"/>
                      <a:pt x="318" y="220"/>
                    </a:cubicBezTo>
                    <a:cubicBezTo>
                      <a:pt x="305" y="213"/>
                      <a:pt x="282" y="202"/>
                      <a:pt x="256" y="189"/>
                    </a:cubicBezTo>
                    <a:cubicBezTo>
                      <a:pt x="185" y="154"/>
                      <a:pt x="97" y="111"/>
                      <a:pt x="83" y="96"/>
                    </a:cubicBezTo>
                    <a:cubicBezTo>
                      <a:pt x="64" y="76"/>
                      <a:pt x="2" y="7"/>
                      <a:pt x="1" y="6"/>
                    </a:cubicBezTo>
                    <a:cubicBezTo>
                      <a:pt x="0" y="5"/>
                      <a:pt x="0" y="4"/>
                      <a:pt x="0" y="3"/>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3" name="Freeform 743">
                <a:extLst>
                  <a:ext uri="{FF2B5EF4-FFF2-40B4-BE49-F238E27FC236}">
                    <a16:creationId xmlns:a16="http://schemas.microsoft.com/office/drawing/2014/main" id="{07F9154A-1F0D-4BD6-8081-16AF887DE007}"/>
                  </a:ext>
                </a:extLst>
              </p:cNvPr>
              <p:cNvSpPr>
                <a:spLocks/>
              </p:cNvSpPr>
              <p:nvPr/>
            </p:nvSpPr>
            <p:spPr bwMode="auto">
              <a:xfrm>
                <a:off x="2465" y="3204"/>
                <a:ext cx="363" cy="110"/>
              </a:xfrm>
              <a:custGeom>
                <a:avLst/>
                <a:gdLst>
                  <a:gd name="T0" fmla="*/ 253 w 282"/>
                  <a:gd name="T1" fmla="*/ 6 h 86"/>
                  <a:gd name="T2" fmla="*/ 96 w 282"/>
                  <a:gd name="T3" fmla="*/ 40 h 86"/>
                  <a:gd name="T4" fmla="*/ 112 w 282"/>
                  <a:gd name="T5" fmla="*/ 79 h 86"/>
                  <a:gd name="T6" fmla="*/ 253 w 282"/>
                  <a:gd name="T7" fmla="*/ 6 h 86"/>
                </a:gdLst>
                <a:ahLst/>
                <a:cxnLst>
                  <a:cxn ang="0">
                    <a:pos x="T0" y="T1"/>
                  </a:cxn>
                  <a:cxn ang="0">
                    <a:pos x="T2" y="T3"/>
                  </a:cxn>
                  <a:cxn ang="0">
                    <a:pos x="T4" y="T5"/>
                  </a:cxn>
                  <a:cxn ang="0">
                    <a:pos x="T6" y="T7"/>
                  </a:cxn>
                </a:cxnLst>
                <a:rect l="0" t="0" r="r" b="b"/>
                <a:pathLst>
                  <a:path w="282" h="86">
                    <a:moveTo>
                      <a:pt x="253" y="6"/>
                    </a:moveTo>
                    <a:cubicBezTo>
                      <a:pt x="253" y="6"/>
                      <a:pt x="192" y="0"/>
                      <a:pt x="96" y="40"/>
                    </a:cubicBezTo>
                    <a:cubicBezTo>
                      <a:pt x="0" y="81"/>
                      <a:pt x="63" y="72"/>
                      <a:pt x="112" y="79"/>
                    </a:cubicBezTo>
                    <a:cubicBezTo>
                      <a:pt x="161" y="86"/>
                      <a:pt x="282" y="22"/>
                      <a:pt x="253" y="6"/>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4" name="Freeform 744">
                <a:extLst>
                  <a:ext uri="{FF2B5EF4-FFF2-40B4-BE49-F238E27FC236}">
                    <a16:creationId xmlns:a16="http://schemas.microsoft.com/office/drawing/2014/main" id="{44B487C5-D703-4125-A697-4A9B3044D2CB}"/>
                  </a:ext>
                </a:extLst>
              </p:cNvPr>
              <p:cNvSpPr>
                <a:spLocks/>
              </p:cNvSpPr>
              <p:nvPr/>
            </p:nvSpPr>
            <p:spPr bwMode="auto">
              <a:xfrm>
                <a:off x="2465" y="3298"/>
                <a:ext cx="89" cy="292"/>
              </a:xfrm>
              <a:custGeom>
                <a:avLst/>
                <a:gdLst>
                  <a:gd name="T0" fmla="*/ 52 w 69"/>
                  <a:gd name="T1" fmla="*/ 0 h 227"/>
                  <a:gd name="T2" fmla="*/ 69 w 69"/>
                  <a:gd name="T3" fmla="*/ 227 h 227"/>
                  <a:gd name="T4" fmla="*/ 52 w 69"/>
                  <a:gd name="T5" fmla="*/ 0 h 227"/>
                </a:gdLst>
                <a:ahLst/>
                <a:cxnLst>
                  <a:cxn ang="0">
                    <a:pos x="T0" y="T1"/>
                  </a:cxn>
                  <a:cxn ang="0">
                    <a:pos x="T2" y="T3"/>
                  </a:cxn>
                  <a:cxn ang="0">
                    <a:pos x="T4" y="T5"/>
                  </a:cxn>
                </a:cxnLst>
                <a:rect l="0" t="0" r="r" b="b"/>
                <a:pathLst>
                  <a:path w="69" h="227">
                    <a:moveTo>
                      <a:pt x="52" y="0"/>
                    </a:moveTo>
                    <a:cubicBezTo>
                      <a:pt x="52" y="0"/>
                      <a:pt x="68" y="201"/>
                      <a:pt x="69" y="227"/>
                    </a:cubicBezTo>
                    <a:cubicBezTo>
                      <a:pt x="69" y="227"/>
                      <a:pt x="0" y="121"/>
                      <a:pt x="52"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5" name="Freeform 745">
                <a:extLst>
                  <a:ext uri="{FF2B5EF4-FFF2-40B4-BE49-F238E27FC236}">
                    <a16:creationId xmlns:a16="http://schemas.microsoft.com/office/drawing/2014/main" id="{9FFBB693-5683-4F9B-A553-EF594B6C3421}"/>
                  </a:ext>
                </a:extLst>
              </p:cNvPr>
              <p:cNvSpPr>
                <a:spLocks/>
              </p:cNvSpPr>
              <p:nvPr/>
            </p:nvSpPr>
            <p:spPr bwMode="auto">
              <a:xfrm>
                <a:off x="2520" y="3227"/>
                <a:ext cx="254" cy="71"/>
              </a:xfrm>
              <a:custGeom>
                <a:avLst/>
                <a:gdLst>
                  <a:gd name="T0" fmla="*/ 0 w 197"/>
                  <a:gd name="T1" fmla="*/ 51 h 55"/>
                  <a:gd name="T2" fmla="*/ 2 w 197"/>
                  <a:gd name="T3" fmla="*/ 50 h 55"/>
                  <a:gd name="T4" fmla="*/ 195 w 197"/>
                  <a:gd name="T5" fmla="*/ 1 h 55"/>
                  <a:gd name="T6" fmla="*/ 197 w 197"/>
                  <a:gd name="T7" fmla="*/ 2 h 55"/>
                  <a:gd name="T8" fmla="*/ 196 w 197"/>
                  <a:gd name="T9" fmla="*/ 4 h 55"/>
                  <a:gd name="T10" fmla="*/ 2 w 197"/>
                  <a:gd name="T11" fmla="*/ 54 h 55"/>
                  <a:gd name="T12" fmla="*/ 0 w 197"/>
                  <a:gd name="T13" fmla="*/ 52 h 55"/>
                  <a:gd name="T14" fmla="*/ 0 w 197"/>
                  <a:gd name="T15" fmla="*/ 51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55">
                    <a:moveTo>
                      <a:pt x="0" y="51"/>
                    </a:moveTo>
                    <a:cubicBezTo>
                      <a:pt x="1" y="50"/>
                      <a:pt x="2" y="50"/>
                      <a:pt x="2" y="50"/>
                    </a:cubicBezTo>
                    <a:cubicBezTo>
                      <a:pt x="15" y="51"/>
                      <a:pt x="134" y="18"/>
                      <a:pt x="195" y="1"/>
                    </a:cubicBezTo>
                    <a:cubicBezTo>
                      <a:pt x="196" y="0"/>
                      <a:pt x="197" y="1"/>
                      <a:pt x="197" y="2"/>
                    </a:cubicBezTo>
                    <a:cubicBezTo>
                      <a:pt x="197" y="3"/>
                      <a:pt x="197" y="4"/>
                      <a:pt x="196" y="4"/>
                    </a:cubicBezTo>
                    <a:cubicBezTo>
                      <a:pt x="188" y="6"/>
                      <a:pt x="18" y="55"/>
                      <a:pt x="2" y="54"/>
                    </a:cubicBezTo>
                    <a:cubicBezTo>
                      <a:pt x="1" y="54"/>
                      <a:pt x="0" y="53"/>
                      <a:pt x="0" y="52"/>
                    </a:cubicBezTo>
                    <a:cubicBezTo>
                      <a:pt x="0" y="51"/>
                      <a:pt x="0" y="51"/>
                      <a:pt x="0" y="5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6" name="Freeform 746">
                <a:extLst>
                  <a:ext uri="{FF2B5EF4-FFF2-40B4-BE49-F238E27FC236}">
                    <a16:creationId xmlns:a16="http://schemas.microsoft.com/office/drawing/2014/main" id="{73550BB0-8053-4340-B1E8-E365676FFDEF}"/>
                  </a:ext>
                </a:extLst>
              </p:cNvPr>
              <p:cNvSpPr>
                <a:spLocks/>
              </p:cNvSpPr>
              <p:nvPr/>
            </p:nvSpPr>
            <p:spPr bwMode="auto">
              <a:xfrm>
                <a:off x="2649" y="3291"/>
                <a:ext cx="134" cy="203"/>
              </a:xfrm>
              <a:custGeom>
                <a:avLst/>
                <a:gdLst>
                  <a:gd name="T0" fmla="*/ 104 w 104"/>
                  <a:gd name="T1" fmla="*/ 13 h 158"/>
                  <a:gd name="T2" fmla="*/ 92 w 104"/>
                  <a:gd name="T3" fmla="*/ 107 h 158"/>
                  <a:gd name="T4" fmla="*/ 17 w 104"/>
                  <a:gd name="T5" fmla="*/ 143 h 158"/>
                  <a:gd name="T6" fmla="*/ 40 w 104"/>
                  <a:gd name="T7" fmla="*/ 71 h 158"/>
                  <a:gd name="T8" fmla="*/ 104 w 104"/>
                  <a:gd name="T9" fmla="*/ 13 h 158"/>
                </a:gdLst>
                <a:ahLst/>
                <a:cxnLst>
                  <a:cxn ang="0">
                    <a:pos x="T0" y="T1"/>
                  </a:cxn>
                  <a:cxn ang="0">
                    <a:pos x="T2" y="T3"/>
                  </a:cxn>
                  <a:cxn ang="0">
                    <a:pos x="T4" y="T5"/>
                  </a:cxn>
                  <a:cxn ang="0">
                    <a:pos x="T6" y="T7"/>
                  </a:cxn>
                  <a:cxn ang="0">
                    <a:pos x="T8" y="T9"/>
                  </a:cxn>
                </a:cxnLst>
                <a:rect l="0" t="0" r="r" b="b"/>
                <a:pathLst>
                  <a:path w="104" h="158">
                    <a:moveTo>
                      <a:pt x="104" y="13"/>
                    </a:moveTo>
                    <a:cubicBezTo>
                      <a:pt x="104" y="13"/>
                      <a:pt x="100" y="91"/>
                      <a:pt x="92" y="107"/>
                    </a:cubicBezTo>
                    <a:cubicBezTo>
                      <a:pt x="83" y="123"/>
                      <a:pt x="22" y="158"/>
                      <a:pt x="17" y="143"/>
                    </a:cubicBezTo>
                    <a:cubicBezTo>
                      <a:pt x="13" y="129"/>
                      <a:pt x="0" y="88"/>
                      <a:pt x="40" y="71"/>
                    </a:cubicBezTo>
                    <a:cubicBezTo>
                      <a:pt x="40" y="71"/>
                      <a:pt x="54" y="0"/>
                      <a:pt x="104" y="1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7" name="Freeform 747">
                <a:extLst>
                  <a:ext uri="{FF2B5EF4-FFF2-40B4-BE49-F238E27FC236}">
                    <a16:creationId xmlns:a16="http://schemas.microsoft.com/office/drawing/2014/main" id="{0D2E1C32-ED09-41A0-830D-AF06467FC901}"/>
                  </a:ext>
                </a:extLst>
              </p:cNvPr>
              <p:cNvSpPr>
                <a:spLocks/>
              </p:cNvSpPr>
              <p:nvPr/>
            </p:nvSpPr>
            <p:spPr bwMode="auto">
              <a:xfrm>
                <a:off x="2794" y="3330"/>
                <a:ext cx="240" cy="221"/>
              </a:xfrm>
              <a:custGeom>
                <a:avLst/>
                <a:gdLst>
                  <a:gd name="T0" fmla="*/ 186 w 186"/>
                  <a:gd name="T1" fmla="*/ 151 h 172"/>
                  <a:gd name="T2" fmla="*/ 21 w 186"/>
                  <a:gd name="T3" fmla="*/ 89 h 172"/>
                  <a:gd name="T4" fmla="*/ 42 w 186"/>
                  <a:gd name="T5" fmla="*/ 141 h 172"/>
                  <a:gd name="T6" fmla="*/ 186 w 186"/>
                  <a:gd name="T7" fmla="*/ 151 h 172"/>
                </a:gdLst>
                <a:ahLst/>
                <a:cxnLst>
                  <a:cxn ang="0">
                    <a:pos x="T0" y="T1"/>
                  </a:cxn>
                  <a:cxn ang="0">
                    <a:pos x="T2" y="T3"/>
                  </a:cxn>
                  <a:cxn ang="0">
                    <a:pos x="T4" y="T5"/>
                  </a:cxn>
                  <a:cxn ang="0">
                    <a:pos x="T6" y="T7"/>
                  </a:cxn>
                </a:cxnLst>
                <a:rect l="0" t="0" r="r" b="b"/>
                <a:pathLst>
                  <a:path w="186" h="172">
                    <a:moveTo>
                      <a:pt x="186" y="151"/>
                    </a:moveTo>
                    <a:cubicBezTo>
                      <a:pt x="186" y="151"/>
                      <a:pt x="47" y="0"/>
                      <a:pt x="21" y="89"/>
                    </a:cubicBezTo>
                    <a:cubicBezTo>
                      <a:pt x="21" y="89"/>
                      <a:pt x="0" y="110"/>
                      <a:pt x="42" y="141"/>
                    </a:cubicBezTo>
                    <a:cubicBezTo>
                      <a:pt x="85" y="172"/>
                      <a:pt x="166" y="150"/>
                      <a:pt x="186" y="151"/>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8" name="Freeform 748">
                <a:extLst>
                  <a:ext uri="{FF2B5EF4-FFF2-40B4-BE49-F238E27FC236}">
                    <a16:creationId xmlns:a16="http://schemas.microsoft.com/office/drawing/2014/main" id="{7F7A9293-3118-4AD8-B6FF-6241B802D938}"/>
                  </a:ext>
                </a:extLst>
              </p:cNvPr>
              <p:cNvSpPr>
                <a:spLocks/>
              </p:cNvSpPr>
              <p:nvPr/>
            </p:nvSpPr>
            <p:spPr bwMode="auto">
              <a:xfrm>
                <a:off x="2819" y="3442"/>
                <a:ext cx="189" cy="68"/>
              </a:xfrm>
              <a:custGeom>
                <a:avLst/>
                <a:gdLst>
                  <a:gd name="T0" fmla="*/ 1 w 147"/>
                  <a:gd name="T1" fmla="*/ 2 h 53"/>
                  <a:gd name="T2" fmla="*/ 3 w 147"/>
                  <a:gd name="T3" fmla="*/ 1 h 53"/>
                  <a:gd name="T4" fmla="*/ 145 w 147"/>
                  <a:gd name="T5" fmla="*/ 50 h 53"/>
                  <a:gd name="T6" fmla="*/ 146 w 147"/>
                  <a:gd name="T7" fmla="*/ 52 h 53"/>
                  <a:gd name="T8" fmla="*/ 144 w 147"/>
                  <a:gd name="T9" fmla="*/ 53 h 53"/>
                  <a:gd name="T10" fmla="*/ 2 w 147"/>
                  <a:gd name="T11" fmla="*/ 4 h 53"/>
                  <a:gd name="T12" fmla="*/ 1 w 147"/>
                  <a:gd name="T13" fmla="*/ 2 h 53"/>
                  <a:gd name="T14" fmla="*/ 1 w 147"/>
                  <a:gd name="T15" fmla="*/ 2 h 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7" h="53">
                    <a:moveTo>
                      <a:pt x="1" y="2"/>
                    </a:moveTo>
                    <a:cubicBezTo>
                      <a:pt x="1" y="1"/>
                      <a:pt x="2" y="0"/>
                      <a:pt x="3" y="1"/>
                    </a:cubicBezTo>
                    <a:cubicBezTo>
                      <a:pt x="50" y="5"/>
                      <a:pt x="141" y="48"/>
                      <a:pt x="145" y="50"/>
                    </a:cubicBezTo>
                    <a:cubicBezTo>
                      <a:pt x="146" y="50"/>
                      <a:pt x="147" y="51"/>
                      <a:pt x="146" y="52"/>
                    </a:cubicBezTo>
                    <a:cubicBezTo>
                      <a:pt x="146" y="53"/>
                      <a:pt x="145" y="53"/>
                      <a:pt x="144" y="53"/>
                    </a:cubicBezTo>
                    <a:cubicBezTo>
                      <a:pt x="143" y="52"/>
                      <a:pt x="49" y="9"/>
                      <a:pt x="2" y="4"/>
                    </a:cubicBezTo>
                    <a:cubicBezTo>
                      <a:pt x="1" y="4"/>
                      <a:pt x="0" y="3"/>
                      <a:pt x="1" y="2"/>
                    </a:cubicBezTo>
                    <a:cubicBezTo>
                      <a:pt x="1" y="2"/>
                      <a:pt x="1" y="2"/>
                      <a:pt x="1" y="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9" name="Freeform 749">
                <a:extLst>
                  <a:ext uri="{FF2B5EF4-FFF2-40B4-BE49-F238E27FC236}">
                    <a16:creationId xmlns:a16="http://schemas.microsoft.com/office/drawing/2014/main" id="{4145AC19-5E78-4425-851E-058D2FCA7F7B}"/>
                  </a:ext>
                </a:extLst>
              </p:cNvPr>
              <p:cNvSpPr>
                <a:spLocks/>
              </p:cNvSpPr>
              <p:nvPr/>
            </p:nvSpPr>
            <p:spPr bwMode="auto">
              <a:xfrm>
                <a:off x="2501" y="3479"/>
                <a:ext cx="90" cy="80"/>
              </a:xfrm>
              <a:custGeom>
                <a:avLst/>
                <a:gdLst>
                  <a:gd name="T0" fmla="*/ 50 w 70"/>
                  <a:gd name="T1" fmla="*/ 0 h 62"/>
                  <a:gd name="T2" fmla="*/ 49 w 70"/>
                  <a:gd name="T3" fmla="*/ 44 h 62"/>
                  <a:gd name="T4" fmla="*/ 50 w 70"/>
                  <a:gd name="T5" fmla="*/ 0 h 62"/>
                </a:gdLst>
                <a:ahLst/>
                <a:cxnLst>
                  <a:cxn ang="0">
                    <a:pos x="T0" y="T1"/>
                  </a:cxn>
                  <a:cxn ang="0">
                    <a:pos x="T2" y="T3"/>
                  </a:cxn>
                  <a:cxn ang="0">
                    <a:pos x="T4" y="T5"/>
                  </a:cxn>
                </a:cxnLst>
                <a:rect l="0" t="0" r="r" b="b"/>
                <a:pathLst>
                  <a:path w="70" h="62">
                    <a:moveTo>
                      <a:pt x="50" y="0"/>
                    </a:moveTo>
                    <a:cubicBezTo>
                      <a:pt x="50" y="0"/>
                      <a:pt x="70" y="27"/>
                      <a:pt x="49" y="44"/>
                    </a:cubicBezTo>
                    <a:cubicBezTo>
                      <a:pt x="28" y="62"/>
                      <a:pt x="0" y="16"/>
                      <a:pt x="50"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0" name="Freeform 750">
                <a:extLst>
                  <a:ext uri="{FF2B5EF4-FFF2-40B4-BE49-F238E27FC236}">
                    <a16:creationId xmlns:a16="http://schemas.microsoft.com/office/drawing/2014/main" id="{40A3933A-BC9A-4942-B93C-2C8DCCF7F071}"/>
                  </a:ext>
                </a:extLst>
              </p:cNvPr>
              <p:cNvSpPr>
                <a:spLocks/>
              </p:cNvSpPr>
              <p:nvPr/>
            </p:nvSpPr>
            <p:spPr bwMode="auto">
              <a:xfrm>
                <a:off x="2545" y="3476"/>
                <a:ext cx="26" cy="51"/>
              </a:xfrm>
              <a:custGeom>
                <a:avLst/>
                <a:gdLst>
                  <a:gd name="T0" fmla="*/ 0 w 20"/>
                  <a:gd name="T1" fmla="*/ 36 h 39"/>
                  <a:gd name="T2" fmla="*/ 1 w 20"/>
                  <a:gd name="T3" fmla="*/ 35 h 39"/>
                  <a:gd name="T4" fmla="*/ 14 w 20"/>
                  <a:gd name="T5" fmla="*/ 3 h 39"/>
                  <a:gd name="T6" fmla="*/ 15 w 20"/>
                  <a:gd name="T7" fmla="*/ 0 h 39"/>
                  <a:gd name="T8" fmla="*/ 18 w 20"/>
                  <a:gd name="T9" fmla="*/ 2 h 39"/>
                  <a:gd name="T10" fmla="*/ 4 w 20"/>
                  <a:gd name="T11" fmla="*/ 37 h 39"/>
                  <a:gd name="T12" fmla="*/ 1 w 20"/>
                  <a:gd name="T13" fmla="*/ 38 h 39"/>
                  <a:gd name="T14" fmla="*/ 0 w 20"/>
                  <a:gd name="T15" fmla="*/ 36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39">
                    <a:moveTo>
                      <a:pt x="0" y="36"/>
                    </a:moveTo>
                    <a:cubicBezTo>
                      <a:pt x="0" y="36"/>
                      <a:pt x="0" y="36"/>
                      <a:pt x="1" y="35"/>
                    </a:cubicBezTo>
                    <a:cubicBezTo>
                      <a:pt x="16" y="12"/>
                      <a:pt x="14" y="3"/>
                      <a:pt x="14" y="3"/>
                    </a:cubicBezTo>
                    <a:cubicBezTo>
                      <a:pt x="14" y="2"/>
                      <a:pt x="14" y="1"/>
                      <a:pt x="15" y="0"/>
                    </a:cubicBezTo>
                    <a:cubicBezTo>
                      <a:pt x="16" y="0"/>
                      <a:pt x="17" y="1"/>
                      <a:pt x="18" y="2"/>
                    </a:cubicBezTo>
                    <a:cubicBezTo>
                      <a:pt x="18" y="3"/>
                      <a:pt x="20" y="12"/>
                      <a:pt x="4" y="37"/>
                    </a:cubicBezTo>
                    <a:cubicBezTo>
                      <a:pt x="3" y="38"/>
                      <a:pt x="2" y="39"/>
                      <a:pt x="1" y="38"/>
                    </a:cubicBezTo>
                    <a:cubicBezTo>
                      <a:pt x="0" y="38"/>
                      <a:pt x="0" y="37"/>
                      <a:pt x="0" y="36"/>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1" name="Freeform 751">
                <a:extLst>
                  <a:ext uri="{FF2B5EF4-FFF2-40B4-BE49-F238E27FC236}">
                    <a16:creationId xmlns:a16="http://schemas.microsoft.com/office/drawing/2014/main" id="{F67D0213-A665-4B95-A499-58633C870792}"/>
                  </a:ext>
                </a:extLst>
              </p:cNvPr>
              <p:cNvSpPr>
                <a:spLocks/>
              </p:cNvSpPr>
              <p:nvPr/>
            </p:nvSpPr>
            <p:spPr bwMode="auto">
              <a:xfrm>
                <a:off x="2286" y="3632"/>
                <a:ext cx="206" cy="131"/>
              </a:xfrm>
              <a:custGeom>
                <a:avLst/>
                <a:gdLst>
                  <a:gd name="T0" fmla="*/ 0 w 160"/>
                  <a:gd name="T1" fmla="*/ 81 h 102"/>
                  <a:gd name="T2" fmla="*/ 86 w 160"/>
                  <a:gd name="T3" fmla="*/ 7 h 102"/>
                  <a:gd name="T4" fmla="*/ 0 w 160"/>
                  <a:gd name="T5" fmla="*/ 81 h 102"/>
                </a:gdLst>
                <a:ahLst/>
                <a:cxnLst>
                  <a:cxn ang="0">
                    <a:pos x="T0" y="T1"/>
                  </a:cxn>
                  <a:cxn ang="0">
                    <a:pos x="T2" y="T3"/>
                  </a:cxn>
                  <a:cxn ang="0">
                    <a:pos x="T4" y="T5"/>
                  </a:cxn>
                </a:cxnLst>
                <a:rect l="0" t="0" r="r" b="b"/>
                <a:pathLst>
                  <a:path w="160" h="102">
                    <a:moveTo>
                      <a:pt x="0" y="81"/>
                    </a:moveTo>
                    <a:cubicBezTo>
                      <a:pt x="0" y="81"/>
                      <a:pt x="12" y="0"/>
                      <a:pt x="86" y="7"/>
                    </a:cubicBezTo>
                    <a:cubicBezTo>
                      <a:pt x="160" y="15"/>
                      <a:pt x="54" y="102"/>
                      <a:pt x="0" y="81"/>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2" name="Freeform 752">
                <a:extLst>
                  <a:ext uri="{FF2B5EF4-FFF2-40B4-BE49-F238E27FC236}">
                    <a16:creationId xmlns:a16="http://schemas.microsoft.com/office/drawing/2014/main" id="{268CF317-0E15-432F-AA25-0CBCFC484646}"/>
                  </a:ext>
                </a:extLst>
              </p:cNvPr>
              <p:cNvSpPr>
                <a:spLocks/>
              </p:cNvSpPr>
              <p:nvPr/>
            </p:nvSpPr>
            <p:spPr bwMode="auto">
              <a:xfrm>
                <a:off x="2366" y="3501"/>
                <a:ext cx="202" cy="231"/>
              </a:xfrm>
              <a:custGeom>
                <a:avLst/>
                <a:gdLst>
                  <a:gd name="T0" fmla="*/ 85 w 157"/>
                  <a:gd name="T1" fmla="*/ 180 h 180"/>
                  <a:gd name="T2" fmla="*/ 147 w 157"/>
                  <a:gd name="T3" fmla="*/ 52 h 180"/>
                  <a:gd name="T4" fmla="*/ 104 w 157"/>
                  <a:gd name="T5" fmla="*/ 9 h 180"/>
                  <a:gd name="T6" fmla="*/ 43 w 157"/>
                  <a:gd name="T7" fmla="*/ 6 h 180"/>
                  <a:gd name="T8" fmla="*/ 0 w 157"/>
                  <a:gd name="T9" fmla="*/ 51 h 180"/>
                  <a:gd name="T10" fmla="*/ 85 w 157"/>
                  <a:gd name="T11" fmla="*/ 180 h 180"/>
                </a:gdLst>
                <a:ahLst/>
                <a:cxnLst>
                  <a:cxn ang="0">
                    <a:pos x="T0" y="T1"/>
                  </a:cxn>
                  <a:cxn ang="0">
                    <a:pos x="T2" y="T3"/>
                  </a:cxn>
                  <a:cxn ang="0">
                    <a:pos x="T4" y="T5"/>
                  </a:cxn>
                  <a:cxn ang="0">
                    <a:pos x="T6" y="T7"/>
                  </a:cxn>
                  <a:cxn ang="0">
                    <a:pos x="T8" y="T9"/>
                  </a:cxn>
                  <a:cxn ang="0">
                    <a:pos x="T10" y="T11"/>
                  </a:cxn>
                </a:cxnLst>
                <a:rect l="0" t="0" r="r" b="b"/>
                <a:pathLst>
                  <a:path w="157" h="180">
                    <a:moveTo>
                      <a:pt x="85" y="180"/>
                    </a:moveTo>
                    <a:cubicBezTo>
                      <a:pt x="85" y="180"/>
                      <a:pt x="157" y="97"/>
                      <a:pt x="147" y="52"/>
                    </a:cubicBezTo>
                    <a:cubicBezTo>
                      <a:pt x="137" y="7"/>
                      <a:pt x="119" y="9"/>
                      <a:pt x="104" y="9"/>
                    </a:cubicBezTo>
                    <a:cubicBezTo>
                      <a:pt x="89" y="9"/>
                      <a:pt x="63" y="11"/>
                      <a:pt x="43" y="6"/>
                    </a:cubicBezTo>
                    <a:cubicBezTo>
                      <a:pt x="23" y="0"/>
                      <a:pt x="1" y="14"/>
                      <a:pt x="0" y="51"/>
                    </a:cubicBezTo>
                    <a:cubicBezTo>
                      <a:pt x="0" y="89"/>
                      <a:pt x="8" y="162"/>
                      <a:pt x="85" y="18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Freeform 753">
                <a:extLst>
                  <a:ext uri="{FF2B5EF4-FFF2-40B4-BE49-F238E27FC236}">
                    <a16:creationId xmlns:a16="http://schemas.microsoft.com/office/drawing/2014/main" id="{89AC57A6-D4A6-4290-938B-82F15A8D9218}"/>
                  </a:ext>
                </a:extLst>
              </p:cNvPr>
              <p:cNvSpPr>
                <a:spLocks/>
              </p:cNvSpPr>
              <p:nvPr/>
            </p:nvSpPr>
            <p:spPr bwMode="auto">
              <a:xfrm>
                <a:off x="2460" y="3525"/>
                <a:ext cx="14" cy="197"/>
              </a:xfrm>
              <a:custGeom>
                <a:avLst/>
                <a:gdLst>
                  <a:gd name="T0" fmla="*/ 2 w 11"/>
                  <a:gd name="T1" fmla="*/ 0 h 153"/>
                  <a:gd name="T2" fmla="*/ 1 w 11"/>
                  <a:gd name="T3" fmla="*/ 0 h 153"/>
                  <a:gd name="T4" fmla="*/ 0 w 11"/>
                  <a:gd name="T5" fmla="*/ 2 h 153"/>
                  <a:gd name="T6" fmla="*/ 8 w 11"/>
                  <a:gd name="T7" fmla="*/ 151 h 153"/>
                  <a:gd name="T8" fmla="*/ 10 w 11"/>
                  <a:gd name="T9" fmla="*/ 153 h 153"/>
                  <a:gd name="T10" fmla="*/ 11 w 11"/>
                  <a:gd name="T11" fmla="*/ 151 h 153"/>
                  <a:gd name="T12" fmla="*/ 3 w 11"/>
                  <a:gd name="T13" fmla="*/ 1 h 153"/>
                  <a:gd name="T14" fmla="*/ 2 w 11"/>
                  <a:gd name="T15" fmla="*/ 0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53">
                    <a:moveTo>
                      <a:pt x="2" y="0"/>
                    </a:moveTo>
                    <a:cubicBezTo>
                      <a:pt x="2" y="0"/>
                      <a:pt x="2" y="0"/>
                      <a:pt x="1" y="0"/>
                    </a:cubicBezTo>
                    <a:cubicBezTo>
                      <a:pt x="0" y="0"/>
                      <a:pt x="0" y="1"/>
                      <a:pt x="0" y="2"/>
                    </a:cubicBezTo>
                    <a:cubicBezTo>
                      <a:pt x="0" y="3"/>
                      <a:pt x="7" y="136"/>
                      <a:pt x="8" y="151"/>
                    </a:cubicBezTo>
                    <a:cubicBezTo>
                      <a:pt x="8" y="152"/>
                      <a:pt x="9" y="153"/>
                      <a:pt x="10" y="153"/>
                    </a:cubicBezTo>
                    <a:cubicBezTo>
                      <a:pt x="11" y="153"/>
                      <a:pt x="11" y="152"/>
                      <a:pt x="11" y="151"/>
                    </a:cubicBezTo>
                    <a:cubicBezTo>
                      <a:pt x="11" y="136"/>
                      <a:pt x="3" y="3"/>
                      <a:pt x="3" y="1"/>
                    </a:cubicBezTo>
                    <a:cubicBezTo>
                      <a:pt x="3" y="1"/>
                      <a:pt x="3" y="0"/>
                      <a:pt x="2"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Freeform 754">
                <a:extLst>
                  <a:ext uri="{FF2B5EF4-FFF2-40B4-BE49-F238E27FC236}">
                    <a16:creationId xmlns:a16="http://schemas.microsoft.com/office/drawing/2014/main" id="{AA143C70-795E-402A-80C0-38EB60C3C47A}"/>
                  </a:ext>
                </a:extLst>
              </p:cNvPr>
              <p:cNvSpPr>
                <a:spLocks/>
              </p:cNvSpPr>
              <p:nvPr/>
            </p:nvSpPr>
            <p:spPr bwMode="auto">
              <a:xfrm>
                <a:off x="2430" y="3641"/>
                <a:ext cx="72" cy="53"/>
              </a:xfrm>
              <a:custGeom>
                <a:avLst/>
                <a:gdLst>
                  <a:gd name="T0" fmla="*/ 29 w 56"/>
                  <a:gd name="T1" fmla="*/ 0 h 41"/>
                  <a:gd name="T2" fmla="*/ 1 w 56"/>
                  <a:gd name="T3" fmla="*/ 38 h 41"/>
                  <a:gd name="T4" fmla="*/ 1 w 56"/>
                  <a:gd name="T5" fmla="*/ 41 h 41"/>
                  <a:gd name="T6" fmla="*/ 4 w 56"/>
                  <a:gd name="T7" fmla="*/ 40 h 41"/>
                  <a:gd name="T8" fmla="*/ 30 w 56"/>
                  <a:gd name="T9" fmla="*/ 6 h 41"/>
                  <a:gd name="T10" fmla="*/ 52 w 56"/>
                  <a:gd name="T11" fmla="*/ 31 h 41"/>
                  <a:gd name="T12" fmla="*/ 55 w 56"/>
                  <a:gd name="T13" fmla="*/ 31 h 41"/>
                  <a:gd name="T14" fmla="*/ 55 w 56"/>
                  <a:gd name="T15" fmla="*/ 29 h 41"/>
                  <a:gd name="T16" fmla="*/ 29 w 56"/>
                  <a:gd name="T1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41">
                    <a:moveTo>
                      <a:pt x="29" y="0"/>
                    </a:moveTo>
                    <a:cubicBezTo>
                      <a:pt x="1" y="38"/>
                      <a:pt x="1" y="38"/>
                      <a:pt x="1" y="38"/>
                    </a:cubicBezTo>
                    <a:cubicBezTo>
                      <a:pt x="0" y="39"/>
                      <a:pt x="0" y="40"/>
                      <a:pt x="1" y="41"/>
                    </a:cubicBezTo>
                    <a:cubicBezTo>
                      <a:pt x="2" y="41"/>
                      <a:pt x="3" y="41"/>
                      <a:pt x="4" y="40"/>
                    </a:cubicBezTo>
                    <a:cubicBezTo>
                      <a:pt x="30" y="6"/>
                      <a:pt x="30" y="6"/>
                      <a:pt x="30" y="6"/>
                    </a:cubicBezTo>
                    <a:cubicBezTo>
                      <a:pt x="52" y="31"/>
                      <a:pt x="52" y="31"/>
                      <a:pt x="52" y="31"/>
                    </a:cubicBezTo>
                    <a:cubicBezTo>
                      <a:pt x="53" y="32"/>
                      <a:pt x="54" y="32"/>
                      <a:pt x="55" y="31"/>
                    </a:cubicBezTo>
                    <a:cubicBezTo>
                      <a:pt x="55" y="31"/>
                      <a:pt x="56" y="29"/>
                      <a:pt x="55" y="29"/>
                    </a:cubicBezTo>
                    <a:lnTo>
                      <a:pt x="29"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Freeform 755">
                <a:extLst>
                  <a:ext uri="{FF2B5EF4-FFF2-40B4-BE49-F238E27FC236}">
                    <a16:creationId xmlns:a16="http://schemas.microsoft.com/office/drawing/2014/main" id="{0A35EAA6-9FCD-4931-B121-CCBA94CC70F0}"/>
                  </a:ext>
                </a:extLst>
              </p:cNvPr>
              <p:cNvSpPr>
                <a:spLocks/>
              </p:cNvSpPr>
              <p:nvPr/>
            </p:nvSpPr>
            <p:spPr bwMode="auto">
              <a:xfrm>
                <a:off x="2445" y="3673"/>
                <a:ext cx="45" cy="35"/>
              </a:xfrm>
              <a:custGeom>
                <a:avLst/>
                <a:gdLst>
                  <a:gd name="T0" fmla="*/ 20 w 35"/>
                  <a:gd name="T1" fmla="*/ 0 h 27"/>
                  <a:gd name="T2" fmla="*/ 1 w 35"/>
                  <a:gd name="T3" fmla="*/ 24 h 27"/>
                  <a:gd name="T4" fmla="*/ 1 w 35"/>
                  <a:gd name="T5" fmla="*/ 27 h 27"/>
                  <a:gd name="T6" fmla="*/ 4 w 35"/>
                  <a:gd name="T7" fmla="*/ 26 h 27"/>
                  <a:gd name="T8" fmla="*/ 20 w 35"/>
                  <a:gd name="T9" fmla="*/ 6 h 27"/>
                  <a:gd name="T10" fmla="*/ 31 w 35"/>
                  <a:gd name="T11" fmla="*/ 20 h 27"/>
                  <a:gd name="T12" fmla="*/ 34 w 35"/>
                  <a:gd name="T13" fmla="*/ 21 h 27"/>
                  <a:gd name="T14" fmla="*/ 34 w 35"/>
                  <a:gd name="T15" fmla="*/ 18 h 27"/>
                  <a:gd name="T16" fmla="*/ 20 w 35"/>
                  <a:gd name="T1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27">
                    <a:moveTo>
                      <a:pt x="20" y="0"/>
                    </a:moveTo>
                    <a:cubicBezTo>
                      <a:pt x="1" y="24"/>
                      <a:pt x="1" y="24"/>
                      <a:pt x="1" y="24"/>
                    </a:cubicBezTo>
                    <a:cubicBezTo>
                      <a:pt x="0" y="25"/>
                      <a:pt x="1" y="26"/>
                      <a:pt x="1" y="27"/>
                    </a:cubicBezTo>
                    <a:cubicBezTo>
                      <a:pt x="2" y="27"/>
                      <a:pt x="3" y="27"/>
                      <a:pt x="4" y="26"/>
                    </a:cubicBezTo>
                    <a:cubicBezTo>
                      <a:pt x="20" y="6"/>
                      <a:pt x="20" y="6"/>
                      <a:pt x="20" y="6"/>
                    </a:cubicBezTo>
                    <a:cubicBezTo>
                      <a:pt x="31" y="20"/>
                      <a:pt x="31" y="20"/>
                      <a:pt x="31" y="20"/>
                    </a:cubicBezTo>
                    <a:cubicBezTo>
                      <a:pt x="32" y="21"/>
                      <a:pt x="33" y="21"/>
                      <a:pt x="34" y="21"/>
                    </a:cubicBezTo>
                    <a:cubicBezTo>
                      <a:pt x="35" y="20"/>
                      <a:pt x="35" y="19"/>
                      <a:pt x="34" y="18"/>
                    </a:cubicBezTo>
                    <a:lnTo>
                      <a:pt x="20"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Freeform 756">
                <a:extLst>
                  <a:ext uri="{FF2B5EF4-FFF2-40B4-BE49-F238E27FC236}">
                    <a16:creationId xmlns:a16="http://schemas.microsoft.com/office/drawing/2014/main" id="{BE6DEF14-47B8-4F38-B5AF-AA918C2FF476}"/>
                  </a:ext>
                </a:extLst>
              </p:cNvPr>
              <p:cNvSpPr>
                <a:spLocks/>
              </p:cNvSpPr>
              <p:nvPr/>
            </p:nvSpPr>
            <p:spPr bwMode="auto">
              <a:xfrm>
                <a:off x="2402" y="3587"/>
                <a:ext cx="122" cy="77"/>
              </a:xfrm>
              <a:custGeom>
                <a:avLst/>
                <a:gdLst>
                  <a:gd name="T0" fmla="*/ 49 w 95"/>
                  <a:gd name="T1" fmla="*/ 0 h 60"/>
                  <a:gd name="T2" fmla="*/ 1 w 95"/>
                  <a:gd name="T3" fmla="*/ 57 h 60"/>
                  <a:gd name="T4" fmla="*/ 1 w 95"/>
                  <a:gd name="T5" fmla="*/ 59 h 60"/>
                  <a:gd name="T6" fmla="*/ 4 w 95"/>
                  <a:gd name="T7" fmla="*/ 59 h 60"/>
                  <a:gd name="T8" fmla="*/ 49 w 95"/>
                  <a:gd name="T9" fmla="*/ 5 h 60"/>
                  <a:gd name="T10" fmla="*/ 92 w 95"/>
                  <a:gd name="T11" fmla="*/ 40 h 60"/>
                  <a:gd name="T12" fmla="*/ 94 w 95"/>
                  <a:gd name="T13" fmla="*/ 39 h 60"/>
                  <a:gd name="T14" fmla="*/ 94 w 95"/>
                  <a:gd name="T15" fmla="*/ 37 h 60"/>
                  <a:gd name="T16" fmla="*/ 49 w 95"/>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5" h="60">
                    <a:moveTo>
                      <a:pt x="49" y="0"/>
                    </a:moveTo>
                    <a:cubicBezTo>
                      <a:pt x="1" y="57"/>
                      <a:pt x="1" y="57"/>
                      <a:pt x="1" y="57"/>
                    </a:cubicBezTo>
                    <a:cubicBezTo>
                      <a:pt x="0" y="57"/>
                      <a:pt x="0" y="59"/>
                      <a:pt x="1" y="59"/>
                    </a:cubicBezTo>
                    <a:cubicBezTo>
                      <a:pt x="2" y="60"/>
                      <a:pt x="3" y="60"/>
                      <a:pt x="4" y="59"/>
                    </a:cubicBezTo>
                    <a:cubicBezTo>
                      <a:pt x="49" y="5"/>
                      <a:pt x="49" y="5"/>
                      <a:pt x="49" y="5"/>
                    </a:cubicBezTo>
                    <a:cubicBezTo>
                      <a:pt x="92" y="40"/>
                      <a:pt x="92" y="40"/>
                      <a:pt x="92" y="40"/>
                    </a:cubicBezTo>
                    <a:cubicBezTo>
                      <a:pt x="92" y="40"/>
                      <a:pt x="94" y="40"/>
                      <a:pt x="94" y="39"/>
                    </a:cubicBezTo>
                    <a:cubicBezTo>
                      <a:pt x="95" y="39"/>
                      <a:pt x="95" y="37"/>
                      <a:pt x="94" y="37"/>
                    </a:cubicBezTo>
                    <a:lnTo>
                      <a:pt x="49"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7" name="Freeform 757">
                <a:extLst>
                  <a:ext uri="{FF2B5EF4-FFF2-40B4-BE49-F238E27FC236}">
                    <a16:creationId xmlns:a16="http://schemas.microsoft.com/office/drawing/2014/main" id="{799E6340-E897-4272-9755-A98C8E943907}"/>
                  </a:ext>
                </a:extLst>
              </p:cNvPr>
              <p:cNvSpPr>
                <a:spLocks/>
              </p:cNvSpPr>
              <p:nvPr/>
            </p:nvSpPr>
            <p:spPr bwMode="auto">
              <a:xfrm>
                <a:off x="2382" y="3538"/>
                <a:ext cx="163" cy="86"/>
              </a:xfrm>
              <a:custGeom>
                <a:avLst/>
                <a:gdLst>
                  <a:gd name="T0" fmla="*/ 63 w 127"/>
                  <a:gd name="T1" fmla="*/ 0 h 67"/>
                  <a:gd name="T2" fmla="*/ 0 w 127"/>
                  <a:gd name="T3" fmla="*/ 63 h 67"/>
                  <a:gd name="T4" fmla="*/ 0 w 127"/>
                  <a:gd name="T5" fmla="*/ 66 h 67"/>
                  <a:gd name="T6" fmla="*/ 3 w 127"/>
                  <a:gd name="T7" fmla="*/ 66 h 67"/>
                  <a:gd name="T8" fmla="*/ 63 w 127"/>
                  <a:gd name="T9" fmla="*/ 5 h 67"/>
                  <a:gd name="T10" fmla="*/ 123 w 127"/>
                  <a:gd name="T11" fmla="*/ 47 h 67"/>
                  <a:gd name="T12" fmla="*/ 126 w 127"/>
                  <a:gd name="T13" fmla="*/ 46 h 67"/>
                  <a:gd name="T14" fmla="*/ 126 w 127"/>
                  <a:gd name="T15" fmla="*/ 44 h 67"/>
                  <a:gd name="T16" fmla="*/ 63 w 127"/>
                  <a:gd name="T17"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67">
                    <a:moveTo>
                      <a:pt x="63" y="0"/>
                    </a:moveTo>
                    <a:cubicBezTo>
                      <a:pt x="0" y="63"/>
                      <a:pt x="0" y="63"/>
                      <a:pt x="0" y="63"/>
                    </a:cubicBezTo>
                    <a:cubicBezTo>
                      <a:pt x="0" y="64"/>
                      <a:pt x="0" y="65"/>
                      <a:pt x="0" y="66"/>
                    </a:cubicBezTo>
                    <a:cubicBezTo>
                      <a:pt x="1" y="67"/>
                      <a:pt x="2" y="67"/>
                      <a:pt x="3" y="66"/>
                    </a:cubicBezTo>
                    <a:cubicBezTo>
                      <a:pt x="63" y="5"/>
                      <a:pt x="63" y="5"/>
                      <a:pt x="63" y="5"/>
                    </a:cubicBezTo>
                    <a:cubicBezTo>
                      <a:pt x="123" y="47"/>
                      <a:pt x="123" y="47"/>
                      <a:pt x="123" y="47"/>
                    </a:cubicBezTo>
                    <a:cubicBezTo>
                      <a:pt x="124" y="47"/>
                      <a:pt x="125" y="47"/>
                      <a:pt x="126" y="46"/>
                    </a:cubicBezTo>
                    <a:cubicBezTo>
                      <a:pt x="127" y="45"/>
                      <a:pt x="126" y="44"/>
                      <a:pt x="126" y="44"/>
                    </a:cubicBezTo>
                    <a:lnTo>
                      <a:pt x="63"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8" name="Freeform 758">
                <a:extLst>
                  <a:ext uri="{FF2B5EF4-FFF2-40B4-BE49-F238E27FC236}">
                    <a16:creationId xmlns:a16="http://schemas.microsoft.com/office/drawing/2014/main" id="{D7422268-17DD-49E2-9EC7-F3550AFFF56D}"/>
                  </a:ext>
                </a:extLst>
              </p:cNvPr>
              <p:cNvSpPr>
                <a:spLocks/>
              </p:cNvSpPr>
              <p:nvPr/>
            </p:nvSpPr>
            <p:spPr bwMode="auto">
              <a:xfrm>
                <a:off x="2501" y="3316"/>
                <a:ext cx="130" cy="159"/>
              </a:xfrm>
              <a:custGeom>
                <a:avLst/>
                <a:gdLst>
                  <a:gd name="T0" fmla="*/ 6 w 101"/>
                  <a:gd name="T1" fmla="*/ 0 h 124"/>
                  <a:gd name="T2" fmla="*/ 2 w 101"/>
                  <a:gd name="T3" fmla="*/ 0 h 124"/>
                  <a:gd name="T4" fmla="*/ 1 w 101"/>
                  <a:gd name="T5" fmla="*/ 5 h 124"/>
                  <a:gd name="T6" fmla="*/ 95 w 101"/>
                  <a:gd name="T7" fmla="*/ 123 h 124"/>
                  <a:gd name="T8" fmla="*/ 100 w 101"/>
                  <a:gd name="T9" fmla="*/ 121 h 124"/>
                  <a:gd name="T10" fmla="*/ 98 w 101"/>
                  <a:gd name="T11" fmla="*/ 116 h 124"/>
                  <a:gd name="T12" fmla="*/ 97 w 101"/>
                  <a:gd name="T13" fmla="*/ 116 h 124"/>
                  <a:gd name="T14" fmla="*/ 7 w 101"/>
                  <a:gd name="T15" fmla="*/ 2 h 124"/>
                  <a:gd name="T16" fmla="*/ 6 w 101"/>
                  <a:gd name="T17"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 h="124">
                    <a:moveTo>
                      <a:pt x="6" y="0"/>
                    </a:moveTo>
                    <a:cubicBezTo>
                      <a:pt x="5" y="0"/>
                      <a:pt x="3" y="0"/>
                      <a:pt x="2" y="0"/>
                    </a:cubicBezTo>
                    <a:cubicBezTo>
                      <a:pt x="0" y="1"/>
                      <a:pt x="0" y="4"/>
                      <a:pt x="1" y="5"/>
                    </a:cubicBezTo>
                    <a:cubicBezTo>
                      <a:pt x="3" y="10"/>
                      <a:pt x="55" y="106"/>
                      <a:pt x="95" y="123"/>
                    </a:cubicBezTo>
                    <a:cubicBezTo>
                      <a:pt x="97" y="124"/>
                      <a:pt x="99" y="123"/>
                      <a:pt x="100" y="121"/>
                    </a:cubicBezTo>
                    <a:cubicBezTo>
                      <a:pt x="101" y="119"/>
                      <a:pt x="100" y="117"/>
                      <a:pt x="98" y="116"/>
                    </a:cubicBezTo>
                    <a:cubicBezTo>
                      <a:pt x="97" y="116"/>
                      <a:pt x="97" y="116"/>
                      <a:pt x="97" y="116"/>
                    </a:cubicBezTo>
                    <a:cubicBezTo>
                      <a:pt x="60" y="99"/>
                      <a:pt x="8" y="3"/>
                      <a:pt x="7" y="2"/>
                    </a:cubicBezTo>
                    <a:cubicBezTo>
                      <a:pt x="7" y="1"/>
                      <a:pt x="6" y="1"/>
                      <a:pt x="6"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9" name="Freeform 759">
                <a:extLst>
                  <a:ext uri="{FF2B5EF4-FFF2-40B4-BE49-F238E27FC236}">
                    <a16:creationId xmlns:a16="http://schemas.microsoft.com/office/drawing/2014/main" id="{A9815949-D7E3-4571-B8B7-5AAE35366269}"/>
                  </a:ext>
                </a:extLst>
              </p:cNvPr>
              <p:cNvSpPr>
                <a:spLocks/>
              </p:cNvSpPr>
              <p:nvPr/>
            </p:nvSpPr>
            <p:spPr bwMode="auto">
              <a:xfrm>
                <a:off x="2424" y="3152"/>
                <a:ext cx="90" cy="497"/>
              </a:xfrm>
              <a:custGeom>
                <a:avLst/>
                <a:gdLst>
                  <a:gd name="T0" fmla="*/ 52 w 70"/>
                  <a:gd name="T1" fmla="*/ 0 h 386"/>
                  <a:gd name="T2" fmla="*/ 49 w 70"/>
                  <a:gd name="T3" fmla="*/ 0 h 386"/>
                  <a:gd name="T4" fmla="*/ 46 w 70"/>
                  <a:gd name="T5" fmla="*/ 4 h 386"/>
                  <a:gd name="T6" fmla="*/ 60 w 70"/>
                  <a:gd name="T7" fmla="*/ 124 h 386"/>
                  <a:gd name="T8" fmla="*/ 18 w 70"/>
                  <a:gd name="T9" fmla="*/ 313 h 386"/>
                  <a:gd name="T10" fmla="*/ 0 w 70"/>
                  <a:gd name="T11" fmla="*/ 381 h 386"/>
                  <a:gd name="T12" fmla="*/ 3 w 70"/>
                  <a:gd name="T13" fmla="*/ 386 h 386"/>
                  <a:gd name="T14" fmla="*/ 8 w 70"/>
                  <a:gd name="T15" fmla="*/ 383 h 386"/>
                  <a:gd name="T16" fmla="*/ 25 w 70"/>
                  <a:gd name="T17" fmla="*/ 315 h 386"/>
                  <a:gd name="T18" fmla="*/ 68 w 70"/>
                  <a:gd name="T19" fmla="*/ 123 h 386"/>
                  <a:gd name="T20" fmla="*/ 54 w 70"/>
                  <a:gd name="T21" fmla="*/ 3 h 386"/>
                  <a:gd name="T22" fmla="*/ 52 w 70"/>
                  <a:gd name="T23" fmla="*/ 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386">
                    <a:moveTo>
                      <a:pt x="52" y="0"/>
                    </a:moveTo>
                    <a:cubicBezTo>
                      <a:pt x="51" y="0"/>
                      <a:pt x="50" y="0"/>
                      <a:pt x="49" y="0"/>
                    </a:cubicBezTo>
                    <a:cubicBezTo>
                      <a:pt x="47" y="0"/>
                      <a:pt x="46" y="2"/>
                      <a:pt x="46" y="4"/>
                    </a:cubicBezTo>
                    <a:cubicBezTo>
                      <a:pt x="46" y="5"/>
                      <a:pt x="58" y="97"/>
                      <a:pt x="60" y="124"/>
                    </a:cubicBezTo>
                    <a:cubicBezTo>
                      <a:pt x="62" y="143"/>
                      <a:pt x="36" y="241"/>
                      <a:pt x="18" y="313"/>
                    </a:cubicBezTo>
                    <a:cubicBezTo>
                      <a:pt x="10" y="342"/>
                      <a:pt x="4" y="366"/>
                      <a:pt x="0" y="381"/>
                    </a:cubicBezTo>
                    <a:cubicBezTo>
                      <a:pt x="0" y="383"/>
                      <a:pt x="1" y="385"/>
                      <a:pt x="3" y="386"/>
                    </a:cubicBezTo>
                    <a:cubicBezTo>
                      <a:pt x="5" y="386"/>
                      <a:pt x="7" y="385"/>
                      <a:pt x="8" y="383"/>
                    </a:cubicBezTo>
                    <a:cubicBezTo>
                      <a:pt x="11" y="368"/>
                      <a:pt x="17" y="343"/>
                      <a:pt x="25" y="315"/>
                    </a:cubicBezTo>
                    <a:cubicBezTo>
                      <a:pt x="45" y="239"/>
                      <a:pt x="70" y="144"/>
                      <a:pt x="68" y="123"/>
                    </a:cubicBezTo>
                    <a:cubicBezTo>
                      <a:pt x="65" y="96"/>
                      <a:pt x="54" y="4"/>
                      <a:pt x="54" y="3"/>
                    </a:cubicBezTo>
                    <a:cubicBezTo>
                      <a:pt x="54" y="2"/>
                      <a:pt x="53" y="1"/>
                      <a:pt x="52"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Freeform 760">
                <a:extLst>
                  <a:ext uri="{FF2B5EF4-FFF2-40B4-BE49-F238E27FC236}">
                    <a16:creationId xmlns:a16="http://schemas.microsoft.com/office/drawing/2014/main" id="{E98968FA-7EE2-4C2A-87E6-1D08AEAF90CC}"/>
                  </a:ext>
                </a:extLst>
              </p:cNvPr>
              <p:cNvSpPr>
                <a:spLocks/>
              </p:cNvSpPr>
              <p:nvPr/>
            </p:nvSpPr>
            <p:spPr bwMode="auto">
              <a:xfrm>
                <a:off x="2265" y="3281"/>
                <a:ext cx="295" cy="224"/>
              </a:xfrm>
              <a:custGeom>
                <a:avLst/>
                <a:gdLst>
                  <a:gd name="T0" fmla="*/ 8 w 230"/>
                  <a:gd name="T1" fmla="*/ 142 h 174"/>
                  <a:gd name="T2" fmla="*/ 136 w 230"/>
                  <a:gd name="T3" fmla="*/ 46 h 174"/>
                  <a:gd name="T4" fmla="*/ 155 w 230"/>
                  <a:gd name="T5" fmla="*/ 83 h 174"/>
                  <a:gd name="T6" fmla="*/ 8 w 230"/>
                  <a:gd name="T7" fmla="*/ 142 h 174"/>
                </a:gdLst>
                <a:ahLst/>
                <a:cxnLst>
                  <a:cxn ang="0">
                    <a:pos x="T0" y="T1"/>
                  </a:cxn>
                  <a:cxn ang="0">
                    <a:pos x="T2" y="T3"/>
                  </a:cxn>
                  <a:cxn ang="0">
                    <a:pos x="T4" y="T5"/>
                  </a:cxn>
                  <a:cxn ang="0">
                    <a:pos x="T6" y="T7"/>
                  </a:cxn>
                </a:cxnLst>
                <a:rect l="0" t="0" r="r" b="b"/>
                <a:pathLst>
                  <a:path w="230" h="174">
                    <a:moveTo>
                      <a:pt x="8" y="142"/>
                    </a:moveTo>
                    <a:cubicBezTo>
                      <a:pt x="8" y="142"/>
                      <a:pt x="43" y="91"/>
                      <a:pt x="136" y="46"/>
                    </a:cubicBezTo>
                    <a:cubicBezTo>
                      <a:pt x="230" y="0"/>
                      <a:pt x="182" y="41"/>
                      <a:pt x="155" y="83"/>
                    </a:cubicBezTo>
                    <a:cubicBezTo>
                      <a:pt x="128" y="125"/>
                      <a:pt x="0" y="174"/>
                      <a:pt x="8" y="142"/>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1" name="Freeform 761">
                <a:extLst>
                  <a:ext uri="{FF2B5EF4-FFF2-40B4-BE49-F238E27FC236}">
                    <a16:creationId xmlns:a16="http://schemas.microsoft.com/office/drawing/2014/main" id="{D53F9D08-103E-400B-93C4-81A74BEED2F2}"/>
                  </a:ext>
                </a:extLst>
              </p:cNvPr>
              <p:cNvSpPr>
                <a:spLocks/>
              </p:cNvSpPr>
              <p:nvPr/>
            </p:nvSpPr>
            <p:spPr bwMode="auto">
              <a:xfrm>
                <a:off x="2509" y="3325"/>
                <a:ext cx="207" cy="207"/>
              </a:xfrm>
              <a:custGeom>
                <a:avLst/>
                <a:gdLst>
                  <a:gd name="T0" fmla="*/ 0 w 161"/>
                  <a:gd name="T1" fmla="*/ 0 h 161"/>
                  <a:gd name="T2" fmla="*/ 161 w 161"/>
                  <a:gd name="T3" fmla="*/ 161 h 161"/>
                  <a:gd name="T4" fmla="*/ 0 w 161"/>
                  <a:gd name="T5" fmla="*/ 0 h 161"/>
                </a:gdLst>
                <a:ahLst/>
                <a:cxnLst>
                  <a:cxn ang="0">
                    <a:pos x="T0" y="T1"/>
                  </a:cxn>
                  <a:cxn ang="0">
                    <a:pos x="T2" y="T3"/>
                  </a:cxn>
                  <a:cxn ang="0">
                    <a:pos x="T4" y="T5"/>
                  </a:cxn>
                </a:cxnLst>
                <a:rect l="0" t="0" r="r" b="b"/>
                <a:pathLst>
                  <a:path w="161" h="161">
                    <a:moveTo>
                      <a:pt x="0" y="0"/>
                    </a:moveTo>
                    <a:cubicBezTo>
                      <a:pt x="0" y="0"/>
                      <a:pt x="141" y="143"/>
                      <a:pt x="161" y="161"/>
                    </a:cubicBezTo>
                    <a:cubicBezTo>
                      <a:pt x="161" y="161"/>
                      <a:pt x="125" y="40"/>
                      <a:pt x="0"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2" name="Freeform 762">
                <a:extLst>
                  <a:ext uri="{FF2B5EF4-FFF2-40B4-BE49-F238E27FC236}">
                    <a16:creationId xmlns:a16="http://schemas.microsoft.com/office/drawing/2014/main" id="{B01C1326-5E7B-4B9F-A77B-481172F7F8F7}"/>
                  </a:ext>
                </a:extLst>
              </p:cNvPr>
              <p:cNvSpPr>
                <a:spLocks/>
              </p:cNvSpPr>
              <p:nvPr/>
            </p:nvSpPr>
            <p:spPr bwMode="auto">
              <a:xfrm>
                <a:off x="2298" y="3312"/>
                <a:ext cx="216" cy="152"/>
              </a:xfrm>
              <a:custGeom>
                <a:avLst/>
                <a:gdLst>
                  <a:gd name="T0" fmla="*/ 166 w 168"/>
                  <a:gd name="T1" fmla="*/ 1 h 118"/>
                  <a:gd name="T2" fmla="*/ 164 w 168"/>
                  <a:gd name="T3" fmla="*/ 1 h 118"/>
                  <a:gd name="T4" fmla="*/ 1 w 168"/>
                  <a:gd name="T5" fmla="*/ 114 h 118"/>
                  <a:gd name="T6" fmla="*/ 1 w 168"/>
                  <a:gd name="T7" fmla="*/ 117 h 118"/>
                  <a:gd name="T8" fmla="*/ 3 w 168"/>
                  <a:gd name="T9" fmla="*/ 117 h 118"/>
                  <a:gd name="T10" fmla="*/ 167 w 168"/>
                  <a:gd name="T11" fmla="*/ 4 h 118"/>
                  <a:gd name="T12" fmla="*/ 167 w 168"/>
                  <a:gd name="T13" fmla="*/ 1 h 118"/>
                  <a:gd name="T14" fmla="*/ 166 w 168"/>
                  <a:gd name="T15" fmla="*/ 1 h 1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118">
                    <a:moveTo>
                      <a:pt x="166" y="1"/>
                    </a:moveTo>
                    <a:cubicBezTo>
                      <a:pt x="166" y="0"/>
                      <a:pt x="165" y="1"/>
                      <a:pt x="164" y="1"/>
                    </a:cubicBezTo>
                    <a:cubicBezTo>
                      <a:pt x="157" y="11"/>
                      <a:pt x="54" y="80"/>
                      <a:pt x="1" y="114"/>
                    </a:cubicBezTo>
                    <a:cubicBezTo>
                      <a:pt x="0" y="115"/>
                      <a:pt x="0" y="116"/>
                      <a:pt x="1" y="117"/>
                    </a:cubicBezTo>
                    <a:cubicBezTo>
                      <a:pt x="1" y="118"/>
                      <a:pt x="2" y="118"/>
                      <a:pt x="3" y="117"/>
                    </a:cubicBezTo>
                    <a:cubicBezTo>
                      <a:pt x="10" y="113"/>
                      <a:pt x="157" y="17"/>
                      <a:pt x="167" y="4"/>
                    </a:cubicBezTo>
                    <a:cubicBezTo>
                      <a:pt x="168" y="3"/>
                      <a:pt x="168" y="1"/>
                      <a:pt x="167" y="1"/>
                    </a:cubicBezTo>
                    <a:cubicBezTo>
                      <a:pt x="167" y="1"/>
                      <a:pt x="167" y="1"/>
                      <a:pt x="166" y="1"/>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3" name="Freeform 763">
                <a:extLst>
                  <a:ext uri="{FF2B5EF4-FFF2-40B4-BE49-F238E27FC236}">
                    <a16:creationId xmlns:a16="http://schemas.microsoft.com/office/drawing/2014/main" id="{2AF07BD2-D951-4FF6-AC3D-075CEBF80516}"/>
                  </a:ext>
                </a:extLst>
              </p:cNvPr>
              <p:cNvSpPr>
                <a:spLocks/>
              </p:cNvSpPr>
              <p:nvPr/>
            </p:nvSpPr>
            <p:spPr bwMode="auto">
              <a:xfrm>
                <a:off x="2352" y="3461"/>
                <a:ext cx="210" cy="131"/>
              </a:xfrm>
              <a:custGeom>
                <a:avLst/>
                <a:gdLst>
                  <a:gd name="T0" fmla="*/ 0 w 163"/>
                  <a:gd name="T1" fmla="*/ 46 h 102"/>
                  <a:gd name="T2" fmla="*/ 79 w 163"/>
                  <a:gd name="T3" fmla="*/ 98 h 102"/>
                  <a:gd name="T4" fmla="*/ 155 w 163"/>
                  <a:gd name="T5" fmla="*/ 66 h 102"/>
                  <a:gd name="T6" fmla="*/ 86 w 163"/>
                  <a:gd name="T7" fmla="*/ 36 h 102"/>
                  <a:gd name="T8" fmla="*/ 0 w 163"/>
                  <a:gd name="T9" fmla="*/ 46 h 102"/>
                </a:gdLst>
                <a:ahLst/>
                <a:cxnLst>
                  <a:cxn ang="0">
                    <a:pos x="T0" y="T1"/>
                  </a:cxn>
                  <a:cxn ang="0">
                    <a:pos x="T2" y="T3"/>
                  </a:cxn>
                  <a:cxn ang="0">
                    <a:pos x="T4" y="T5"/>
                  </a:cxn>
                  <a:cxn ang="0">
                    <a:pos x="T6" y="T7"/>
                  </a:cxn>
                  <a:cxn ang="0">
                    <a:pos x="T8" y="T9"/>
                  </a:cxn>
                </a:cxnLst>
                <a:rect l="0" t="0" r="r" b="b"/>
                <a:pathLst>
                  <a:path w="163" h="102">
                    <a:moveTo>
                      <a:pt x="0" y="46"/>
                    </a:moveTo>
                    <a:cubicBezTo>
                      <a:pt x="0" y="46"/>
                      <a:pt x="61" y="94"/>
                      <a:pt x="79" y="98"/>
                    </a:cubicBezTo>
                    <a:cubicBezTo>
                      <a:pt x="97" y="102"/>
                      <a:pt x="163" y="79"/>
                      <a:pt x="155" y="66"/>
                    </a:cubicBezTo>
                    <a:cubicBezTo>
                      <a:pt x="147" y="53"/>
                      <a:pt x="125" y="17"/>
                      <a:pt x="86" y="36"/>
                    </a:cubicBezTo>
                    <a:cubicBezTo>
                      <a:pt x="86" y="36"/>
                      <a:pt x="23" y="0"/>
                      <a:pt x="0" y="4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4" name="Freeform 764">
                <a:extLst>
                  <a:ext uri="{FF2B5EF4-FFF2-40B4-BE49-F238E27FC236}">
                    <a16:creationId xmlns:a16="http://schemas.microsoft.com/office/drawing/2014/main" id="{34B729A8-51CE-43D0-A437-D23B503BC248}"/>
                  </a:ext>
                </a:extLst>
              </p:cNvPr>
              <p:cNvSpPr>
                <a:spLocks/>
              </p:cNvSpPr>
              <p:nvPr/>
            </p:nvSpPr>
            <p:spPr bwMode="auto">
              <a:xfrm>
                <a:off x="2322" y="3590"/>
                <a:ext cx="146" cy="262"/>
              </a:xfrm>
              <a:custGeom>
                <a:avLst/>
                <a:gdLst>
                  <a:gd name="T0" fmla="*/ 22 w 113"/>
                  <a:gd name="T1" fmla="*/ 204 h 204"/>
                  <a:gd name="T2" fmla="*/ 84 w 113"/>
                  <a:gd name="T3" fmla="*/ 39 h 204"/>
                  <a:gd name="T4" fmla="*/ 109 w 113"/>
                  <a:gd name="T5" fmla="*/ 88 h 204"/>
                  <a:gd name="T6" fmla="*/ 22 w 113"/>
                  <a:gd name="T7" fmla="*/ 204 h 204"/>
                </a:gdLst>
                <a:ahLst/>
                <a:cxnLst>
                  <a:cxn ang="0">
                    <a:pos x="T0" y="T1"/>
                  </a:cxn>
                  <a:cxn ang="0">
                    <a:pos x="T2" y="T3"/>
                  </a:cxn>
                  <a:cxn ang="0">
                    <a:pos x="T4" y="T5"/>
                  </a:cxn>
                  <a:cxn ang="0">
                    <a:pos x="T6" y="T7"/>
                  </a:cxn>
                </a:cxnLst>
                <a:rect l="0" t="0" r="r" b="b"/>
                <a:pathLst>
                  <a:path w="113" h="204">
                    <a:moveTo>
                      <a:pt x="22" y="204"/>
                    </a:moveTo>
                    <a:cubicBezTo>
                      <a:pt x="22" y="204"/>
                      <a:pt x="0" y="0"/>
                      <a:pt x="84" y="39"/>
                    </a:cubicBezTo>
                    <a:cubicBezTo>
                      <a:pt x="84" y="39"/>
                      <a:pt x="113" y="36"/>
                      <a:pt x="109" y="88"/>
                    </a:cubicBezTo>
                    <a:cubicBezTo>
                      <a:pt x="104" y="141"/>
                      <a:pt x="35" y="188"/>
                      <a:pt x="22" y="204"/>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Freeform 765">
                <a:extLst>
                  <a:ext uri="{FF2B5EF4-FFF2-40B4-BE49-F238E27FC236}">
                    <a16:creationId xmlns:a16="http://schemas.microsoft.com/office/drawing/2014/main" id="{6B28AE60-921E-42B2-91BB-680832D1CB26}"/>
                  </a:ext>
                </a:extLst>
              </p:cNvPr>
              <p:cNvSpPr>
                <a:spLocks/>
              </p:cNvSpPr>
              <p:nvPr/>
            </p:nvSpPr>
            <p:spPr bwMode="auto">
              <a:xfrm>
                <a:off x="2355" y="3637"/>
                <a:ext cx="78" cy="184"/>
              </a:xfrm>
              <a:custGeom>
                <a:avLst/>
                <a:gdLst>
                  <a:gd name="T0" fmla="*/ 59 w 61"/>
                  <a:gd name="T1" fmla="*/ 0 h 143"/>
                  <a:gd name="T2" fmla="*/ 57 w 61"/>
                  <a:gd name="T3" fmla="*/ 1 h 143"/>
                  <a:gd name="T4" fmla="*/ 1 w 61"/>
                  <a:gd name="T5" fmla="*/ 141 h 143"/>
                  <a:gd name="T6" fmla="*/ 2 w 61"/>
                  <a:gd name="T7" fmla="*/ 143 h 143"/>
                  <a:gd name="T8" fmla="*/ 4 w 61"/>
                  <a:gd name="T9" fmla="*/ 142 h 143"/>
                  <a:gd name="T10" fmla="*/ 60 w 61"/>
                  <a:gd name="T11" fmla="*/ 3 h 143"/>
                  <a:gd name="T12" fmla="*/ 60 w 61"/>
                  <a:gd name="T13" fmla="*/ 0 h 143"/>
                  <a:gd name="T14" fmla="*/ 59 w 61"/>
                  <a:gd name="T15" fmla="*/ 0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43">
                    <a:moveTo>
                      <a:pt x="59" y="0"/>
                    </a:moveTo>
                    <a:cubicBezTo>
                      <a:pt x="59" y="0"/>
                      <a:pt x="58" y="0"/>
                      <a:pt x="57" y="1"/>
                    </a:cubicBezTo>
                    <a:cubicBezTo>
                      <a:pt x="30" y="39"/>
                      <a:pt x="2" y="137"/>
                      <a:pt x="1" y="141"/>
                    </a:cubicBezTo>
                    <a:cubicBezTo>
                      <a:pt x="0" y="142"/>
                      <a:pt x="1" y="143"/>
                      <a:pt x="2" y="143"/>
                    </a:cubicBezTo>
                    <a:cubicBezTo>
                      <a:pt x="3" y="143"/>
                      <a:pt x="4" y="143"/>
                      <a:pt x="4" y="142"/>
                    </a:cubicBezTo>
                    <a:cubicBezTo>
                      <a:pt x="5" y="141"/>
                      <a:pt x="33" y="41"/>
                      <a:pt x="60" y="3"/>
                    </a:cubicBezTo>
                    <a:cubicBezTo>
                      <a:pt x="61" y="2"/>
                      <a:pt x="61" y="1"/>
                      <a:pt x="60" y="0"/>
                    </a:cubicBezTo>
                    <a:cubicBezTo>
                      <a:pt x="60" y="0"/>
                      <a:pt x="60" y="0"/>
                      <a:pt x="59" y="0"/>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6" name="Freeform 766">
                <a:extLst>
                  <a:ext uri="{FF2B5EF4-FFF2-40B4-BE49-F238E27FC236}">
                    <a16:creationId xmlns:a16="http://schemas.microsoft.com/office/drawing/2014/main" id="{CECC4A8F-F458-4F19-8494-E14253691F39}"/>
                  </a:ext>
                </a:extLst>
              </p:cNvPr>
              <p:cNvSpPr>
                <a:spLocks/>
              </p:cNvSpPr>
              <p:nvPr/>
            </p:nvSpPr>
            <p:spPr bwMode="auto">
              <a:xfrm>
                <a:off x="2625" y="3433"/>
                <a:ext cx="77" cy="77"/>
              </a:xfrm>
              <a:custGeom>
                <a:avLst/>
                <a:gdLst>
                  <a:gd name="T0" fmla="*/ 0 w 60"/>
                  <a:gd name="T1" fmla="*/ 28 h 60"/>
                  <a:gd name="T2" fmla="*/ 34 w 60"/>
                  <a:gd name="T3" fmla="*/ 56 h 60"/>
                  <a:gd name="T4" fmla="*/ 0 w 60"/>
                  <a:gd name="T5" fmla="*/ 28 h 60"/>
                </a:gdLst>
                <a:ahLst/>
                <a:cxnLst>
                  <a:cxn ang="0">
                    <a:pos x="T0" y="T1"/>
                  </a:cxn>
                  <a:cxn ang="0">
                    <a:pos x="T2" y="T3"/>
                  </a:cxn>
                  <a:cxn ang="0">
                    <a:pos x="T4" y="T5"/>
                  </a:cxn>
                </a:cxnLst>
                <a:rect l="0" t="0" r="r" b="b"/>
                <a:pathLst>
                  <a:path w="60" h="60">
                    <a:moveTo>
                      <a:pt x="0" y="28"/>
                    </a:moveTo>
                    <a:cubicBezTo>
                      <a:pt x="0" y="28"/>
                      <a:pt x="7" y="60"/>
                      <a:pt x="34" y="56"/>
                    </a:cubicBezTo>
                    <a:cubicBezTo>
                      <a:pt x="60" y="51"/>
                      <a:pt x="43" y="0"/>
                      <a:pt x="0" y="28"/>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7" name="Freeform 767">
                <a:extLst>
                  <a:ext uri="{FF2B5EF4-FFF2-40B4-BE49-F238E27FC236}">
                    <a16:creationId xmlns:a16="http://schemas.microsoft.com/office/drawing/2014/main" id="{04579578-BEDC-4C6E-827C-C69465E1A03D}"/>
                  </a:ext>
                </a:extLst>
              </p:cNvPr>
              <p:cNvSpPr>
                <a:spLocks/>
              </p:cNvSpPr>
              <p:nvPr/>
            </p:nvSpPr>
            <p:spPr bwMode="auto">
              <a:xfrm>
                <a:off x="2621" y="3465"/>
                <a:ext cx="50" cy="22"/>
              </a:xfrm>
              <a:custGeom>
                <a:avLst/>
                <a:gdLst>
                  <a:gd name="T0" fmla="*/ 38 w 39"/>
                  <a:gd name="T1" fmla="*/ 13 h 17"/>
                  <a:gd name="T2" fmla="*/ 38 w 39"/>
                  <a:gd name="T3" fmla="*/ 13 h 17"/>
                  <a:gd name="T4" fmla="*/ 4 w 39"/>
                  <a:gd name="T5" fmla="*/ 1 h 17"/>
                  <a:gd name="T6" fmla="*/ 1 w 39"/>
                  <a:gd name="T7" fmla="*/ 1 h 17"/>
                  <a:gd name="T8" fmla="*/ 1 w 39"/>
                  <a:gd name="T9" fmla="*/ 4 h 17"/>
                  <a:gd name="T10" fmla="*/ 37 w 39"/>
                  <a:gd name="T11" fmla="*/ 17 h 17"/>
                  <a:gd name="T12" fmla="*/ 39 w 39"/>
                  <a:gd name="T13" fmla="*/ 15 h 17"/>
                  <a:gd name="T14" fmla="*/ 38 w 39"/>
                  <a:gd name="T15" fmla="*/ 13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17">
                    <a:moveTo>
                      <a:pt x="38" y="13"/>
                    </a:moveTo>
                    <a:cubicBezTo>
                      <a:pt x="38" y="13"/>
                      <a:pt x="38" y="13"/>
                      <a:pt x="38" y="13"/>
                    </a:cubicBezTo>
                    <a:cubicBezTo>
                      <a:pt x="10" y="9"/>
                      <a:pt x="4" y="2"/>
                      <a:pt x="4" y="1"/>
                    </a:cubicBezTo>
                    <a:cubicBezTo>
                      <a:pt x="3" y="1"/>
                      <a:pt x="2" y="0"/>
                      <a:pt x="1" y="1"/>
                    </a:cubicBezTo>
                    <a:cubicBezTo>
                      <a:pt x="1" y="2"/>
                      <a:pt x="0" y="3"/>
                      <a:pt x="1" y="4"/>
                    </a:cubicBezTo>
                    <a:cubicBezTo>
                      <a:pt x="2" y="4"/>
                      <a:pt x="8" y="12"/>
                      <a:pt x="37" y="17"/>
                    </a:cubicBezTo>
                    <a:cubicBezTo>
                      <a:pt x="38" y="17"/>
                      <a:pt x="39" y="16"/>
                      <a:pt x="39" y="15"/>
                    </a:cubicBezTo>
                    <a:cubicBezTo>
                      <a:pt x="39" y="14"/>
                      <a:pt x="39" y="13"/>
                      <a:pt x="38" y="1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8" name="Freeform 768">
                <a:extLst>
                  <a:ext uri="{FF2B5EF4-FFF2-40B4-BE49-F238E27FC236}">
                    <a16:creationId xmlns:a16="http://schemas.microsoft.com/office/drawing/2014/main" id="{6A9A9B2B-8CFC-4F26-BB14-9656799A139B}"/>
                  </a:ext>
                </a:extLst>
              </p:cNvPr>
              <p:cNvSpPr>
                <a:spLocks/>
              </p:cNvSpPr>
              <p:nvPr/>
            </p:nvSpPr>
            <p:spPr bwMode="auto">
              <a:xfrm>
                <a:off x="1863" y="3327"/>
                <a:ext cx="389" cy="458"/>
              </a:xfrm>
              <a:custGeom>
                <a:avLst/>
                <a:gdLst>
                  <a:gd name="T0" fmla="*/ 229 w 302"/>
                  <a:gd name="T1" fmla="*/ 183 h 356"/>
                  <a:gd name="T2" fmla="*/ 165 w 302"/>
                  <a:gd name="T3" fmla="*/ 299 h 356"/>
                  <a:gd name="T4" fmla="*/ 4 w 302"/>
                  <a:gd name="T5" fmla="*/ 285 h 356"/>
                  <a:gd name="T6" fmla="*/ 35 w 302"/>
                  <a:gd name="T7" fmla="*/ 150 h 356"/>
                  <a:gd name="T8" fmla="*/ 229 w 302"/>
                  <a:gd name="T9" fmla="*/ 183 h 356"/>
                </a:gdLst>
                <a:ahLst/>
                <a:cxnLst>
                  <a:cxn ang="0">
                    <a:pos x="T0" y="T1"/>
                  </a:cxn>
                  <a:cxn ang="0">
                    <a:pos x="T2" y="T3"/>
                  </a:cxn>
                  <a:cxn ang="0">
                    <a:pos x="T4" y="T5"/>
                  </a:cxn>
                  <a:cxn ang="0">
                    <a:pos x="T6" y="T7"/>
                  </a:cxn>
                  <a:cxn ang="0">
                    <a:pos x="T8" y="T9"/>
                  </a:cxn>
                </a:cxnLst>
                <a:rect l="0" t="0" r="r" b="b"/>
                <a:pathLst>
                  <a:path w="302" h="356">
                    <a:moveTo>
                      <a:pt x="229" y="183"/>
                    </a:moveTo>
                    <a:cubicBezTo>
                      <a:pt x="229" y="183"/>
                      <a:pt x="227" y="241"/>
                      <a:pt x="165" y="299"/>
                    </a:cubicBezTo>
                    <a:cubicBezTo>
                      <a:pt x="103" y="356"/>
                      <a:pt x="7" y="346"/>
                      <a:pt x="4" y="285"/>
                    </a:cubicBezTo>
                    <a:cubicBezTo>
                      <a:pt x="0" y="224"/>
                      <a:pt x="10" y="183"/>
                      <a:pt x="35" y="150"/>
                    </a:cubicBezTo>
                    <a:cubicBezTo>
                      <a:pt x="61" y="116"/>
                      <a:pt x="302" y="0"/>
                      <a:pt x="229" y="183"/>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9" name="Freeform 769">
                <a:extLst>
                  <a:ext uri="{FF2B5EF4-FFF2-40B4-BE49-F238E27FC236}">
                    <a16:creationId xmlns:a16="http://schemas.microsoft.com/office/drawing/2014/main" id="{1BF4F1E5-A0F9-41CC-91B8-69DE44DB1676}"/>
                  </a:ext>
                </a:extLst>
              </p:cNvPr>
              <p:cNvSpPr>
                <a:spLocks/>
              </p:cNvSpPr>
              <p:nvPr/>
            </p:nvSpPr>
            <p:spPr bwMode="auto">
              <a:xfrm>
                <a:off x="1830" y="3308"/>
                <a:ext cx="413" cy="297"/>
              </a:xfrm>
              <a:custGeom>
                <a:avLst/>
                <a:gdLst>
                  <a:gd name="T0" fmla="*/ 321 w 321"/>
                  <a:gd name="T1" fmla="*/ 59 h 231"/>
                  <a:gd name="T2" fmla="*/ 120 w 321"/>
                  <a:gd name="T3" fmla="*/ 225 h 231"/>
                  <a:gd name="T4" fmla="*/ 10 w 321"/>
                  <a:gd name="T5" fmla="*/ 154 h 231"/>
                  <a:gd name="T6" fmla="*/ 184 w 321"/>
                  <a:gd name="T7" fmla="*/ 28 h 231"/>
                  <a:gd name="T8" fmla="*/ 321 w 321"/>
                  <a:gd name="T9" fmla="*/ 59 h 231"/>
                </a:gdLst>
                <a:ahLst/>
                <a:cxnLst>
                  <a:cxn ang="0">
                    <a:pos x="T0" y="T1"/>
                  </a:cxn>
                  <a:cxn ang="0">
                    <a:pos x="T2" y="T3"/>
                  </a:cxn>
                  <a:cxn ang="0">
                    <a:pos x="T4" y="T5"/>
                  </a:cxn>
                  <a:cxn ang="0">
                    <a:pos x="T6" y="T7"/>
                  </a:cxn>
                  <a:cxn ang="0">
                    <a:pos x="T8" y="T9"/>
                  </a:cxn>
                </a:cxnLst>
                <a:rect l="0" t="0" r="r" b="b"/>
                <a:pathLst>
                  <a:path w="321" h="231">
                    <a:moveTo>
                      <a:pt x="321" y="59"/>
                    </a:moveTo>
                    <a:cubicBezTo>
                      <a:pt x="321" y="59"/>
                      <a:pt x="191" y="231"/>
                      <a:pt x="120" y="225"/>
                    </a:cubicBezTo>
                    <a:cubicBezTo>
                      <a:pt x="48" y="218"/>
                      <a:pt x="0" y="189"/>
                      <a:pt x="10" y="154"/>
                    </a:cubicBezTo>
                    <a:cubicBezTo>
                      <a:pt x="20" y="119"/>
                      <a:pt x="73" y="0"/>
                      <a:pt x="184" y="28"/>
                    </a:cubicBezTo>
                    <a:cubicBezTo>
                      <a:pt x="257" y="47"/>
                      <a:pt x="249" y="56"/>
                      <a:pt x="321" y="59"/>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0" name="Freeform 770">
                <a:extLst>
                  <a:ext uri="{FF2B5EF4-FFF2-40B4-BE49-F238E27FC236}">
                    <a16:creationId xmlns:a16="http://schemas.microsoft.com/office/drawing/2014/main" id="{7BBE32BA-2BE4-47BC-8D8D-7D01FACA782A}"/>
                  </a:ext>
                </a:extLst>
              </p:cNvPr>
              <p:cNvSpPr>
                <a:spLocks/>
              </p:cNvSpPr>
              <p:nvPr/>
            </p:nvSpPr>
            <p:spPr bwMode="auto">
              <a:xfrm>
                <a:off x="2002" y="3298"/>
                <a:ext cx="323" cy="253"/>
              </a:xfrm>
              <a:custGeom>
                <a:avLst/>
                <a:gdLst>
                  <a:gd name="T0" fmla="*/ 243 w 251"/>
                  <a:gd name="T1" fmla="*/ 0 h 197"/>
                  <a:gd name="T2" fmla="*/ 113 w 251"/>
                  <a:gd name="T3" fmla="*/ 81 h 197"/>
                  <a:gd name="T4" fmla="*/ 1 w 251"/>
                  <a:gd name="T5" fmla="*/ 122 h 197"/>
                  <a:gd name="T6" fmla="*/ 96 w 251"/>
                  <a:gd name="T7" fmla="*/ 155 h 197"/>
                  <a:gd name="T8" fmla="*/ 138 w 251"/>
                  <a:gd name="T9" fmla="*/ 107 h 197"/>
                  <a:gd name="T10" fmla="*/ 194 w 251"/>
                  <a:gd name="T11" fmla="*/ 116 h 197"/>
                  <a:gd name="T12" fmla="*/ 204 w 251"/>
                  <a:gd name="T13" fmla="*/ 117 h 197"/>
                  <a:gd name="T14" fmla="*/ 245 w 251"/>
                  <a:gd name="T15" fmla="*/ 103 h 197"/>
                  <a:gd name="T16" fmla="*/ 243 w 251"/>
                  <a:gd name="T17"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1" h="197">
                    <a:moveTo>
                      <a:pt x="243" y="0"/>
                    </a:moveTo>
                    <a:cubicBezTo>
                      <a:pt x="243" y="0"/>
                      <a:pt x="166" y="92"/>
                      <a:pt x="113" y="81"/>
                    </a:cubicBezTo>
                    <a:cubicBezTo>
                      <a:pt x="61" y="69"/>
                      <a:pt x="1" y="80"/>
                      <a:pt x="1" y="122"/>
                    </a:cubicBezTo>
                    <a:cubicBezTo>
                      <a:pt x="0" y="163"/>
                      <a:pt x="34" y="197"/>
                      <a:pt x="96" y="155"/>
                    </a:cubicBezTo>
                    <a:cubicBezTo>
                      <a:pt x="138" y="107"/>
                      <a:pt x="138" y="107"/>
                      <a:pt x="138" y="107"/>
                    </a:cubicBezTo>
                    <a:cubicBezTo>
                      <a:pt x="138" y="107"/>
                      <a:pt x="166" y="112"/>
                      <a:pt x="194" y="116"/>
                    </a:cubicBezTo>
                    <a:cubicBezTo>
                      <a:pt x="197" y="116"/>
                      <a:pt x="201" y="117"/>
                      <a:pt x="204" y="117"/>
                    </a:cubicBezTo>
                    <a:cubicBezTo>
                      <a:pt x="235" y="121"/>
                      <a:pt x="251" y="118"/>
                      <a:pt x="245" y="103"/>
                    </a:cubicBezTo>
                    <a:cubicBezTo>
                      <a:pt x="238" y="88"/>
                      <a:pt x="225" y="31"/>
                      <a:pt x="243" y="0"/>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1" name="Freeform 771">
                <a:extLst>
                  <a:ext uri="{FF2B5EF4-FFF2-40B4-BE49-F238E27FC236}">
                    <a16:creationId xmlns:a16="http://schemas.microsoft.com/office/drawing/2014/main" id="{E26C8A26-076D-485B-A31E-5F22C1134306}"/>
                  </a:ext>
                </a:extLst>
              </p:cNvPr>
              <p:cNvSpPr>
                <a:spLocks/>
              </p:cNvSpPr>
              <p:nvPr/>
            </p:nvSpPr>
            <p:spPr bwMode="auto">
              <a:xfrm>
                <a:off x="1961" y="3429"/>
                <a:ext cx="214" cy="95"/>
              </a:xfrm>
              <a:custGeom>
                <a:avLst/>
                <a:gdLst>
                  <a:gd name="T0" fmla="*/ 166 w 166"/>
                  <a:gd name="T1" fmla="*/ 2 h 74"/>
                  <a:gd name="T2" fmla="*/ 58 w 166"/>
                  <a:gd name="T3" fmla="*/ 58 h 74"/>
                  <a:gd name="T4" fmla="*/ 136 w 166"/>
                  <a:gd name="T5" fmla="*/ 40 h 74"/>
                  <a:gd name="T6" fmla="*/ 166 w 166"/>
                  <a:gd name="T7" fmla="*/ 2 h 74"/>
                </a:gdLst>
                <a:ahLst/>
                <a:cxnLst>
                  <a:cxn ang="0">
                    <a:pos x="T0" y="T1"/>
                  </a:cxn>
                  <a:cxn ang="0">
                    <a:pos x="T2" y="T3"/>
                  </a:cxn>
                  <a:cxn ang="0">
                    <a:pos x="T4" y="T5"/>
                  </a:cxn>
                  <a:cxn ang="0">
                    <a:pos x="T6" y="T7"/>
                  </a:cxn>
                </a:cxnLst>
                <a:rect l="0" t="0" r="r" b="b"/>
                <a:pathLst>
                  <a:path w="166" h="74">
                    <a:moveTo>
                      <a:pt x="166" y="2"/>
                    </a:moveTo>
                    <a:cubicBezTo>
                      <a:pt x="166" y="2"/>
                      <a:pt x="0" y="0"/>
                      <a:pt x="58" y="58"/>
                    </a:cubicBezTo>
                    <a:cubicBezTo>
                      <a:pt x="58" y="58"/>
                      <a:pt x="84" y="74"/>
                      <a:pt x="136" y="40"/>
                    </a:cubicBezTo>
                    <a:lnTo>
                      <a:pt x="166" y="2"/>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2" name="Freeform 772">
                <a:extLst>
                  <a:ext uri="{FF2B5EF4-FFF2-40B4-BE49-F238E27FC236}">
                    <a16:creationId xmlns:a16="http://schemas.microsoft.com/office/drawing/2014/main" id="{7A13BE37-E118-471B-B6FC-39652A4E2BD5}"/>
                  </a:ext>
                </a:extLst>
              </p:cNvPr>
              <p:cNvSpPr>
                <a:spLocks/>
              </p:cNvSpPr>
              <p:nvPr/>
            </p:nvSpPr>
            <p:spPr bwMode="auto">
              <a:xfrm>
                <a:off x="2140" y="3435"/>
                <a:ext cx="139" cy="418"/>
              </a:xfrm>
              <a:custGeom>
                <a:avLst/>
                <a:gdLst>
                  <a:gd name="T0" fmla="*/ 70 w 108"/>
                  <a:gd name="T1" fmla="*/ 107 h 325"/>
                  <a:gd name="T2" fmla="*/ 33 w 108"/>
                  <a:gd name="T3" fmla="*/ 305 h 325"/>
                  <a:gd name="T4" fmla="*/ 3 w 108"/>
                  <a:gd name="T5" fmla="*/ 290 h 325"/>
                  <a:gd name="T6" fmla="*/ 8 w 108"/>
                  <a:gd name="T7" fmla="*/ 85 h 325"/>
                  <a:gd name="T8" fmla="*/ 70 w 108"/>
                  <a:gd name="T9" fmla="*/ 107 h 325"/>
                </a:gdLst>
                <a:ahLst/>
                <a:cxnLst>
                  <a:cxn ang="0">
                    <a:pos x="T0" y="T1"/>
                  </a:cxn>
                  <a:cxn ang="0">
                    <a:pos x="T2" y="T3"/>
                  </a:cxn>
                  <a:cxn ang="0">
                    <a:pos x="T4" y="T5"/>
                  </a:cxn>
                  <a:cxn ang="0">
                    <a:pos x="T6" y="T7"/>
                  </a:cxn>
                  <a:cxn ang="0">
                    <a:pos x="T8" y="T9"/>
                  </a:cxn>
                </a:cxnLst>
                <a:rect l="0" t="0" r="r" b="b"/>
                <a:pathLst>
                  <a:path w="108" h="325">
                    <a:moveTo>
                      <a:pt x="70" y="107"/>
                    </a:moveTo>
                    <a:cubicBezTo>
                      <a:pt x="70" y="107"/>
                      <a:pt x="108" y="249"/>
                      <a:pt x="33" y="305"/>
                    </a:cubicBezTo>
                    <a:cubicBezTo>
                      <a:pt x="33" y="305"/>
                      <a:pt x="0" y="325"/>
                      <a:pt x="3" y="290"/>
                    </a:cubicBezTo>
                    <a:cubicBezTo>
                      <a:pt x="5" y="254"/>
                      <a:pt x="8" y="85"/>
                      <a:pt x="8" y="85"/>
                    </a:cubicBezTo>
                    <a:cubicBezTo>
                      <a:pt x="8" y="85"/>
                      <a:pt x="41" y="0"/>
                      <a:pt x="70" y="107"/>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3" name="Freeform 773">
                <a:extLst>
                  <a:ext uri="{FF2B5EF4-FFF2-40B4-BE49-F238E27FC236}">
                    <a16:creationId xmlns:a16="http://schemas.microsoft.com/office/drawing/2014/main" id="{E0FBE955-7F66-4AF9-955A-2D4F0AE9B5AB}"/>
                  </a:ext>
                </a:extLst>
              </p:cNvPr>
              <p:cNvSpPr>
                <a:spLocks/>
              </p:cNvSpPr>
              <p:nvPr/>
            </p:nvSpPr>
            <p:spPr bwMode="auto">
              <a:xfrm>
                <a:off x="2112" y="3431"/>
                <a:ext cx="221" cy="259"/>
              </a:xfrm>
              <a:custGeom>
                <a:avLst/>
                <a:gdLst>
                  <a:gd name="T0" fmla="*/ 113 w 172"/>
                  <a:gd name="T1" fmla="*/ 70 h 201"/>
                  <a:gd name="T2" fmla="*/ 158 w 172"/>
                  <a:gd name="T3" fmla="*/ 160 h 201"/>
                  <a:gd name="T4" fmla="*/ 114 w 172"/>
                  <a:gd name="T5" fmla="*/ 172 h 201"/>
                  <a:gd name="T6" fmla="*/ 83 w 172"/>
                  <a:gd name="T7" fmla="*/ 128 h 201"/>
                  <a:gd name="T8" fmla="*/ 8 w 172"/>
                  <a:gd name="T9" fmla="*/ 94 h 201"/>
                  <a:gd name="T10" fmla="*/ 49 w 172"/>
                  <a:gd name="T11" fmla="*/ 0 h 201"/>
                  <a:gd name="T12" fmla="*/ 107 w 172"/>
                  <a:gd name="T13" fmla="*/ 11 h 201"/>
                  <a:gd name="T14" fmla="*/ 113 w 172"/>
                  <a:gd name="T15" fmla="*/ 70 h 20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2" h="201">
                    <a:moveTo>
                      <a:pt x="113" y="70"/>
                    </a:moveTo>
                    <a:cubicBezTo>
                      <a:pt x="144" y="138"/>
                      <a:pt x="144" y="131"/>
                      <a:pt x="158" y="160"/>
                    </a:cubicBezTo>
                    <a:cubicBezTo>
                      <a:pt x="171" y="189"/>
                      <a:pt x="172" y="201"/>
                      <a:pt x="114" y="172"/>
                    </a:cubicBezTo>
                    <a:cubicBezTo>
                      <a:pt x="55" y="143"/>
                      <a:pt x="111" y="141"/>
                      <a:pt x="83" y="128"/>
                    </a:cubicBezTo>
                    <a:cubicBezTo>
                      <a:pt x="54" y="115"/>
                      <a:pt x="15" y="118"/>
                      <a:pt x="8" y="94"/>
                    </a:cubicBezTo>
                    <a:cubicBezTo>
                      <a:pt x="0" y="71"/>
                      <a:pt x="2" y="22"/>
                      <a:pt x="49" y="0"/>
                    </a:cubicBezTo>
                    <a:cubicBezTo>
                      <a:pt x="107" y="11"/>
                      <a:pt x="107" y="11"/>
                      <a:pt x="107" y="11"/>
                    </a:cubicBezTo>
                    <a:cubicBezTo>
                      <a:pt x="107" y="11"/>
                      <a:pt x="97" y="38"/>
                      <a:pt x="113" y="70"/>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4" name="Freeform 774">
                <a:extLst>
                  <a:ext uri="{FF2B5EF4-FFF2-40B4-BE49-F238E27FC236}">
                    <a16:creationId xmlns:a16="http://schemas.microsoft.com/office/drawing/2014/main" id="{ECBE399A-9852-45DD-A92F-F17AD85BD1DE}"/>
                  </a:ext>
                </a:extLst>
              </p:cNvPr>
              <p:cNvSpPr>
                <a:spLocks/>
              </p:cNvSpPr>
              <p:nvPr/>
            </p:nvSpPr>
            <p:spPr bwMode="auto">
              <a:xfrm>
                <a:off x="2187" y="3280"/>
                <a:ext cx="364" cy="396"/>
              </a:xfrm>
              <a:custGeom>
                <a:avLst/>
                <a:gdLst>
                  <a:gd name="T0" fmla="*/ 240 w 283"/>
                  <a:gd name="T1" fmla="*/ 27 h 308"/>
                  <a:gd name="T2" fmla="*/ 201 w 283"/>
                  <a:gd name="T3" fmla="*/ 253 h 308"/>
                  <a:gd name="T4" fmla="*/ 69 w 283"/>
                  <a:gd name="T5" fmla="*/ 289 h 308"/>
                  <a:gd name="T6" fmla="*/ 23 w 283"/>
                  <a:gd name="T7" fmla="*/ 123 h 308"/>
                  <a:gd name="T8" fmla="*/ 240 w 283"/>
                  <a:gd name="T9" fmla="*/ 27 h 308"/>
                </a:gdLst>
                <a:ahLst/>
                <a:cxnLst>
                  <a:cxn ang="0">
                    <a:pos x="T0" y="T1"/>
                  </a:cxn>
                  <a:cxn ang="0">
                    <a:pos x="T2" y="T3"/>
                  </a:cxn>
                  <a:cxn ang="0">
                    <a:pos x="T4" y="T5"/>
                  </a:cxn>
                  <a:cxn ang="0">
                    <a:pos x="T6" y="T7"/>
                  </a:cxn>
                  <a:cxn ang="0">
                    <a:pos x="T8" y="T9"/>
                  </a:cxn>
                </a:cxnLst>
                <a:rect l="0" t="0" r="r" b="b"/>
                <a:pathLst>
                  <a:path w="283" h="308">
                    <a:moveTo>
                      <a:pt x="240" y="27"/>
                    </a:moveTo>
                    <a:cubicBezTo>
                      <a:pt x="240" y="27"/>
                      <a:pt x="283" y="177"/>
                      <a:pt x="201" y="253"/>
                    </a:cubicBezTo>
                    <a:cubicBezTo>
                      <a:pt x="201" y="253"/>
                      <a:pt x="137" y="308"/>
                      <a:pt x="69" y="289"/>
                    </a:cubicBezTo>
                    <a:cubicBezTo>
                      <a:pt x="69" y="289"/>
                      <a:pt x="0" y="241"/>
                      <a:pt x="23" y="123"/>
                    </a:cubicBezTo>
                    <a:cubicBezTo>
                      <a:pt x="45" y="5"/>
                      <a:pt x="257" y="0"/>
                      <a:pt x="240" y="2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5" name="Freeform 775">
                <a:extLst>
                  <a:ext uri="{FF2B5EF4-FFF2-40B4-BE49-F238E27FC236}">
                    <a16:creationId xmlns:a16="http://schemas.microsoft.com/office/drawing/2014/main" id="{45450742-311F-4A1C-AF21-9C05CC4C6CDE}"/>
                  </a:ext>
                </a:extLst>
              </p:cNvPr>
              <p:cNvSpPr>
                <a:spLocks/>
              </p:cNvSpPr>
              <p:nvPr/>
            </p:nvSpPr>
            <p:spPr bwMode="auto">
              <a:xfrm>
                <a:off x="2087" y="3088"/>
                <a:ext cx="404" cy="377"/>
              </a:xfrm>
              <a:custGeom>
                <a:avLst/>
                <a:gdLst>
                  <a:gd name="T0" fmla="*/ 314 w 314"/>
                  <a:gd name="T1" fmla="*/ 167 h 293"/>
                  <a:gd name="T2" fmla="*/ 102 w 314"/>
                  <a:gd name="T3" fmla="*/ 195 h 293"/>
                  <a:gd name="T4" fmla="*/ 169 w 314"/>
                  <a:gd name="T5" fmla="*/ 20 h 293"/>
                  <a:gd name="T6" fmla="*/ 314 w 314"/>
                  <a:gd name="T7" fmla="*/ 167 h 293"/>
                </a:gdLst>
                <a:ahLst/>
                <a:cxnLst>
                  <a:cxn ang="0">
                    <a:pos x="T0" y="T1"/>
                  </a:cxn>
                  <a:cxn ang="0">
                    <a:pos x="T2" y="T3"/>
                  </a:cxn>
                  <a:cxn ang="0">
                    <a:pos x="T4" y="T5"/>
                  </a:cxn>
                  <a:cxn ang="0">
                    <a:pos x="T6" y="T7"/>
                  </a:cxn>
                </a:cxnLst>
                <a:rect l="0" t="0" r="r" b="b"/>
                <a:pathLst>
                  <a:path w="314" h="293">
                    <a:moveTo>
                      <a:pt x="314" y="167"/>
                    </a:moveTo>
                    <a:cubicBezTo>
                      <a:pt x="314" y="167"/>
                      <a:pt x="205" y="293"/>
                      <a:pt x="102" y="195"/>
                    </a:cubicBezTo>
                    <a:cubicBezTo>
                      <a:pt x="0" y="98"/>
                      <a:pt x="146" y="26"/>
                      <a:pt x="169" y="20"/>
                    </a:cubicBezTo>
                    <a:cubicBezTo>
                      <a:pt x="193" y="13"/>
                      <a:pt x="308" y="0"/>
                      <a:pt x="314" y="16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6" name="Freeform 776">
                <a:extLst>
                  <a:ext uri="{FF2B5EF4-FFF2-40B4-BE49-F238E27FC236}">
                    <a16:creationId xmlns:a16="http://schemas.microsoft.com/office/drawing/2014/main" id="{FC230CBA-7359-4952-B571-A70775154FEA}"/>
                  </a:ext>
                </a:extLst>
              </p:cNvPr>
              <p:cNvSpPr>
                <a:spLocks/>
              </p:cNvSpPr>
              <p:nvPr/>
            </p:nvSpPr>
            <p:spPr bwMode="auto">
              <a:xfrm>
                <a:off x="2167" y="3022"/>
                <a:ext cx="289" cy="335"/>
              </a:xfrm>
              <a:custGeom>
                <a:avLst/>
                <a:gdLst>
                  <a:gd name="T0" fmla="*/ 225 w 225"/>
                  <a:gd name="T1" fmla="*/ 203 h 260"/>
                  <a:gd name="T2" fmla="*/ 62 w 225"/>
                  <a:gd name="T3" fmla="*/ 223 h 260"/>
                  <a:gd name="T4" fmla="*/ 225 w 225"/>
                  <a:gd name="T5" fmla="*/ 203 h 260"/>
                </a:gdLst>
                <a:ahLst/>
                <a:cxnLst>
                  <a:cxn ang="0">
                    <a:pos x="T0" y="T1"/>
                  </a:cxn>
                  <a:cxn ang="0">
                    <a:pos x="T2" y="T3"/>
                  </a:cxn>
                  <a:cxn ang="0">
                    <a:pos x="T4" y="T5"/>
                  </a:cxn>
                </a:cxnLst>
                <a:rect l="0" t="0" r="r" b="b"/>
                <a:pathLst>
                  <a:path w="225" h="260">
                    <a:moveTo>
                      <a:pt x="225" y="203"/>
                    </a:moveTo>
                    <a:cubicBezTo>
                      <a:pt x="225" y="203"/>
                      <a:pt x="0" y="0"/>
                      <a:pt x="62" y="223"/>
                    </a:cubicBezTo>
                    <a:cubicBezTo>
                      <a:pt x="72" y="260"/>
                      <a:pt x="200" y="177"/>
                      <a:pt x="225" y="203"/>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7" name="Freeform 777">
                <a:extLst>
                  <a:ext uri="{FF2B5EF4-FFF2-40B4-BE49-F238E27FC236}">
                    <a16:creationId xmlns:a16="http://schemas.microsoft.com/office/drawing/2014/main" id="{4EB00EAB-2898-447E-AD65-2D7F8AA232F9}"/>
                  </a:ext>
                </a:extLst>
              </p:cNvPr>
              <p:cNvSpPr>
                <a:spLocks/>
              </p:cNvSpPr>
              <p:nvPr/>
            </p:nvSpPr>
            <p:spPr bwMode="auto">
              <a:xfrm>
                <a:off x="2394" y="2989"/>
                <a:ext cx="301" cy="328"/>
              </a:xfrm>
              <a:custGeom>
                <a:avLst/>
                <a:gdLst>
                  <a:gd name="T0" fmla="*/ 103 w 234"/>
                  <a:gd name="T1" fmla="*/ 239 h 255"/>
                  <a:gd name="T2" fmla="*/ 233 w 234"/>
                  <a:gd name="T3" fmla="*/ 98 h 255"/>
                  <a:gd name="T4" fmla="*/ 98 w 234"/>
                  <a:gd name="T5" fmla="*/ 32 h 255"/>
                  <a:gd name="T6" fmla="*/ 67 w 234"/>
                  <a:gd name="T7" fmla="*/ 234 h 255"/>
                  <a:gd name="T8" fmla="*/ 103 w 234"/>
                  <a:gd name="T9" fmla="*/ 239 h 255"/>
                </a:gdLst>
                <a:ahLst/>
                <a:cxnLst>
                  <a:cxn ang="0">
                    <a:pos x="T0" y="T1"/>
                  </a:cxn>
                  <a:cxn ang="0">
                    <a:pos x="T2" y="T3"/>
                  </a:cxn>
                  <a:cxn ang="0">
                    <a:pos x="T4" y="T5"/>
                  </a:cxn>
                  <a:cxn ang="0">
                    <a:pos x="T6" y="T7"/>
                  </a:cxn>
                  <a:cxn ang="0">
                    <a:pos x="T8" y="T9"/>
                  </a:cxn>
                </a:cxnLst>
                <a:rect l="0" t="0" r="r" b="b"/>
                <a:pathLst>
                  <a:path w="234" h="255">
                    <a:moveTo>
                      <a:pt x="103" y="239"/>
                    </a:moveTo>
                    <a:cubicBezTo>
                      <a:pt x="103" y="239"/>
                      <a:pt x="234" y="180"/>
                      <a:pt x="233" y="98"/>
                    </a:cubicBezTo>
                    <a:cubicBezTo>
                      <a:pt x="233" y="16"/>
                      <a:pt x="138" y="0"/>
                      <a:pt x="98" y="32"/>
                    </a:cubicBezTo>
                    <a:cubicBezTo>
                      <a:pt x="59" y="64"/>
                      <a:pt x="0" y="134"/>
                      <a:pt x="67" y="234"/>
                    </a:cubicBezTo>
                    <a:cubicBezTo>
                      <a:pt x="67" y="234"/>
                      <a:pt x="74" y="255"/>
                      <a:pt x="103" y="239"/>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8" name="Freeform 778">
                <a:extLst>
                  <a:ext uri="{FF2B5EF4-FFF2-40B4-BE49-F238E27FC236}">
                    <a16:creationId xmlns:a16="http://schemas.microsoft.com/office/drawing/2014/main" id="{AC7E090D-A0D5-48DE-9D7D-6BCD49ADC3AC}"/>
                  </a:ext>
                </a:extLst>
              </p:cNvPr>
              <p:cNvSpPr>
                <a:spLocks/>
              </p:cNvSpPr>
              <p:nvPr/>
            </p:nvSpPr>
            <p:spPr bwMode="auto">
              <a:xfrm>
                <a:off x="2474" y="3034"/>
                <a:ext cx="200" cy="345"/>
              </a:xfrm>
              <a:custGeom>
                <a:avLst/>
                <a:gdLst>
                  <a:gd name="T0" fmla="*/ 57 w 155"/>
                  <a:gd name="T1" fmla="*/ 180 h 268"/>
                  <a:gd name="T2" fmla="*/ 125 w 155"/>
                  <a:gd name="T3" fmla="*/ 50 h 268"/>
                  <a:gd name="T4" fmla="*/ 3 w 155"/>
                  <a:gd name="T5" fmla="*/ 140 h 268"/>
                  <a:gd name="T6" fmla="*/ 57 w 155"/>
                  <a:gd name="T7" fmla="*/ 180 h 268"/>
                </a:gdLst>
                <a:ahLst/>
                <a:cxnLst>
                  <a:cxn ang="0">
                    <a:pos x="T0" y="T1"/>
                  </a:cxn>
                  <a:cxn ang="0">
                    <a:pos x="T2" y="T3"/>
                  </a:cxn>
                  <a:cxn ang="0">
                    <a:pos x="T4" y="T5"/>
                  </a:cxn>
                  <a:cxn ang="0">
                    <a:pos x="T6" y="T7"/>
                  </a:cxn>
                </a:cxnLst>
                <a:rect l="0" t="0" r="r" b="b"/>
                <a:pathLst>
                  <a:path w="155" h="268">
                    <a:moveTo>
                      <a:pt x="57" y="180"/>
                    </a:moveTo>
                    <a:cubicBezTo>
                      <a:pt x="57" y="180"/>
                      <a:pt x="155" y="101"/>
                      <a:pt x="125" y="50"/>
                    </a:cubicBezTo>
                    <a:cubicBezTo>
                      <a:pt x="95" y="0"/>
                      <a:pt x="0" y="11"/>
                      <a:pt x="3" y="140"/>
                    </a:cubicBezTo>
                    <a:cubicBezTo>
                      <a:pt x="5" y="268"/>
                      <a:pt x="41" y="185"/>
                      <a:pt x="57" y="18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9" name="Freeform 779">
                <a:extLst>
                  <a:ext uri="{FF2B5EF4-FFF2-40B4-BE49-F238E27FC236}">
                    <a16:creationId xmlns:a16="http://schemas.microsoft.com/office/drawing/2014/main" id="{04D24F67-F72D-471A-807D-2894CBF8EB0A}"/>
                  </a:ext>
                </a:extLst>
              </p:cNvPr>
              <p:cNvSpPr>
                <a:spLocks/>
              </p:cNvSpPr>
              <p:nvPr/>
            </p:nvSpPr>
            <p:spPr bwMode="auto">
              <a:xfrm>
                <a:off x="2445" y="3178"/>
                <a:ext cx="496" cy="266"/>
              </a:xfrm>
              <a:custGeom>
                <a:avLst/>
                <a:gdLst>
                  <a:gd name="T0" fmla="*/ 184 w 386"/>
                  <a:gd name="T1" fmla="*/ 27 h 207"/>
                  <a:gd name="T2" fmla="*/ 348 w 386"/>
                  <a:gd name="T3" fmla="*/ 103 h 207"/>
                  <a:gd name="T4" fmla="*/ 92 w 386"/>
                  <a:gd name="T5" fmla="*/ 147 h 207"/>
                  <a:gd name="T6" fmla="*/ 184 w 386"/>
                  <a:gd name="T7" fmla="*/ 27 h 207"/>
                </a:gdLst>
                <a:ahLst/>
                <a:cxnLst>
                  <a:cxn ang="0">
                    <a:pos x="T0" y="T1"/>
                  </a:cxn>
                  <a:cxn ang="0">
                    <a:pos x="T2" y="T3"/>
                  </a:cxn>
                  <a:cxn ang="0">
                    <a:pos x="T4" y="T5"/>
                  </a:cxn>
                  <a:cxn ang="0">
                    <a:pos x="T6" y="T7"/>
                  </a:cxn>
                </a:cxnLst>
                <a:rect l="0" t="0" r="r" b="b"/>
                <a:pathLst>
                  <a:path w="386" h="207">
                    <a:moveTo>
                      <a:pt x="184" y="27"/>
                    </a:moveTo>
                    <a:cubicBezTo>
                      <a:pt x="184" y="27"/>
                      <a:pt x="386" y="0"/>
                      <a:pt x="348" y="103"/>
                    </a:cubicBezTo>
                    <a:cubicBezTo>
                      <a:pt x="310" y="207"/>
                      <a:pt x="155" y="198"/>
                      <a:pt x="92" y="147"/>
                    </a:cubicBezTo>
                    <a:cubicBezTo>
                      <a:pt x="29" y="95"/>
                      <a:pt x="0" y="71"/>
                      <a:pt x="184" y="2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0" name="Freeform 780">
                <a:extLst>
                  <a:ext uri="{FF2B5EF4-FFF2-40B4-BE49-F238E27FC236}">
                    <a16:creationId xmlns:a16="http://schemas.microsoft.com/office/drawing/2014/main" id="{679428F4-18E4-44B7-9A96-5F7C0692DE4D}"/>
                  </a:ext>
                </a:extLst>
              </p:cNvPr>
              <p:cNvSpPr>
                <a:spLocks/>
              </p:cNvSpPr>
              <p:nvPr/>
            </p:nvSpPr>
            <p:spPr bwMode="auto">
              <a:xfrm>
                <a:off x="2517" y="3224"/>
                <a:ext cx="348" cy="182"/>
              </a:xfrm>
              <a:custGeom>
                <a:avLst/>
                <a:gdLst>
                  <a:gd name="T0" fmla="*/ 0 w 271"/>
                  <a:gd name="T1" fmla="*/ 69 h 141"/>
                  <a:gd name="T2" fmla="*/ 220 w 271"/>
                  <a:gd name="T3" fmla="*/ 96 h 141"/>
                  <a:gd name="T4" fmla="*/ 0 w 271"/>
                  <a:gd name="T5" fmla="*/ 69 h 141"/>
                </a:gdLst>
                <a:ahLst/>
                <a:cxnLst>
                  <a:cxn ang="0">
                    <a:pos x="T0" y="T1"/>
                  </a:cxn>
                  <a:cxn ang="0">
                    <a:pos x="T2" y="T3"/>
                  </a:cxn>
                  <a:cxn ang="0">
                    <a:pos x="T4" y="T5"/>
                  </a:cxn>
                </a:cxnLst>
                <a:rect l="0" t="0" r="r" b="b"/>
                <a:pathLst>
                  <a:path w="271" h="141">
                    <a:moveTo>
                      <a:pt x="0" y="69"/>
                    </a:moveTo>
                    <a:cubicBezTo>
                      <a:pt x="0" y="69"/>
                      <a:pt x="169" y="141"/>
                      <a:pt x="220" y="96"/>
                    </a:cubicBezTo>
                    <a:cubicBezTo>
                      <a:pt x="271" y="51"/>
                      <a:pt x="178" y="0"/>
                      <a:pt x="0" y="69"/>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1" name="Freeform 781">
                <a:extLst>
                  <a:ext uri="{FF2B5EF4-FFF2-40B4-BE49-F238E27FC236}">
                    <a16:creationId xmlns:a16="http://schemas.microsoft.com/office/drawing/2014/main" id="{D177FBF1-0DC6-46D0-A989-B5187A3FE08A}"/>
                  </a:ext>
                </a:extLst>
              </p:cNvPr>
              <p:cNvSpPr>
                <a:spLocks/>
              </p:cNvSpPr>
              <p:nvPr/>
            </p:nvSpPr>
            <p:spPr bwMode="auto">
              <a:xfrm>
                <a:off x="2419" y="3251"/>
                <a:ext cx="424" cy="474"/>
              </a:xfrm>
              <a:custGeom>
                <a:avLst/>
                <a:gdLst>
                  <a:gd name="T0" fmla="*/ 66 w 330"/>
                  <a:gd name="T1" fmla="*/ 37 h 368"/>
                  <a:gd name="T2" fmla="*/ 251 w 330"/>
                  <a:gd name="T3" fmla="*/ 314 h 368"/>
                  <a:gd name="T4" fmla="*/ 119 w 330"/>
                  <a:gd name="T5" fmla="*/ 306 h 368"/>
                  <a:gd name="T6" fmla="*/ 20 w 330"/>
                  <a:gd name="T7" fmla="*/ 148 h 368"/>
                  <a:gd name="T8" fmla="*/ 66 w 330"/>
                  <a:gd name="T9" fmla="*/ 37 h 368"/>
                </a:gdLst>
                <a:ahLst/>
                <a:cxnLst>
                  <a:cxn ang="0">
                    <a:pos x="T0" y="T1"/>
                  </a:cxn>
                  <a:cxn ang="0">
                    <a:pos x="T2" y="T3"/>
                  </a:cxn>
                  <a:cxn ang="0">
                    <a:pos x="T4" y="T5"/>
                  </a:cxn>
                  <a:cxn ang="0">
                    <a:pos x="T6" y="T7"/>
                  </a:cxn>
                  <a:cxn ang="0">
                    <a:pos x="T8" y="T9"/>
                  </a:cxn>
                </a:cxnLst>
                <a:rect l="0" t="0" r="r" b="b"/>
                <a:pathLst>
                  <a:path w="330" h="368">
                    <a:moveTo>
                      <a:pt x="66" y="37"/>
                    </a:moveTo>
                    <a:cubicBezTo>
                      <a:pt x="66" y="37"/>
                      <a:pt x="330" y="146"/>
                      <a:pt x="251" y="314"/>
                    </a:cubicBezTo>
                    <a:cubicBezTo>
                      <a:pt x="251" y="314"/>
                      <a:pt x="224" y="368"/>
                      <a:pt x="119" y="306"/>
                    </a:cubicBezTo>
                    <a:cubicBezTo>
                      <a:pt x="14" y="244"/>
                      <a:pt x="20" y="148"/>
                      <a:pt x="20" y="148"/>
                    </a:cubicBezTo>
                    <a:cubicBezTo>
                      <a:pt x="20" y="148"/>
                      <a:pt x="0" y="0"/>
                      <a:pt x="66" y="3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2" name="Freeform 782">
                <a:extLst>
                  <a:ext uri="{FF2B5EF4-FFF2-40B4-BE49-F238E27FC236}">
                    <a16:creationId xmlns:a16="http://schemas.microsoft.com/office/drawing/2014/main" id="{E0FCEBC9-DF29-490C-9EA7-2F4FC5F4830D}"/>
                  </a:ext>
                </a:extLst>
              </p:cNvPr>
              <p:cNvSpPr>
                <a:spLocks/>
              </p:cNvSpPr>
              <p:nvPr/>
            </p:nvSpPr>
            <p:spPr bwMode="auto">
              <a:xfrm>
                <a:off x="2472" y="3296"/>
                <a:ext cx="285" cy="353"/>
              </a:xfrm>
              <a:custGeom>
                <a:avLst/>
                <a:gdLst>
                  <a:gd name="T0" fmla="*/ 45 w 222"/>
                  <a:gd name="T1" fmla="*/ 25 h 274"/>
                  <a:gd name="T2" fmla="*/ 147 w 222"/>
                  <a:gd name="T3" fmla="*/ 193 h 274"/>
                  <a:gd name="T4" fmla="*/ 2 w 222"/>
                  <a:gd name="T5" fmla="*/ 103 h 274"/>
                  <a:gd name="T6" fmla="*/ 45 w 222"/>
                  <a:gd name="T7" fmla="*/ 25 h 274"/>
                </a:gdLst>
                <a:ahLst/>
                <a:cxnLst>
                  <a:cxn ang="0">
                    <a:pos x="T0" y="T1"/>
                  </a:cxn>
                  <a:cxn ang="0">
                    <a:pos x="T2" y="T3"/>
                  </a:cxn>
                  <a:cxn ang="0">
                    <a:pos x="T4" y="T5"/>
                  </a:cxn>
                  <a:cxn ang="0">
                    <a:pos x="T6" y="T7"/>
                  </a:cxn>
                </a:cxnLst>
                <a:rect l="0" t="0" r="r" b="b"/>
                <a:pathLst>
                  <a:path w="222" h="274">
                    <a:moveTo>
                      <a:pt x="45" y="25"/>
                    </a:moveTo>
                    <a:cubicBezTo>
                      <a:pt x="45" y="25"/>
                      <a:pt x="222" y="112"/>
                      <a:pt x="147" y="193"/>
                    </a:cubicBezTo>
                    <a:cubicBezTo>
                      <a:pt x="73" y="274"/>
                      <a:pt x="4" y="181"/>
                      <a:pt x="2" y="103"/>
                    </a:cubicBezTo>
                    <a:cubicBezTo>
                      <a:pt x="0" y="24"/>
                      <a:pt x="22" y="0"/>
                      <a:pt x="45" y="25"/>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3" name="Freeform 783">
                <a:extLst>
                  <a:ext uri="{FF2B5EF4-FFF2-40B4-BE49-F238E27FC236}">
                    <a16:creationId xmlns:a16="http://schemas.microsoft.com/office/drawing/2014/main" id="{9F8C8C7B-4455-42E6-8FD0-16EA0C5D4814}"/>
                  </a:ext>
                </a:extLst>
              </p:cNvPr>
              <p:cNvSpPr>
                <a:spLocks/>
              </p:cNvSpPr>
              <p:nvPr/>
            </p:nvSpPr>
            <p:spPr bwMode="auto">
              <a:xfrm>
                <a:off x="2221" y="3317"/>
                <a:ext cx="248" cy="314"/>
              </a:xfrm>
              <a:custGeom>
                <a:avLst/>
                <a:gdLst>
                  <a:gd name="T0" fmla="*/ 183 w 193"/>
                  <a:gd name="T1" fmla="*/ 0 h 244"/>
                  <a:gd name="T2" fmla="*/ 100 w 193"/>
                  <a:gd name="T3" fmla="*/ 201 h 244"/>
                  <a:gd name="T4" fmla="*/ 58 w 193"/>
                  <a:gd name="T5" fmla="*/ 48 h 244"/>
                  <a:gd name="T6" fmla="*/ 183 w 193"/>
                  <a:gd name="T7" fmla="*/ 0 h 244"/>
                </a:gdLst>
                <a:ahLst/>
                <a:cxnLst>
                  <a:cxn ang="0">
                    <a:pos x="T0" y="T1"/>
                  </a:cxn>
                  <a:cxn ang="0">
                    <a:pos x="T2" y="T3"/>
                  </a:cxn>
                  <a:cxn ang="0">
                    <a:pos x="T4" y="T5"/>
                  </a:cxn>
                  <a:cxn ang="0">
                    <a:pos x="T6" y="T7"/>
                  </a:cxn>
                </a:cxnLst>
                <a:rect l="0" t="0" r="r" b="b"/>
                <a:pathLst>
                  <a:path w="193" h="244">
                    <a:moveTo>
                      <a:pt x="183" y="0"/>
                    </a:moveTo>
                    <a:cubicBezTo>
                      <a:pt x="183" y="0"/>
                      <a:pt x="193" y="158"/>
                      <a:pt x="100" y="201"/>
                    </a:cubicBezTo>
                    <a:cubicBezTo>
                      <a:pt x="7" y="244"/>
                      <a:pt x="0" y="76"/>
                      <a:pt x="58" y="48"/>
                    </a:cubicBezTo>
                    <a:cubicBezTo>
                      <a:pt x="115" y="20"/>
                      <a:pt x="183" y="0"/>
                      <a:pt x="183" y="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4" name="Freeform 784">
                <a:extLst>
                  <a:ext uri="{FF2B5EF4-FFF2-40B4-BE49-F238E27FC236}">
                    <a16:creationId xmlns:a16="http://schemas.microsoft.com/office/drawing/2014/main" id="{1C877CF0-233F-4E86-9810-55DB2ECD77E8}"/>
                  </a:ext>
                </a:extLst>
              </p:cNvPr>
              <p:cNvSpPr>
                <a:spLocks/>
              </p:cNvSpPr>
              <p:nvPr/>
            </p:nvSpPr>
            <p:spPr bwMode="auto">
              <a:xfrm>
                <a:off x="2272" y="3106"/>
                <a:ext cx="434" cy="379"/>
              </a:xfrm>
              <a:custGeom>
                <a:avLst/>
                <a:gdLst>
                  <a:gd name="T0" fmla="*/ 256 w 337"/>
                  <a:gd name="T1" fmla="*/ 131 h 295"/>
                  <a:gd name="T2" fmla="*/ 303 w 337"/>
                  <a:gd name="T3" fmla="*/ 144 h 295"/>
                  <a:gd name="T4" fmla="*/ 304 w 337"/>
                  <a:gd name="T5" fmla="*/ 166 h 295"/>
                  <a:gd name="T6" fmla="*/ 276 w 337"/>
                  <a:gd name="T7" fmla="*/ 174 h 295"/>
                  <a:gd name="T8" fmla="*/ 274 w 337"/>
                  <a:gd name="T9" fmla="*/ 195 h 295"/>
                  <a:gd name="T10" fmla="*/ 278 w 337"/>
                  <a:gd name="T11" fmla="*/ 226 h 295"/>
                  <a:gd name="T12" fmla="*/ 281 w 337"/>
                  <a:gd name="T13" fmla="*/ 253 h 295"/>
                  <a:gd name="T14" fmla="*/ 272 w 337"/>
                  <a:gd name="T15" fmla="*/ 271 h 295"/>
                  <a:gd name="T16" fmla="*/ 217 w 337"/>
                  <a:gd name="T17" fmla="*/ 224 h 295"/>
                  <a:gd name="T18" fmla="*/ 233 w 337"/>
                  <a:gd name="T19" fmla="*/ 282 h 295"/>
                  <a:gd name="T20" fmla="*/ 205 w 337"/>
                  <a:gd name="T21" fmla="*/ 268 h 295"/>
                  <a:gd name="T22" fmla="*/ 200 w 337"/>
                  <a:gd name="T23" fmla="*/ 291 h 295"/>
                  <a:gd name="T24" fmla="*/ 169 w 337"/>
                  <a:gd name="T25" fmla="*/ 231 h 295"/>
                  <a:gd name="T26" fmla="*/ 149 w 337"/>
                  <a:gd name="T27" fmla="*/ 261 h 295"/>
                  <a:gd name="T28" fmla="*/ 132 w 337"/>
                  <a:gd name="T29" fmla="*/ 272 h 295"/>
                  <a:gd name="T30" fmla="*/ 109 w 337"/>
                  <a:gd name="T31" fmla="*/ 267 h 295"/>
                  <a:gd name="T32" fmla="*/ 95 w 337"/>
                  <a:gd name="T33" fmla="*/ 271 h 295"/>
                  <a:gd name="T34" fmla="*/ 114 w 337"/>
                  <a:gd name="T35" fmla="*/ 207 h 295"/>
                  <a:gd name="T36" fmla="*/ 78 w 337"/>
                  <a:gd name="T37" fmla="*/ 211 h 295"/>
                  <a:gd name="T38" fmla="*/ 76 w 337"/>
                  <a:gd name="T39" fmla="*/ 194 h 295"/>
                  <a:gd name="T40" fmla="*/ 65 w 337"/>
                  <a:gd name="T41" fmla="*/ 168 h 295"/>
                  <a:gd name="T42" fmla="*/ 28 w 337"/>
                  <a:gd name="T43" fmla="*/ 133 h 295"/>
                  <a:gd name="T44" fmla="*/ 39 w 337"/>
                  <a:gd name="T45" fmla="*/ 115 h 295"/>
                  <a:gd name="T46" fmla="*/ 104 w 337"/>
                  <a:gd name="T47" fmla="*/ 113 h 295"/>
                  <a:gd name="T48" fmla="*/ 67 w 337"/>
                  <a:gd name="T49" fmla="*/ 80 h 295"/>
                  <a:gd name="T50" fmla="*/ 121 w 337"/>
                  <a:gd name="T51" fmla="*/ 106 h 295"/>
                  <a:gd name="T52" fmla="*/ 91 w 337"/>
                  <a:gd name="T53" fmla="*/ 62 h 295"/>
                  <a:gd name="T54" fmla="*/ 136 w 337"/>
                  <a:gd name="T55" fmla="*/ 91 h 295"/>
                  <a:gd name="T56" fmla="*/ 163 w 337"/>
                  <a:gd name="T57" fmla="*/ 21 h 295"/>
                  <a:gd name="T58" fmla="*/ 172 w 337"/>
                  <a:gd name="T59" fmla="*/ 58 h 295"/>
                  <a:gd name="T60" fmla="*/ 190 w 337"/>
                  <a:gd name="T61" fmla="*/ 16 h 295"/>
                  <a:gd name="T62" fmla="*/ 201 w 337"/>
                  <a:gd name="T63" fmla="*/ 57 h 295"/>
                  <a:gd name="T64" fmla="*/ 228 w 337"/>
                  <a:gd name="T65" fmla="*/ 31 h 295"/>
                  <a:gd name="T66" fmla="*/ 242 w 337"/>
                  <a:gd name="T67" fmla="*/ 79 h 295"/>
                  <a:gd name="T68" fmla="*/ 231 w 337"/>
                  <a:gd name="T69" fmla="*/ 119 h 295"/>
                  <a:gd name="T70" fmla="*/ 311 w 337"/>
                  <a:gd name="T71" fmla="*/ 100 h 295"/>
                  <a:gd name="T72" fmla="*/ 256 w 337"/>
                  <a:gd name="T73" fmla="*/ 131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37" h="295">
                    <a:moveTo>
                      <a:pt x="256" y="131"/>
                    </a:moveTo>
                    <a:cubicBezTo>
                      <a:pt x="256" y="131"/>
                      <a:pt x="308" y="135"/>
                      <a:pt x="303" y="144"/>
                    </a:cubicBezTo>
                    <a:cubicBezTo>
                      <a:pt x="297" y="154"/>
                      <a:pt x="304" y="162"/>
                      <a:pt x="304" y="166"/>
                    </a:cubicBezTo>
                    <a:cubicBezTo>
                      <a:pt x="303" y="171"/>
                      <a:pt x="278" y="169"/>
                      <a:pt x="276" y="174"/>
                    </a:cubicBezTo>
                    <a:cubicBezTo>
                      <a:pt x="275" y="179"/>
                      <a:pt x="290" y="198"/>
                      <a:pt x="274" y="195"/>
                    </a:cubicBezTo>
                    <a:cubicBezTo>
                      <a:pt x="258" y="193"/>
                      <a:pt x="272" y="212"/>
                      <a:pt x="278" y="226"/>
                    </a:cubicBezTo>
                    <a:cubicBezTo>
                      <a:pt x="283" y="240"/>
                      <a:pt x="288" y="251"/>
                      <a:pt x="281" y="253"/>
                    </a:cubicBezTo>
                    <a:cubicBezTo>
                      <a:pt x="274" y="256"/>
                      <a:pt x="274" y="263"/>
                      <a:pt x="272" y="271"/>
                    </a:cubicBezTo>
                    <a:cubicBezTo>
                      <a:pt x="270" y="278"/>
                      <a:pt x="221" y="218"/>
                      <a:pt x="217" y="224"/>
                    </a:cubicBezTo>
                    <a:cubicBezTo>
                      <a:pt x="214" y="230"/>
                      <a:pt x="241" y="283"/>
                      <a:pt x="233" y="282"/>
                    </a:cubicBezTo>
                    <a:cubicBezTo>
                      <a:pt x="225" y="281"/>
                      <a:pt x="207" y="259"/>
                      <a:pt x="205" y="268"/>
                    </a:cubicBezTo>
                    <a:cubicBezTo>
                      <a:pt x="204" y="278"/>
                      <a:pt x="206" y="295"/>
                      <a:pt x="200" y="291"/>
                    </a:cubicBezTo>
                    <a:cubicBezTo>
                      <a:pt x="193" y="287"/>
                      <a:pt x="172" y="218"/>
                      <a:pt x="169" y="231"/>
                    </a:cubicBezTo>
                    <a:cubicBezTo>
                      <a:pt x="167" y="243"/>
                      <a:pt x="152" y="267"/>
                      <a:pt x="149" y="261"/>
                    </a:cubicBezTo>
                    <a:cubicBezTo>
                      <a:pt x="147" y="256"/>
                      <a:pt x="150" y="261"/>
                      <a:pt x="132" y="272"/>
                    </a:cubicBezTo>
                    <a:cubicBezTo>
                      <a:pt x="113" y="284"/>
                      <a:pt x="109" y="267"/>
                      <a:pt x="109" y="267"/>
                    </a:cubicBezTo>
                    <a:cubicBezTo>
                      <a:pt x="109" y="267"/>
                      <a:pt x="114" y="265"/>
                      <a:pt x="95" y="271"/>
                    </a:cubicBezTo>
                    <a:cubicBezTo>
                      <a:pt x="76" y="276"/>
                      <a:pt x="107" y="228"/>
                      <a:pt x="114" y="207"/>
                    </a:cubicBezTo>
                    <a:cubicBezTo>
                      <a:pt x="121" y="186"/>
                      <a:pt x="89" y="209"/>
                      <a:pt x="78" y="211"/>
                    </a:cubicBezTo>
                    <a:cubicBezTo>
                      <a:pt x="66" y="212"/>
                      <a:pt x="56" y="215"/>
                      <a:pt x="76" y="194"/>
                    </a:cubicBezTo>
                    <a:cubicBezTo>
                      <a:pt x="97" y="173"/>
                      <a:pt x="82" y="172"/>
                      <a:pt x="65" y="168"/>
                    </a:cubicBezTo>
                    <a:cubicBezTo>
                      <a:pt x="48" y="165"/>
                      <a:pt x="0" y="136"/>
                      <a:pt x="28" y="133"/>
                    </a:cubicBezTo>
                    <a:cubicBezTo>
                      <a:pt x="56" y="131"/>
                      <a:pt x="44" y="126"/>
                      <a:pt x="39" y="115"/>
                    </a:cubicBezTo>
                    <a:cubicBezTo>
                      <a:pt x="34" y="103"/>
                      <a:pt x="86" y="115"/>
                      <a:pt x="104" y="113"/>
                    </a:cubicBezTo>
                    <a:cubicBezTo>
                      <a:pt x="122" y="112"/>
                      <a:pt x="67" y="94"/>
                      <a:pt x="67" y="80"/>
                    </a:cubicBezTo>
                    <a:cubicBezTo>
                      <a:pt x="68" y="67"/>
                      <a:pt x="107" y="104"/>
                      <a:pt x="121" y="106"/>
                    </a:cubicBezTo>
                    <a:cubicBezTo>
                      <a:pt x="134" y="108"/>
                      <a:pt x="93" y="75"/>
                      <a:pt x="91" y="62"/>
                    </a:cubicBezTo>
                    <a:cubicBezTo>
                      <a:pt x="90" y="48"/>
                      <a:pt x="142" y="103"/>
                      <a:pt x="136" y="91"/>
                    </a:cubicBezTo>
                    <a:cubicBezTo>
                      <a:pt x="130" y="79"/>
                      <a:pt x="151" y="41"/>
                      <a:pt x="163" y="21"/>
                    </a:cubicBezTo>
                    <a:cubicBezTo>
                      <a:pt x="174" y="0"/>
                      <a:pt x="172" y="50"/>
                      <a:pt x="172" y="58"/>
                    </a:cubicBezTo>
                    <a:cubicBezTo>
                      <a:pt x="172" y="66"/>
                      <a:pt x="185" y="32"/>
                      <a:pt x="190" y="16"/>
                    </a:cubicBezTo>
                    <a:cubicBezTo>
                      <a:pt x="195" y="0"/>
                      <a:pt x="199" y="38"/>
                      <a:pt x="201" y="57"/>
                    </a:cubicBezTo>
                    <a:cubicBezTo>
                      <a:pt x="203" y="76"/>
                      <a:pt x="214" y="41"/>
                      <a:pt x="228" y="31"/>
                    </a:cubicBezTo>
                    <a:cubicBezTo>
                      <a:pt x="243" y="22"/>
                      <a:pt x="249" y="68"/>
                      <a:pt x="242" y="79"/>
                    </a:cubicBezTo>
                    <a:cubicBezTo>
                      <a:pt x="235" y="91"/>
                      <a:pt x="199" y="126"/>
                      <a:pt x="231" y="119"/>
                    </a:cubicBezTo>
                    <a:cubicBezTo>
                      <a:pt x="263" y="111"/>
                      <a:pt x="336" y="90"/>
                      <a:pt x="311" y="100"/>
                    </a:cubicBezTo>
                    <a:cubicBezTo>
                      <a:pt x="286" y="111"/>
                      <a:pt x="337" y="108"/>
                      <a:pt x="256" y="131"/>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5" name="Freeform 785">
                <a:extLst>
                  <a:ext uri="{FF2B5EF4-FFF2-40B4-BE49-F238E27FC236}">
                    <a16:creationId xmlns:a16="http://schemas.microsoft.com/office/drawing/2014/main" id="{54A6198F-5039-4382-8A18-B6A64ACCD5DA}"/>
                  </a:ext>
                </a:extLst>
              </p:cNvPr>
              <p:cNvSpPr>
                <a:spLocks/>
              </p:cNvSpPr>
              <p:nvPr/>
            </p:nvSpPr>
            <p:spPr bwMode="auto">
              <a:xfrm>
                <a:off x="2379" y="3211"/>
                <a:ext cx="235" cy="175"/>
              </a:xfrm>
              <a:custGeom>
                <a:avLst/>
                <a:gdLst>
                  <a:gd name="T0" fmla="*/ 114 w 183"/>
                  <a:gd name="T1" fmla="*/ 76 h 136"/>
                  <a:gd name="T2" fmla="*/ 138 w 183"/>
                  <a:gd name="T3" fmla="*/ 104 h 136"/>
                  <a:gd name="T4" fmla="*/ 119 w 183"/>
                  <a:gd name="T5" fmla="*/ 119 h 136"/>
                  <a:gd name="T6" fmla="*/ 99 w 183"/>
                  <a:gd name="T7" fmla="*/ 120 h 136"/>
                  <a:gd name="T8" fmla="*/ 87 w 183"/>
                  <a:gd name="T9" fmla="*/ 128 h 136"/>
                  <a:gd name="T10" fmla="*/ 68 w 183"/>
                  <a:gd name="T11" fmla="*/ 125 h 136"/>
                  <a:gd name="T12" fmla="*/ 62 w 183"/>
                  <a:gd name="T13" fmla="*/ 113 h 136"/>
                  <a:gd name="T14" fmla="*/ 36 w 183"/>
                  <a:gd name="T15" fmla="*/ 101 h 136"/>
                  <a:gd name="T16" fmla="*/ 37 w 183"/>
                  <a:gd name="T17" fmla="*/ 78 h 136"/>
                  <a:gd name="T18" fmla="*/ 34 w 183"/>
                  <a:gd name="T19" fmla="*/ 56 h 136"/>
                  <a:gd name="T20" fmla="*/ 48 w 183"/>
                  <a:gd name="T21" fmla="*/ 40 h 136"/>
                  <a:gd name="T22" fmla="*/ 65 w 183"/>
                  <a:gd name="T23" fmla="*/ 35 h 136"/>
                  <a:gd name="T24" fmla="*/ 76 w 183"/>
                  <a:gd name="T25" fmla="*/ 19 h 136"/>
                  <a:gd name="T26" fmla="*/ 99 w 183"/>
                  <a:gd name="T27" fmla="*/ 38 h 136"/>
                  <a:gd name="T28" fmla="*/ 108 w 183"/>
                  <a:gd name="T29" fmla="*/ 43 h 136"/>
                  <a:gd name="T30" fmla="*/ 102 w 183"/>
                  <a:gd name="T31" fmla="*/ 55 h 136"/>
                  <a:gd name="T32" fmla="*/ 157 w 183"/>
                  <a:gd name="T33" fmla="*/ 56 h 136"/>
                  <a:gd name="T34" fmla="*/ 114 w 183"/>
                  <a:gd name="T35" fmla="*/ 7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3" h="136">
                    <a:moveTo>
                      <a:pt x="114" y="76"/>
                    </a:moveTo>
                    <a:cubicBezTo>
                      <a:pt x="114" y="76"/>
                      <a:pt x="151" y="100"/>
                      <a:pt x="138" y="104"/>
                    </a:cubicBezTo>
                    <a:cubicBezTo>
                      <a:pt x="125" y="107"/>
                      <a:pt x="116" y="105"/>
                      <a:pt x="119" y="119"/>
                    </a:cubicBezTo>
                    <a:cubicBezTo>
                      <a:pt x="121" y="133"/>
                      <a:pt x="107" y="132"/>
                      <a:pt x="99" y="120"/>
                    </a:cubicBezTo>
                    <a:cubicBezTo>
                      <a:pt x="91" y="109"/>
                      <a:pt x="96" y="125"/>
                      <a:pt x="87" y="128"/>
                    </a:cubicBezTo>
                    <a:cubicBezTo>
                      <a:pt x="78" y="131"/>
                      <a:pt x="62" y="136"/>
                      <a:pt x="68" y="125"/>
                    </a:cubicBezTo>
                    <a:cubicBezTo>
                      <a:pt x="73" y="114"/>
                      <a:pt x="79" y="112"/>
                      <a:pt x="62" y="113"/>
                    </a:cubicBezTo>
                    <a:cubicBezTo>
                      <a:pt x="44" y="113"/>
                      <a:pt x="21" y="115"/>
                      <a:pt x="36" y="101"/>
                    </a:cubicBezTo>
                    <a:cubicBezTo>
                      <a:pt x="52" y="86"/>
                      <a:pt x="57" y="93"/>
                      <a:pt x="37" y="78"/>
                    </a:cubicBezTo>
                    <a:cubicBezTo>
                      <a:pt x="17" y="63"/>
                      <a:pt x="0" y="49"/>
                      <a:pt x="34" y="56"/>
                    </a:cubicBezTo>
                    <a:cubicBezTo>
                      <a:pt x="68" y="62"/>
                      <a:pt x="53" y="49"/>
                      <a:pt x="48" y="40"/>
                    </a:cubicBezTo>
                    <a:cubicBezTo>
                      <a:pt x="43" y="31"/>
                      <a:pt x="55" y="29"/>
                      <a:pt x="65" y="35"/>
                    </a:cubicBezTo>
                    <a:cubicBezTo>
                      <a:pt x="76" y="42"/>
                      <a:pt x="72" y="37"/>
                      <a:pt x="76" y="19"/>
                    </a:cubicBezTo>
                    <a:cubicBezTo>
                      <a:pt x="81" y="0"/>
                      <a:pt x="95" y="7"/>
                      <a:pt x="99" y="38"/>
                    </a:cubicBezTo>
                    <a:cubicBezTo>
                      <a:pt x="99" y="38"/>
                      <a:pt x="91" y="47"/>
                      <a:pt x="108" y="43"/>
                    </a:cubicBezTo>
                    <a:cubicBezTo>
                      <a:pt x="125" y="39"/>
                      <a:pt x="113" y="49"/>
                      <a:pt x="102" y="55"/>
                    </a:cubicBezTo>
                    <a:cubicBezTo>
                      <a:pt x="91" y="61"/>
                      <a:pt x="183" y="45"/>
                      <a:pt x="157" y="56"/>
                    </a:cubicBezTo>
                    <a:cubicBezTo>
                      <a:pt x="131" y="68"/>
                      <a:pt x="119" y="69"/>
                      <a:pt x="114" y="76"/>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6" name="Freeform 786">
                <a:extLst>
                  <a:ext uri="{FF2B5EF4-FFF2-40B4-BE49-F238E27FC236}">
                    <a16:creationId xmlns:a16="http://schemas.microsoft.com/office/drawing/2014/main" id="{4B40D449-08B5-4EF7-BD40-061DD85E5C67}"/>
                  </a:ext>
                </a:extLst>
              </p:cNvPr>
              <p:cNvSpPr>
                <a:spLocks/>
              </p:cNvSpPr>
              <p:nvPr/>
            </p:nvSpPr>
            <p:spPr bwMode="auto">
              <a:xfrm>
                <a:off x="2464" y="3290"/>
                <a:ext cx="56" cy="58"/>
              </a:xfrm>
              <a:custGeom>
                <a:avLst/>
                <a:gdLst>
                  <a:gd name="T0" fmla="*/ 41 w 44"/>
                  <a:gd name="T1" fmla="*/ 18 h 45"/>
                  <a:gd name="T2" fmla="*/ 16 w 44"/>
                  <a:gd name="T3" fmla="*/ 3 h 45"/>
                  <a:gd name="T4" fmla="*/ 3 w 44"/>
                  <a:gd name="T5" fmla="*/ 28 h 45"/>
                  <a:gd name="T6" fmla="*/ 27 w 44"/>
                  <a:gd name="T7" fmla="*/ 42 h 45"/>
                  <a:gd name="T8" fmla="*/ 41 w 44"/>
                  <a:gd name="T9" fmla="*/ 18 h 45"/>
                </a:gdLst>
                <a:ahLst/>
                <a:cxnLst>
                  <a:cxn ang="0">
                    <a:pos x="T0" y="T1"/>
                  </a:cxn>
                  <a:cxn ang="0">
                    <a:pos x="T2" y="T3"/>
                  </a:cxn>
                  <a:cxn ang="0">
                    <a:pos x="T4" y="T5"/>
                  </a:cxn>
                  <a:cxn ang="0">
                    <a:pos x="T6" y="T7"/>
                  </a:cxn>
                  <a:cxn ang="0">
                    <a:pos x="T8" y="T9"/>
                  </a:cxn>
                </a:cxnLst>
                <a:rect l="0" t="0" r="r" b="b"/>
                <a:pathLst>
                  <a:path w="44" h="45">
                    <a:moveTo>
                      <a:pt x="41" y="18"/>
                    </a:moveTo>
                    <a:cubicBezTo>
                      <a:pt x="38" y="7"/>
                      <a:pt x="27" y="0"/>
                      <a:pt x="16" y="3"/>
                    </a:cubicBezTo>
                    <a:cubicBezTo>
                      <a:pt x="6" y="6"/>
                      <a:pt x="0" y="17"/>
                      <a:pt x="3" y="28"/>
                    </a:cubicBezTo>
                    <a:cubicBezTo>
                      <a:pt x="6" y="39"/>
                      <a:pt x="17" y="45"/>
                      <a:pt x="27" y="42"/>
                    </a:cubicBezTo>
                    <a:cubicBezTo>
                      <a:pt x="38" y="39"/>
                      <a:pt x="44" y="28"/>
                      <a:pt x="41" y="18"/>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7" name="Freeform 787">
                <a:extLst>
                  <a:ext uri="{FF2B5EF4-FFF2-40B4-BE49-F238E27FC236}">
                    <a16:creationId xmlns:a16="http://schemas.microsoft.com/office/drawing/2014/main" id="{FDE983E2-8C2E-4ED9-8082-1B18D12E9041}"/>
                  </a:ext>
                </a:extLst>
              </p:cNvPr>
              <p:cNvSpPr>
                <a:spLocks/>
              </p:cNvSpPr>
              <p:nvPr/>
            </p:nvSpPr>
            <p:spPr bwMode="auto">
              <a:xfrm>
                <a:off x="990" y="755"/>
                <a:ext cx="217" cy="153"/>
              </a:xfrm>
              <a:custGeom>
                <a:avLst/>
                <a:gdLst>
                  <a:gd name="T0" fmla="*/ 165 w 169"/>
                  <a:gd name="T1" fmla="*/ 12 h 119"/>
                  <a:gd name="T2" fmla="*/ 84 w 169"/>
                  <a:gd name="T3" fmla="*/ 112 h 119"/>
                  <a:gd name="T4" fmla="*/ 165 w 169"/>
                  <a:gd name="T5" fmla="*/ 12 h 119"/>
                </a:gdLst>
                <a:ahLst/>
                <a:cxnLst>
                  <a:cxn ang="0">
                    <a:pos x="T0" y="T1"/>
                  </a:cxn>
                  <a:cxn ang="0">
                    <a:pos x="T2" y="T3"/>
                  </a:cxn>
                  <a:cxn ang="0">
                    <a:pos x="T4" y="T5"/>
                  </a:cxn>
                </a:cxnLst>
                <a:rect l="0" t="0" r="r" b="b"/>
                <a:pathLst>
                  <a:path w="169" h="119">
                    <a:moveTo>
                      <a:pt x="165" y="12"/>
                    </a:moveTo>
                    <a:cubicBezTo>
                      <a:pt x="165" y="12"/>
                      <a:pt x="169" y="105"/>
                      <a:pt x="84" y="112"/>
                    </a:cubicBezTo>
                    <a:cubicBezTo>
                      <a:pt x="0" y="119"/>
                      <a:pt x="100" y="0"/>
                      <a:pt x="165" y="12"/>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8" name="Freeform 788">
                <a:extLst>
                  <a:ext uri="{FF2B5EF4-FFF2-40B4-BE49-F238E27FC236}">
                    <a16:creationId xmlns:a16="http://schemas.microsoft.com/office/drawing/2014/main" id="{AABEA82F-928F-4D71-BDB2-B669D0B185F5}"/>
                  </a:ext>
                </a:extLst>
              </p:cNvPr>
              <p:cNvSpPr>
                <a:spLocks/>
              </p:cNvSpPr>
              <p:nvPr/>
            </p:nvSpPr>
            <p:spPr bwMode="auto">
              <a:xfrm>
                <a:off x="912" y="814"/>
                <a:ext cx="245" cy="264"/>
              </a:xfrm>
              <a:custGeom>
                <a:avLst/>
                <a:gdLst>
                  <a:gd name="T0" fmla="*/ 62 w 191"/>
                  <a:gd name="T1" fmla="*/ 0 h 205"/>
                  <a:gd name="T2" fmla="*/ 20 w 191"/>
                  <a:gd name="T3" fmla="*/ 157 h 205"/>
                  <a:gd name="T4" fmla="*/ 77 w 191"/>
                  <a:gd name="T5" fmla="*/ 195 h 205"/>
                  <a:gd name="T6" fmla="*/ 146 w 191"/>
                  <a:gd name="T7" fmla="*/ 186 h 205"/>
                  <a:gd name="T8" fmla="*/ 183 w 191"/>
                  <a:gd name="T9" fmla="*/ 126 h 205"/>
                  <a:gd name="T10" fmla="*/ 62 w 191"/>
                  <a:gd name="T11" fmla="*/ 0 h 205"/>
                </a:gdLst>
                <a:ahLst/>
                <a:cxnLst>
                  <a:cxn ang="0">
                    <a:pos x="T0" y="T1"/>
                  </a:cxn>
                  <a:cxn ang="0">
                    <a:pos x="T2" y="T3"/>
                  </a:cxn>
                  <a:cxn ang="0">
                    <a:pos x="T4" y="T5"/>
                  </a:cxn>
                  <a:cxn ang="0">
                    <a:pos x="T6" y="T7"/>
                  </a:cxn>
                  <a:cxn ang="0">
                    <a:pos x="T8" y="T9"/>
                  </a:cxn>
                  <a:cxn ang="0">
                    <a:pos x="T10" y="T11"/>
                  </a:cxn>
                </a:cxnLst>
                <a:rect l="0" t="0" r="r" b="b"/>
                <a:pathLst>
                  <a:path w="191" h="205">
                    <a:moveTo>
                      <a:pt x="62" y="0"/>
                    </a:moveTo>
                    <a:cubicBezTo>
                      <a:pt x="62" y="0"/>
                      <a:pt x="0" y="109"/>
                      <a:pt x="20" y="157"/>
                    </a:cubicBezTo>
                    <a:cubicBezTo>
                      <a:pt x="40" y="205"/>
                      <a:pt x="61" y="198"/>
                      <a:pt x="77" y="195"/>
                    </a:cubicBezTo>
                    <a:cubicBezTo>
                      <a:pt x="94" y="192"/>
                      <a:pt x="123" y="185"/>
                      <a:pt x="146" y="186"/>
                    </a:cubicBezTo>
                    <a:cubicBezTo>
                      <a:pt x="170" y="188"/>
                      <a:pt x="191" y="168"/>
                      <a:pt x="183" y="126"/>
                    </a:cubicBezTo>
                    <a:cubicBezTo>
                      <a:pt x="176" y="84"/>
                      <a:pt x="152" y="4"/>
                      <a:pt x="62"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9" name="Freeform 789">
                <a:extLst>
                  <a:ext uri="{FF2B5EF4-FFF2-40B4-BE49-F238E27FC236}">
                    <a16:creationId xmlns:a16="http://schemas.microsoft.com/office/drawing/2014/main" id="{E1E3425F-4FFC-469D-9F61-1E62E2DBA8E0}"/>
                  </a:ext>
                </a:extLst>
              </p:cNvPr>
              <p:cNvSpPr>
                <a:spLocks/>
              </p:cNvSpPr>
              <p:nvPr/>
            </p:nvSpPr>
            <p:spPr bwMode="auto">
              <a:xfrm>
                <a:off x="994" y="826"/>
                <a:ext cx="59" cy="217"/>
              </a:xfrm>
              <a:custGeom>
                <a:avLst/>
                <a:gdLst>
                  <a:gd name="T0" fmla="*/ 43 w 46"/>
                  <a:gd name="T1" fmla="*/ 169 h 169"/>
                  <a:gd name="T2" fmla="*/ 44 w 46"/>
                  <a:gd name="T3" fmla="*/ 169 h 169"/>
                  <a:gd name="T4" fmla="*/ 45 w 46"/>
                  <a:gd name="T5" fmla="*/ 167 h 169"/>
                  <a:gd name="T6" fmla="*/ 5 w 46"/>
                  <a:gd name="T7" fmla="*/ 1 h 169"/>
                  <a:gd name="T8" fmla="*/ 2 w 46"/>
                  <a:gd name="T9" fmla="*/ 0 h 169"/>
                  <a:gd name="T10" fmla="*/ 1 w 46"/>
                  <a:gd name="T11" fmla="*/ 2 h 169"/>
                  <a:gd name="T12" fmla="*/ 41 w 46"/>
                  <a:gd name="T13" fmla="*/ 168 h 169"/>
                  <a:gd name="T14" fmla="*/ 43 w 46"/>
                  <a:gd name="T15" fmla="*/ 169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 h="169">
                    <a:moveTo>
                      <a:pt x="43" y="169"/>
                    </a:moveTo>
                    <a:cubicBezTo>
                      <a:pt x="43" y="169"/>
                      <a:pt x="44" y="169"/>
                      <a:pt x="44" y="169"/>
                    </a:cubicBezTo>
                    <a:cubicBezTo>
                      <a:pt x="45" y="169"/>
                      <a:pt x="46" y="168"/>
                      <a:pt x="45" y="167"/>
                    </a:cubicBezTo>
                    <a:cubicBezTo>
                      <a:pt x="45" y="165"/>
                      <a:pt x="9" y="18"/>
                      <a:pt x="5" y="1"/>
                    </a:cubicBezTo>
                    <a:cubicBezTo>
                      <a:pt x="4" y="0"/>
                      <a:pt x="3" y="0"/>
                      <a:pt x="2" y="0"/>
                    </a:cubicBezTo>
                    <a:cubicBezTo>
                      <a:pt x="1" y="0"/>
                      <a:pt x="0" y="1"/>
                      <a:pt x="1" y="2"/>
                    </a:cubicBezTo>
                    <a:cubicBezTo>
                      <a:pt x="5" y="20"/>
                      <a:pt x="41" y="166"/>
                      <a:pt x="41" y="168"/>
                    </a:cubicBezTo>
                    <a:cubicBezTo>
                      <a:pt x="42" y="168"/>
                      <a:pt x="42" y="169"/>
                      <a:pt x="43" y="169"/>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0" name="Freeform 790">
                <a:extLst>
                  <a:ext uri="{FF2B5EF4-FFF2-40B4-BE49-F238E27FC236}">
                    <a16:creationId xmlns:a16="http://schemas.microsoft.com/office/drawing/2014/main" id="{338A5BCC-B520-4CDB-A94A-8C60373D4E6D}"/>
                  </a:ext>
                </a:extLst>
              </p:cNvPr>
              <p:cNvSpPr>
                <a:spLocks/>
              </p:cNvSpPr>
              <p:nvPr/>
            </p:nvSpPr>
            <p:spPr bwMode="auto">
              <a:xfrm>
                <a:off x="973" y="847"/>
                <a:ext cx="76" cy="69"/>
              </a:xfrm>
              <a:custGeom>
                <a:avLst/>
                <a:gdLst>
                  <a:gd name="T0" fmla="*/ 35 w 59"/>
                  <a:gd name="T1" fmla="*/ 53 h 53"/>
                  <a:gd name="T2" fmla="*/ 59 w 59"/>
                  <a:gd name="T3" fmla="*/ 4 h 53"/>
                  <a:gd name="T4" fmla="*/ 58 w 59"/>
                  <a:gd name="T5" fmla="*/ 1 h 53"/>
                  <a:gd name="T6" fmla="*/ 55 w 59"/>
                  <a:gd name="T7" fmla="*/ 2 h 53"/>
                  <a:gd name="T8" fmla="*/ 34 w 59"/>
                  <a:gd name="T9" fmla="*/ 46 h 53"/>
                  <a:gd name="T10" fmla="*/ 3 w 59"/>
                  <a:gd name="T11" fmla="*/ 23 h 53"/>
                  <a:gd name="T12" fmla="*/ 0 w 59"/>
                  <a:gd name="T13" fmla="*/ 23 h 53"/>
                  <a:gd name="T14" fmla="*/ 1 w 59"/>
                  <a:gd name="T15" fmla="*/ 26 h 53"/>
                  <a:gd name="T16" fmla="*/ 35 w 59"/>
                  <a:gd name="T17"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 h="53">
                    <a:moveTo>
                      <a:pt x="35" y="53"/>
                    </a:moveTo>
                    <a:cubicBezTo>
                      <a:pt x="59" y="4"/>
                      <a:pt x="59" y="4"/>
                      <a:pt x="59" y="4"/>
                    </a:cubicBezTo>
                    <a:cubicBezTo>
                      <a:pt x="59" y="3"/>
                      <a:pt x="59" y="1"/>
                      <a:pt x="58" y="1"/>
                    </a:cubicBezTo>
                    <a:cubicBezTo>
                      <a:pt x="57" y="0"/>
                      <a:pt x="56" y="1"/>
                      <a:pt x="55" y="2"/>
                    </a:cubicBezTo>
                    <a:cubicBezTo>
                      <a:pt x="34" y="46"/>
                      <a:pt x="34" y="46"/>
                      <a:pt x="34" y="46"/>
                    </a:cubicBezTo>
                    <a:cubicBezTo>
                      <a:pt x="3" y="23"/>
                      <a:pt x="3" y="23"/>
                      <a:pt x="3" y="23"/>
                    </a:cubicBezTo>
                    <a:cubicBezTo>
                      <a:pt x="2" y="22"/>
                      <a:pt x="1" y="22"/>
                      <a:pt x="0" y="23"/>
                    </a:cubicBezTo>
                    <a:cubicBezTo>
                      <a:pt x="0" y="24"/>
                      <a:pt x="0" y="25"/>
                      <a:pt x="1" y="26"/>
                    </a:cubicBezTo>
                    <a:lnTo>
                      <a:pt x="35" y="53"/>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1" name="Freeform 791">
                <a:extLst>
                  <a:ext uri="{FF2B5EF4-FFF2-40B4-BE49-F238E27FC236}">
                    <a16:creationId xmlns:a16="http://schemas.microsoft.com/office/drawing/2014/main" id="{191F9AA1-5858-41B7-AE7A-28D325EB9CBF}"/>
                  </a:ext>
                </a:extLst>
              </p:cNvPr>
              <p:cNvSpPr>
                <a:spLocks/>
              </p:cNvSpPr>
              <p:nvPr/>
            </p:nvSpPr>
            <p:spPr bwMode="auto">
              <a:xfrm>
                <a:off x="984" y="836"/>
                <a:ext cx="47" cy="44"/>
              </a:xfrm>
              <a:custGeom>
                <a:avLst/>
                <a:gdLst>
                  <a:gd name="T0" fmla="*/ 20 w 37"/>
                  <a:gd name="T1" fmla="*/ 34 h 34"/>
                  <a:gd name="T2" fmla="*/ 36 w 37"/>
                  <a:gd name="T3" fmla="*/ 3 h 34"/>
                  <a:gd name="T4" fmla="*/ 35 w 37"/>
                  <a:gd name="T5" fmla="*/ 0 h 34"/>
                  <a:gd name="T6" fmla="*/ 32 w 37"/>
                  <a:gd name="T7" fmla="*/ 1 h 34"/>
                  <a:gd name="T8" fmla="*/ 19 w 37"/>
                  <a:gd name="T9" fmla="*/ 27 h 34"/>
                  <a:gd name="T10" fmla="*/ 3 w 37"/>
                  <a:gd name="T11" fmla="*/ 14 h 34"/>
                  <a:gd name="T12" fmla="*/ 0 w 37"/>
                  <a:gd name="T13" fmla="*/ 14 h 34"/>
                  <a:gd name="T14" fmla="*/ 1 w 37"/>
                  <a:gd name="T15" fmla="*/ 17 h 34"/>
                  <a:gd name="T16" fmla="*/ 20 w 37"/>
                  <a:gd name="T17"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34">
                    <a:moveTo>
                      <a:pt x="20" y="34"/>
                    </a:moveTo>
                    <a:cubicBezTo>
                      <a:pt x="36" y="3"/>
                      <a:pt x="36" y="3"/>
                      <a:pt x="36" y="3"/>
                    </a:cubicBezTo>
                    <a:cubicBezTo>
                      <a:pt x="37" y="2"/>
                      <a:pt x="36" y="1"/>
                      <a:pt x="35" y="0"/>
                    </a:cubicBezTo>
                    <a:cubicBezTo>
                      <a:pt x="34" y="0"/>
                      <a:pt x="33" y="0"/>
                      <a:pt x="32" y="1"/>
                    </a:cubicBezTo>
                    <a:cubicBezTo>
                      <a:pt x="19" y="27"/>
                      <a:pt x="19" y="27"/>
                      <a:pt x="19" y="27"/>
                    </a:cubicBezTo>
                    <a:cubicBezTo>
                      <a:pt x="3" y="14"/>
                      <a:pt x="3" y="14"/>
                      <a:pt x="3" y="14"/>
                    </a:cubicBezTo>
                    <a:cubicBezTo>
                      <a:pt x="2" y="13"/>
                      <a:pt x="1" y="13"/>
                      <a:pt x="0" y="14"/>
                    </a:cubicBezTo>
                    <a:cubicBezTo>
                      <a:pt x="0" y="15"/>
                      <a:pt x="0" y="16"/>
                      <a:pt x="1" y="17"/>
                    </a:cubicBezTo>
                    <a:lnTo>
                      <a:pt x="20" y="34"/>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2" name="Freeform 792">
                <a:extLst>
                  <a:ext uri="{FF2B5EF4-FFF2-40B4-BE49-F238E27FC236}">
                    <a16:creationId xmlns:a16="http://schemas.microsoft.com/office/drawing/2014/main" id="{47BA95AC-BE12-42D7-B7B4-B31B8E9CBFDB}"/>
                  </a:ext>
                </a:extLst>
              </p:cNvPr>
              <p:cNvSpPr>
                <a:spLocks/>
              </p:cNvSpPr>
              <p:nvPr/>
            </p:nvSpPr>
            <p:spPr bwMode="auto">
              <a:xfrm>
                <a:off x="957" y="876"/>
                <a:ext cx="131" cy="99"/>
              </a:xfrm>
              <a:custGeom>
                <a:avLst/>
                <a:gdLst>
                  <a:gd name="T0" fmla="*/ 60 w 102"/>
                  <a:gd name="T1" fmla="*/ 77 h 77"/>
                  <a:gd name="T2" fmla="*/ 102 w 102"/>
                  <a:gd name="T3" fmla="*/ 3 h 77"/>
                  <a:gd name="T4" fmla="*/ 101 w 102"/>
                  <a:gd name="T5" fmla="*/ 0 h 77"/>
                  <a:gd name="T6" fmla="*/ 98 w 102"/>
                  <a:gd name="T7" fmla="*/ 1 h 77"/>
                  <a:gd name="T8" fmla="*/ 58 w 102"/>
                  <a:gd name="T9" fmla="*/ 71 h 77"/>
                  <a:gd name="T10" fmla="*/ 4 w 102"/>
                  <a:gd name="T11" fmla="*/ 42 h 77"/>
                  <a:gd name="T12" fmla="*/ 1 w 102"/>
                  <a:gd name="T13" fmla="*/ 42 h 77"/>
                  <a:gd name="T14" fmla="*/ 2 w 102"/>
                  <a:gd name="T15" fmla="*/ 45 h 77"/>
                  <a:gd name="T16" fmla="*/ 60 w 102"/>
                  <a:gd name="T17"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77">
                    <a:moveTo>
                      <a:pt x="60" y="77"/>
                    </a:moveTo>
                    <a:cubicBezTo>
                      <a:pt x="102" y="3"/>
                      <a:pt x="102" y="3"/>
                      <a:pt x="102" y="3"/>
                    </a:cubicBezTo>
                    <a:cubicBezTo>
                      <a:pt x="102" y="2"/>
                      <a:pt x="102" y="1"/>
                      <a:pt x="101" y="0"/>
                    </a:cubicBezTo>
                    <a:cubicBezTo>
                      <a:pt x="100" y="0"/>
                      <a:pt x="98" y="0"/>
                      <a:pt x="98" y="1"/>
                    </a:cubicBezTo>
                    <a:cubicBezTo>
                      <a:pt x="58" y="71"/>
                      <a:pt x="58" y="71"/>
                      <a:pt x="58" y="71"/>
                    </a:cubicBezTo>
                    <a:cubicBezTo>
                      <a:pt x="4" y="42"/>
                      <a:pt x="4" y="42"/>
                      <a:pt x="4" y="42"/>
                    </a:cubicBezTo>
                    <a:cubicBezTo>
                      <a:pt x="3" y="41"/>
                      <a:pt x="1" y="41"/>
                      <a:pt x="1" y="42"/>
                    </a:cubicBezTo>
                    <a:cubicBezTo>
                      <a:pt x="0" y="44"/>
                      <a:pt x="1" y="45"/>
                      <a:pt x="2" y="45"/>
                    </a:cubicBezTo>
                    <a:lnTo>
                      <a:pt x="60" y="77"/>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3" name="Freeform 793">
                <a:extLst>
                  <a:ext uri="{FF2B5EF4-FFF2-40B4-BE49-F238E27FC236}">
                    <a16:creationId xmlns:a16="http://schemas.microsoft.com/office/drawing/2014/main" id="{0334BDCE-FD20-467F-8084-C69B2FDC13B8}"/>
                  </a:ext>
                </a:extLst>
              </p:cNvPr>
              <p:cNvSpPr>
                <a:spLocks/>
              </p:cNvSpPr>
              <p:nvPr/>
            </p:nvSpPr>
            <p:spPr bwMode="auto">
              <a:xfrm>
                <a:off x="943" y="916"/>
                <a:ext cx="177" cy="113"/>
              </a:xfrm>
              <a:custGeom>
                <a:avLst/>
                <a:gdLst>
                  <a:gd name="T0" fmla="*/ 81 w 138"/>
                  <a:gd name="T1" fmla="*/ 88 h 88"/>
                  <a:gd name="T2" fmla="*/ 137 w 138"/>
                  <a:gd name="T3" fmla="*/ 4 h 88"/>
                  <a:gd name="T4" fmla="*/ 137 w 138"/>
                  <a:gd name="T5" fmla="*/ 1 h 88"/>
                  <a:gd name="T6" fmla="*/ 134 w 138"/>
                  <a:gd name="T7" fmla="*/ 1 h 88"/>
                  <a:gd name="T8" fmla="*/ 80 w 138"/>
                  <a:gd name="T9" fmla="*/ 83 h 88"/>
                  <a:gd name="T10" fmla="*/ 4 w 138"/>
                  <a:gd name="T11" fmla="*/ 49 h 88"/>
                  <a:gd name="T12" fmla="*/ 1 w 138"/>
                  <a:gd name="T13" fmla="*/ 50 h 88"/>
                  <a:gd name="T14" fmla="*/ 2 w 138"/>
                  <a:gd name="T15" fmla="*/ 52 h 88"/>
                  <a:gd name="T16" fmla="*/ 81 w 138"/>
                  <a:gd name="T17"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8" h="88">
                    <a:moveTo>
                      <a:pt x="81" y="88"/>
                    </a:moveTo>
                    <a:cubicBezTo>
                      <a:pt x="137" y="4"/>
                      <a:pt x="137" y="4"/>
                      <a:pt x="137" y="4"/>
                    </a:cubicBezTo>
                    <a:cubicBezTo>
                      <a:pt x="138" y="3"/>
                      <a:pt x="138" y="2"/>
                      <a:pt x="137" y="1"/>
                    </a:cubicBezTo>
                    <a:cubicBezTo>
                      <a:pt x="136" y="0"/>
                      <a:pt x="135" y="0"/>
                      <a:pt x="134" y="1"/>
                    </a:cubicBezTo>
                    <a:cubicBezTo>
                      <a:pt x="80" y="83"/>
                      <a:pt x="80" y="83"/>
                      <a:pt x="80" y="83"/>
                    </a:cubicBezTo>
                    <a:cubicBezTo>
                      <a:pt x="4" y="49"/>
                      <a:pt x="4" y="49"/>
                      <a:pt x="4" y="49"/>
                    </a:cubicBezTo>
                    <a:cubicBezTo>
                      <a:pt x="3" y="48"/>
                      <a:pt x="1" y="49"/>
                      <a:pt x="1" y="50"/>
                    </a:cubicBezTo>
                    <a:cubicBezTo>
                      <a:pt x="0" y="51"/>
                      <a:pt x="1" y="52"/>
                      <a:pt x="2" y="52"/>
                    </a:cubicBezTo>
                    <a:lnTo>
                      <a:pt x="81" y="88"/>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4" name="Freeform 794">
                <a:extLst>
                  <a:ext uri="{FF2B5EF4-FFF2-40B4-BE49-F238E27FC236}">
                    <a16:creationId xmlns:a16="http://schemas.microsoft.com/office/drawing/2014/main" id="{81D9355A-E909-48F2-BA42-EEA7AB8FB2EF}"/>
                  </a:ext>
                </a:extLst>
              </p:cNvPr>
              <p:cNvSpPr>
                <a:spLocks/>
              </p:cNvSpPr>
              <p:nvPr/>
            </p:nvSpPr>
            <p:spPr bwMode="auto">
              <a:xfrm>
                <a:off x="874" y="1133"/>
                <a:ext cx="177" cy="154"/>
              </a:xfrm>
              <a:custGeom>
                <a:avLst/>
                <a:gdLst>
                  <a:gd name="T0" fmla="*/ 131 w 137"/>
                  <a:gd name="T1" fmla="*/ 119 h 120"/>
                  <a:gd name="T2" fmla="*/ 135 w 137"/>
                  <a:gd name="T3" fmla="*/ 118 h 120"/>
                  <a:gd name="T4" fmla="*/ 135 w 137"/>
                  <a:gd name="T5" fmla="*/ 112 h 120"/>
                  <a:gd name="T6" fmla="*/ 6 w 137"/>
                  <a:gd name="T7" fmla="*/ 1 h 120"/>
                  <a:gd name="T8" fmla="*/ 0 w 137"/>
                  <a:gd name="T9" fmla="*/ 4 h 120"/>
                  <a:gd name="T10" fmla="*/ 4 w 137"/>
                  <a:gd name="T11" fmla="*/ 9 h 120"/>
                  <a:gd name="T12" fmla="*/ 5 w 137"/>
                  <a:gd name="T13" fmla="*/ 10 h 120"/>
                  <a:gd name="T14" fmla="*/ 129 w 137"/>
                  <a:gd name="T15" fmla="*/ 118 h 120"/>
                  <a:gd name="T16" fmla="*/ 131 w 137"/>
                  <a:gd name="T17" fmla="*/ 119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7" h="120">
                    <a:moveTo>
                      <a:pt x="131" y="119"/>
                    </a:moveTo>
                    <a:cubicBezTo>
                      <a:pt x="132" y="120"/>
                      <a:pt x="134" y="119"/>
                      <a:pt x="135" y="118"/>
                    </a:cubicBezTo>
                    <a:cubicBezTo>
                      <a:pt x="137" y="117"/>
                      <a:pt x="137" y="114"/>
                      <a:pt x="135" y="112"/>
                    </a:cubicBezTo>
                    <a:cubicBezTo>
                      <a:pt x="132" y="108"/>
                      <a:pt x="53" y="12"/>
                      <a:pt x="6" y="1"/>
                    </a:cubicBezTo>
                    <a:cubicBezTo>
                      <a:pt x="3" y="0"/>
                      <a:pt x="1" y="2"/>
                      <a:pt x="0" y="4"/>
                    </a:cubicBezTo>
                    <a:cubicBezTo>
                      <a:pt x="0" y="7"/>
                      <a:pt x="1" y="9"/>
                      <a:pt x="4" y="9"/>
                    </a:cubicBezTo>
                    <a:cubicBezTo>
                      <a:pt x="4" y="9"/>
                      <a:pt x="4" y="10"/>
                      <a:pt x="5" y="10"/>
                    </a:cubicBezTo>
                    <a:cubicBezTo>
                      <a:pt x="49" y="21"/>
                      <a:pt x="128" y="117"/>
                      <a:pt x="129" y="118"/>
                    </a:cubicBezTo>
                    <a:cubicBezTo>
                      <a:pt x="129" y="119"/>
                      <a:pt x="130" y="119"/>
                      <a:pt x="131" y="119"/>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5" name="Freeform 795">
                <a:extLst>
                  <a:ext uri="{FF2B5EF4-FFF2-40B4-BE49-F238E27FC236}">
                    <a16:creationId xmlns:a16="http://schemas.microsoft.com/office/drawing/2014/main" id="{3DF91437-E81A-43C8-A0D0-07BB8319C4FE}"/>
                  </a:ext>
                </a:extLst>
              </p:cNvPr>
              <p:cNvSpPr>
                <a:spLocks/>
              </p:cNvSpPr>
              <p:nvPr/>
            </p:nvSpPr>
            <p:spPr bwMode="auto">
              <a:xfrm>
                <a:off x="1033" y="898"/>
                <a:ext cx="73" cy="567"/>
              </a:xfrm>
              <a:custGeom>
                <a:avLst/>
                <a:gdLst>
                  <a:gd name="T0" fmla="*/ 51 w 57"/>
                  <a:gd name="T1" fmla="*/ 441 h 441"/>
                  <a:gd name="T2" fmla="*/ 53 w 57"/>
                  <a:gd name="T3" fmla="*/ 441 h 441"/>
                  <a:gd name="T4" fmla="*/ 56 w 57"/>
                  <a:gd name="T5" fmla="*/ 436 h 441"/>
                  <a:gd name="T6" fmla="*/ 15 w 57"/>
                  <a:gd name="T7" fmla="*/ 305 h 441"/>
                  <a:gd name="T8" fmla="*/ 22 w 57"/>
                  <a:gd name="T9" fmla="*/ 85 h 441"/>
                  <a:gd name="T10" fmla="*/ 27 w 57"/>
                  <a:gd name="T11" fmla="*/ 5 h 441"/>
                  <a:gd name="T12" fmla="*/ 23 w 57"/>
                  <a:gd name="T13" fmla="*/ 1 h 441"/>
                  <a:gd name="T14" fmla="*/ 19 w 57"/>
                  <a:gd name="T15" fmla="*/ 5 h 441"/>
                  <a:gd name="T16" fmla="*/ 14 w 57"/>
                  <a:gd name="T17" fmla="*/ 84 h 441"/>
                  <a:gd name="T18" fmla="*/ 6 w 57"/>
                  <a:gd name="T19" fmla="*/ 307 h 441"/>
                  <a:gd name="T20" fmla="*/ 48 w 57"/>
                  <a:gd name="T21" fmla="*/ 438 h 441"/>
                  <a:gd name="T22" fmla="*/ 51 w 57"/>
                  <a:gd name="T23" fmla="*/ 441 h 4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7" h="441">
                    <a:moveTo>
                      <a:pt x="51" y="441"/>
                    </a:moveTo>
                    <a:cubicBezTo>
                      <a:pt x="52" y="441"/>
                      <a:pt x="52" y="441"/>
                      <a:pt x="53" y="441"/>
                    </a:cubicBezTo>
                    <a:cubicBezTo>
                      <a:pt x="56" y="440"/>
                      <a:pt x="57" y="438"/>
                      <a:pt x="56" y="436"/>
                    </a:cubicBezTo>
                    <a:cubicBezTo>
                      <a:pt x="56" y="435"/>
                      <a:pt x="23" y="334"/>
                      <a:pt x="15" y="305"/>
                    </a:cubicBezTo>
                    <a:cubicBezTo>
                      <a:pt x="8" y="284"/>
                      <a:pt x="16" y="169"/>
                      <a:pt x="22" y="85"/>
                    </a:cubicBezTo>
                    <a:cubicBezTo>
                      <a:pt x="24" y="51"/>
                      <a:pt x="26" y="22"/>
                      <a:pt x="27" y="5"/>
                    </a:cubicBezTo>
                    <a:cubicBezTo>
                      <a:pt x="27" y="3"/>
                      <a:pt x="25" y="1"/>
                      <a:pt x="23" y="1"/>
                    </a:cubicBezTo>
                    <a:cubicBezTo>
                      <a:pt x="21" y="0"/>
                      <a:pt x="19" y="2"/>
                      <a:pt x="19" y="5"/>
                    </a:cubicBezTo>
                    <a:cubicBezTo>
                      <a:pt x="18" y="22"/>
                      <a:pt x="16" y="51"/>
                      <a:pt x="14" y="84"/>
                    </a:cubicBezTo>
                    <a:cubicBezTo>
                      <a:pt x="7" y="173"/>
                      <a:pt x="0" y="285"/>
                      <a:pt x="6" y="307"/>
                    </a:cubicBezTo>
                    <a:cubicBezTo>
                      <a:pt x="15" y="337"/>
                      <a:pt x="47" y="437"/>
                      <a:pt x="48" y="438"/>
                    </a:cubicBezTo>
                    <a:cubicBezTo>
                      <a:pt x="48" y="440"/>
                      <a:pt x="49" y="441"/>
                      <a:pt x="51" y="441"/>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6" name="Freeform 796">
                <a:extLst>
                  <a:ext uri="{FF2B5EF4-FFF2-40B4-BE49-F238E27FC236}">
                    <a16:creationId xmlns:a16="http://schemas.microsoft.com/office/drawing/2014/main" id="{3A6500E4-ADB3-4F6C-B172-A3FEA4E66210}"/>
                  </a:ext>
                </a:extLst>
              </p:cNvPr>
              <p:cNvSpPr>
                <a:spLocks/>
              </p:cNvSpPr>
              <p:nvPr/>
            </p:nvSpPr>
            <p:spPr bwMode="auto">
              <a:xfrm>
                <a:off x="993" y="1024"/>
                <a:ext cx="281" cy="312"/>
              </a:xfrm>
              <a:custGeom>
                <a:avLst/>
                <a:gdLst>
                  <a:gd name="T0" fmla="*/ 218 w 219"/>
                  <a:gd name="T1" fmla="*/ 38 h 243"/>
                  <a:gd name="T2" fmla="*/ 95 w 219"/>
                  <a:gd name="T3" fmla="*/ 172 h 243"/>
                  <a:gd name="T4" fmla="*/ 66 w 219"/>
                  <a:gd name="T5" fmla="*/ 135 h 243"/>
                  <a:gd name="T6" fmla="*/ 218 w 219"/>
                  <a:gd name="T7" fmla="*/ 38 h 243"/>
                </a:gdLst>
                <a:ahLst/>
                <a:cxnLst>
                  <a:cxn ang="0">
                    <a:pos x="T0" y="T1"/>
                  </a:cxn>
                  <a:cxn ang="0">
                    <a:pos x="T2" y="T3"/>
                  </a:cxn>
                  <a:cxn ang="0">
                    <a:pos x="T4" y="T5"/>
                  </a:cxn>
                  <a:cxn ang="0">
                    <a:pos x="T6" y="T7"/>
                  </a:cxn>
                </a:cxnLst>
                <a:rect l="0" t="0" r="r" b="b"/>
                <a:pathLst>
                  <a:path w="219" h="243">
                    <a:moveTo>
                      <a:pt x="218" y="38"/>
                    </a:moveTo>
                    <a:cubicBezTo>
                      <a:pt x="218" y="38"/>
                      <a:pt x="189" y="102"/>
                      <a:pt x="95" y="172"/>
                    </a:cubicBezTo>
                    <a:cubicBezTo>
                      <a:pt x="0" y="243"/>
                      <a:pt x="45" y="187"/>
                      <a:pt x="66" y="135"/>
                    </a:cubicBezTo>
                    <a:cubicBezTo>
                      <a:pt x="87" y="82"/>
                      <a:pt x="219" y="0"/>
                      <a:pt x="218" y="38"/>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7" name="Freeform 797">
                <a:extLst>
                  <a:ext uri="{FF2B5EF4-FFF2-40B4-BE49-F238E27FC236}">
                    <a16:creationId xmlns:a16="http://schemas.microsoft.com/office/drawing/2014/main" id="{B2303630-705A-4F91-9DF5-A97A599C1AD4}"/>
                  </a:ext>
                </a:extLst>
              </p:cNvPr>
              <p:cNvSpPr>
                <a:spLocks/>
              </p:cNvSpPr>
              <p:nvPr/>
            </p:nvSpPr>
            <p:spPr bwMode="auto">
              <a:xfrm>
                <a:off x="766" y="1089"/>
                <a:ext cx="274" cy="188"/>
              </a:xfrm>
              <a:custGeom>
                <a:avLst/>
                <a:gdLst>
                  <a:gd name="T0" fmla="*/ 213 w 213"/>
                  <a:gd name="T1" fmla="*/ 146 h 146"/>
                  <a:gd name="T2" fmla="*/ 0 w 213"/>
                  <a:gd name="T3" fmla="*/ 0 h 146"/>
                  <a:gd name="T4" fmla="*/ 213 w 213"/>
                  <a:gd name="T5" fmla="*/ 146 h 146"/>
                </a:gdLst>
                <a:ahLst/>
                <a:cxnLst>
                  <a:cxn ang="0">
                    <a:pos x="T0" y="T1"/>
                  </a:cxn>
                  <a:cxn ang="0">
                    <a:pos x="T2" y="T3"/>
                  </a:cxn>
                  <a:cxn ang="0">
                    <a:pos x="T4" y="T5"/>
                  </a:cxn>
                </a:cxnLst>
                <a:rect l="0" t="0" r="r" b="b"/>
                <a:pathLst>
                  <a:path w="213" h="146">
                    <a:moveTo>
                      <a:pt x="213" y="146"/>
                    </a:moveTo>
                    <a:cubicBezTo>
                      <a:pt x="213" y="146"/>
                      <a:pt x="26" y="16"/>
                      <a:pt x="0" y="0"/>
                    </a:cubicBezTo>
                    <a:cubicBezTo>
                      <a:pt x="0" y="0"/>
                      <a:pt x="65" y="128"/>
                      <a:pt x="213" y="146"/>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8" name="Freeform 798">
                <a:extLst>
                  <a:ext uri="{FF2B5EF4-FFF2-40B4-BE49-F238E27FC236}">
                    <a16:creationId xmlns:a16="http://schemas.microsoft.com/office/drawing/2014/main" id="{222381E6-564A-444E-A8E6-9672F59C1297}"/>
                  </a:ext>
                </a:extLst>
              </p:cNvPr>
              <p:cNvSpPr>
                <a:spLocks/>
              </p:cNvSpPr>
              <p:nvPr/>
            </p:nvSpPr>
            <p:spPr bwMode="auto">
              <a:xfrm>
                <a:off x="1038" y="1078"/>
                <a:ext cx="209" cy="213"/>
              </a:xfrm>
              <a:custGeom>
                <a:avLst/>
                <a:gdLst>
                  <a:gd name="T0" fmla="*/ 2 w 163"/>
                  <a:gd name="T1" fmla="*/ 166 h 166"/>
                  <a:gd name="T2" fmla="*/ 4 w 163"/>
                  <a:gd name="T3" fmla="*/ 165 h 166"/>
                  <a:gd name="T4" fmla="*/ 162 w 163"/>
                  <a:gd name="T5" fmla="*/ 4 h 166"/>
                  <a:gd name="T6" fmla="*/ 162 w 163"/>
                  <a:gd name="T7" fmla="*/ 1 h 166"/>
                  <a:gd name="T8" fmla="*/ 159 w 163"/>
                  <a:gd name="T9" fmla="*/ 1 h 166"/>
                  <a:gd name="T10" fmla="*/ 0 w 163"/>
                  <a:gd name="T11" fmla="*/ 163 h 166"/>
                  <a:gd name="T12" fmla="*/ 1 w 163"/>
                  <a:gd name="T13" fmla="*/ 166 h 166"/>
                  <a:gd name="T14" fmla="*/ 2 w 163"/>
                  <a:gd name="T15" fmla="*/ 166 h 1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3" h="166">
                    <a:moveTo>
                      <a:pt x="2" y="166"/>
                    </a:moveTo>
                    <a:cubicBezTo>
                      <a:pt x="3" y="166"/>
                      <a:pt x="4" y="166"/>
                      <a:pt x="4" y="165"/>
                    </a:cubicBezTo>
                    <a:cubicBezTo>
                      <a:pt x="10" y="152"/>
                      <a:pt x="110" y="54"/>
                      <a:pt x="162" y="4"/>
                    </a:cubicBezTo>
                    <a:cubicBezTo>
                      <a:pt x="163" y="3"/>
                      <a:pt x="163" y="2"/>
                      <a:pt x="162" y="1"/>
                    </a:cubicBezTo>
                    <a:cubicBezTo>
                      <a:pt x="161" y="0"/>
                      <a:pt x="160" y="0"/>
                      <a:pt x="159" y="1"/>
                    </a:cubicBezTo>
                    <a:cubicBezTo>
                      <a:pt x="153" y="7"/>
                      <a:pt x="8" y="146"/>
                      <a:pt x="0" y="163"/>
                    </a:cubicBezTo>
                    <a:cubicBezTo>
                      <a:pt x="0" y="164"/>
                      <a:pt x="0" y="165"/>
                      <a:pt x="1" y="166"/>
                    </a:cubicBezTo>
                    <a:cubicBezTo>
                      <a:pt x="1" y="166"/>
                      <a:pt x="1" y="166"/>
                      <a:pt x="2" y="16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9" name="Freeform 799">
                <a:extLst>
                  <a:ext uri="{FF2B5EF4-FFF2-40B4-BE49-F238E27FC236}">
                    <a16:creationId xmlns:a16="http://schemas.microsoft.com/office/drawing/2014/main" id="{4C4A0B88-C257-4367-A584-AB73FEE6D1E6}"/>
                  </a:ext>
                </a:extLst>
              </p:cNvPr>
              <p:cNvSpPr>
                <a:spLocks/>
              </p:cNvSpPr>
              <p:nvPr/>
            </p:nvSpPr>
            <p:spPr bwMode="auto">
              <a:xfrm>
                <a:off x="931" y="971"/>
                <a:ext cx="243" cy="130"/>
              </a:xfrm>
              <a:custGeom>
                <a:avLst/>
                <a:gdLst>
                  <a:gd name="T0" fmla="*/ 189 w 189"/>
                  <a:gd name="T1" fmla="*/ 42 h 101"/>
                  <a:gd name="T2" fmla="*/ 90 w 189"/>
                  <a:gd name="T3" fmla="*/ 1 h 101"/>
                  <a:gd name="T4" fmla="*/ 11 w 189"/>
                  <a:gd name="T5" fmla="*/ 53 h 101"/>
                  <a:gd name="T6" fmla="*/ 95 w 189"/>
                  <a:gd name="T7" fmla="*/ 72 h 101"/>
                  <a:gd name="T8" fmla="*/ 189 w 189"/>
                  <a:gd name="T9" fmla="*/ 42 h 101"/>
                </a:gdLst>
                <a:ahLst/>
                <a:cxnLst>
                  <a:cxn ang="0">
                    <a:pos x="T0" y="T1"/>
                  </a:cxn>
                  <a:cxn ang="0">
                    <a:pos x="T2" y="T3"/>
                  </a:cxn>
                  <a:cxn ang="0">
                    <a:pos x="T4" y="T5"/>
                  </a:cxn>
                  <a:cxn ang="0">
                    <a:pos x="T6" y="T7"/>
                  </a:cxn>
                  <a:cxn ang="0">
                    <a:pos x="T8" y="T9"/>
                  </a:cxn>
                </a:cxnLst>
                <a:rect l="0" t="0" r="r" b="b"/>
                <a:pathLst>
                  <a:path w="189" h="101">
                    <a:moveTo>
                      <a:pt x="189" y="42"/>
                    </a:moveTo>
                    <a:cubicBezTo>
                      <a:pt x="189" y="42"/>
                      <a:pt x="110" y="2"/>
                      <a:pt x="90" y="1"/>
                    </a:cubicBezTo>
                    <a:cubicBezTo>
                      <a:pt x="69" y="0"/>
                      <a:pt x="0" y="40"/>
                      <a:pt x="11" y="53"/>
                    </a:cubicBezTo>
                    <a:cubicBezTo>
                      <a:pt x="23" y="66"/>
                      <a:pt x="56" y="101"/>
                      <a:pt x="95" y="72"/>
                    </a:cubicBezTo>
                    <a:cubicBezTo>
                      <a:pt x="95" y="72"/>
                      <a:pt x="173" y="99"/>
                      <a:pt x="189" y="4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0" name="Freeform 800">
                <a:extLst>
                  <a:ext uri="{FF2B5EF4-FFF2-40B4-BE49-F238E27FC236}">
                    <a16:creationId xmlns:a16="http://schemas.microsoft.com/office/drawing/2014/main" id="{A1D137C7-563E-4BCB-9D3C-73768A84F583}"/>
                  </a:ext>
                </a:extLst>
              </p:cNvPr>
              <p:cNvSpPr>
                <a:spLocks/>
              </p:cNvSpPr>
              <p:nvPr/>
            </p:nvSpPr>
            <p:spPr bwMode="auto">
              <a:xfrm>
                <a:off x="1004" y="656"/>
                <a:ext cx="189" cy="285"/>
              </a:xfrm>
              <a:custGeom>
                <a:avLst/>
                <a:gdLst>
                  <a:gd name="T0" fmla="*/ 78 w 147"/>
                  <a:gd name="T1" fmla="*/ 0 h 222"/>
                  <a:gd name="T2" fmla="*/ 45 w 147"/>
                  <a:gd name="T3" fmla="*/ 196 h 222"/>
                  <a:gd name="T4" fmla="*/ 6 w 147"/>
                  <a:gd name="T5" fmla="*/ 147 h 222"/>
                  <a:gd name="T6" fmla="*/ 78 w 147"/>
                  <a:gd name="T7" fmla="*/ 0 h 222"/>
                </a:gdLst>
                <a:ahLst/>
                <a:cxnLst>
                  <a:cxn ang="0">
                    <a:pos x="T0" y="T1"/>
                  </a:cxn>
                  <a:cxn ang="0">
                    <a:pos x="T2" y="T3"/>
                  </a:cxn>
                  <a:cxn ang="0">
                    <a:pos x="T4" y="T5"/>
                  </a:cxn>
                  <a:cxn ang="0">
                    <a:pos x="T6" y="T7"/>
                  </a:cxn>
                </a:cxnLst>
                <a:rect l="0" t="0" r="r" b="b"/>
                <a:pathLst>
                  <a:path w="147" h="222">
                    <a:moveTo>
                      <a:pt x="78" y="0"/>
                    </a:moveTo>
                    <a:cubicBezTo>
                      <a:pt x="78" y="0"/>
                      <a:pt x="147" y="222"/>
                      <a:pt x="45" y="196"/>
                    </a:cubicBezTo>
                    <a:cubicBezTo>
                      <a:pt x="45" y="196"/>
                      <a:pt x="12" y="206"/>
                      <a:pt x="6" y="147"/>
                    </a:cubicBezTo>
                    <a:cubicBezTo>
                      <a:pt x="0" y="87"/>
                      <a:pt x="68" y="20"/>
                      <a:pt x="78" y="0"/>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1" name="Freeform 801">
                <a:extLst>
                  <a:ext uri="{FF2B5EF4-FFF2-40B4-BE49-F238E27FC236}">
                    <a16:creationId xmlns:a16="http://schemas.microsoft.com/office/drawing/2014/main" id="{904684D4-EDB5-409D-A928-AB60DC06C421}"/>
                  </a:ext>
                </a:extLst>
              </p:cNvPr>
              <p:cNvSpPr>
                <a:spLocks/>
              </p:cNvSpPr>
              <p:nvPr/>
            </p:nvSpPr>
            <p:spPr bwMode="auto">
              <a:xfrm>
                <a:off x="1058" y="690"/>
                <a:ext cx="49" cy="222"/>
              </a:xfrm>
              <a:custGeom>
                <a:avLst/>
                <a:gdLst>
                  <a:gd name="T0" fmla="*/ 2 w 38"/>
                  <a:gd name="T1" fmla="*/ 172 h 172"/>
                  <a:gd name="T2" fmla="*/ 5 w 38"/>
                  <a:gd name="T3" fmla="*/ 170 h 172"/>
                  <a:gd name="T4" fmla="*/ 38 w 38"/>
                  <a:gd name="T5" fmla="*/ 2 h 172"/>
                  <a:gd name="T6" fmla="*/ 36 w 38"/>
                  <a:gd name="T7" fmla="*/ 0 h 172"/>
                  <a:gd name="T8" fmla="*/ 33 w 38"/>
                  <a:gd name="T9" fmla="*/ 2 h 172"/>
                  <a:gd name="T10" fmla="*/ 1 w 38"/>
                  <a:gd name="T11" fmla="*/ 169 h 172"/>
                  <a:gd name="T12" fmla="*/ 2 w 38"/>
                  <a:gd name="T13" fmla="*/ 171 h 172"/>
                  <a:gd name="T14" fmla="*/ 2 w 38"/>
                  <a:gd name="T15" fmla="*/ 172 h 1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172">
                    <a:moveTo>
                      <a:pt x="2" y="172"/>
                    </a:moveTo>
                    <a:cubicBezTo>
                      <a:pt x="3" y="172"/>
                      <a:pt x="4" y="171"/>
                      <a:pt x="5" y="170"/>
                    </a:cubicBezTo>
                    <a:cubicBezTo>
                      <a:pt x="27" y="122"/>
                      <a:pt x="37" y="7"/>
                      <a:pt x="38" y="2"/>
                    </a:cubicBezTo>
                    <a:cubicBezTo>
                      <a:pt x="38" y="1"/>
                      <a:pt x="37" y="0"/>
                      <a:pt x="36" y="0"/>
                    </a:cubicBezTo>
                    <a:cubicBezTo>
                      <a:pt x="35" y="0"/>
                      <a:pt x="34" y="1"/>
                      <a:pt x="33" y="2"/>
                    </a:cubicBezTo>
                    <a:cubicBezTo>
                      <a:pt x="33" y="3"/>
                      <a:pt x="23" y="121"/>
                      <a:pt x="1" y="169"/>
                    </a:cubicBezTo>
                    <a:cubicBezTo>
                      <a:pt x="0" y="170"/>
                      <a:pt x="1" y="171"/>
                      <a:pt x="2" y="171"/>
                    </a:cubicBezTo>
                    <a:cubicBezTo>
                      <a:pt x="2" y="171"/>
                      <a:pt x="2" y="172"/>
                      <a:pt x="2" y="172"/>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2" name="Freeform 802">
                <a:extLst>
                  <a:ext uri="{FF2B5EF4-FFF2-40B4-BE49-F238E27FC236}">
                    <a16:creationId xmlns:a16="http://schemas.microsoft.com/office/drawing/2014/main" id="{995B5B4A-6E84-48DD-B375-90233823A5F1}"/>
                  </a:ext>
                </a:extLst>
              </p:cNvPr>
              <p:cNvSpPr>
                <a:spLocks/>
              </p:cNvSpPr>
              <p:nvPr/>
            </p:nvSpPr>
            <p:spPr bwMode="auto">
              <a:xfrm>
                <a:off x="788" y="1097"/>
                <a:ext cx="94" cy="95"/>
              </a:xfrm>
              <a:custGeom>
                <a:avLst/>
                <a:gdLst>
                  <a:gd name="T0" fmla="*/ 73 w 73"/>
                  <a:gd name="T1" fmla="*/ 34 h 74"/>
                  <a:gd name="T2" fmla="*/ 29 w 73"/>
                  <a:gd name="T3" fmla="*/ 10 h 74"/>
                  <a:gd name="T4" fmla="*/ 73 w 73"/>
                  <a:gd name="T5" fmla="*/ 34 h 74"/>
                </a:gdLst>
                <a:ahLst/>
                <a:cxnLst>
                  <a:cxn ang="0">
                    <a:pos x="T0" y="T1"/>
                  </a:cxn>
                  <a:cxn ang="0">
                    <a:pos x="T2" y="T3"/>
                  </a:cxn>
                  <a:cxn ang="0">
                    <a:pos x="T4" y="T5"/>
                  </a:cxn>
                </a:cxnLst>
                <a:rect l="0" t="0" r="r" b="b"/>
                <a:pathLst>
                  <a:path w="73" h="74">
                    <a:moveTo>
                      <a:pt x="73" y="34"/>
                    </a:moveTo>
                    <a:cubicBezTo>
                      <a:pt x="73" y="34"/>
                      <a:pt x="58" y="0"/>
                      <a:pt x="29" y="10"/>
                    </a:cubicBezTo>
                    <a:cubicBezTo>
                      <a:pt x="0" y="21"/>
                      <a:pt x="29" y="74"/>
                      <a:pt x="73" y="34"/>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3" name="Freeform 803">
                <a:extLst>
                  <a:ext uri="{FF2B5EF4-FFF2-40B4-BE49-F238E27FC236}">
                    <a16:creationId xmlns:a16="http://schemas.microsoft.com/office/drawing/2014/main" id="{4F37FD0C-FEC9-45C2-8272-0D72DBD7C71C}"/>
                  </a:ext>
                </a:extLst>
              </p:cNvPr>
              <p:cNvSpPr>
                <a:spLocks/>
              </p:cNvSpPr>
              <p:nvPr/>
            </p:nvSpPr>
            <p:spPr bwMode="auto">
              <a:xfrm>
                <a:off x="826" y="1129"/>
                <a:ext cx="59" cy="16"/>
              </a:xfrm>
              <a:custGeom>
                <a:avLst/>
                <a:gdLst>
                  <a:gd name="T0" fmla="*/ 2 w 46"/>
                  <a:gd name="T1" fmla="*/ 5 h 12"/>
                  <a:gd name="T2" fmla="*/ 2 w 46"/>
                  <a:gd name="T3" fmla="*/ 5 h 12"/>
                  <a:gd name="T4" fmla="*/ 42 w 46"/>
                  <a:gd name="T5" fmla="*/ 11 h 12"/>
                  <a:gd name="T6" fmla="*/ 45 w 46"/>
                  <a:gd name="T7" fmla="*/ 11 h 12"/>
                  <a:gd name="T8" fmla="*/ 45 w 46"/>
                  <a:gd name="T9" fmla="*/ 8 h 12"/>
                  <a:gd name="T10" fmla="*/ 2 w 46"/>
                  <a:gd name="T11" fmla="*/ 1 h 12"/>
                  <a:gd name="T12" fmla="*/ 0 w 46"/>
                  <a:gd name="T13" fmla="*/ 3 h 12"/>
                  <a:gd name="T14" fmla="*/ 2 w 46"/>
                  <a:gd name="T15" fmla="*/ 5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 h="12">
                    <a:moveTo>
                      <a:pt x="2" y="5"/>
                    </a:moveTo>
                    <a:cubicBezTo>
                      <a:pt x="2" y="5"/>
                      <a:pt x="2" y="5"/>
                      <a:pt x="2" y="5"/>
                    </a:cubicBezTo>
                    <a:cubicBezTo>
                      <a:pt x="34" y="4"/>
                      <a:pt x="42" y="11"/>
                      <a:pt x="42" y="11"/>
                    </a:cubicBezTo>
                    <a:cubicBezTo>
                      <a:pt x="43" y="12"/>
                      <a:pt x="44" y="12"/>
                      <a:pt x="45" y="11"/>
                    </a:cubicBezTo>
                    <a:cubicBezTo>
                      <a:pt x="46" y="10"/>
                      <a:pt x="46" y="9"/>
                      <a:pt x="45" y="8"/>
                    </a:cubicBezTo>
                    <a:cubicBezTo>
                      <a:pt x="44" y="7"/>
                      <a:pt x="36" y="0"/>
                      <a:pt x="2" y="1"/>
                    </a:cubicBezTo>
                    <a:cubicBezTo>
                      <a:pt x="1" y="1"/>
                      <a:pt x="0" y="2"/>
                      <a:pt x="0" y="3"/>
                    </a:cubicBezTo>
                    <a:cubicBezTo>
                      <a:pt x="0" y="4"/>
                      <a:pt x="1" y="5"/>
                      <a:pt x="2" y="5"/>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4" name="Freeform 804">
                <a:extLst>
                  <a:ext uri="{FF2B5EF4-FFF2-40B4-BE49-F238E27FC236}">
                    <a16:creationId xmlns:a16="http://schemas.microsoft.com/office/drawing/2014/main" id="{A86A1199-371D-455F-AEF3-CC36121E5E40}"/>
                  </a:ext>
                </a:extLst>
              </p:cNvPr>
              <p:cNvSpPr>
                <a:spLocks/>
              </p:cNvSpPr>
              <p:nvPr/>
            </p:nvSpPr>
            <p:spPr bwMode="auto">
              <a:xfrm>
                <a:off x="469" y="1115"/>
                <a:ext cx="201" cy="199"/>
              </a:xfrm>
              <a:custGeom>
                <a:avLst/>
                <a:gdLst>
                  <a:gd name="T0" fmla="*/ 0 w 156"/>
                  <a:gd name="T1" fmla="*/ 120 h 155"/>
                  <a:gd name="T2" fmla="*/ 122 w 156"/>
                  <a:gd name="T3" fmla="*/ 77 h 155"/>
                  <a:gd name="T4" fmla="*/ 0 w 156"/>
                  <a:gd name="T5" fmla="*/ 120 h 155"/>
                </a:gdLst>
                <a:ahLst/>
                <a:cxnLst>
                  <a:cxn ang="0">
                    <a:pos x="T0" y="T1"/>
                  </a:cxn>
                  <a:cxn ang="0">
                    <a:pos x="T2" y="T3"/>
                  </a:cxn>
                  <a:cxn ang="0">
                    <a:pos x="T4" y="T5"/>
                  </a:cxn>
                </a:cxnLst>
                <a:rect l="0" t="0" r="r" b="b"/>
                <a:pathLst>
                  <a:path w="156" h="155">
                    <a:moveTo>
                      <a:pt x="0" y="120"/>
                    </a:moveTo>
                    <a:cubicBezTo>
                      <a:pt x="0" y="120"/>
                      <a:pt x="87" y="155"/>
                      <a:pt x="122" y="77"/>
                    </a:cubicBezTo>
                    <a:cubicBezTo>
                      <a:pt x="156" y="0"/>
                      <a:pt x="11" y="55"/>
                      <a:pt x="0" y="120"/>
                    </a:cubicBezTo>
                    <a:close/>
                  </a:path>
                </a:pathLst>
              </a:custGeom>
              <a:solidFill>
                <a:srgbClr val="FF9D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5" name="Freeform 805">
                <a:extLst>
                  <a:ext uri="{FF2B5EF4-FFF2-40B4-BE49-F238E27FC236}">
                    <a16:creationId xmlns:a16="http://schemas.microsoft.com/office/drawing/2014/main" id="{5AEC6790-D0CD-469C-ADCD-088021DEB18A}"/>
                  </a:ext>
                </a:extLst>
              </p:cNvPr>
              <p:cNvSpPr>
                <a:spLocks/>
              </p:cNvSpPr>
              <p:nvPr/>
            </p:nvSpPr>
            <p:spPr bwMode="auto">
              <a:xfrm>
                <a:off x="548" y="1056"/>
                <a:ext cx="292" cy="257"/>
              </a:xfrm>
              <a:custGeom>
                <a:avLst/>
                <a:gdLst>
                  <a:gd name="T0" fmla="*/ 26 w 227"/>
                  <a:gd name="T1" fmla="*/ 23 h 200"/>
                  <a:gd name="T2" fmla="*/ 188 w 227"/>
                  <a:gd name="T3" fmla="*/ 35 h 200"/>
                  <a:gd name="T4" fmla="*/ 205 w 227"/>
                  <a:gd name="T5" fmla="*/ 102 h 200"/>
                  <a:gd name="T6" fmla="*/ 174 w 227"/>
                  <a:gd name="T7" fmla="*/ 164 h 200"/>
                  <a:gd name="T8" fmla="*/ 105 w 227"/>
                  <a:gd name="T9" fmla="*/ 179 h 200"/>
                  <a:gd name="T10" fmla="*/ 26 w 227"/>
                  <a:gd name="T11" fmla="*/ 23 h 200"/>
                </a:gdLst>
                <a:ahLst/>
                <a:cxnLst>
                  <a:cxn ang="0">
                    <a:pos x="T0" y="T1"/>
                  </a:cxn>
                  <a:cxn ang="0">
                    <a:pos x="T2" y="T3"/>
                  </a:cxn>
                  <a:cxn ang="0">
                    <a:pos x="T4" y="T5"/>
                  </a:cxn>
                  <a:cxn ang="0">
                    <a:pos x="T6" y="T7"/>
                  </a:cxn>
                  <a:cxn ang="0">
                    <a:pos x="T8" y="T9"/>
                  </a:cxn>
                  <a:cxn ang="0">
                    <a:pos x="T10" y="T11"/>
                  </a:cxn>
                </a:cxnLst>
                <a:rect l="0" t="0" r="r" b="b"/>
                <a:pathLst>
                  <a:path w="227" h="200">
                    <a:moveTo>
                      <a:pt x="26" y="23"/>
                    </a:moveTo>
                    <a:cubicBezTo>
                      <a:pt x="26" y="23"/>
                      <a:pt x="149" y="0"/>
                      <a:pt x="188" y="35"/>
                    </a:cubicBezTo>
                    <a:cubicBezTo>
                      <a:pt x="227" y="70"/>
                      <a:pt x="213" y="87"/>
                      <a:pt x="205" y="102"/>
                    </a:cubicBezTo>
                    <a:cubicBezTo>
                      <a:pt x="196" y="116"/>
                      <a:pt x="180" y="141"/>
                      <a:pt x="174" y="164"/>
                    </a:cubicBezTo>
                    <a:cubicBezTo>
                      <a:pt x="167" y="187"/>
                      <a:pt x="142" y="200"/>
                      <a:pt x="105" y="179"/>
                    </a:cubicBezTo>
                    <a:cubicBezTo>
                      <a:pt x="67" y="158"/>
                      <a:pt x="0" y="109"/>
                      <a:pt x="26" y="23"/>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6" name="Freeform 806">
                <a:extLst>
                  <a:ext uri="{FF2B5EF4-FFF2-40B4-BE49-F238E27FC236}">
                    <a16:creationId xmlns:a16="http://schemas.microsoft.com/office/drawing/2014/main" id="{F8ACBCAC-38F5-42D6-8494-978AB7D66B15}"/>
                  </a:ext>
                </a:extLst>
              </p:cNvPr>
              <p:cNvSpPr>
                <a:spLocks/>
              </p:cNvSpPr>
              <p:nvPr/>
            </p:nvSpPr>
            <p:spPr bwMode="auto">
              <a:xfrm>
                <a:off x="589" y="1092"/>
                <a:ext cx="189" cy="126"/>
              </a:xfrm>
              <a:custGeom>
                <a:avLst/>
                <a:gdLst>
                  <a:gd name="T0" fmla="*/ 147 w 147"/>
                  <a:gd name="T1" fmla="*/ 96 h 98"/>
                  <a:gd name="T2" fmla="*/ 147 w 147"/>
                  <a:gd name="T3" fmla="*/ 97 h 98"/>
                  <a:gd name="T4" fmla="*/ 144 w 147"/>
                  <a:gd name="T5" fmla="*/ 98 h 98"/>
                  <a:gd name="T6" fmla="*/ 1 w 147"/>
                  <a:gd name="T7" fmla="*/ 5 h 98"/>
                  <a:gd name="T8" fmla="*/ 1 w 147"/>
                  <a:gd name="T9" fmla="*/ 2 h 98"/>
                  <a:gd name="T10" fmla="*/ 4 w 147"/>
                  <a:gd name="T11" fmla="*/ 1 h 98"/>
                  <a:gd name="T12" fmla="*/ 146 w 147"/>
                  <a:gd name="T13" fmla="*/ 94 h 98"/>
                  <a:gd name="T14" fmla="*/ 147 w 147"/>
                  <a:gd name="T15" fmla="*/ 96 h 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7" h="98">
                    <a:moveTo>
                      <a:pt x="147" y="96"/>
                    </a:moveTo>
                    <a:cubicBezTo>
                      <a:pt x="147" y="97"/>
                      <a:pt x="147" y="97"/>
                      <a:pt x="147" y="97"/>
                    </a:cubicBezTo>
                    <a:cubicBezTo>
                      <a:pt x="146" y="98"/>
                      <a:pt x="145" y="98"/>
                      <a:pt x="144" y="98"/>
                    </a:cubicBezTo>
                    <a:cubicBezTo>
                      <a:pt x="143" y="97"/>
                      <a:pt x="16" y="14"/>
                      <a:pt x="1" y="5"/>
                    </a:cubicBezTo>
                    <a:cubicBezTo>
                      <a:pt x="0" y="4"/>
                      <a:pt x="0" y="3"/>
                      <a:pt x="1" y="2"/>
                    </a:cubicBezTo>
                    <a:cubicBezTo>
                      <a:pt x="1" y="1"/>
                      <a:pt x="3" y="0"/>
                      <a:pt x="4" y="1"/>
                    </a:cubicBezTo>
                    <a:cubicBezTo>
                      <a:pt x="19" y="11"/>
                      <a:pt x="145" y="93"/>
                      <a:pt x="146" y="94"/>
                    </a:cubicBezTo>
                    <a:cubicBezTo>
                      <a:pt x="147" y="95"/>
                      <a:pt x="147" y="95"/>
                      <a:pt x="147" y="96"/>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7" name="Freeform 807">
                <a:extLst>
                  <a:ext uri="{FF2B5EF4-FFF2-40B4-BE49-F238E27FC236}">
                    <a16:creationId xmlns:a16="http://schemas.microsoft.com/office/drawing/2014/main" id="{AFA3F29B-2923-4F37-B197-077121F5474B}"/>
                  </a:ext>
                </a:extLst>
              </p:cNvPr>
              <p:cNvSpPr>
                <a:spLocks/>
              </p:cNvSpPr>
              <p:nvPr/>
            </p:nvSpPr>
            <p:spPr bwMode="auto">
              <a:xfrm>
                <a:off x="595" y="1089"/>
                <a:ext cx="72" cy="63"/>
              </a:xfrm>
              <a:custGeom>
                <a:avLst/>
                <a:gdLst>
                  <a:gd name="T0" fmla="*/ 56 w 56"/>
                  <a:gd name="T1" fmla="*/ 43 h 49"/>
                  <a:gd name="T2" fmla="*/ 2 w 56"/>
                  <a:gd name="T3" fmla="*/ 49 h 49"/>
                  <a:gd name="T4" fmla="*/ 0 w 56"/>
                  <a:gd name="T5" fmla="*/ 47 h 49"/>
                  <a:gd name="T6" fmla="*/ 2 w 56"/>
                  <a:gd name="T7" fmla="*/ 45 h 49"/>
                  <a:gd name="T8" fmla="*/ 50 w 56"/>
                  <a:gd name="T9" fmla="*/ 39 h 49"/>
                  <a:gd name="T10" fmla="*/ 38 w 56"/>
                  <a:gd name="T11" fmla="*/ 3 h 49"/>
                  <a:gd name="T12" fmla="*/ 40 w 56"/>
                  <a:gd name="T13" fmla="*/ 0 h 49"/>
                  <a:gd name="T14" fmla="*/ 42 w 56"/>
                  <a:gd name="T15" fmla="*/ 1 h 49"/>
                  <a:gd name="T16" fmla="*/ 56 w 56"/>
                  <a:gd name="T17" fmla="*/ 43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49">
                    <a:moveTo>
                      <a:pt x="56" y="43"/>
                    </a:moveTo>
                    <a:cubicBezTo>
                      <a:pt x="2" y="49"/>
                      <a:pt x="2" y="49"/>
                      <a:pt x="2" y="49"/>
                    </a:cubicBezTo>
                    <a:cubicBezTo>
                      <a:pt x="1" y="49"/>
                      <a:pt x="0" y="48"/>
                      <a:pt x="0" y="47"/>
                    </a:cubicBezTo>
                    <a:cubicBezTo>
                      <a:pt x="0" y="46"/>
                      <a:pt x="0" y="45"/>
                      <a:pt x="2" y="45"/>
                    </a:cubicBezTo>
                    <a:cubicBezTo>
                      <a:pt x="50" y="39"/>
                      <a:pt x="50" y="39"/>
                      <a:pt x="50" y="39"/>
                    </a:cubicBezTo>
                    <a:cubicBezTo>
                      <a:pt x="38" y="3"/>
                      <a:pt x="38" y="3"/>
                      <a:pt x="38" y="3"/>
                    </a:cubicBezTo>
                    <a:cubicBezTo>
                      <a:pt x="38" y="2"/>
                      <a:pt x="39" y="1"/>
                      <a:pt x="40" y="0"/>
                    </a:cubicBezTo>
                    <a:cubicBezTo>
                      <a:pt x="41" y="0"/>
                      <a:pt x="42" y="0"/>
                      <a:pt x="42" y="1"/>
                    </a:cubicBezTo>
                    <a:lnTo>
                      <a:pt x="56" y="43"/>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8" name="Freeform 808">
                <a:extLst>
                  <a:ext uri="{FF2B5EF4-FFF2-40B4-BE49-F238E27FC236}">
                    <a16:creationId xmlns:a16="http://schemas.microsoft.com/office/drawing/2014/main" id="{01321DE2-4396-48DB-B2B1-F6D1A7006987}"/>
                  </a:ext>
                </a:extLst>
              </p:cNvPr>
              <p:cNvSpPr>
                <a:spLocks/>
              </p:cNvSpPr>
              <p:nvPr/>
            </p:nvSpPr>
            <p:spPr bwMode="auto">
              <a:xfrm>
                <a:off x="589" y="1091"/>
                <a:ext cx="49" cy="39"/>
              </a:xfrm>
              <a:custGeom>
                <a:avLst/>
                <a:gdLst>
                  <a:gd name="T0" fmla="*/ 38 w 38"/>
                  <a:gd name="T1" fmla="*/ 26 h 31"/>
                  <a:gd name="T2" fmla="*/ 3 w 38"/>
                  <a:gd name="T3" fmla="*/ 31 h 31"/>
                  <a:gd name="T4" fmla="*/ 0 w 38"/>
                  <a:gd name="T5" fmla="*/ 29 h 31"/>
                  <a:gd name="T6" fmla="*/ 2 w 38"/>
                  <a:gd name="T7" fmla="*/ 27 h 31"/>
                  <a:gd name="T8" fmla="*/ 32 w 38"/>
                  <a:gd name="T9" fmla="*/ 23 h 31"/>
                  <a:gd name="T10" fmla="*/ 24 w 38"/>
                  <a:gd name="T11" fmla="*/ 4 h 31"/>
                  <a:gd name="T12" fmla="*/ 25 w 38"/>
                  <a:gd name="T13" fmla="*/ 1 h 31"/>
                  <a:gd name="T14" fmla="*/ 28 w 38"/>
                  <a:gd name="T15" fmla="*/ 2 h 31"/>
                  <a:gd name="T16" fmla="*/ 38 w 38"/>
                  <a:gd name="T17" fmla="*/ 2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1">
                    <a:moveTo>
                      <a:pt x="38" y="26"/>
                    </a:moveTo>
                    <a:cubicBezTo>
                      <a:pt x="3" y="31"/>
                      <a:pt x="3" y="31"/>
                      <a:pt x="3" y="31"/>
                    </a:cubicBezTo>
                    <a:cubicBezTo>
                      <a:pt x="2" y="31"/>
                      <a:pt x="1" y="30"/>
                      <a:pt x="0" y="29"/>
                    </a:cubicBezTo>
                    <a:cubicBezTo>
                      <a:pt x="0" y="28"/>
                      <a:pt x="1" y="27"/>
                      <a:pt x="2" y="27"/>
                    </a:cubicBezTo>
                    <a:cubicBezTo>
                      <a:pt x="32" y="23"/>
                      <a:pt x="32" y="23"/>
                      <a:pt x="32" y="23"/>
                    </a:cubicBezTo>
                    <a:cubicBezTo>
                      <a:pt x="24" y="4"/>
                      <a:pt x="24" y="4"/>
                      <a:pt x="24" y="4"/>
                    </a:cubicBezTo>
                    <a:cubicBezTo>
                      <a:pt x="23" y="2"/>
                      <a:pt x="24" y="1"/>
                      <a:pt x="25" y="1"/>
                    </a:cubicBezTo>
                    <a:cubicBezTo>
                      <a:pt x="26" y="0"/>
                      <a:pt x="27" y="1"/>
                      <a:pt x="28" y="2"/>
                    </a:cubicBezTo>
                    <a:lnTo>
                      <a:pt x="38" y="26"/>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58" name="Freeform 810">
              <a:extLst>
                <a:ext uri="{FF2B5EF4-FFF2-40B4-BE49-F238E27FC236}">
                  <a16:creationId xmlns:a16="http://schemas.microsoft.com/office/drawing/2014/main" id="{1FF651AD-F433-45F8-9A68-009060D05C78}"/>
                </a:ext>
              </a:extLst>
            </p:cNvPr>
            <p:cNvSpPr>
              <a:spLocks/>
            </p:cNvSpPr>
            <p:nvPr/>
          </p:nvSpPr>
          <p:spPr bwMode="auto">
            <a:xfrm>
              <a:off x="608" y="1092"/>
              <a:ext cx="111" cy="105"/>
            </a:xfrm>
            <a:custGeom>
              <a:avLst/>
              <a:gdLst>
                <a:gd name="T0" fmla="*/ 86 w 86"/>
                <a:gd name="T1" fmla="*/ 67 h 82"/>
                <a:gd name="T2" fmla="*/ 3 w 86"/>
                <a:gd name="T3" fmla="*/ 82 h 82"/>
                <a:gd name="T4" fmla="*/ 0 w 86"/>
                <a:gd name="T5" fmla="*/ 80 h 82"/>
                <a:gd name="T6" fmla="*/ 2 w 86"/>
                <a:gd name="T7" fmla="*/ 78 h 82"/>
                <a:gd name="T8" fmla="*/ 81 w 86"/>
                <a:gd name="T9" fmla="*/ 64 h 82"/>
                <a:gd name="T10" fmla="*/ 71 w 86"/>
                <a:gd name="T11" fmla="*/ 3 h 82"/>
                <a:gd name="T12" fmla="*/ 73 w 86"/>
                <a:gd name="T13" fmla="*/ 0 h 82"/>
                <a:gd name="T14" fmla="*/ 75 w 86"/>
                <a:gd name="T15" fmla="*/ 2 h 82"/>
                <a:gd name="T16" fmla="*/ 86 w 86"/>
                <a:gd name="T17" fmla="*/ 67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 h="82">
                  <a:moveTo>
                    <a:pt x="86" y="67"/>
                  </a:moveTo>
                  <a:cubicBezTo>
                    <a:pt x="3" y="82"/>
                    <a:pt x="3" y="82"/>
                    <a:pt x="3" y="82"/>
                  </a:cubicBezTo>
                  <a:cubicBezTo>
                    <a:pt x="2" y="82"/>
                    <a:pt x="0" y="82"/>
                    <a:pt x="0" y="80"/>
                  </a:cubicBezTo>
                  <a:cubicBezTo>
                    <a:pt x="0" y="79"/>
                    <a:pt x="1" y="78"/>
                    <a:pt x="2" y="78"/>
                  </a:cubicBezTo>
                  <a:cubicBezTo>
                    <a:pt x="81" y="64"/>
                    <a:pt x="81" y="64"/>
                    <a:pt x="81" y="64"/>
                  </a:cubicBezTo>
                  <a:cubicBezTo>
                    <a:pt x="71" y="3"/>
                    <a:pt x="71" y="3"/>
                    <a:pt x="71" y="3"/>
                  </a:cubicBezTo>
                  <a:cubicBezTo>
                    <a:pt x="71" y="1"/>
                    <a:pt x="72" y="0"/>
                    <a:pt x="73" y="0"/>
                  </a:cubicBezTo>
                  <a:cubicBezTo>
                    <a:pt x="74" y="0"/>
                    <a:pt x="75" y="1"/>
                    <a:pt x="75" y="2"/>
                  </a:cubicBezTo>
                  <a:lnTo>
                    <a:pt x="86" y="67"/>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9" name="Freeform 811">
              <a:extLst>
                <a:ext uri="{FF2B5EF4-FFF2-40B4-BE49-F238E27FC236}">
                  <a16:creationId xmlns:a16="http://schemas.microsoft.com/office/drawing/2014/main" id="{F8DFF437-BD68-4B21-BC9E-0B87AA3025B5}"/>
                </a:ext>
              </a:extLst>
            </p:cNvPr>
            <p:cNvSpPr>
              <a:spLocks/>
            </p:cNvSpPr>
            <p:nvPr/>
          </p:nvSpPr>
          <p:spPr bwMode="auto">
            <a:xfrm>
              <a:off x="635" y="1094"/>
              <a:ext cx="130" cy="147"/>
            </a:xfrm>
            <a:custGeom>
              <a:avLst/>
              <a:gdLst>
                <a:gd name="T0" fmla="*/ 101 w 101"/>
                <a:gd name="T1" fmla="*/ 89 h 114"/>
                <a:gd name="T2" fmla="*/ 3 w 101"/>
                <a:gd name="T3" fmla="*/ 114 h 114"/>
                <a:gd name="T4" fmla="*/ 1 w 101"/>
                <a:gd name="T5" fmla="*/ 113 h 114"/>
                <a:gd name="T6" fmla="*/ 2 w 101"/>
                <a:gd name="T7" fmla="*/ 110 h 114"/>
                <a:gd name="T8" fmla="*/ 97 w 101"/>
                <a:gd name="T9" fmla="*/ 86 h 114"/>
                <a:gd name="T10" fmla="*/ 89 w 101"/>
                <a:gd name="T11" fmla="*/ 3 h 114"/>
                <a:gd name="T12" fmla="*/ 91 w 101"/>
                <a:gd name="T13" fmla="*/ 0 h 114"/>
                <a:gd name="T14" fmla="*/ 94 w 101"/>
                <a:gd name="T15" fmla="*/ 2 h 114"/>
                <a:gd name="T16" fmla="*/ 101 w 101"/>
                <a:gd name="T17" fmla="*/ 89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 h="114">
                  <a:moveTo>
                    <a:pt x="101" y="89"/>
                  </a:moveTo>
                  <a:cubicBezTo>
                    <a:pt x="3" y="114"/>
                    <a:pt x="3" y="114"/>
                    <a:pt x="3" y="114"/>
                  </a:cubicBezTo>
                  <a:cubicBezTo>
                    <a:pt x="2" y="114"/>
                    <a:pt x="1" y="114"/>
                    <a:pt x="1" y="113"/>
                  </a:cubicBezTo>
                  <a:cubicBezTo>
                    <a:pt x="0" y="111"/>
                    <a:pt x="1" y="110"/>
                    <a:pt x="2" y="110"/>
                  </a:cubicBezTo>
                  <a:cubicBezTo>
                    <a:pt x="97" y="86"/>
                    <a:pt x="97" y="86"/>
                    <a:pt x="97" y="86"/>
                  </a:cubicBezTo>
                  <a:cubicBezTo>
                    <a:pt x="89" y="3"/>
                    <a:pt x="89" y="3"/>
                    <a:pt x="89" y="3"/>
                  </a:cubicBezTo>
                  <a:cubicBezTo>
                    <a:pt x="89" y="2"/>
                    <a:pt x="90" y="1"/>
                    <a:pt x="91" y="0"/>
                  </a:cubicBezTo>
                  <a:cubicBezTo>
                    <a:pt x="93" y="0"/>
                    <a:pt x="94" y="1"/>
                    <a:pt x="94" y="2"/>
                  </a:cubicBezTo>
                  <a:lnTo>
                    <a:pt x="101" y="89"/>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0" name="Freeform 812">
              <a:extLst>
                <a:ext uri="{FF2B5EF4-FFF2-40B4-BE49-F238E27FC236}">
                  <a16:creationId xmlns:a16="http://schemas.microsoft.com/office/drawing/2014/main" id="{6DBC69FA-86D7-4C9C-8148-4104BCE1256F}"/>
                </a:ext>
              </a:extLst>
            </p:cNvPr>
            <p:cNvSpPr>
              <a:spLocks/>
            </p:cNvSpPr>
            <p:nvPr/>
          </p:nvSpPr>
          <p:spPr bwMode="auto">
            <a:xfrm>
              <a:off x="913" y="1082"/>
              <a:ext cx="96" cy="214"/>
            </a:xfrm>
            <a:custGeom>
              <a:avLst/>
              <a:gdLst>
                <a:gd name="T0" fmla="*/ 75 w 75"/>
                <a:gd name="T1" fmla="*/ 162 h 167"/>
                <a:gd name="T2" fmla="*/ 73 w 75"/>
                <a:gd name="T3" fmla="*/ 165 h 167"/>
                <a:gd name="T4" fmla="*/ 67 w 75"/>
                <a:gd name="T5" fmla="*/ 164 h 167"/>
                <a:gd name="T6" fmla="*/ 5 w 75"/>
                <a:gd name="T7" fmla="*/ 5 h 167"/>
                <a:gd name="T8" fmla="*/ 10 w 75"/>
                <a:gd name="T9" fmla="*/ 1 h 167"/>
                <a:gd name="T10" fmla="*/ 14 w 75"/>
                <a:gd name="T11" fmla="*/ 6 h 167"/>
                <a:gd name="T12" fmla="*/ 14 w 75"/>
                <a:gd name="T13" fmla="*/ 7 h 167"/>
                <a:gd name="T14" fmla="*/ 75 w 75"/>
                <a:gd name="T15" fmla="*/ 159 h 167"/>
                <a:gd name="T16" fmla="*/ 75 w 75"/>
                <a:gd name="T17" fmla="*/ 162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 h="167">
                  <a:moveTo>
                    <a:pt x="75" y="162"/>
                  </a:moveTo>
                  <a:cubicBezTo>
                    <a:pt x="75" y="163"/>
                    <a:pt x="74" y="165"/>
                    <a:pt x="73" y="165"/>
                  </a:cubicBezTo>
                  <a:cubicBezTo>
                    <a:pt x="71" y="167"/>
                    <a:pt x="69" y="166"/>
                    <a:pt x="67" y="164"/>
                  </a:cubicBezTo>
                  <a:cubicBezTo>
                    <a:pt x="65" y="159"/>
                    <a:pt x="0" y="53"/>
                    <a:pt x="5" y="5"/>
                  </a:cubicBezTo>
                  <a:cubicBezTo>
                    <a:pt x="5" y="2"/>
                    <a:pt x="7" y="0"/>
                    <a:pt x="10" y="1"/>
                  </a:cubicBezTo>
                  <a:cubicBezTo>
                    <a:pt x="12" y="1"/>
                    <a:pt x="14" y="3"/>
                    <a:pt x="14" y="6"/>
                  </a:cubicBezTo>
                  <a:cubicBezTo>
                    <a:pt x="14" y="6"/>
                    <a:pt x="14" y="6"/>
                    <a:pt x="14" y="7"/>
                  </a:cubicBezTo>
                  <a:cubicBezTo>
                    <a:pt x="9" y="53"/>
                    <a:pt x="74" y="158"/>
                    <a:pt x="75" y="159"/>
                  </a:cubicBezTo>
                  <a:cubicBezTo>
                    <a:pt x="75" y="160"/>
                    <a:pt x="75" y="161"/>
                    <a:pt x="75" y="162"/>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1" name="Freeform 813">
              <a:extLst>
                <a:ext uri="{FF2B5EF4-FFF2-40B4-BE49-F238E27FC236}">
                  <a16:creationId xmlns:a16="http://schemas.microsoft.com/office/drawing/2014/main" id="{F352E709-E23E-4ACE-A023-008619BFE149}"/>
                </a:ext>
              </a:extLst>
            </p:cNvPr>
            <p:cNvSpPr>
              <a:spLocks/>
            </p:cNvSpPr>
            <p:nvPr/>
          </p:nvSpPr>
          <p:spPr bwMode="auto">
            <a:xfrm>
              <a:off x="636" y="1175"/>
              <a:ext cx="524" cy="232"/>
            </a:xfrm>
            <a:custGeom>
              <a:avLst/>
              <a:gdLst>
                <a:gd name="T0" fmla="*/ 407 w 407"/>
                <a:gd name="T1" fmla="*/ 175 h 180"/>
                <a:gd name="T2" fmla="*/ 406 w 407"/>
                <a:gd name="T3" fmla="*/ 178 h 180"/>
                <a:gd name="T4" fmla="*/ 400 w 407"/>
                <a:gd name="T5" fmla="*/ 178 h 180"/>
                <a:gd name="T6" fmla="*/ 290 w 407"/>
                <a:gd name="T7" fmla="*/ 96 h 180"/>
                <a:gd name="T8" fmla="*/ 80 w 407"/>
                <a:gd name="T9" fmla="*/ 30 h 180"/>
                <a:gd name="T10" fmla="*/ 3 w 407"/>
                <a:gd name="T11" fmla="*/ 9 h 180"/>
                <a:gd name="T12" fmla="*/ 1 w 407"/>
                <a:gd name="T13" fmla="*/ 3 h 180"/>
                <a:gd name="T14" fmla="*/ 6 w 407"/>
                <a:gd name="T15" fmla="*/ 1 h 180"/>
                <a:gd name="T16" fmla="*/ 83 w 407"/>
                <a:gd name="T17" fmla="*/ 22 h 180"/>
                <a:gd name="T18" fmla="*/ 295 w 407"/>
                <a:gd name="T19" fmla="*/ 89 h 180"/>
                <a:gd name="T20" fmla="*/ 405 w 407"/>
                <a:gd name="T21" fmla="*/ 172 h 180"/>
                <a:gd name="T22" fmla="*/ 407 w 407"/>
                <a:gd name="T23" fmla="*/ 175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7" h="180">
                  <a:moveTo>
                    <a:pt x="407" y="175"/>
                  </a:moveTo>
                  <a:cubicBezTo>
                    <a:pt x="407" y="176"/>
                    <a:pt x="407" y="177"/>
                    <a:pt x="406" y="178"/>
                  </a:cubicBezTo>
                  <a:cubicBezTo>
                    <a:pt x="405" y="179"/>
                    <a:pt x="402" y="180"/>
                    <a:pt x="400" y="178"/>
                  </a:cubicBezTo>
                  <a:cubicBezTo>
                    <a:pt x="399" y="178"/>
                    <a:pt x="316" y="114"/>
                    <a:pt x="290" y="96"/>
                  </a:cubicBezTo>
                  <a:cubicBezTo>
                    <a:pt x="273" y="83"/>
                    <a:pt x="161" y="53"/>
                    <a:pt x="80" y="30"/>
                  </a:cubicBezTo>
                  <a:cubicBezTo>
                    <a:pt x="48" y="22"/>
                    <a:pt x="20" y="14"/>
                    <a:pt x="3" y="9"/>
                  </a:cubicBezTo>
                  <a:cubicBezTo>
                    <a:pt x="1" y="8"/>
                    <a:pt x="0" y="6"/>
                    <a:pt x="1" y="3"/>
                  </a:cubicBezTo>
                  <a:cubicBezTo>
                    <a:pt x="1" y="1"/>
                    <a:pt x="4" y="0"/>
                    <a:pt x="6" y="1"/>
                  </a:cubicBezTo>
                  <a:cubicBezTo>
                    <a:pt x="22" y="6"/>
                    <a:pt x="50" y="13"/>
                    <a:pt x="83" y="22"/>
                  </a:cubicBezTo>
                  <a:cubicBezTo>
                    <a:pt x="169" y="46"/>
                    <a:pt x="276" y="75"/>
                    <a:pt x="295" y="89"/>
                  </a:cubicBezTo>
                  <a:cubicBezTo>
                    <a:pt x="321" y="107"/>
                    <a:pt x="405" y="171"/>
                    <a:pt x="405" y="172"/>
                  </a:cubicBezTo>
                  <a:cubicBezTo>
                    <a:pt x="407" y="172"/>
                    <a:pt x="407" y="174"/>
                    <a:pt x="407" y="175"/>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2" name="Freeform 814">
              <a:extLst>
                <a:ext uri="{FF2B5EF4-FFF2-40B4-BE49-F238E27FC236}">
                  <a16:creationId xmlns:a16="http://schemas.microsoft.com/office/drawing/2014/main" id="{A0A93AA6-277F-4304-BF4F-14B3CE48907D}"/>
                </a:ext>
              </a:extLst>
            </p:cNvPr>
            <p:cNvSpPr>
              <a:spLocks/>
            </p:cNvSpPr>
            <p:nvPr/>
          </p:nvSpPr>
          <p:spPr bwMode="auto">
            <a:xfrm>
              <a:off x="685" y="1259"/>
              <a:ext cx="389" cy="177"/>
            </a:xfrm>
            <a:custGeom>
              <a:avLst/>
              <a:gdLst>
                <a:gd name="T0" fmla="*/ 36 w 302"/>
                <a:gd name="T1" fmla="*/ 138 h 138"/>
                <a:gd name="T2" fmla="*/ 204 w 302"/>
                <a:gd name="T3" fmla="*/ 66 h 138"/>
                <a:gd name="T4" fmla="*/ 178 w 302"/>
                <a:gd name="T5" fmla="*/ 26 h 138"/>
                <a:gd name="T6" fmla="*/ 36 w 302"/>
                <a:gd name="T7" fmla="*/ 138 h 138"/>
              </a:gdLst>
              <a:ahLst/>
              <a:cxnLst>
                <a:cxn ang="0">
                  <a:pos x="T0" y="T1"/>
                </a:cxn>
                <a:cxn ang="0">
                  <a:pos x="T2" y="T3"/>
                </a:cxn>
                <a:cxn ang="0">
                  <a:pos x="T4" y="T5"/>
                </a:cxn>
                <a:cxn ang="0">
                  <a:pos x="T6" y="T7"/>
                </a:cxn>
              </a:cxnLst>
              <a:rect l="0" t="0" r="r" b="b"/>
              <a:pathLst>
                <a:path w="302" h="138">
                  <a:moveTo>
                    <a:pt x="36" y="138"/>
                  </a:moveTo>
                  <a:cubicBezTo>
                    <a:pt x="36" y="138"/>
                    <a:pt x="106" y="132"/>
                    <a:pt x="204" y="66"/>
                  </a:cubicBezTo>
                  <a:cubicBezTo>
                    <a:pt x="302" y="0"/>
                    <a:pt x="234" y="24"/>
                    <a:pt x="178" y="26"/>
                  </a:cubicBezTo>
                  <a:cubicBezTo>
                    <a:pt x="121" y="29"/>
                    <a:pt x="0" y="127"/>
                    <a:pt x="36" y="138"/>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3" name="Freeform 815">
              <a:extLst>
                <a:ext uri="{FF2B5EF4-FFF2-40B4-BE49-F238E27FC236}">
                  <a16:creationId xmlns:a16="http://schemas.microsoft.com/office/drawing/2014/main" id="{5A4FF94D-A8CE-4627-8D71-EAA7EF96E394}"/>
                </a:ext>
              </a:extLst>
            </p:cNvPr>
            <p:cNvSpPr>
              <a:spLocks/>
            </p:cNvSpPr>
            <p:nvPr/>
          </p:nvSpPr>
          <p:spPr bwMode="auto">
            <a:xfrm>
              <a:off x="916" y="963"/>
              <a:ext cx="127" cy="322"/>
            </a:xfrm>
            <a:custGeom>
              <a:avLst/>
              <a:gdLst>
                <a:gd name="T0" fmla="*/ 67 w 99"/>
                <a:gd name="T1" fmla="*/ 250 h 250"/>
                <a:gd name="T2" fmla="*/ 0 w 99"/>
                <a:gd name="T3" fmla="*/ 0 h 250"/>
                <a:gd name="T4" fmla="*/ 67 w 99"/>
                <a:gd name="T5" fmla="*/ 250 h 250"/>
              </a:gdLst>
              <a:ahLst/>
              <a:cxnLst>
                <a:cxn ang="0">
                  <a:pos x="T0" y="T1"/>
                </a:cxn>
                <a:cxn ang="0">
                  <a:pos x="T2" y="T3"/>
                </a:cxn>
                <a:cxn ang="0">
                  <a:pos x="T4" y="T5"/>
                </a:cxn>
              </a:cxnLst>
              <a:rect l="0" t="0" r="r" b="b"/>
              <a:pathLst>
                <a:path w="99" h="250">
                  <a:moveTo>
                    <a:pt x="67" y="250"/>
                  </a:moveTo>
                  <a:cubicBezTo>
                    <a:pt x="67" y="250"/>
                    <a:pt x="7" y="30"/>
                    <a:pt x="0" y="0"/>
                  </a:cubicBezTo>
                  <a:cubicBezTo>
                    <a:pt x="0" y="0"/>
                    <a:pt x="99" y="104"/>
                    <a:pt x="67" y="25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4" name="Freeform 816">
              <a:extLst>
                <a:ext uri="{FF2B5EF4-FFF2-40B4-BE49-F238E27FC236}">
                  <a16:creationId xmlns:a16="http://schemas.microsoft.com/office/drawing/2014/main" id="{52C0453C-30E3-450B-8234-E160AA8EAAA7}"/>
                </a:ext>
              </a:extLst>
            </p:cNvPr>
            <p:cNvSpPr>
              <a:spLocks/>
            </p:cNvSpPr>
            <p:nvPr/>
          </p:nvSpPr>
          <p:spPr bwMode="auto">
            <a:xfrm>
              <a:off x="746" y="1285"/>
              <a:ext cx="269" cy="130"/>
            </a:xfrm>
            <a:custGeom>
              <a:avLst/>
              <a:gdLst>
                <a:gd name="T0" fmla="*/ 209 w 209"/>
                <a:gd name="T1" fmla="*/ 3 h 101"/>
                <a:gd name="T2" fmla="*/ 207 w 209"/>
                <a:gd name="T3" fmla="*/ 5 h 101"/>
                <a:gd name="T4" fmla="*/ 4 w 209"/>
                <a:gd name="T5" fmla="*/ 101 h 101"/>
                <a:gd name="T6" fmla="*/ 1 w 209"/>
                <a:gd name="T7" fmla="*/ 100 h 101"/>
                <a:gd name="T8" fmla="*/ 2 w 209"/>
                <a:gd name="T9" fmla="*/ 97 h 101"/>
                <a:gd name="T10" fmla="*/ 207 w 209"/>
                <a:gd name="T11" fmla="*/ 1 h 101"/>
                <a:gd name="T12" fmla="*/ 209 w 209"/>
                <a:gd name="T13" fmla="*/ 2 h 101"/>
                <a:gd name="T14" fmla="*/ 209 w 209"/>
                <a:gd name="T15" fmla="*/ 3 h 10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9" h="101">
                  <a:moveTo>
                    <a:pt x="209" y="3"/>
                  </a:moveTo>
                  <a:cubicBezTo>
                    <a:pt x="209" y="4"/>
                    <a:pt x="208" y="5"/>
                    <a:pt x="207" y="5"/>
                  </a:cubicBezTo>
                  <a:cubicBezTo>
                    <a:pt x="193" y="6"/>
                    <a:pt x="68" y="68"/>
                    <a:pt x="4" y="101"/>
                  </a:cubicBezTo>
                  <a:cubicBezTo>
                    <a:pt x="2" y="101"/>
                    <a:pt x="1" y="101"/>
                    <a:pt x="1" y="100"/>
                  </a:cubicBezTo>
                  <a:cubicBezTo>
                    <a:pt x="0" y="99"/>
                    <a:pt x="1" y="97"/>
                    <a:pt x="2" y="97"/>
                  </a:cubicBezTo>
                  <a:cubicBezTo>
                    <a:pt x="9" y="93"/>
                    <a:pt x="189" y="3"/>
                    <a:pt x="207" y="1"/>
                  </a:cubicBezTo>
                  <a:cubicBezTo>
                    <a:pt x="208" y="0"/>
                    <a:pt x="209" y="1"/>
                    <a:pt x="209" y="2"/>
                  </a:cubicBezTo>
                  <a:cubicBezTo>
                    <a:pt x="209" y="3"/>
                    <a:pt x="209" y="3"/>
                    <a:pt x="209" y="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5" name="Freeform 817">
              <a:extLst>
                <a:ext uri="{FF2B5EF4-FFF2-40B4-BE49-F238E27FC236}">
                  <a16:creationId xmlns:a16="http://schemas.microsoft.com/office/drawing/2014/main" id="{21FA6887-56E7-40EC-ADDF-2249CCC8D9E1}"/>
                </a:ext>
              </a:extLst>
            </p:cNvPr>
            <p:cNvSpPr>
              <a:spLocks/>
            </p:cNvSpPr>
            <p:nvPr/>
          </p:nvSpPr>
          <p:spPr bwMode="auto">
            <a:xfrm>
              <a:off x="705" y="1097"/>
              <a:ext cx="142" cy="235"/>
            </a:xfrm>
            <a:custGeom>
              <a:avLst/>
              <a:gdLst>
                <a:gd name="T0" fmla="*/ 12 w 111"/>
                <a:gd name="T1" fmla="*/ 179 h 183"/>
                <a:gd name="T2" fmla="*/ 6 w 111"/>
                <a:gd name="T3" fmla="*/ 72 h 183"/>
                <a:gd name="T4" fmla="*/ 81 w 111"/>
                <a:gd name="T5" fmla="*/ 15 h 183"/>
                <a:gd name="T6" fmla="*/ 71 w 111"/>
                <a:gd name="T7" fmla="*/ 100 h 183"/>
                <a:gd name="T8" fmla="*/ 12 w 111"/>
                <a:gd name="T9" fmla="*/ 179 h 183"/>
              </a:gdLst>
              <a:ahLst/>
              <a:cxnLst>
                <a:cxn ang="0">
                  <a:pos x="T0" y="T1"/>
                </a:cxn>
                <a:cxn ang="0">
                  <a:pos x="T2" y="T3"/>
                </a:cxn>
                <a:cxn ang="0">
                  <a:pos x="T4" y="T5"/>
                </a:cxn>
                <a:cxn ang="0">
                  <a:pos x="T6" y="T7"/>
                </a:cxn>
                <a:cxn ang="0">
                  <a:pos x="T8" y="T9"/>
                </a:cxn>
              </a:cxnLst>
              <a:rect l="0" t="0" r="r" b="b"/>
              <a:pathLst>
                <a:path w="111" h="183">
                  <a:moveTo>
                    <a:pt x="12" y="179"/>
                  </a:moveTo>
                  <a:cubicBezTo>
                    <a:pt x="12" y="179"/>
                    <a:pt x="0" y="91"/>
                    <a:pt x="6" y="72"/>
                  </a:cubicBezTo>
                  <a:cubicBezTo>
                    <a:pt x="12" y="52"/>
                    <a:pt x="73" y="0"/>
                    <a:pt x="81" y="15"/>
                  </a:cubicBezTo>
                  <a:cubicBezTo>
                    <a:pt x="89" y="30"/>
                    <a:pt x="111" y="73"/>
                    <a:pt x="71" y="100"/>
                  </a:cubicBezTo>
                  <a:cubicBezTo>
                    <a:pt x="71" y="100"/>
                    <a:pt x="70" y="183"/>
                    <a:pt x="12" y="179"/>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6" name="Freeform 818">
              <a:extLst>
                <a:ext uri="{FF2B5EF4-FFF2-40B4-BE49-F238E27FC236}">
                  <a16:creationId xmlns:a16="http://schemas.microsoft.com/office/drawing/2014/main" id="{D5CCB2A5-054C-4506-953B-9FBA85F6F076}"/>
                </a:ext>
              </a:extLst>
            </p:cNvPr>
            <p:cNvSpPr>
              <a:spLocks/>
            </p:cNvSpPr>
            <p:nvPr/>
          </p:nvSpPr>
          <p:spPr bwMode="auto">
            <a:xfrm>
              <a:off x="393" y="1083"/>
              <a:ext cx="279" cy="234"/>
            </a:xfrm>
            <a:custGeom>
              <a:avLst/>
              <a:gdLst>
                <a:gd name="T0" fmla="*/ 0 w 217"/>
                <a:gd name="T1" fmla="*/ 44 h 182"/>
                <a:gd name="T2" fmla="*/ 197 w 217"/>
                <a:gd name="T3" fmla="*/ 78 h 182"/>
                <a:gd name="T4" fmla="*/ 163 w 217"/>
                <a:gd name="T5" fmla="*/ 25 h 182"/>
                <a:gd name="T6" fmla="*/ 0 w 217"/>
                <a:gd name="T7" fmla="*/ 44 h 182"/>
              </a:gdLst>
              <a:ahLst/>
              <a:cxnLst>
                <a:cxn ang="0">
                  <a:pos x="T0" y="T1"/>
                </a:cxn>
                <a:cxn ang="0">
                  <a:pos x="T2" y="T3"/>
                </a:cxn>
                <a:cxn ang="0">
                  <a:pos x="T4" y="T5"/>
                </a:cxn>
                <a:cxn ang="0">
                  <a:pos x="T6" y="T7"/>
                </a:cxn>
              </a:cxnLst>
              <a:rect l="0" t="0" r="r" b="b"/>
              <a:pathLst>
                <a:path w="217" h="182">
                  <a:moveTo>
                    <a:pt x="0" y="44"/>
                  </a:moveTo>
                  <a:cubicBezTo>
                    <a:pt x="0" y="44"/>
                    <a:pt x="187" y="182"/>
                    <a:pt x="197" y="78"/>
                  </a:cubicBezTo>
                  <a:cubicBezTo>
                    <a:pt x="197" y="78"/>
                    <a:pt x="217" y="50"/>
                    <a:pt x="163" y="25"/>
                  </a:cubicBezTo>
                  <a:cubicBezTo>
                    <a:pt x="109" y="0"/>
                    <a:pt x="23" y="41"/>
                    <a:pt x="0" y="44"/>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7" name="Freeform 819">
              <a:extLst>
                <a:ext uri="{FF2B5EF4-FFF2-40B4-BE49-F238E27FC236}">
                  <a16:creationId xmlns:a16="http://schemas.microsoft.com/office/drawing/2014/main" id="{3C3717D3-1B95-4D34-AD33-BAD905A047B3}"/>
                </a:ext>
              </a:extLst>
            </p:cNvPr>
            <p:cNvSpPr>
              <a:spLocks/>
            </p:cNvSpPr>
            <p:nvPr/>
          </p:nvSpPr>
          <p:spPr bwMode="auto">
            <a:xfrm>
              <a:off x="427" y="1148"/>
              <a:ext cx="222" cy="44"/>
            </a:xfrm>
            <a:custGeom>
              <a:avLst/>
              <a:gdLst>
                <a:gd name="T0" fmla="*/ 173 w 173"/>
                <a:gd name="T1" fmla="*/ 27 h 34"/>
                <a:gd name="T2" fmla="*/ 171 w 173"/>
                <a:gd name="T3" fmla="*/ 29 h 34"/>
                <a:gd name="T4" fmla="*/ 2 w 173"/>
                <a:gd name="T5" fmla="*/ 5 h 34"/>
                <a:gd name="T6" fmla="*/ 0 w 173"/>
                <a:gd name="T7" fmla="*/ 2 h 34"/>
                <a:gd name="T8" fmla="*/ 3 w 173"/>
                <a:gd name="T9" fmla="*/ 0 h 34"/>
                <a:gd name="T10" fmla="*/ 171 w 173"/>
                <a:gd name="T11" fmla="*/ 25 h 34"/>
                <a:gd name="T12" fmla="*/ 173 w 173"/>
                <a:gd name="T13" fmla="*/ 27 h 34"/>
                <a:gd name="T14" fmla="*/ 173 w 173"/>
                <a:gd name="T15" fmla="*/ 27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3" h="34">
                  <a:moveTo>
                    <a:pt x="173" y="27"/>
                  </a:moveTo>
                  <a:cubicBezTo>
                    <a:pt x="173" y="28"/>
                    <a:pt x="172" y="29"/>
                    <a:pt x="171" y="29"/>
                  </a:cubicBezTo>
                  <a:cubicBezTo>
                    <a:pt x="118" y="34"/>
                    <a:pt x="6" y="6"/>
                    <a:pt x="2" y="5"/>
                  </a:cubicBezTo>
                  <a:cubicBezTo>
                    <a:pt x="1" y="4"/>
                    <a:pt x="0" y="3"/>
                    <a:pt x="0" y="2"/>
                  </a:cubicBezTo>
                  <a:cubicBezTo>
                    <a:pt x="0" y="1"/>
                    <a:pt x="2" y="0"/>
                    <a:pt x="3" y="0"/>
                  </a:cubicBezTo>
                  <a:cubicBezTo>
                    <a:pt x="4" y="1"/>
                    <a:pt x="118" y="30"/>
                    <a:pt x="171" y="25"/>
                  </a:cubicBezTo>
                  <a:cubicBezTo>
                    <a:pt x="172" y="24"/>
                    <a:pt x="173" y="25"/>
                    <a:pt x="173" y="27"/>
                  </a:cubicBezTo>
                  <a:cubicBezTo>
                    <a:pt x="173" y="27"/>
                    <a:pt x="173" y="27"/>
                    <a:pt x="173" y="27"/>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8" name="Freeform 820">
              <a:extLst>
                <a:ext uri="{FF2B5EF4-FFF2-40B4-BE49-F238E27FC236}">
                  <a16:creationId xmlns:a16="http://schemas.microsoft.com/office/drawing/2014/main" id="{3524588A-EA4F-4C49-95A7-B5DB08BCB1C1}"/>
                </a:ext>
              </a:extLst>
            </p:cNvPr>
            <p:cNvSpPr>
              <a:spLocks/>
            </p:cNvSpPr>
            <p:nvPr/>
          </p:nvSpPr>
          <p:spPr bwMode="auto">
            <a:xfrm>
              <a:off x="890" y="995"/>
              <a:ext cx="103" cy="94"/>
            </a:xfrm>
            <a:custGeom>
              <a:avLst/>
              <a:gdLst>
                <a:gd name="T0" fmla="*/ 28 w 80"/>
                <a:gd name="T1" fmla="*/ 73 h 73"/>
                <a:gd name="T2" fmla="*/ 20 w 80"/>
                <a:gd name="T3" fmla="*/ 24 h 73"/>
                <a:gd name="T4" fmla="*/ 28 w 80"/>
                <a:gd name="T5" fmla="*/ 73 h 73"/>
              </a:gdLst>
              <a:ahLst/>
              <a:cxnLst>
                <a:cxn ang="0">
                  <a:pos x="T0" y="T1"/>
                </a:cxn>
                <a:cxn ang="0">
                  <a:pos x="T2" y="T3"/>
                </a:cxn>
                <a:cxn ang="0">
                  <a:pos x="T4" y="T5"/>
                </a:cxn>
              </a:cxnLst>
              <a:rect l="0" t="0" r="r" b="b"/>
              <a:pathLst>
                <a:path w="80" h="73">
                  <a:moveTo>
                    <a:pt x="28" y="73"/>
                  </a:moveTo>
                  <a:cubicBezTo>
                    <a:pt x="28" y="73"/>
                    <a:pt x="0" y="48"/>
                    <a:pt x="20" y="24"/>
                  </a:cubicBezTo>
                  <a:cubicBezTo>
                    <a:pt x="40" y="0"/>
                    <a:pt x="80" y="46"/>
                    <a:pt x="28" y="73"/>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9" name="Freeform 821">
              <a:extLst>
                <a:ext uri="{FF2B5EF4-FFF2-40B4-BE49-F238E27FC236}">
                  <a16:creationId xmlns:a16="http://schemas.microsoft.com/office/drawing/2014/main" id="{5AB1A46B-CF4F-4A8E-B042-6A4AFC9B2C89}"/>
                </a:ext>
              </a:extLst>
            </p:cNvPr>
            <p:cNvSpPr>
              <a:spLocks/>
            </p:cNvSpPr>
            <p:nvPr/>
          </p:nvSpPr>
          <p:spPr bwMode="auto">
            <a:xfrm>
              <a:off x="918" y="1034"/>
              <a:ext cx="21" cy="59"/>
            </a:xfrm>
            <a:custGeom>
              <a:avLst/>
              <a:gdLst>
                <a:gd name="T0" fmla="*/ 16 w 16"/>
                <a:gd name="T1" fmla="*/ 2 h 46"/>
                <a:gd name="T2" fmla="*/ 16 w 16"/>
                <a:gd name="T3" fmla="*/ 3 h 46"/>
                <a:gd name="T4" fmla="*/ 8 w 16"/>
                <a:gd name="T5" fmla="*/ 43 h 46"/>
                <a:gd name="T6" fmla="*/ 7 w 16"/>
                <a:gd name="T7" fmla="*/ 45 h 46"/>
                <a:gd name="T8" fmla="*/ 4 w 16"/>
                <a:gd name="T9" fmla="*/ 44 h 46"/>
                <a:gd name="T10" fmla="*/ 12 w 16"/>
                <a:gd name="T11" fmla="*/ 1 h 46"/>
                <a:gd name="T12" fmla="*/ 15 w 16"/>
                <a:gd name="T13" fmla="*/ 0 h 46"/>
                <a:gd name="T14" fmla="*/ 16 w 16"/>
                <a:gd name="T15" fmla="*/ 2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46">
                  <a:moveTo>
                    <a:pt x="16" y="2"/>
                  </a:moveTo>
                  <a:cubicBezTo>
                    <a:pt x="16" y="3"/>
                    <a:pt x="16" y="3"/>
                    <a:pt x="16" y="3"/>
                  </a:cubicBezTo>
                  <a:cubicBezTo>
                    <a:pt x="4" y="33"/>
                    <a:pt x="8" y="42"/>
                    <a:pt x="8" y="43"/>
                  </a:cubicBezTo>
                  <a:cubicBezTo>
                    <a:pt x="9" y="44"/>
                    <a:pt x="8" y="45"/>
                    <a:pt x="7" y="45"/>
                  </a:cubicBezTo>
                  <a:cubicBezTo>
                    <a:pt x="6" y="46"/>
                    <a:pt x="5" y="45"/>
                    <a:pt x="4" y="44"/>
                  </a:cubicBezTo>
                  <a:cubicBezTo>
                    <a:pt x="4" y="43"/>
                    <a:pt x="0" y="33"/>
                    <a:pt x="12" y="1"/>
                  </a:cubicBezTo>
                  <a:cubicBezTo>
                    <a:pt x="12" y="0"/>
                    <a:pt x="14" y="0"/>
                    <a:pt x="15" y="0"/>
                  </a:cubicBezTo>
                  <a:cubicBezTo>
                    <a:pt x="16" y="1"/>
                    <a:pt x="16" y="1"/>
                    <a:pt x="16" y="2"/>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0" name="Freeform 822">
              <a:extLst>
                <a:ext uri="{FF2B5EF4-FFF2-40B4-BE49-F238E27FC236}">
                  <a16:creationId xmlns:a16="http://schemas.microsoft.com/office/drawing/2014/main" id="{CD6AF2E7-FB95-41B1-9B67-3A555587C873}"/>
                </a:ext>
              </a:extLst>
            </p:cNvPr>
            <p:cNvSpPr>
              <a:spLocks/>
            </p:cNvSpPr>
            <p:nvPr/>
          </p:nvSpPr>
          <p:spPr bwMode="auto">
            <a:xfrm>
              <a:off x="199" y="1455"/>
              <a:ext cx="654" cy="316"/>
            </a:xfrm>
            <a:custGeom>
              <a:avLst/>
              <a:gdLst>
                <a:gd name="T0" fmla="*/ 286 w 508"/>
                <a:gd name="T1" fmla="*/ 31 h 246"/>
                <a:gd name="T2" fmla="*/ 136 w 508"/>
                <a:gd name="T3" fmla="*/ 28 h 246"/>
                <a:gd name="T4" fmla="*/ 58 w 508"/>
                <a:gd name="T5" fmla="*/ 194 h 246"/>
                <a:gd name="T6" fmla="*/ 209 w 508"/>
                <a:gd name="T7" fmla="*/ 240 h 246"/>
                <a:gd name="T8" fmla="*/ 286 w 508"/>
                <a:gd name="T9" fmla="*/ 31 h 246"/>
              </a:gdLst>
              <a:ahLst/>
              <a:cxnLst>
                <a:cxn ang="0">
                  <a:pos x="T0" y="T1"/>
                </a:cxn>
                <a:cxn ang="0">
                  <a:pos x="T2" y="T3"/>
                </a:cxn>
                <a:cxn ang="0">
                  <a:pos x="T4" y="T5"/>
                </a:cxn>
                <a:cxn ang="0">
                  <a:pos x="T6" y="T7"/>
                </a:cxn>
                <a:cxn ang="0">
                  <a:pos x="T8" y="T9"/>
                </a:cxn>
              </a:cxnLst>
              <a:rect l="0" t="0" r="r" b="b"/>
              <a:pathLst>
                <a:path w="508" h="246">
                  <a:moveTo>
                    <a:pt x="286" y="31"/>
                  </a:moveTo>
                  <a:cubicBezTo>
                    <a:pt x="286" y="31"/>
                    <a:pt x="228" y="0"/>
                    <a:pt x="136" y="28"/>
                  </a:cubicBezTo>
                  <a:cubicBezTo>
                    <a:pt x="44" y="56"/>
                    <a:pt x="0" y="156"/>
                    <a:pt x="58" y="194"/>
                  </a:cubicBezTo>
                  <a:cubicBezTo>
                    <a:pt x="116" y="232"/>
                    <a:pt x="161" y="246"/>
                    <a:pt x="209" y="240"/>
                  </a:cubicBezTo>
                  <a:cubicBezTo>
                    <a:pt x="257" y="234"/>
                    <a:pt x="508" y="63"/>
                    <a:pt x="286" y="31"/>
                  </a:cubicBezTo>
                  <a:close/>
                </a:path>
              </a:pathLst>
            </a:custGeom>
            <a:solidFill>
              <a:srgbClr val="E340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1" name="Freeform 823">
              <a:extLst>
                <a:ext uri="{FF2B5EF4-FFF2-40B4-BE49-F238E27FC236}">
                  <a16:creationId xmlns:a16="http://schemas.microsoft.com/office/drawing/2014/main" id="{2AD89533-57AC-4B5A-8774-8DD06569F1B4}"/>
                </a:ext>
              </a:extLst>
            </p:cNvPr>
            <p:cNvSpPr>
              <a:spLocks/>
            </p:cNvSpPr>
            <p:nvPr/>
          </p:nvSpPr>
          <p:spPr bwMode="auto">
            <a:xfrm>
              <a:off x="390" y="1512"/>
              <a:ext cx="402" cy="357"/>
            </a:xfrm>
            <a:custGeom>
              <a:avLst/>
              <a:gdLst>
                <a:gd name="T0" fmla="*/ 313 w 313"/>
                <a:gd name="T1" fmla="*/ 0 h 277"/>
                <a:gd name="T2" fmla="*/ 35 w 313"/>
                <a:gd name="T3" fmla="*/ 104 h 277"/>
                <a:gd name="T4" fmla="*/ 42 w 313"/>
                <a:gd name="T5" fmla="*/ 251 h 277"/>
                <a:gd name="T6" fmla="*/ 265 w 313"/>
                <a:gd name="T7" fmla="*/ 152 h 277"/>
                <a:gd name="T8" fmla="*/ 313 w 313"/>
                <a:gd name="T9" fmla="*/ 0 h 277"/>
              </a:gdLst>
              <a:ahLst/>
              <a:cxnLst>
                <a:cxn ang="0">
                  <a:pos x="T0" y="T1"/>
                </a:cxn>
                <a:cxn ang="0">
                  <a:pos x="T2" y="T3"/>
                </a:cxn>
                <a:cxn ang="0">
                  <a:pos x="T4" y="T5"/>
                </a:cxn>
                <a:cxn ang="0">
                  <a:pos x="T6" y="T7"/>
                </a:cxn>
                <a:cxn ang="0">
                  <a:pos x="T8" y="T9"/>
                </a:cxn>
              </a:cxnLst>
              <a:rect l="0" t="0" r="r" b="b"/>
              <a:pathLst>
                <a:path w="313" h="277">
                  <a:moveTo>
                    <a:pt x="313" y="0"/>
                  </a:moveTo>
                  <a:cubicBezTo>
                    <a:pt x="313" y="0"/>
                    <a:pt x="70" y="30"/>
                    <a:pt x="35" y="104"/>
                  </a:cubicBezTo>
                  <a:cubicBezTo>
                    <a:pt x="0" y="178"/>
                    <a:pt x="2" y="241"/>
                    <a:pt x="42" y="251"/>
                  </a:cubicBezTo>
                  <a:cubicBezTo>
                    <a:pt x="82" y="262"/>
                    <a:pt x="229" y="277"/>
                    <a:pt x="265" y="152"/>
                  </a:cubicBezTo>
                  <a:cubicBezTo>
                    <a:pt x="288" y="70"/>
                    <a:pt x="275" y="73"/>
                    <a:pt x="313" y="0"/>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2" name="Freeform 824">
              <a:extLst>
                <a:ext uri="{FF2B5EF4-FFF2-40B4-BE49-F238E27FC236}">
                  <a16:creationId xmlns:a16="http://schemas.microsoft.com/office/drawing/2014/main" id="{69F45A58-B89A-4801-854B-E7BDFEBA1581}"/>
                </a:ext>
              </a:extLst>
            </p:cNvPr>
            <p:cNvSpPr>
              <a:spLocks/>
            </p:cNvSpPr>
            <p:nvPr/>
          </p:nvSpPr>
          <p:spPr bwMode="auto">
            <a:xfrm>
              <a:off x="516" y="1394"/>
              <a:ext cx="401" cy="345"/>
            </a:xfrm>
            <a:custGeom>
              <a:avLst/>
              <a:gdLst>
                <a:gd name="T0" fmla="*/ 312 w 312"/>
                <a:gd name="T1" fmla="*/ 76 h 268"/>
                <a:gd name="T2" fmla="*/ 159 w 312"/>
                <a:gd name="T3" fmla="*/ 157 h 268"/>
                <a:gd name="T4" fmla="*/ 55 w 312"/>
                <a:gd name="T5" fmla="*/ 244 h 268"/>
                <a:gd name="T6" fmla="*/ 76 w 312"/>
                <a:gd name="T7" fmla="*/ 131 h 268"/>
                <a:gd name="T8" fmla="*/ 148 w 312"/>
                <a:gd name="T9" fmla="*/ 117 h 268"/>
                <a:gd name="T10" fmla="*/ 170 w 312"/>
                <a:gd name="T11" fmla="*/ 58 h 268"/>
                <a:gd name="T12" fmla="*/ 175 w 312"/>
                <a:gd name="T13" fmla="*/ 47 h 268"/>
                <a:gd name="T14" fmla="*/ 212 w 312"/>
                <a:gd name="T15" fmla="*/ 15 h 268"/>
                <a:gd name="T16" fmla="*/ 312 w 312"/>
                <a:gd name="T17" fmla="*/ 76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268">
                  <a:moveTo>
                    <a:pt x="312" y="76"/>
                  </a:moveTo>
                  <a:cubicBezTo>
                    <a:pt x="312" y="76"/>
                    <a:pt x="178" y="99"/>
                    <a:pt x="159" y="157"/>
                  </a:cubicBezTo>
                  <a:cubicBezTo>
                    <a:pt x="141" y="215"/>
                    <a:pt x="96" y="268"/>
                    <a:pt x="55" y="244"/>
                  </a:cubicBezTo>
                  <a:cubicBezTo>
                    <a:pt x="14" y="221"/>
                    <a:pt x="0" y="169"/>
                    <a:pt x="76" y="131"/>
                  </a:cubicBezTo>
                  <a:cubicBezTo>
                    <a:pt x="148" y="117"/>
                    <a:pt x="148" y="117"/>
                    <a:pt x="148" y="117"/>
                  </a:cubicBezTo>
                  <a:cubicBezTo>
                    <a:pt x="148" y="117"/>
                    <a:pt x="158" y="87"/>
                    <a:pt x="170" y="58"/>
                  </a:cubicBezTo>
                  <a:cubicBezTo>
                    <a:pt x="172" y="54"/>
                    <a:pt x="174" y="50"/>
                    <a:pt x="175" y="47"/>
                  </a:cubicBezTo>
                  <a:cubicBezTo>
                    <a:pt x="189" y="15"/>
                    <a:pt x="201" y="0"/>
                    <a:pt x="212" y="15"/>
                  </a:cubicBezTo>
                  <a:cubicBezTo>
                    <a:pt x="223" y="30"/>
                    <a:pt x="271" y="75"/>
                    <a:pt x="312" y="76"/>
                  </a:cubicBezTo>
                  <a:close/>
                </a:path>
              </a:pathLst>
            </a:custGeom>
            <a:solidFill>
              <a:srgbClr val="672D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3" name="Freeform 825">
              <a:extLst>
                <a:ext uri="{FF2B5EF4-FFF2-40B4-BE49-F238E27FC236}">
                  <a16:creationId xmlns:a16="http://schemas.microsoft.com/office/drawing/2014/main" id="{5B80BB4D-DBFF-4E09-89EB-5AAE2E0DC488}"/>
                </a:ext>
              </a:extLst>
            </p:cNvPr>
            <p:cNvSpPr>
              <a:spLocks/>
            </p:cNvSpPr>
            <p:nvPr/>
          </p:nvSpPr>
          <p:spPr bwMode="auto">
            <a:xfrm>
              <a:off x="554" y="1552"/>
              <a:ext cx="152" cy="211"/>
            </a:xfrm>
            <a:custGeom>
              <a:avLst/>
              <a:gdLst>
                <a:gd name="T0" fmla="*/ 118 w 118"/>
                <a:gd name="T1" fmla="*/ 0 h 164"/>
                <a:gd name="T2" fmla="*/ 2 w 118"/>
                <a:gd name="T3" fmla="*/ 74 h 164"/>
                <a:gd name="T4" fmla="*/ 63 w 118"/>
                <a:gd name="T5" fmla="*/ 8 h 164"/>
                <a:gd name="T6" fmla="*/ 118 w 118"/>
                <a:gd name="T7" fmla="*/ 0 h 164"/>
              </a:gdLst>
              <a:ahLst/>
              <a:cxnLst>
                <a:cxn ang="0">
                  <a:pos x="T0" y="T1"/>
                </a:cxn>
                <a:cxn ang="0">
                  <a:pos x="T2" y="T3"/>
                </a:cxn>
                <a:cxn ang="0">
                  <a:pos x="T4" y="T5"/>
                </a:cxn>
                <a:cxn ang="0">
                  <a:pos x="T6" y="T7"/>
                </a:cxn>
              </a:cxnLst>
              <a:rect l="0" t="0" r="r" b="b"/>
              <a:pathLst>
                <a:path w="118" h="164">
                  <a:moveTo>
                    <a:pt x="118" y="0"/>
                  </a:moveTo>
                  <a:cubicBezTo>
                    <a:pt x="118" y="0"/>
                    <a:pt x="25" y="164"/>
                    <a:pt x="2" y="74"/>
                  </a:cubicBezTo>
                  <a:cubicBezTo>
                    <a:pt x="2" y="74"/>
                    <a:pt x="0" y="39"/>
                    <a:pt x="63" y="8"/>
                  </a:cubicBezTo>
                  <a:lnTo>
                    <a:pt x="118" y="0"/>
                  </a:ln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4" name="Freeform 826">
              <a:extLst>
                <a:ext uri="{FF2B5EF4-FFF2-40B4-BE49-F238E27FC236}">
                  <a16:creationId xmlns:a16="http://schemas.microsoft.com/office/drawing/2014/main" id="{44209318-564D-499F-B0FD-FFB2DEEC3F29}"/>
                </a:ext>
              </a:extLst>
            </p:cNvPr>
            <p:cNvSpPr>
              <a:spLocks/>
            </p:cNvSpPr>
            <p:nvPr/>
          </p:nvSpPr>
          <p:spPr bwMode="auto">
            <a:xfrm>
              <a:off x="273" y="1265"/>
              <a:ext cx="439" cy="268"/>
            </a:xfrm>
            <a:custGeom>
              <a:avLst/>
              <a:gdLst>
                <a:gd name="T0" fmla="*/ 254 w 342"/>
                <a:gd name="T1" fmla="*/ 118 h 208"/>
                <a:gd name="T2" fmla="*/ 38 w 342"/>
                <a:gd name="T3" fmla="*/ 42 h 208"/>
                <a:gd name="T4" fmla="*/ 36 w 342"/>
                <a:gd name="T5" fmla="*/ 80 h 208"/>
                <a:gd name="T6" fmla="*/ 240 w 342"/>
                <a:gd name="T7" fmla="*/ 191 h 208"/>
                <a:gd name="T8" fmla="*/ 254 w 342"/>
                <a:gd name="T9" fmla="*/ 118 h 208"/>
              </a:gdLst>
              <a:ahLst/>
              <a:cxnLst>
                <a:cxn ang="0">
                  <a:pos x="T0" y="T1"/>
                </a:cxn>
                <a:cxn ang="0">
                  <a:pos x="T2" y="T3"/>
                </a:cxn>
                <a:cxn ang="0">
                  <a:pos x="T4" y="T5"/>
                </a:cxn>
                <a:cxn ang="0">
                  <a:pos x="T6" y="T7"/>
                </a:cxn>
                <a:cxn ang="0">
                  <a:pos x="T8" y="T9"/>
                </a:cxn>
              </a:cxnLst>
              <a:rect l="0" t="0" r="r" b="b"/>
              <a:pathLst>
                <a:path w="342" h="208">
                  <a:moveTo>
                    <a:pt x="254" y="118"/>
                  </a:moveTo>
                  <a:cubicBezTo>
                    <a:pt x="254" y="118"/>
                    <a:pt x="135" y="0"/>
                    <a:pt x="38" y="42"/>
                  </a:cubicBezTo>
                  <a:cubicBezTo>
                    <a:pt x="38" y="42"/>
                    <a:pt x="0" y="63"/>
                    <a:pt x="36" y="80"/>
                  </a:cubicBezTo>
                  <a:cubicBezTo>
                    <a:pt x="72" y="98"/>
                    <a:pt x="240" y="191"/>
                    <a:pt x="240" y="191"/>
                  </a:cubicBezTo>
                  <a:cubicBezTo>
                    <a:pt x="240" y="191"/>
                    <a:pt x="342" y="208"/>
                    <a:pt x="254" y="118"/>
                  </a:cubicBezTo>
                  <a:close/>
                </a:path>
              </a:pathLst>
            </a:custGeom>
            <a:solidFill>
              <a:srgbClr val="C93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5" name="Freeform 827">
              <a:extLst>
                <a:ext uri="{FF2B5EF4-FFF2-40B4-BE49-F238E27FC236}">
                  <a16:creationId xmlns:a16="http://schemas.microsoft.com/office/drawing/2014/main" id="{5655C829-54A5-4CE0-B643-CCE7F11B02EB}"/>
                </a:ext>
              </a:extLst>
            </p:cNvPr>
            <p:cNvSpPr>
              <a:spLocks/>
            </p:cNvSpPr>
            <p:nvPr/>
          </p:nvSpPr>
          <p:spPr bwMode="auto">
            <a:xfrm>
              <a:off x="530" y="1250"/>
              <a:ext cx="204" cy="345"/>
            </a:xfrm>
            <a:custGeom>
              <a:avLst/>
              <a:gdLst>
                <a:gd name="T0" fmla="*/ 104 w 159"/>
                <a:gd name="T1" fmla="*/ 133 h 268"/>
                <a:gd name="T2" fmla="*/ 42 w 159"/>
                <a:gd name="T3" fmla="*/ 37 h 268"/>
                <a:gd name="T4" fmla="*/ 5 w 159"/>
                <a:gd name="T5" fmla="*/ 73 h 268"/>
                <a:gd name="T6" fmla="*/ 31 w 159"/>
                <a:gd name="T7" fmla="*/ 129 h 268"/>
                <a:gd name="T8" fmla="*/ 21 w 159"/>
                <a:gd name="T9" fmla="*/ 222 h 268"/>
                <a:gd name="T10" fmla="*/ 137 w 159"/>
                <a:gd name="T11" fmla="*/ 235 h 268"/>
                <a:gd name="T12" fmla="*/ 159 w 159"/>
                <a:gd name="T13" fmla="*/ 173 h 268"/>
                <a:gd name="T14" fmla="*/ 104 w 159"/>
                <a:gd name="T15" fmla="*/ 133 h 2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9" h="268">
                  <a:moveTo>
                    <a:pt x="104" y="133"/>
                  </a:moveTo>
                  <a:cubicBezTo>
                    <a:pt x="56" y="63"/>
                    <a:pt x="62" y="67"/>
                    <a:pt x="42" y="37"/>
                  </a:cubicBezTo>
                  <a:cubicBezTo>
                    <a:pt x="21" y="7"/>
                    <a:pt x="10" y="0"/>
                    <a:pt x="5" y="73"/>
                  </a:cubicBezTo>
                  <a:cubicBezTo>
                    <a:pt x="0" y="147"/>
                    <a:pt x="34" y="94"/>
                    <a:pt x="31" y="129"/>
                  </a:cubicBezTo>
                  <a:cubicBezTo>
                    <a:pt x="27" y="165"/>
                    <a:pt x="2" y="201"/>
                    <a:pt x="21" y="222"/>
                  </a:cubicBezTo>
                  <a:cubicBezTo>
                    <a:pt x="40" y="243"/>
                    <a:pt x="88" y="268"/>
                    <a:pt x="137" y="235"/>
                  </a:cubicBezTo>
                  <a:cubicBezTo>
                    <a:pt x="159" y="173"/>
                    <a:pt x="159" y="173"/>
                    <a:pt x="159" y="173"/>
                  </a:cubicBezTo>
                  <a:cubicBezTo>
                    <a:pt x="159" y="173"/>
                    <a:pt x="127" y="166"/>
                    <a:pt x="104" y="133"/>
                  </a:cubicBezTo>
                  <a:close/>
                </a:path>
              </a:pathLst>
            </a:custGeom>
            <a:solidFill>
              <a:srgbClr val="3B2C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6" name="Freeform 828">
              <a:extLst>
                <a:ext uri="{FF2B5EF4-FFF2-40B4-BE49-F238E27FC236}">
                  <a16:creationId xmlns:a16="http://schemas.microsoft.com/office/drawing/2014/main" id="{00EAF363-C225-429D-A5D6-B7762E860E2C}"/>
                </a:ext>
              </a:extLst>
            </p:cNvPr>
            <p:cNvSpPr>
              <a:spLocks/>
            </p:cNvSpPr>
            <p:nvPr/>
          </p:nvSpPr>
          <p:spPr bwMode="auto">
            <a:xfrm>
              <a:off x="546" y="1138"/>
              <a:ext cx="505" cy="427"/>
            </a:xfrm>
            <a:custGeom>
              <a:avLst/>
              <a:gdLst>
                <a:gd name="T0" fmla="*/ 356 w 392"/>
                <a:gd name="T1" fmla="*/ 128 h 332"/>
                <a:gd name="T2" fmla="*/ 112 w 392"/>
                <a:gd name="T3" fmla="*/ 38 h 332"/>
                <a:gd name="T4" fmla="*/ 0 w 392"/>
                <a:gd name="T5" fmla="*/ 147 h 332"/>
                <a:gd name="T6" fmla="*/ 138 w 392"/>
                <a:gd name="T7" fmla="*/ 287 h 332"/>
                <a:gd name="T8" fmla="*/ 356 w 392"/>
                <a:gd name="T9" fmla="*/ 128 h 332"/>
              </a:gdLst>
              <a:ahLst/>
              <a:cxnLst>
                <a:cxn ang="0">
                  <a:pos x="T0" y="T1"/>
                </a:cxn>
                <a:cxn ang="0">
                  <a:pos x="T2" y="T3"/>
                </a:cxn>
                <a:cxn ang="0">
                  <a:pos x="T4" y="T5"/>
                </a:cxn>
                <a:cxn ang="0">
                  <a:pos x="T6" y="T7"/>
                </a:cxn>
                <a:cxn ang="0">
                  <a:pos x="T8" y="T9"/>
                </a:cxn>
              </a:cxnLst>
              <a:rect l="0" t="0" r="r" b="b"/>
              <a:pathLst>
                <a:path w="392" h="332">
                  <a:moveTo>
                    <a:pt x="356" y="128"/>
                  </a:moveTo>
                  <a:cubicBezTo>
                    <a:pt x="356" y="128"/>
                    <a:pt x="234" y="0"/>
                    <a:pt x="112" y="38"/>
                  </a:cubicBezTo>
                  <a:cubicBezTo>
                    <a:pt x="112" y="38"/>
                    <a:pt x="21" y="69"/>
                    <a:pt x="0" y="147"/>
                  </a:cubicBezTo>
                  <a:cubicBezTo>
                    <a:pt x="0" y="147"/>
                    <a:pt x="9" y="242"/>
                    <a:pt x="138" y="287"/>
                  </a:cubicBezTo>
                  <a:cubicBezTo>
                    <a:pt x="266" y="332"/>
                    <a:pt x="392" y="127"/>
                    <a:pt x="356" y="128"/>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7" name="Freeform 829">
              <a:extLst>
                <a:ext uri="{FF2B5EF4-FFF2-40B4-BE49-F238E27FC236}">
                  <a16:creationId xmlns:a16="http://schemas.microsoft.com/office/drawing/2014/main" id="{590B55F7-23DB-4E55-BE5D-2FEA2F36D50B}"/>
                </a:ext>
              </a:extLst>
            </p:cNvPr>
            <p:cNvSpPr>
              <a:spLocks/>
            </p:cNvSpPr>
            <p:nvPr/>
          </p:nvSpPr>
          <p:spPr bwMode="auto">
            <a:xfrm>
              <a:off x="773" y="1314"/>
              <a:ext cx="446" cy="449"/>
            </a:xfrm>
            <a:custGeom>
              <a:avLst/>
              <a:gdLst>
                <a:gd name="T0" fmla="*/ 187 w 347"/>
                <a:gd name="T1" fmla="*/ 0 h 349"/>
                <a:gd name="T2" fmla="*/ 38 w 347"/>
                <a:gd name="T3" fmla="*/ 192 h 349"/>
                <a:gd name="T4" fmla="*/ 249 w 347"/>
                <a:gd name="T5" fmla="*/ 226 h 349"/>
                <a:gd name="T6" fmla="*/ 187 w 347"/>
                <a:gd name="T7" fmla="*/ 0 h 349"/>
              </a:gdLst>
              <a:ahLst/>
              <a:cxnLst>
                <a:cxn ang="0">
                  <a:pos x="T0" y="T1"/>
                </a:cxn>
                <a:cxn ang="0">
                  <a:pos x="T2" y="T3"/>
                </a:cxn>
                <a:cxn ang="0">
                  <a:pos x="T4" y="T5"/>
                </a:cxn>
                <a:cxn ang="0">
                  <a:pos x="T6" y="T7"/>
                </a:cxn>
              </a:cxnLst>
              <a:rect l="0" t="0" r="r" b="b"/>
              <a:pathLst>
                <a:path w="347" h="349">
                  <a:moveTo>
                    <a:pt x="187" y="0"/>
                  </a:moveTo>
                  <a:cubicBezTo>
                    <a:pt x="187" y="0"/>
                    <a:pt x="0" y="36"/>
                    <a:pt x="38" y="192"/>
                  </a:cubicBezTo>
                  <a:cubicBezTo>
                    <a:pt x="75" y="349"/>
                    <a:pt x="229" y="246"/>
                    <a:pt x="249" y="226"/>
                  </a:cubicBezTo>
                  <a:cubicBezTo>
                    <a:pt x="269" y="207"/>
                    <a:pt x="347" y="102"/>
                    <a:pt x="187" y="0"/>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8" name="Freeform 830">
              <a:extLst>
                <a:ext uri="{FF2B5EF4-FFF2-40B4-BE49-F238E27FC236}">
                  <a16:creationId xmlns:a16="http://schemas.microsoft.com/office/drawing/2014/main" id="{7CC0DC6B-97CC-4E36-9A20-A1283234559C}"/>
                </a:ext>
              </a:extLst>
            </p:cNvPr>
            <p:cNvSpPr>
              <a:spLocks/>
            </p:cNvSpPr>
            <p:nvPr/>
          </p:nvSpPr>
          <p:spPr bwMode="auto">
            <a:xfrm>
              <a:off x="827" y="1361"/>
              <a:ext cx="278" cy="432"/>
            </a:xfrm>
            <a:custGeom>
              <a:avLst/>
              <a:gdLst>
                <a:gd name="T0" fmla="*/ 143 w 216"/>
                <a:gd name="T1" fmla="*/ 0 h 336"/>
                <a:gd name="T2" fmla="*/ 31 w 216"/>
                <a:gd name="T3" fmla="*/ 149 h 336"/>
                <a:gd name="T4" fmla="*/ 143 w 216"/>
                <a:gd name="T5" fmla="*/ 0 h 336"/>
              </a:gdLst>
              <a:ahLst/>
              <a:cxnLst>
                <a:cxn ang="0">
                  <a:pos x="T0" y="T1"/>
                </a:cxn>
                <a:cxn ang="0">
                  <a:pos x="T2" y="T3"/>
                </a:cxn>
                <a:cxn ang="0">
                  <a:pos x="T4" y="T5"/>
                </a:cxn>
              </a:cxnLst>
              <a:rect l="0" t="0" r="r" b="b"/>
              <a:pathLst>
                <a:path w="216" h="336">
                  <a:moveTo>
                    <a:pt x="143" y="0"/>
                  </a:moveTo>
                  <a:cubicBezTo>
                    <a:pt x="143" y="0"/>
                    <a:pt x="216" y="336"/>
                    <a:pt x="31" y="149"/>
                  </a:cubicBezTo>
                  <a:cubicBezTo>
                    <a:pt x="0" y="118"/>
                    <a:pt x="155" y="39"/>
                    <a:pt x="143" y="0"/>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9" name="Freeform 831">
              <a:extLst>
                <a:ext uri="{FF2B5EF4-FFF2-40B4-BE49-F238E27FC236}">
                  <a16:creationId xmlns:a16="http://schemas.microsoft.com/office/drawing/2014/main" id="{668F033A-1694-4539-92A6-97A967E0B76E}"/>
                </a:ext>
              </a:extLst>
            </p:cNvPr>
            <p:cNvSpPr>
              <a:spLocks/>
            </p:cNvSpPr>
            <p:nvPr/>
          </p:nvSpPr>
          <p:spPr bwMode="auto">
            <a:xfrm>
              <a:off x="998" y="1160"/>
              <a:ext cx="419" cy="331"/>
            </a:xfrm>
            <a:custGeom>
              <a:avLst/>
              <a:gdLst>
                <a:gd name="T0" fmla="*/ 32 w 326"/>
                <a:gd name="T1" fmla="*/ 95 h 257"/>
                <a:gd name="T2" fmla="*/ 245 w 326"/>
                <a:gd name="T3" fmla="*/ 48 h 257"/>
                <a:gd name="T4" fmla="*/ 233 w 326"/>
                <a:gd name="T5" fmla="*/ 218 h 257"/>
                <a:gd name="T6" fmla="*/ 17 w 326"/>
                <a:gd name="T7" fmla="*/ 134 h 257"/>
                <a:gd name="T8" fmla="*/ 32 w 326"/>
                <a:gd name="T9" fmla="*/ 95 h 257"/>
              </a:gdLst>
              <a:ahLst/>
              <a:cxnLst>
                <a:cxn ang="0">
                  <a:pos x="T0" y="T1"/>
                </a:cxn>
                <a:cxn ang="0">
                  <a:pos x="T2" y="T3"/>
                </a:cxn>
                <a:cxn ang="0">
                  <a:pos x="T4" y="T5"/>
                </a:cxn>
                <a:cxn ang="0">
                  <a:pos x="T6" y="T7"/>
                </a:cxn>
                <a:cxn ang="0">
                  <a:pos x="T8" y="T9"/>
                </a:cxn>
              </a:cxnLst>
              <a:rect l="0" t="0" r="r" b="b"/>
              <a:pathLst>
                <a:path w="326" h="257">
                  <a:moveTo>
                    <a:pt x="32" y="95"/>
                  </a:moveTo>
                  <a:cubicBezTo>
                    <a:pt x="32" y="95"/>
                    <a:pt x="165" y="0"/>
                    <a:pt x="245" y="48"/>
                  </a:cubicBezTo>
                  <a:cubicBezTo>
                    <a:pt x="326" y="96"/>
                    <a:pt x="287" y="197"/>
                    <a:pt x="233" y="218"/>
                  </a:cubicBezTo>
                  <a:cubicBezTo>
                    <a:pt x="180" y="239"/>
                    <a:pt x="77" y="257"/>
                    <a:pt x="17" y="134"/>
                  </a:cubicBezTo>
                  <a:cubicBezTo>
                    <a:pt x="17" y="134"/>
                    <a:pt x="0" y="115"/>
                    <a:pt x="32" y="95"/>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0" name="Freeform 832">
              <a:extLst>
                <a:ext uri="{FF2B5EF4-FFF2-40B4-BE49-F238E27FC236}">
                  <a16:creationId xmlns:a16="http://schemas.microsoft.com/office/drawing/2014/main" id="{FAA61CA4-4CEF-416E-A849-DAB9D3B60AEF}"/>
                </a:ext>
              </a:extLst>
            </p:cNvPr>
            <p:cNvSpPr>
              <a:spLocks/>
            </p:cNvSpPr>
            <p:nvPr/>
          </p:nvSpPr>
          <p:spPr bwMode="auto">
            <a:xfrm>
              <a:off x="932" y="1214"/>
              <a:ext cx="404" cy="262"/>
            </a:xfrm>
            <a:custGeom>
              <a:avLst/>
              <a:gdLst>
                <a:gd name="T0" fmla="*/ 117 w 314"/>
                <a:gd name="T1" fmla="*/ 51 h 204"/>
                <a:gd name="T2" fmla="*/ 282 w 314"/>
                <a:gd name="T3" fmla="*/ 59 h 204"/>
                <a:gd name="T4" fmla="*/ 125 w 314"/>
                <a:gd name="T5" fmla="*/ 128 h 204"/>
                <a:gd name="T6" fmla="*/ 117 w 314"/>
                <a:gd name="T7" fmla="*/ 51 h 204"/>
              </a:gdLst>
              <a:ahLst/>
              <a:cxnLst>
                <a:cxn ang="0">
                  <a:pos x="T0" y="T1"/>
                </a:cxn>
                <a:cxn ang="0">
                  <a:pos x="T2" y="T3"/>
                </a:cxn>
                <a:cxn ang="0">
                  <a:pos x="T4" y="T5"/>
                </a:cxn>
                <a:cxn ang="0">
                  <a:pos x="T6" y="T7"/>
                </a:cxn>
              </a:cxnLst>
              <a:rect l="0" t="0" r="r" b="b"/>
              <a:pathLst>
                <a:path w="314" h="204">
                  <a:moveTo>
                    <a:pt x="117" y="51"/>
                  </a:moveTo>
                  <a:cubicBezTo>
                    <a:pt x="117" y="51"/>
                    <a:pt x="250" y="0"/>
                    <a:pt x="282" y="59"/>
                  </a:cubicBezTo>
                  <a:cubicBezTo>
                    <a:pt x="314" y="117"/>
                    <a:pt x="250" y="204"/>
                    <a:pt x="125" y="128"/>
                  </a:cubicBezTo>
                  <a:cubicBezTo>
                    <a:pt x="0" y="53"/>
                    <a:pt x="102" y="65"/>
                    <a:pt x="117" y="51"/>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1" name="Freeform 833">
              <a:extLst>
                <a:ext uri="{FF2B5EF4-FFF2-40B4-BE49-F238E27FC236}">
                  <a16:creationId xmlns:a16="http://schemas.microsoft.com/office/drawing/2014/main" id="{11BA35F9-43DC-4B0B-AE8B-FA2FF6E8EF7A}"/>
                </a:ext>
              </a:extLst>
            </p:cNvPr>
            <p:cNvSpPr>
              <a:spLocks/>
            </p:cNvSpPr>
            <p:nvPr/>
          </p:nvSpPr>
          <p:spPr bwMode="auto">
            <a:xfrm>
              <a:off x="972" y="887"/>
              <a:ext cx="419" cy="493"/>
            </a:xfrm>
            <a:custGeom>
              <a:avLst/>
              <a:gdLst>
                <a:gd name="T0" fmla="*/ 184 w 326"/>
                <a:gd name="T1" fmla="*/ 227 h 383"/>
                <a:gd name="T2" fmla="*/ 203 w 326"/>
                <a:gd name="T3" fmla="*/ 22 h 383"/>
                <a:gd name="T4" fmla="*/ 15 w 326"/>
                <a:gd name="T5" fmla="*/ 249 h 383"/>
                <a:gd name="T6" fmla="*/ 184 w 326"/>
                <a:gd name="T7" fmla="*/ 227 h 383"/>
              </a:gdLst>
              <a:ahLst/>
              <a:cxnLst>
                <a:cxn ang="0">
                  <a:pos x="T0" y="T1"/>
                </a:cxn>
                <a:cxn ang="0">
                  <a:pos x="T2" y="T3"/>
                </a:cxn>
                <a:cxn ang="0">
                  <a:pos x="T4" y="T5"/>
                </a:cxn>
                <a:cxn ang="0">
                  <a:pos x="T6" y="T7"/>
                </a:cxn>
              </a:cxnLst>
              <a:rect l="0" t="0" r="r" b="b"/>
              <a:pathLst>
                <a:path w="326" h="383">
                  <a:moveTo>
                    <a:pt x="184" y="227"/>
                  </a:moveTo>
                  <a:cubicBezTo>
                    <a:pt x="184" y="227"/>
                    <a:pt x="326" y="44"/>
                    <a:pt x="203" y="22"/>
                  </a:cubicBezTo>
                  <a:cubicBezTo>
                    <a:pt x="80" y="0"/>
                    <a:pt x="0" y="158"/>
                    <a:pt x="15" y="249"/>
                  </a:cubicBezTo>
                  <a:cubicBezTo>
                    <a:pt x="30" y="340"/>
                    <a:pt x="36" y="383"/>
                    <a:pt x="184" y="227"/>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2" name="Freeform 834">
              <a:extLst>
                <a:ext uri="{FF2B5EF4-FFF2-40B4-BE49-F238E27FC236}">
                  <a16:creationId xmlns:a16="http://schemas.microsoft.com/office/drawing/2014/main" id="{BF715D20-09DE-4AA4-8507-56953B0DE488}"/>
                </a:ext>
              </a:extLst>
            </p:cNvPr>
            <p:cNvSpPr>
              <a:spLocks/>
            </p:cNvSpPr>
            <p:nvPr/>
          </p:nvSpPr>
          <p:spPr bwMode="auto">
            <a:xfrm>
              <a:off x="1017" y="954"/>
              <a:ext cx="223" cy="329"/>
            </a:xfrm>
            <a:custGeom>
              <a:avLst/>
              <a:gdLst>
                <a:gd name="T0" fmla="*/ 0 w 173"/>
                <a:gd name="T1" fmla="*/ 256 h 256"/>
                <a:gd name="T2" fmla="*/ 99 w 173"/>
                <a:gd name="T3" fmla="*/ 24 h 256"/>
                <a:gd name="T4" fmla="*/ 0 w 173"/>
                <a:gd name="T5" fmla="*/ 256 h 256"/>
              </a:gdLst>
              <a:ahLst/>
              <a:cxnLst>
                <a:cxn ang="0">
                  <a:pos x="T0" y="T1"/>
                </a:cxn>
                <a:cxn ang="0">
                  <a:pos x="T2" y="T3"/>
                </a:cxn>
                <a:cxn ang="0">
                  <a:pos x="T4" y="T5"/>
                </a:cxn>
              </a:cxnLst>
              <a:rect l="0" t="0" r="r" b="b"/>
              <a:pathLst>
                <a:path w="173" h="256">
                  <a:moveTo>
                    <a:pt x="0" y="256"/>
                  </a:moveTo>
                  <a:cubicBezTo>
                    <a:pt x="0" y="256"/>
                    <a:pt x="26" y="49"/>
                    <a:pt x="99" y="24"/>
                  </a:cubicBezTo>
                  <a:cubicBezTo>
                    <a:pt x="173" y="0"/>
                    <a:pt x="169" y="121"/>
                    <a:pt x="0" y="256"/>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3" name="Freeform 835">
              <a:extLst>
                <a:ext uri="{FF2B5EF4-FFF2-40B4-BE49-F238E27FC236}">
                  <a16:creationId xmlns:a16="http://schemas.microsoft.com/office/drawing/2014/main" id="{762EC9D2-D945-4F7D-937A-C9C1CC7EC359}"/>
                </a:ext>
              </a:extLst>
            </p:cNvPr>
            <p:cNvSpPr>
              <a:spLocks/>
            </p:cNvSpPr>
            <p:nvPr/>
          </p:nvSpPr>
          <p:spPr bwMode="auto">
            <a:xfrm>
              <a:off x="721" y="862"/>
              <a:ext cx="358" cy="553"/>
            </a:xfrm>
            <a:custGeom>
              <a:avLst/>
              <a:gdLst>
                <a:gd name="T0" fmla="*/ 235 w 278"/>
                <a:gd name="T1" fmla="*/ 345 h 430"/>
                <a:gd name="T2" fmla="*/ 68 w 278"/>
                <a:gd name="T3" fmla="*/ 5 h 430"/>
                <a:gd name="T4" fmla="*/ 1 w 278"/>
                <a:gd name="T5" fmla="*/ 139 h 430"/>
                <a:gd name="T6" fmla="*/ 101 w 278"/>
                <a:gd name="T7" fmla="*/ 326 h 430"/>
                <a:gd name="T8" fmla="*/ 235 w 278"/>
                <a:gd name="T9" fmla="*/ 345 h 430"/>
              </a:gdLst>
              <a:ahLst/>
              <a:cxnLst>
                <a:cxn ang="0">
                  <a:pos x="T0" y="T1"/>
                </a:cxn>
                <a:cxn ang="0">
                  <a:pos x="T2" y="T3"/>
                </a:cxn>
                <a:cxn ang="0">
                  <a:pos x="T4" y="T5"/>
                </a:cxn>
                <a:cxn ang="0">
                  <a:pos x="T6" y="T7"/>
                </a:cxn>
                <a:cxn ang="0">
                  <a:pos x="T8" y="T9"/>
                </a:cxn>
              </a:cxnLst>
              <a:rect l="0" t="0" r="r" b="b"/>
              <a:pathLst>
                <a:path w="278" h="430">
                  <a:moveTo>
                    <a:pt x="235" y="345"/>
                  </a:moveTo>
                  <a:cubicBezTo>
                    <a:pt x="235" y="345"/>
                    <a:pt x="278" y="23"/>
                    <a:pt x="68" y="5"/>
                  </a:cubicBezTo>
                  <a:cubicBezTo>
                    <a:pt x="68" y="5"/>
                    <a:pt x="0" y="0"/>
                    <a:pt x="1" y="139"/>
                  </a:cubicBezTo>
                  <a:cubicBezTo>
                    <a:pt x="2" y="277"/>
                    <a:pt x="101" y="326"/>
                    <a:pt x="101" y="326"/>
                  </a:cubicBezTo>
                  <a:cubicBezTo>
                    <a:pt x="101" y="326"/>
                    <a:pt x="234" y="430"/>
                    <a:pt x="235" y="345"/>
                  </a:cubicBezTo>
                  <a:close/>
                </a:path>
              </a:pathLst>
            </a:custGeom>
            <a:solidFill>
              <a:srgbClr val="FFD3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4" name="Freeform 836">
              <a:extLst>
                <a:ext uri="{FF2B5EF4-FFF2-40B4-BE49-F238E27FC236}">
                  <a16:creationId xmlns:a16="http://schemas.microsoft.com/office/drawing/2014/main" id="{CF84AE6A-9714-460B-B2E7-7B208512631C}"/>
                </a:ext>
              </a:extLst>
            </p:cNvPr>
            <p:cNvSpPr>
              <a:spLocks/>
            </p:cNvSpPr>
            <p:nvPr/>
          </p:nvSpPr>
          <p:spPr bwMode="auto">
            <a:xfrm>
              <a:off x="715" y="975"/>
              <a:ext cx="314" cy="344"/>
            </a:xfrm>
            <a:custGeom>
              <a:avLst/>
              <a:gdLst>
                <a:gd name="T0" fmla="*/ 229 w 244"/>
                <a:gd name="T1" fmla="*/ 224 h 268"/>
                <a:gd name="T2" fmla="*/ 122 w 244"/>
                <a:gd name="T3" fmla="*/ 27 h 268"/>
                <a:gd name="T4" fmla="*/ 128 w 244"/>
                <a:gd name="T5" fmla="*/ 221 h 268"/>
                <a:gd name="T6" fmla="*/ 229 w 244"/>
                <a:gd name="T7" fmla="*/ 224 h 268"/>
              </a:gdLst>
              <a:ahLst/>
              <a:cxnLst>
                <a:cxn ang="0">
                  <a:pos x="T0" y="T1"/>
                </a:cxn>
                <a:cxn ang="0">
                  <a:pos x="T2" y="T3"/>
                </a:cxn>
                <a:cxn ang="0">
                  <a:pos x="T4" y="T5"/>
                </a:cxn>
                <a:cxn ang="0">
                  <a:pos x="T6" y="T7"/>
                </a:cxn>
              </a:cxnLst>
              <a:rect l="0" t="0" r="r" b="b"/>
              <a:pathLst>
                <a:path w="244" h="268">
                  <a:moveTo>
                    <a:pt x="229" y="224"/>
                  </a:moveTo>
                  <a:cubicBezTo>
                    <a:pt x="229" y="224"/>
                    <a:pt x="244" y="0"/>
                    <a:pt x="122" y="27"/>
                  </a:cubicBezTo>
                  <a:cubicBezTo>
                    <a:pt x="0" y="54"/>
                    <a:pt x="53" y="174"/>
                    <a:pt x="128" y="221"/>
                  </a:cubicBezTo>
                  <a:cubicBezTo>
                    <a:pt x="204" y="268"/>
                    <a:pt x="240" y="261"/>
                    <a:pt x="229" y="224"/>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5" name="Freeform 837">
              <a:extLst>
                <a:ext uri="{FF2B5EF4-FFF2-40B4-BE49-F238E27FC236}">
                  <a16:creationId xmlns:a16="http://schemas.microsoft.com/office/drawing/2014/main" id="{21880907-54A3-4823-89EE-0E570CDB3FBC}"/>
                </a:ext>
              </a:extLst>
            </p:cNvPr>
            <p:cNvSpPr>
              <a:spLocks/>
            </p:cNvSpPr>
            <p:nvPr/>
          </p:nvSpPr>
          <p:spPr bwMode="auto">
            <a:xfrm>
              <a:off x="541" y="1213"/>
              <a:ext cx="438" cy="303"/>
            </a:xfrm>
            <a:custGeom>
              <a:avLst/>
              <a:gdLst>
                <a:gd name="T0" fmla="*/ 340 w 340"/>
                <a:gd name="T1" fmla="*/ 99 h 236"/>
                <a:gd name="T2" fmla="*/ 96 w 340"/>
                <a:gd name="T3" fmla="*/ 67 h 236"/>
                <a:gd name="T4" fmla="*/ 222 w 340"/>
                <a:gd name="T5" fmla="*/ 196 h 236"/>
                <a:gd name="T6" fmla="*/ 340 w 340"/>
                <a:gd name="T7" fmla="*/ 99 h 236"/>
              </a:gdLst>
              <a:ahLst/>
              <a:cxnLst>
                <a:cxn ang="0">
                  <a:pos x="T0" y="T1"/>
                </a:cxn>
                <a:cxn ang="0">
                  <a:pos x="T2" y="T3"/>
                </a:cxn>
                <a:cxn ang="0">
                  <a:pos x="T4" y="T5"/>
                </a:cxn>
                <a:cxn ang="0">
                  <a:pos x="T6" y="T7"/>
                </a:cxn>
              </a:cxnLst>
              <a:rect l="0" t="0" r="r" b="b"/>
              <a:pathLst>
                <a:path w="340" h="236">
                  <a:moveTo>
                    <a:pt x="340" y="99"/>
                  </a:moveTo>
                  <a:cubicBezTo>
                    <a:pt x="340" y="99"/>
                    <a:pt x="191" y="0"/>
                    <a:pt x="96" y="67"/>
                  </a:cubicBezTo>
                  <a:cubicBezTo>
                    <a:pt x="0" y="133"/>
                    <a:pt x="162" y="236"/>
                    <a:pt x="222" y="196"/>
                  </a:cubicBezTo>
                  <a:cubicBezTo>
                    <a:pt x="282" y="155"/>
                    <a:pt x="340" y="99"/>
                    <a:pt x="340" y="99"/>
                  </a:cubicBezTo>
                  <a:close/>
                </a:path>
              </a:pathLst>
            </a:custGeom>
            <a:solidFill>
              <a:srgbClr val="FFE4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6" name="Freeform 838">
              <a:extLst>
                <a:ext uri="{FF2B5EF4-FFF2-40B4-BE49-F238E27FC236}">
                  <a16:creationId xmlns:a16="http://schemas.microsoft.com/office/drawing/2014/main" id="{8D5C70B6-9D97-4F32-8173-71282B17D6D4}"/>
                </a:ext>
              </a:extLst>
            </p:cNvPr>
            <p:cNvSpPr>
              <a:spLocks/>
            </p:cNvSpPr>
            <p:nvPr/>
          </p:nvSpPr>
          <p:spPr bwMode="auto">
            <a:xfrm>
              <a:off x="788" y="1094"/>
              <a:ext cx="444" cy="448"/>
            </a:xfrm>
            <a:custGeom>
              <a:avLst/>
              <a:gdLst>
                <a:gd name="T0" fmla="*/ 245 w 345"/>
                <a:gd name="T1" fmla="*/ 100 h 348"/>
                <a:gd name="T2" fmla="*/ 259 w 345"/>
                <a:gd name="T3" fmla="*/ 46 h 348"/>
                <a:gd name="T4" fmla="*/ 237 w 345"/>
                <a:gd name="T5" fmla="*/ 32 h 348"/>
                <a:gd name="T6" fmla="*/ 215 w 345"/>
                <a:gd name="T7" fmla="*/ 55 h 348"/>
                <a:gd name="T8" fmla="*/ 192 w 345"/>
                <a:gd name="T9" fmla="*/ 45 h 348"/>
                <a:gd name="T10" fmla="*/ 164 w 345"/>
                <a:gd name="T11" fmla="*/ 24 h 348"/>
                <a:gd name="T12" fmla="*/ 139 w 345"/>
                <a:gd name="T13" fmla="*/ 5 h 348"/>
                <a:gd name="T14" fmla="*/ 117 w 345"/>
                <a:gd name="T15" fmla="*/ 4 h 348"/>
                <a:gd name="T16" fmla="*/ 132 w 345"/>
                <a:gd name="T17" fmla="*/ 85 h 348"/>
                <a:gd name="T18" fmla="*/ 84 w 345"/>
                <a:gd name="T19" fmla="*/ 36 h 348"/>
                <a:gd name="T20" fmla="*/ 82 w 345"/>
                <a:gd name="T21" fmla="*/ 71 h 348"/>
                <a:gd name="T22" fmla="*/ 56 w 345"/>
                <a:gd name="T23" fmla="*/ 64 h 348"/>
                <a:gd name="T24" fmla="*/ 98 w 345"/>
                <a:gd name="T25" fmla="*/ 128 h 348"/>
                <a:gd name="T26" fmla="*/ 56 w 345"/>
                <a:gd name="T27" fmla="*/ 130 h 348"/>
                <a:gd name="T28" fmla="*/ 35 w 345"/>
                <a:gd name="T29" fmla="*/ 141 h 348"/>
                <a:gd name="T30" fmla="*/ 28 w 345"/>
                <a:gd name="T31" fmla="*/ 167 h 348"/>
                <a:gd name="T32" fmla="*/ 16 w 345"/>
                <a:gd name="T33" fmla="*/ 178 h 348"/>
                <a:gd name="T34" fmla="*/ 89 w 345"/>
                <a:gd name="T35" fmla="*/ 196 h 348"/>
                <a:gd name="T36" fmla="*/ 65 w 345"/>
                <a:gd name="T37" fmla="*/ 229 h 348"/>
                <a:gd name="T38" fmla="*/ 81 w 345"/>
                <a:gd name="T39" fmla="*/ 240 h 348"/>
                <a:gd name="T40" fmla="*/ 99 w 345"/>
                <a:gd name="T41" fmla="*/ 266 h 348"/>
                <a:gd name="T42" fmla="*/ 113 w 345"/>
                <a:gd name="T43" fmla="*/ 322 h 348"/>
                <a:gd name="T44" fmla="*/ 137 w 345"/>
                <a:gd name="T45" fmla="*/ 322 h 348"/>
                <a:gd name="T46" fmla="*/ 176 w 345"/>
                <a:gd name="T47" fmla="*/ 259 h 348"/>
                <a:gd name="T48" fmla="*/ 187 w 345"/>
                <a:gd name="T49" fmla="*/ 314 h 348"/>
                <a:gd name="T50" fmla="*/ 193 w 345"/>
                <a:gd name="T51" fmla="*/ 246 h 348"/>
                <a:gd name="T52" fmla="*/ 219 w 345"/>
                <a:gd name="T53" fmla="*/ 301 h 348"/>
                <a:gd name="T54" fmla="*/ 216 w 345"/>
                <a:gd name="T55" fmla="*/ 240 h 348"/>
                <a:gd name="T56" fmla="*/ 300 w 345"/>
                <a:gd name="T57" fmla="*/ 254 h 348"/>
                <a:gd name="T58" fmla="*/ 269 w 345"/>
                <a:gd name="T59" fmla="*/ 223 h 348"/>
                <a:gd name="T60" fmla="*/ 320 w 345"/>
                <a:gd name="T61" fmla="*/ 230 h 348"/>
                <a:gd name="T62" fmla="*/ 286 w 345"/>
                <a:gd name="T63" fmla="*/ 195 h 348"/>
                <a:gd name="T64" fmla="*/ 327 w 345"/>
                <a:gd name="T65" fmla="*/ 183 h 348"/>
                <a:gd name="T66" fmla="*/ 288 w 345"/>
                <a:gd name="T67" fmla="*/ 143 h 348"/>
                <a:gd name="T68" fmla="*/ 243 w 345"/>
                <a:gd name="T69" fmla="*/ 131 h 348"/>
                <a:gd name="T70" fmla="*/ 307 w 345"/>
                <a:gd name="T71" fmla="*/ 63 h 348"/>
                <a:gd name="T72" fmla="*/ 245 w 345"/>
                <a:gd name="T73" fmla="*/ 100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45" h="348">
                  <a:moveTo>
                    <a:pt x="245" y="100"/>
                  </a:moveTo>
                  <a:cubicBezTo>
                    <a:pt x="245" y="100"/>
                    <a:pt x="271" y="46"/>
                    <a:pt x="259" y="46"/>
                  </a:cubicBezTo>
                  <a:cubicBezTo>
                    <a:pt x="247" y="46"/>
                    <a:pt x="242" y="35"/>
                    <a:pt x="237" y="32"/>
                  </a:cubicBezTo>
                  <a:cubicBezTo>
                    <a:pt x="233" y="30"/>
                    <a:pt x="220" y="56"/>
                    <a:pt x="215" y="55"/>
                  </a:cubicBezTo>
                  <a:cubicBezTo>
                    <a:pt x="209" y="53"/>
                    <a:pt x="199" y="28"/>
                    <a:pt x="192" y="45"/>
                  </a:cubicBezTo>
                  <a:cubicBezTo>
                    <a:pt x="185" y="63"/>
                    <a:pt x="175" y="37"/>
                    <a:pt x="164" y="24"/>
                  </a:cubicBezTo>
                  <a:cubicBezTo>
                    <a:pt x="154" y="10"/>
                    <a:pt x="146" y="0"/>
                    <a:pt x="139" y="5"/>
                  </a:cubicBezTo>
                  <a:cubicBezTo>
                    <a:pt x="132" y="10"/>
                    <a:pt x="126" y="6"/>
                    <a:pt x="117" y="4"/>
                  </a:cubicBezTo>
                  <a:cubicBezTo>
                    <a:pt x="109" y="2"/>
                    <a:pt x="140" y="85"/>
                    <a:pt x="132" y="85"/>
                  </a:cubicBezTo>
                  <a:cubicBezTo>
                    <a:pt x="124" y="85"/>
                    <a:pt x="88" y="28"/>
                    <a:pt x="84" y="36"/>
                  </a:cubicBezTo>
                  <a:cubicBezTo>
                    <a:pt x="80" y="44"/>
                    <a:pt x="92" y="75"/>
                    <a:pt x="82" y="71"/>
                  </a:cubicBezTo>
                  <a:cubicBezTo>
                    <a:pt x="71" y="67"/>
                    <a:pt x="55" y="55"/>
                    <a:pt x="56" y="64"/>
                  </a:cubicBezTo>
                  <a:cubicBezTo>
                    <a:pt x="56" y="72"/>
                    <a:pt x="111" y="133"/>
                    <a:pt x="98" y="128"/>
                  </a:cubicBezTo>
                  <a:cubicBezTo>
                    <a:pt x="84" y="123"/>
                    <a:pt x="52" y="125"/>
                    <a:pt x="56" y="130"/>
                  </a:cubicBezTo>
                  <a:cubicBezTo>
                    <a:pt x="60" y="135"/>
                    <a:pt x="57" y="130"/>
                    <a:pt x="35" y="141"/>
                  </a:cubicBezTo>
                  <a:cubicBezTo>
                    <a:pt x="13" y="152"/>
                    <a:pt x="28" y="167"/>
                    <a:pt x="28" y="167"/>
                  </a:cubicBezTo>
                  <a:cubicBezTo>
                    <a:pt x="28" y="167"/>
                    <a:pt x="32" y="162"/>
                    <a:pt x="16" y="178"/>
                  </a:cubicBezTo>
                  <a:cubicBezTo>
                    <a:pt x="0" y="194"/>
                    <a:pt x="65" y="191"/>
                    <a:pt x="89" y="196"/>
                  </a:cubicBezTo>
                  <a:cubicBezTo>
                    <a:pt x="114" y="201"/>
                    <a:pt x="73" y="219"/>
                    <a:pt x="65" y="229"/>
                  </a:cubicBezTo>
                  <a:cubicBezTo>
                    <a:pt x="57" y="240"/>
                    <a:pt x="48" y="248"/>
                    <a:pt x="81" y="240"/>
                  </a:cubicBezTo>
                  <a:cubicBezTo>
                    <a:pt x="114" y="232"/>
                    <a:pt x="106" y="247"/>
                    <a:pt x="99" y="266"/>
                  </a:cubicBezTo>
                  <a:cubicBezTo>
                    <a:pt x="93" y="285"/>
                    <a:pt x="94" y="348"/>
                    <a:pt x="113" y="322"/>
                  </a:cubicBezTo>
                  <a:cubicBezTo>
                    <a:pt x="131" y="296"/>
                    <a:pt x="129" y="310"/>
                    <a:pt x="137" y="322"/>
                  </a:cubicBezTo>
                  <a:cubicBezTo>
                    <a:pt x="146" y="333"/>
                    <a:pt x="164" y="276"/>
                    <a:pt x="176" y="259"/>
                  </a:cubicBezTo>
                  <a:cubicBezTo>
                    <a:pt x="188" y="242"/>
                    <a:pt x="173" y="306"/>
                    <a:pt x="187" y="314"/>
                  </a:cubicBezTo>
                  <a:cubicBezTo>
                    <a:pt x="201" y="321"/>
                    <a:pt x="187" y="261"/>
                    <a:pt x="193" y="246"/>
                  </a:cubicBezTo>
                  <a:cubicBezTo>
                    <a:pt x="198" y="232"/>
                    <a:pt x="207" y="292"/>
                    <a:pt x="219" y="301"/>
                  </a:cubicBezTo>
                  <a:cubicBezTo>
                    <a:pt x="232" y="309"/>
                    <a:pt x="208" y="227"/>
                    <a:pt x="216" y="240"/>
                  </a:cubicBezTo>
                  <a:cubicBezTo>
                    <a:pt x="225" y="253"/>
                    <a:pt x="274" y="254"/>
                    <a:pt x="300" y="254"/>
                  </a:cubicBezTo>
                  <a:cubicBezTo>
                    <a:pt x="327" y="254"/>
                    <a:pt x="277" y="228"/>
                    <a:pt x="269" y="223"/>
                  </a:cubicBezTo>
                  <a:cubicBezTo>
                    <a:pt x="261" y="219"/>
                    <a:pt x="301" y="226"/>
                    <a:pt x="320" y="230"/>
                  </a:cubicBezTo>
                  <a:cubicBezTo>
                    <a:pt x="339" y="234"/>
                    <a:pt x="304" y="208"/>
                    <a:pt x="286" y="195"/>
                  </a:cubicBezTo>
                  <a:cubicBezTo>
                    <a:pt x="269" y="183"/>
                    <a:pt x="309" y="192"/>
                    <a:pt x="327" y="183"/>
                  </a:cubicBezTo>
                  <a:cubicBezTo>
                    <a:pt x="345" y="175"/>
                    <a:pt x="303" y="142"/>
                    <a:pt x="288" y="143"/>
                  </a:cubicBezTo>
                  <a:cubicBezTo>
                    <a:pt x="272" y="143"/>
                    <a:pt x="218" y="159"/>
                    <a:pt x="243" y="131"/>
                  </a:cubicBezTo>
                  <a:cubicBezTo>
                    <a:pt x="269" y="103"/>
                    <a:pt x="331" y="44"/>
                    <a:pt x="307" y="63"/>
                  </a:cubicBezTo>
                  <a:cubicBezTo>
                    <a:pt x="282" y="81"/>
                    <a:pt x="313" y="33"/>
                    <a:pt x="245" y="100"/>
                  </a:cubicBezTo>
                  <a:close/>
                </a:path>
              </a:pathLst>
            </a:custGeom>
            <a:solidFill>
              <a:srgbClr val="FF9F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7" name="Freeform 839">
              <a:extLst>
                <a:ext uri="{FF2B5EF4-FFF2-40B4-BE49-F238E27FC236}">
                  <a16:creationId xmlns:a16="http://schemas.microsoft.com/office/drawing/2014/main" id="{CA737747-D9B4-4AA2-8453-FCE50198B6FE}"/>
                </a:ext>
              </a:extLst>
            </p:cNvPr>
            <p:cNvSpPr>
              <a:spLocks/>
            </p:cNvSpPr>
            <p:nvPr/>
          </p:nvSpPr>
          <p:spPr bwMode="auto">
            <a:xfrm>
              <a:off x="908" y="1213"/>
              <a:ext cx="208" cy="227"/>
            </a:xfrm>
            <a:custGeom>
              <a:avLst/>
              <a:gdLst>
                <a:gd name="T0" fmla="*/ 92 w 162"/>
                <a:gd name="T1" fmla="*/ 50 h 177"/>
                <a:gd name="T2" fmla="*/ 79 w 162"/>
                <a:gd name="T3" fmla="*/ 10 h 177"/>
                <a:gd name="T4" fmla="*/ 52 w 162"/>
                <a:gd name="T5" fmla="*/ 21 h 177"/>
                <a:gd name="T6" fmla="*/ 40 w 162"/>
                <a:gd name="T7" fmla="*/ 39 h 177"/>
                <a:gd name="T8" fmla="*/ 26 w 162"/>
                <a:gd name="T9" fmla="*/ 47 h 177"/>
                <a:gd name="T10" fmla="*/ 18 w 162"/>
                <a:gd name="T11" fmla="*/ 68 h 177"/>
                <a:gd name="T12" fmla="*/ 26 w 162"/>
                <a:gd name="T13" fmla="*/ 80 h 177"/>
                <a:gd name="T14" fmla="*/ 23 w 162"/>
                <a:gd name="T15" fmla="*/ 112 h 177"/>
                <a:gd name="T16" fmla="*/ 46 w 162"/>
                <a:gd name="T17" fmla="*/ 125 h 177"/>
                <a:gd name="T18" fmla="*/ 66 w 162"/>
                <a:gd name="T19" fmla="*/ 140 h 177"/>
                <a:gd name="T20" fmla="*/ 90 w 162"/>
                <a:gd name="T21" fmla="*/ 135 h 177"/>
                <a:gd name="T22" fmla="*/ 104 w 162"/>
                <a:gd name="T23" fmla="*/ 121 h 177"/>
                <a:gd name="T24" fmla="*/ 127 w 162"/>
                <a:gd name="T25" fmla="*/ 120 h 177"/>
                <a:gd name="T26" fmla="*/ 121 w 162"/>
                <a:gd name="T27" fmla="*/ 86 h 177"/>
                <a:gd name="T28" fmla="*/ 121 w 162"/>
                <a:gd name="T29" fmla="*/ 75 h 177"/>
                <a:gd name="T30" fmla="*/ 106 w 162"/>
                <a:gd name="T31" fmla="*/ 74 h 177"/>
                <a:gd name="T32" fmla="*/ 136 w 162"/>
                <a:gd name="T33" fmla="*/ 19 h 177"/>
                <a:gd name="T34" fmla="*/ 92 w 162"/>
                <a:gd name="T35" fmla="*/ 5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2" h="177">
                  <a:moveTo>
                    <a:pt x="92" y="50"/>
                  </a:moveTo>
                  <a:cubicBezTo>
                    <a:pt x="92" y="50"/>
                    <a:pt x="90" y="0"/>
                    <a:pt x="79" y="10"/>
                  </a:cubicBezTo>
                  <a:cubicBezTo>
                    <a:pt x="68" y="21"/>
                    <a:pt x="65" y="31"/>
                    <a:pt x="52" y="21"/>
                  </a:cubicBezTo>
                  <a:cubicBezTo>
                    <a:pt x="40" y="11"/>
                    <a:pt x="33" y="25"/>
                    <a:pt x="40" y="39"/>
                  </a:cubicBezTo>
                  <a:cubicBezTo>
                    <a:pt x="47" y="54"/>
                    <a:pt x="34" y="40"/>
                    <a:pt x="26" y="47"/>
                  </a:cubicBezTo>
                  <a:cubicBezTo>
                    <a:pt x="18" y="54"/>
                    <a:pt x="3" y="67"/>
                    <a:pt x="18" y="68"/>
                  </a:cubicBezTo>
                  <a:cubicBezTo>
                    <a:pt x="32" y="69"/>
                    <a:pt x="37" y="63"/>
                    <a:pt x="26" y="80"/>
                  </a:cubicBezTo>
                  <a:cubicBezTo>
                    <a:pt x="15" y="97"/>
                    <a:pt x="0" y="119"/>
                    <a:pt x="23" y="112"/>
                  </a:cubicBezTo>
                  <a:cubicBezTo>
                    <a:pt x="46" y="105"/>
                    <a:pt x="43" y="96"/>
                    <a:pt x="46" y="125"/>
                  </a:cubicBezTo>
                  <a:cubicBezTo>
                    <a:pt x="50" y="153"/>
                    <a:pt x="53" y="177"/>
                    <a:pt x="66" y="140"/>
                  </a:cubicBezTo>
                  <a:cubicBezTo>
                    <a:pt x="79" y="103"/>
                    <a:pt x="84" y="125"/>
                    <a:pt x="90" y="135"/>
                  </a:cubicBezTo>
                  <a:cubicBezTo>
                    <a:pt x="96" y="145"/>
                    <a:pt x="104" y="135"/>
                    <a:pt x="104" y="121"/>
                  </a:cubicBezTo>
                  <a:cubicBezTo>
                    <a:pt x="104" y="107"/>
                    <a:pt x="106" y="114"/>
                    <a:pt x="127" y="120"/>
                  </a:cubicBezTo>
                  <a:cubicBezTo>
                    <a:pt x="147" y="126"/>
                    <a:pt x="149" y="108"/>
                    <a:pt x="121" y="86"/>
                  </a:cubicBezTo>
                  <a:cubicBezTo>
                    <a:pt x="121" y="86"/>
                    <a:pt x="108" y="89"/>
                    <a:pt x="121" y="75"/>
                  </a:cubicBezTo>
                  <a:cubicBezTo>
                    <a:pt x="135" y="61"/>
                    <a:pt x="118" y="67"/>
                    <a:pt x="106" y="74"/>
                  </a:cubicBezTo>
                  <a:cubicBezTo>
                    <a:pt x="94" y="82"/>
                    <a:pt x="162" y="0"/>
                    <a:pt x="136" y="19"/>
                  </a:cubicBezTo>
                  <a:cubicBezTo>
                    <a:pt x="110" y="38"/>
                    <a:pt x="102" y="48"/>
                    <a:pt x="92" y="50"/>
                  </a:cubicBezTo>
                  <a:close/>
                </a:path>
              </a:pathLst>
            </a:custGeom>
            <a:solidFill>
              <a:srgbClr val="FF8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8" name="Freeform 840">
              <a:extLst>
                <a:ext uri="{FF2B5EF4-FFF2-40B4-BE49-F238E27FC236}">
                  <a16:creationId xmlns:a16="http://schemas.microsoft.com/office/drawing/2014/main" id="{A57A3DD8-4EC9-4879-8908-9CF2D70FCCF5}"/>
                </a:ext>
              </a:extLst>
            </p:cNvPr>
            <p:cNvSpPr>
              <a:spLocks/>
            </p:cNvSpPr>
            <p:nvPr/>
          </p:nvSpPr>
          <p:spPr bwMode="auto">
            <a:xfrm>
              <a:off x="964" y="1272"/>
              <a:ext cx="65" cy="64"/>
            </a:xfrm>
            <a:custGeom>
              <a:avLst/>
              <a:gdLst>
                <a:gd name="T0" fmla="*/ 41 w 50"/>
                <a:gd name="T1" fmla="*/ 9 h 50"/>
                <a:gd name="T2" fmla="*/ 41 w 50"/>
                <a:gd name="T3" fmla="*/ 42 h 50"/>
                <a:gd name="T4" fmla="*/ 9 w 50"/>
                <a:gd name="T5" fmla="*/ 41 h 50"/>
                <a:gd name="T6" fmla="*/ 9 w 50"/>
                <a:gd name="T7" fmla="*/ 9 h 50"/>
                <a:gd name="T8" fmla="*/ 41 w 50"/>
                <a:gd name="T9" fmla="*/ 9 h 50"/>
              </a:gdLst>
              <a:ahLst/>
              <a:cxnLst>
                <a:cxn ang="0">
                  <a:pos x="T0" y="T1"/>
                </a:cxn>
                <a:cxn ang="0">
                  <a:pos x="T2" y="T3"/>
                </a:cxn>
                <a:cxn ang="0">
                  <a:pos x="T4" y="T5"/>
                </a:cxn>
                <a:cxn ang="0">
                  <a:pos x="T6" y="T7"/>
                </a:cxn>
                <a:cxn ang="0">
                  <a:pos x="T8" y="T9"/>
                </a:cxn>
              </a:cxnLst>
              <a:rect l="0" t="0" r="r" b="b"/>
              <a:pathLst>
                <a:path w="50" h="50">
                  <a:moveTo>
                    <a:pt x="41" y="9"/>
                  </a:moveTo>
                  <a:cubicBezTo>
                    <a:pt x="50" y="19"/>
                    <a:pt x="50" y="33"/>
                    <a:pt x="41" y="42"/>
                  </a:cubicBezTo>
                  <a:cubicBezTo>
                    <a:pt x="33" y="50"/>
                    <a:pt x="18" y="50"/>
                    <a:pt x="9" y="41"/>
                  </a:cubicBezTo>
                  <a:cubicBezTo>
                    <a:pt x="0" y="32"/>
                    <a:pt x="0" y="18"/>
                    <a:pt x="9" y="9"/>
                  </a:cubicBezTo>
                  <a:cubicBezTo>
                    <a:pt x="18" y="0"/>
                    <a:pt x="33" y="0"/>
                    <a:pt x="41" y="9"/>
                  </a:cubicBezTo>
                  <a:close/>
                </a:path>
              </a:pathLst>
            </a:custGeom>
            <a:solidFill>
              <a:srgbClr val="9832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692" name="TextBox 1691">
            <a:extLst>
              <a:ext uri="{FF2B5EF4-FFF2-40B4-BE49-F238E27FC236}">
                <a16:creationId xmlns:a16="http://schemas.microsoft.com/office/drawing/2014/main" id="{DFB7A474-B8EA-4103-9E80-8CC7B28E4A0A}"/>
              </a:ext>
            </a:extLst>
          </p:cNvPr>
          <p:cNvSpPr txBox="1"/>
          <p:nvPr/>
        </p:nvSpPr>
        <p:spPr>
          <a:xfrm>
            <a:off x="6361112" y="2718318"/>
            <a:ext cx="4743450" cy="2585323"/>
          </a:xfrm>
          <a:prstGeom prst="rect">
            <a:avLst/>
          </a:prstGeom>
          <a:noFill/>
        </p:spPr>
        <p:txBody>
          <a:bodyPr wrap="square" rtlCol="0">
            <a:spAutoFit/>
          </a:bodyPr>
          <a:lstStyle/>
          <a:p>
            <a:pPr algn="ctr"/>
            <a:r>
              <a:rPr lang="es-CO" b="1" dirty="0">
                <a:solidFill>
                  <a:schemeClr val="bg1"/>
                </a:solidFill>
                <a:latin typeface="Lato Light" panose="020F0302020204030203" pitchFamily="34" charset="0"/>
              </a:rPr>
              <a:t>Lorem ipsum dolor </a:t>
            </a:r>
            <a:r>
              <a:rPr lang="es-CO" dirty="0">
                <a:solidFill>
                  <a:schemeClr val="bg1"/>
                </a:solidFill>
                <a:latin typeface="Lato Light" panose="020F0302020204030203" pitchFamily="34" charset="0"/>
              </a:rPr>
              <a:t>sit amet, consectetur adipiscing elit. Vestibulum dignissim ornare nisi non porta. Phasellus consectetur enim lacus,</a:t>
            </a:r>
          </a:p>
          <a:p>
            <a:pPr algn="ctr"/>
            <a:endParaRPr lang="es-CO" dirty="0">
              <a:solidFill>
                <a:schemeClr val="bg1"/>
              </a:solidFill>
              <a:latin typeface="Lato Light" panose="020F0302020204030203" pitchFamily="34" charset="0"/>
            </a:endParaRPr>
          </a:p>
          <a:p>
            <a:pPr algn="ctr"/>
            <a:endParaRPr lang="es-CO" dirty="0">
              <a:solidFill>
                <a:schemeClr val="bg1"/>
              </a:solidFill>
              <a:latin typeface="Lato Light" panose="020F0302020204030203" pitchFamily="34" charset="0"/>
            </a:endParaRPr>
          </a:p>
          <a:p>
            <a:pPr algn="ctr"/>
            <a:r>
              <a:rPr lang="es-CO" b="1" dirty="0">
                <a:solidFill>
                  <a:schemeClr val="bg1"/>
                </a:solidFill>
                <a:latin typeface="Lato Light" panose="020F0302020204030203" pitchFamily="34" charset="0"/>
              </a:rPr>
              <a:t>Lorem ipsum dolor </a:t>
            </a:r>
            <a:r>
              <a:rPr lang="es-CO" dirty="0">
                <a:solidFill>
                  <a:schemeClr val="bg1"/>
                </a:solidFill>
                <a:latin typeface="Lato Light" panose="020F0302020204030203" pitchFamily="34" charset="0"/>
              </a:rPr>
              <a:t>sit amet, consectetur adipiscing elit. Vestibulum dignissim ornare nisi non porta. Phasellus consectetur enim lacus, </a:t>
            </a:r>
            <a:endParaRPr lang="en-US" dirty="0">
              <a:solidFill>
                <a:schemeClr val="bg1"/>
              </a:solidFill>
              <a:latin typeface="Lato Light" panose="020F0302020204030203" pitchFamily="34" charset="0"/>
            </a:endParaRPr>
          </a:p>
          <a:p>
            <a:endParaRPr lang="en-US" dirty="0"/>
          </a:p>
        </p:txBody>
      </p:sp>
      <p:sp>
        <p:nvSpPr>
          <p:cNvPr id="1694" name="TextBox 1693">
            <a:extLst>
              <a:ext uri="{FF2B5EF4-FFF2-40B4-BE49-F238E27FC236}">
                <a16:creationId xmlns:a16="http://schemas.microsoft.com/office/drawing/2014/main" id="{DFD6CE62-9F98-440E-8520-0E5015093D42}"/>
              </a:ext>
            </a:extLst>
          </p:cNvPr>
          <p:cNvSpPr txBox="1"/>
          <p:nvPr/>
        </p:nvSpPr>
        <p:spPr>
          <a:xfrm>
            <a:off x="7279838" y="1210583"/>
            <a:ext cx="2860398" cy="1015663"/>
          </a:xfrm>
          <a:prstGeom prst="rect">
            <a:avLst/>
          </a:prstGeom>
          <a:noFill/>
        </p:spPr>
        <p:txBody>
          <a:bodyPr wrap="none" rtlCol="0">
            <a:spAutoFit/>
          </a:bodyPr>
          <a:lstStyle/>
          <a:p>
            <a:pPr algn="ctr"/>
            <a:r>
              <a:rPr lang="en-US" sz="6000" dirty="0">
                <a:solidFill>
                  <a:schemeClr val="bg1"/>
                </a:solidFill>
                <a:latin typeface="Nautilus Pompilius" panose="02000000000000000000" pitchFamily="50" charset="-52"/>
              </a:rPr>
              <a:t>Mother’s</a:t>
            </a:r>
          </a:p>
        </p:txBody>
      </p:sp>
      <p:sp>
        <p:nvSpPr>
          <p:cNvPr id="1695" name="TextBox 1694">
            <a:extLst>
              <a:ext uri="{FF2B5EF4-FFF2-40B4-BE49-F238E27FC236}">
                <a16:creationId xmlns:a16="http://schemas.microsoft.com/office/drawing/2014/main" id="{C7AD22AB-2C64-4565-A7F1-8F5C542C1904}"/>
              </a:ext>
            </a:extLst>
          </p:cNvPr>
          <p:cNvSpPr txBox="1"/>
          <p:nvPr/>
        </p:nvSpPr>
        <p:spPr>
          <a:xfrm>
            <a:off x="6968549" y="678109"/>
            <a:ext cx="3517401" cy="646331"/>
          </a:xfrm>
          <a:prstGeom prst="rect">
            <a:avLst/>
          </a:prstGeom>
          <a:noFill/>
        </p:spPr>
        <p:txBody>
          <a:bodyPr wrap="square" rtlCol="0">
            <a:spAutoFit/>
          </a:bodyPr>
          <a:lstStyle/>
          <a:p>
            <a:pPr algn="ctr"/>
            <a:r>
              <a:rPr lang="en-US" sz="3600" dirty="0">
                <a:solidFill>
                  <a:schemeClr val="bg1"/>
                </a:solidFill>
                <a:effectLst>
                  <a:outerShdw blurRad="38100" dist="38100" dir="2700000" algn="tl">
                    <a:srgbClr val="000000">
                      <a:alpha val="43137"/>
                    </a:srgbClr>
                  </a:outerShdw>
                </a:effectLst>
                <a:latin typeface="Metropolis" panose="00000500000000000000" pitchFamily="50" charset="0"/>
              </a:rPr>
              <a:t>HAPPY</a:t>
            </a:r>
          </a:p>
        </p:txBody>
      </p:sp>
      <p:sp>
        <p:nvSpPr>
          <p:cNvPr id="14044" name="Freeform 846">
            <a:extLst>
              <a:ext uri="{FF2B5EF4-FFF2-40B4-BE49-F238E27FC236}">
                <a16:creationId xmlns:a16="http://schemas.microsoft.com/office/drawing/2014/main" id="{60A4404A-9C26-428C-974A-3D63FBE7752F}"/>
              </a:ext>
            </a:extLst>
          </p:cNvPr>
          <p:cNvSpPr>
            <a:spLocks/>
          </p:cNvSpPr>
          <p:nvPr/>
        </p:nvSpPr>
        <p:spPr bwMode="auto">
          <a:xfrm>
            <a:off x="7728712" y="2071705"/>
            <a:ext cx="1894976" cy="516518"/>
          </a:xfrm>
          <a:custGeom>
            <a:avLst/>
            <a:gdLst>
              <a:gd name="T0" fmla="*/ 1174 w 1174"/>
              <a:gd name="T1" fmla="*/ 320 h 320"/>
              <a:gd name="T2" fmla="*/ 0 w 1174"/>
              <a:gd name="T3" fmla="*/ 320 h 320"/>
              <a:gd name="T4" fmla="*/ 114 w 1174"/>
              <a:gd name="T5" fmla="*/ 158 h 320"/>
              <a:gd name="T6" fmla="*/ 0 w 1174"/>
              <a:gd name="T7" fmla="*/ 0 h 320"/>
              <a:gd name="T8" fmla="*/ 1174 w 1174"/>
              <a:gd name="T9" fmla="*/ 0 h 320"/>
              <a:gd name="T10" fmla="*/ 1060 w 1174"/>
              <a:gd name="T11" fmla="*/ 162 h 320"/>
              <a:gd name="T12" fmla="*/ 1174 w 1174"/>
              <a:gd name="T13" fmla="*/ 320 h 320"/>
            </a:gdLst>
            <a:ahLst/>
            <a:cxnLst>
              <a:cxn ang="0">
                <a:pos x="T0" y="T1"/>
              </a:cxn>
              <a:cxn ang="0">
                <a:pos x="T2" y="T3"/>
              </a:cxn>
              <a:cxn ang="0">
                <a:pos x="T4" y="T5"/>
              </a:cxn>
              <a:cxn ang="0">
                <a:pos x="T6" y="T7"/>
              </a:cxn>
              <a:cxn ang="0">
                <a:pos x="T8" y="T9"/>
              </a:cxn>
              <a:cxn ang="0">
                <a:pos x="T10" y="T11"/>
              </a:cxn>
              <a:cxn ang="0">
                <a:pos x="T12" y="T13"/>
              </a:cxn>
            </a:cxnLst>
            <a:rect l="0" t="0" r="r" b="b"/>
            <a:pathLst>
              <a:path w="1174" h="320">
                <a:moveTo>
                  <a:pt x="1174" y="320"/>
                </a:moveTo>
                <a:lnTo>
                  <a:pt x="0" y="320"/>
                </a:lnTo>
                <a:lnTo>
                  <a:pt x="114" y="158"/>
                </a:lnTo>
                <a:lnTo>
                  <a:pt x="0" y="0"/>
                </a:lnTo>
                <a:lnTo>
                  <a:pt x="1174" y="0"/>
                </a:lnTo>
                <a:lnTo>
                  <a:pt x="1060" y="162"/>
                </a:lnTo>
                <a:lnTo>
                  <a:pt x="1174" y="320"/>
                </a:lnTo>
                <a:close/>
              </a:path>
            </a:pathLst>
          </a:custGeom>
          <a:solidFill>
            <a:srgbClr val="E3D36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702" name="TextBox 1701">
            <a:extLst>
              <a:ext uri="{FF2B5EF4-FFF2-40B4-BE49-F238E27FC236}">
                <a16:creationId xmlns:a16="http://schemas.microsoft.com/office/drawing/2014/main" id="{2D334525-D06C-4811-B726-547C89E955EE}"/>
              </a:ext>
            </a:extLst>
          </p:cNvPr>
          <p:cNvSpPr txBox="1"/>
          <p:nvPr/>
        </p:nvSpPr>
        <p:spPr>
          <a:xfrm>
            <a:off x="8064010" y="2003092"/>
            <a:ext cx="1333501" cy="646331"/>
          </a:xfrm>
          <a:prstGeom prst="rect">
            <a:avLst/>
          </a:prstGeom>
          <a:noFill/>
        </p:spPr>
        <p:txBody>
          <a:bodyPr wrap="square" rtlCol="0">
            <a:spAutoFit/>
          </a:bodyPr>
          <a:lstStyle/>
          <a:p>
            <a:pPr algn="ctr"/>
            <a:r>
              <a:rPr lang="en-US" sz="3600" dirty="0">
                <a:solidFill>
                  <a:schemeClr val="bg1"/>
                </a:solidFill>
                <a:effectLst>
                  <a:outerShdw blurRad="38100" dist="38100" dir="2700000" algn="tl">
                    <a:srgbClr val="000000">
                      <a:alpha val="43137"/>
                    </a:srgbClr>
                  </a:outerShdw>
                </a:effectLst>
                <a:latin typeface="Metropolis" panose="00000500000000000000" pitchFamily="50" charset="0"/>
              </a:rPr>
              <a:t>DAY</a:t>
            </a:r>
          </a:p>
        </p:txBody>
      </p:sp>
      <p:grpSp>
        <p:nvGrpSpPr>
          <p:cNvPr id="1935" name="Group 849">
            <a:extLst>
              <a:ext uri="{FF2B5EF4-FFF2-40B4-BE49-F238E27FC236}">
                <a16:creationId xmlns:a16="http://schemas.microsoft.com/office/drawing/2014/main" id="{6C917838-18F2-4304-AE0C-6307ACDAE5DC}"/>
              </a:ext>
            </a:extLst>
          </p:cNvPr>
          <p:cNvGrpSpPr>
            <a:grpSpLocks noChangeAspect="1"/>
          </p:cNvGrpSpPr>
          <p:nvPr/>
        </p:nvGrpSpPr>
        <p:grpSpPr bwMode="auto">
          <a:xfrm rot="11700000">
            <a:off x="10302733" y="4760472"/>
            <a:ext cx="2058988" cy="2405062"/>
            <a:chOff x="6417" y="2854"/>
            <a:chExt cx="1297" cy="1515"/>
          </a:xfrm>
        </p:grpSpPr>
        <p:grpSp>
          <p:nvGrpSpPr>
            <p:cNvPr id="1936" name="Group 1050">
              <a:extLst>
                <a:ext uri="{FF2B5EF4-FFF2-40B4-BE49-F238E27FC236}">
                  <a16:creationId xmlns:a16="http://schemas.microsoft.com/office/drawing/2014/main" id="{BCBCB75C-1B8D-4BD1-9BFB-91CBA8A09442}"/>
                </a:ext>
              </a:extLst>
            </p:cNvPr>
            <p:cNvGrpSpPr>
              <a:grpSpLocks/>
            </p:cNvGrpSpPr>
            <p:nvPr/>
          </p:nvGrpSpPr>
          <p:grpSpPr bwMode="auto">
            <a:xfrm>
              <a:off x="6450" y="2854"/>
              <a:ext cx="1264" cy="1515"/>
              <a:chOff x="6450" y="2854"/>
              <a:chExt cx="1264" cy="1515"/>
            </a:xfrm>
          </p:grpSpPr>
          <p:sp>
            <p:nvSpPr>
              <p:cNvPr id="1965" name="Freeform 850">
                <a:extLst>
                  <a:ext uri="{FF2B5EF4-FFF2-40B4-BE49-F238E27FC236}">
                    <a16:creationId xmlns:a16="http://schemas.microsoft.com/office/drawing/2014/main" id="{81D326E8-399A-4274-9727-96210A7A117E}"/>
                  </a:ext>
                </a:extLst>
              </p:cNvPr>
              <p:cNvSpPr>
                <a:spLocks noEditPoints="1"/>
              </p:cNvSpPr>
              <p:nvPr/>
            </p:nvSpPr>
            <p:spPr bwMode="auto">
              <a:xfrm>
                <a:off x="6894" y="3590"/>
                <a:ext cx="565" cy="262"/>
              </a:xfrm>
              <a:custGeom>
                <a:avLst/>
                <a:gdLst>
                  <a:gd name="T0" fmla="*/ 199 w 237"/>
                  <a:gd name="T1" fmla="*/ 80 h 110"/>
                  <a:gd name="T2" fmla="*/ 202 w 237"/>
                  <a:gd name="T3" fmla="*/ 79 h 110"/>
                  <a:gd name="T4" fmla="*/ 235 w 237"/>
                  <a:gd name="T5" fmla="*/ 75 h 110"/>
                  <a:gd name="T6" fmla="*/ 235 w 237"/>
                  <a:gd name="T7" fmla="*/ 76 h 110"/>
                  <a:gd name="T8" fmla="*/ 203 w 237"/>
                  <a:gd name="T9" fmla="*/ 82 h 110"/>
                  <a:gd name="T10" fmla="*/ 203 w 237"/>
                  <a:gd name="T11" fmla="*/ 82 h 110"/>
                  <a:gd name="T12" fmla="*/ 218 w 237"/>
                  <a:gd name="T13" fmla="*/ 91 h 110"/>
                  <a:gd name="T14" fmla="*/ 218 w 237"/>
                  <a:gd name="T15" fmla="*/ 92 h 110"/>
                  <a:gd name="T16" fmla="*/ 217 w 237"/>
                  <a:gd name="T17" fmla="*/ 93 h 110"/>
                  <a:gd name="T18" fmla="*/ 191 w 237"/>
                  <a:gd name="T19" fmla="*/ 78 h 110"/>
                  <a:gd name="T20" fmla="*/ 202 w 237"/>
                  <a:gd name="T21" fmla="*/ 106 h 110"/>
                  <a:gd name="T22" fmla="*/ 204 w 237"/>
                  <a:gd name="T23" fmla="*/ 109 h 110"/>
                  <a:gd name="T24" fmla="*/ 202 w 237"/>
                  <a:gd name="T25" fmla="*/ 110 h 110"/>
                  <a:gd name="T26" fmla="*/ 189 w 237"/>
                  <a:gd name="T27" fmla="*/ 82 h 110"/>
                  <a:gd name="T28" fmla="*/ 188 w 237"/>
                  <a:gd name="T29" fmla="*/ 76 h 110"/>
                  <a:gd name="T30" fmla="*/ 188 w 237"/>
                  <a:gd name="T31" fmla="*/ 76 h 110"/>
                  <a:gd name="T32" fmla="*/ 157 w 237"/>
                  <a:gd name="T33" fmla="*/ 60 h 110"/>
                  <a:gd name="T34" fmla="*/ 158 w 237"/>
                  <a:gd name="T35" fmla="*/ 61 h 110"/>
                  <a:gd name="T36" fmla="*/ 173 w 237"/>
                  <a:gd name="T37" fmla="*/ 87 h 110"/>
                  <a:gd name="T38" fmla="*/ 172 w 237"/>
                  <a:gd name="T39" fmla="*/ 88 h 110"/>
                  <a:gd name="T40" fmla="*/ 154 w 237"/>
                  <a:gd name="T41" fmla="*/ 59 h 110"/>
                  <a:gd name="T42" fmla="*/ 154 w 237"/>
                  <a:gd name="T43" fmla="*/ 58 h 110"/>
                  <a:gd name="T44" fmla="*/ 132 w 237"/>
                  <a:gd name="T45" fmla="*/ 48 h 110"/>
                  <a:gd name="T46" fmla="*/ 132 w 237"/>
                  <a:gd name="T47" fmla="*/ 48 h 110"/>
                  <a:gd name="T48" fmla="*/ 131 w 237"/>
                  <a:gd name="T49" fmla="*/ 47 h 110"/>
                  <a:gd name="T50" fmla="*/ 98 w 237"/>
                  <a:gd name="T51" fmla="*/ 33 h 110"/>
                  <a:gd name="T52" fmla="*/ 111 w 237"/>
                  <a:gd name="T53" fmla="*/ 62 h 110"/>
                  <a:gd name="T54" fmla="*/ 134 w 237"/>
                  <a:gd name="T55" fmla="*/ 85 h 110"/>
                  <a:gd name="T56" fmla="*/ 136 w 237"/>
                  <a:gd name="T57" fmla="*/ 86 h 110"/>
                  <a:gd name="T58" fmla="*/ 135 w 237"/>
                  <a:gd name="T59" fmla="*/ 87 h 110"/>
                  <a:gd name="T60" fmla="*/ 102 w 237"/>
                  <a:gd name="T61" fmla="*/ 51 h 110"/>
                  <a:gd name="T62" fmla="*/ 95 w 237"/>
                  <a:gd name="T63" fmla="*/ 33 h 110"/>
                  <a:gd name="T64" fmla="*/ 95 w 237"/>
                  <a:gd name="T65" fmla="*/ 32 h 110"/>
                  <a:gd name="T66" fmla="*/ 44 w 237"/>
                  <a:gd name="T67" fmla="*/ 16 h 110"/>
                  <a:gd name="T68" fmla="*/ 5 w 237"/>
                  <a:gd name="T69" fmla="*/ 9 h 110"/>
                  <a:gd name="T70" fmla="*/ 5 w 237"/>
                  <a:gd name="T71" fmla="*/ 9 h 110"/>
                  <a:gd name="T72" fmla="*/ 3 w 237"/>
                  <a:gd name="T73" fmla="*/ 7 h 110"/>
                  <a:gd name="T74" fmla="*/ 15 w 237"/>
                  <a:gd name="T75" fmla="*/ 7 h 110"/>
                  <a:gd name="T76" fmla="*/ 65 w 237"/>
                  <a:gd name="T77" fmla="*/ 18 h 110"/>
                  <a:gd name="T78" fmla="*/ 108 w 237"/>
                  <a:gd name="T79" fmla="*/ 0 h 110"/>
                  <a:gd name="T80" fmla="*/ 110 w 237"/>
                  <a:gd name="T81" fmla="*/ 1 h 110"/>
                  <a:gd name="T82" fmla="*/ 102 w 237"/>
                  <a:gd name="T83" fmla="*/ 3 h 110"/>
                  <a:gd name="T84" fmla="*/ 68 w 237"/>
                  <a:gd name="T85" fmla="*/ 19 h 110"/>
                  <a:gd name="T86" fmla="*/ 128 w 237"/>
                  <a:gd name="T87" fmla="*/ 43 h 110"/>
                  <a:gd name="T88" fmla="*/ 131 w 237"/>
                  <a:gd name="T89" fmla="*/ 45 h 110"/>
                  <a:gd name="T90" fmla="*/ 141 w 237"/>
                  <a:gd name="T91" fmla="*/ 39 h 110"/>
                  <a:gd name="T92" fmla="*/ 181 w 237"/>
                  <a:gd name="T93" fmla="*/ 34 h 110"/>
                  <a:gd name="T94" fmla="*/ 180 w 237"/>
                  <a:gd name="T95" fmla="*/ 36 h 110"/>
                  <a:gd name="T96" fmla="*/ 178 w 237"/>
                  <a:gd name="T97" fmla="*/ 35 h 110"/>
                  <a:gd name="T98" fmla="*/ 136 w 237"/>
                  <a:gd name="T99" fmla="*/ 44 h 110"/>
                  <a:gd name="T100" fmla="*/ 134 w 237"/>
                  <a:gd name="T101" fmla="*/ 46 h 110"/>
                  <a:gd name="T102" fmla="*/ 199 w 237"/>
                  <a:gd name="T103" fmla="*/ 80 h 110"/>
                  <a:gd name="T104" fmla="*/ 5 w 237"/>
                  <a:gd name="T105" fmla="*/ 7 h 110"/>
                  <a:gd name="T106" fmla="*/ 5 w 237"/>
                  <a:gd name="T107" fmla="*/ 9 h 110"/>
                  <a:gd name="T108" fmla="*/ 5 w 237"/>
                  <a:gd name="T109" fmla="*/ 7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37" h="110">
                    <a:moveTo>
                      <a:pt x="199" y="80"/>
                    </a:moveTo>
                    <a:cubicBezTo>
                      <a:pt x="200" y="79"/>
                      <a:pt x="201" y="79"/>
                      <a:pt x="202" y="79"/>
                    </a:cubicBezTo>
                    <a:cubicBezTo>
                      <a:pt x="212" y="74"/>
                      <a:pt x="224" y="74"/>
                      <a:pt x="235" y="75"/>
                    </a:cubicBezTo>
                    <a:cubicBezTo>
                      <a:pt x="235" y="75"/>
                      <a:pt x="237" y="75"/>
                      <a:pt x="235" y="76"/>
                    </a:cubicBezTo>
                    <a:cubicBezTo>
                      <a:pt x="224" y="76"/>
                      <a:pt x="213" y="76"/>
                      <a:pt x="203" y="82"/>
                    </a:cubicBezTo>
                    <a:cubicBezTo>
                      <a:pt x="203" y="82"/>
                      <a:pt x="203" y="82"/>
                      <a:pt x="203" y="82"/>
                    </a:cubicBezTo>
                    <a:cubicBezTo>
                      <a:pt x="208" y="85"/>
                      <a:pt x="213" y="88"/>
                      <a:pt x="218" y="91"/>
                    </a:cubicBezTo>
                    <a:cubicBezTo>
                      <a:pt x="218" y="92"/>
                      <a:pt x="218" y="92"/>
                      <a:pt x="218" y="92"/>
                    </a:cubicBezTo>
                    <a:cubicBezTo>
                      <a:pt x="218" y="92"/>
                      <a:pt x="217" y="92"/>
                      <a:pt x="217" y="93"/>
                    </a:cubicBezTo>
                    <a:cubicBezTo>
                      <a:pt x="208" y="88"/>
                      <a:pt x="200" y="83"/>
                      <a:pt x="191" y="78"/>
                    </a:cubicBezTo>
                    <a:cubicBezTo>
                      <a:pt x="192" y="87"/>
                      <a:pt x="197" y="97"/>
                      <a:pt x="202" y="106"/>
                    </a:cubicBezTo>
                    <a:cubicBezTo>
                      <a:pt x="202" y="107"/>
                      <a:pt x="203" y="108"/>
                      <a:pt x="204" y="109"/>
                    </a:cubicBezTo>
                    <a:cubicBezTo>
                      <a:pt x="204" y="109"/>
                      <a:pt x="204" y="110"/>
                      <a:pt x="202" y="110"/>
                    </a:cubicBezTo>
                    <a:cubicBezTo>
                      <a:pt x="196" y="102"/>
                      <a:pt x="192" y="92"/>
                      <a:pt x="189" y="82"/>
                    </a:cubicBezTo>
                    <a:cubicBezTo>
                      <a:pt x="189" y="81"/>
                      <a:pt x="188" y="79"/>
                      <a:pt x="188" y="76"/>
                    </a:cubicBezTo>
                    <a:cubicBezTo>
                      <a:pt x="188" y="76"/>
                      <a:pt x="188" y="76"/>
                      <a:pt x="188" y="76"/>
                    </a:cubicBezTo>
                    <a:cubicBezTo>
                      <a:pt x="178" y="71"/>
                      <a:pt x="168" y="65"/>
                      <a:pt x="157" y="60"/>
                    </a:cubicBezTo>
                    <a:cubicBezTo>
                      <a:pt x="157" y="60"/>
                      <a:pt x="158" y="61"/>
                      <a:pt x="158" y="61"/>
                    </a:cubicBezTo>
                    <a:cubicBezTo>
                      <a:pt x="161" y="71"/>
                      <a:pt x="166" y="80"/>
                      <a:pt x="173" y="87"/>
                    </a:cubicBezTo>
                    <a:cubicBezTo>
                      <a:pt x="173" y="87"/>
                      <a:pt x="174" y="88"/>
                      <a:pt x="172" y="88"/>
                    </a:cubicBezTo>
                    <a:cubicBezTo>
                      <a:pt x="164" y="80"/>
                      <a:pt x="158" y="70"/>
                      <a:pt x="154" y="59"/>
                    </a:cubicBezTo>
                    <a:cubicBezTo>
                      <a:pt x="154" y="58"/>
                      <a:pt x="154" y="58"/>
                      <a:pt x="154" y="58"/>
                    </a:cubicBezTo>
                    <a:cubicBezTo>
                      <a:pt x="147" y="55"/>
                      <a:pt x="140" y="51"/>
                      <a:pt x="132" y="48"/>
                    </a:cubicBezTo>
                    <a:cubicBezTo>
                      <a:pt x="132" y="48"/>
                      <a:pt x="132" y="48"/>
                      <a:pt x="132" y="48"/>
                    </a:cubicBezTo>
                    <a:cubicBezTo>
                      <a:pt x="131" y="47"/>
                      <a:pt x="131" y="47"/>
                      <a:pt x="131" y="47"/>
                    </a:cubicBezTo>
                    <a:cubicBezTo>
                      <a:pt x="120" y="42"/>
                      <a:pt x="109" y="37"/>
                      <a:pt x="98" y="33"/>
                    </a:cubicBezTo>
                    <a:cubicBezTo>
                      <a:pt x="101" y="43"/>
                      <a:pt x="105" y="53"/>
                      <a:pt x="111" y="62"/>
                    </a:cubicBezTo>
                    <a:cubicBezTo>
                      <a:pt x="118" y="71"/>
                      <a:pt x="126" y="78"/>
                      <a:pt x="134" y="85"/>
                    </a:cubicBezTo>
                    <a:cubicBezTo>
                      <a:pt x="136" y="86"/>
                      <a:pt x="136" y="86"/>
                      <a:pt x="136" y="86"/>
                    </a:cubicBezTo>
                    <a:cubicBezTo>
                      <a:pt x="136" y="86"/>
                      <a:pt x="137" y="87"/>
                      <a:pt x="135" y="87"/>
                    </a:cubicBezTo>
                    <a:cubicBezTo>
                      <a:pt x="122" y="77"/>
                      <a:pt x="109" y="66"/>
                      <a:pt x="102" y="51"/>
                    </a:cubicBezTo>
                    <a:cubicBezTo>
                      <a:pt x="99" y="45"/>
                      <a:pt x="97" y="39"/>
                      <a:pt x="95" y="33"/>
                    </a:cubicBezTo>
                    <a:cubicBezTo>
                      <a:pt x="95" y="32"/>
                      <a:pt x="95" y="32"/>
                      <a:pt x="95" y="32"/>
                    </a:cubicBezTo>
                    <a:cubicBezTo>
                      <a:pt x="78" y="26"/>
                      <a:pt x="61" y="20"/>
                      <a:pt x="44" y="16"/>
                    </a:cubicBezTo>
                    <a:cubicBezTo>
                      <a:pt x="32" y="12"/>
                      <a:pt x="19" y="9"/>
                      <a:pt x="5" y="9"/>
                    </a:cubicBezTo>
                    <a:cubicBezTo>
                      <a:pt x="3" y="9"/>
                      <a:pt x="5" y="9"/>
                      <a:pt x="5" y="9"/>
                    </a:cubicBezTo>
                    <a:cubicBezTo>
                      <a:pt x="5" y="9"/>
                      <a:pt x="0" y="8"/>
                      <a:pt x="3" y="7"/>
                    </a:cubicBezTo>
                    <a:cubicBezTo>
                      <a:pt x="6" y="5"/>
                      <a:pt x="11" y="7"/>
                      <a:pt x="15" y="7"/>
                    </a:cubicBezTo>
                    <a:cubicBezTo>
                      <a:pt x="32" y="9"/>
                      <a:pt x="48" y="13"/>
                      <a:pt x="65" y="18"/>
                    </a:cubicBezTo>
                    <a:cubicBezTo>
                      <a:pt x="78" y="9"/>
                      <a:pt x="92" y="2"/>
                      <a:pt x="108" y="0"/>
                    </a:cubicBezTo>
                    <a:cubicBezTo>
                      <a:pt x="113" y="0"/>
                      <a:pt x="111" y="1"/>
                      <a:pt x="110" y="1"/>
                    </a:cubicBezTo>
                    <a:cubicBezTo>
                      <a:pt x="107" y="2"/>
                      <a:pt x="105" y="2"/>
                      <a:pt x="102" y="3"/>
                    </a:cubicBezTo>
                    <a:cubicBezTo>
                      <a:pt x="90" y="6"/>
                      <a:pt x="79" y="12"/>
                      <a:pt x="68" y="19"/>
                    </a:cubicBezTo>
                    <a:cubicBezTo>
                      <a:pt x="89" y="26"/>
                      <a:pt x="108" y="34"/>
                      <a:pt x="128" y="43"/>
                    </a:cubicBezTo>
                    <a:cubicBezTo>
                      <a:pt x="129" y="44"/>
                      <a:pt x="130" y="44"/>
                      <a:pt x="131" y="45"/>
                    </a:cubicBezTo>
                    <a:cubicBezTo>
                      <a:pt x="132" y="42"/>
                      <a:pt x="137" y="40"/>
                      <a:pt x="141" y="39"/>
                    </a:cubicBezTo>
                    <a:cubicBezTo>
                      <a:pt x="154" y="33"/>
                      <a:pt x="167" y="32"/>
                      <a:pt x="181" y="34"/>
                    </a:cubicBezTo>
                    <a:cubicBezTo>
                      <a:pt x="181" y="34"/>
                      <a:pt x="182" y="34"/>
                      <a:pt x="180" y="36"/>
                    </a:cubicBezTo>
                    <a:cubicBezTo>
                      <a:pt x="179" y="35"/>
                      <a:pt x="179" y="35"/>
                      <a:pt x="178" y="35"/>
                    </a:cubicBezTo>
                    <a:cubicBezTo>
                      <a:pt x="164" y="34"/>
                      <a:pt x="148" y="36"/>
                      <a:pt x="136" y="44"/>
                    </a:cubicBezTo>
                    <a:cubicBezTo>
                      <a:pt x="135" y="45"/>
                      <a:pt x="134" y="45"/>
                      <a:pt x="134" y="46"/>
                    </a:cubicBezTo>
                    <a:cubicBezTo>
                      <a:pt x="156" y="56"/>
                      <a:pt x="178" y="68"/>
                      <a:pt x="199" y="80"/>
                    </a:cubicBezTo>
                    <a:close/>
                    <a:moveTo>
                      <a:pt x="5" y="7"/>
                    </a:moveTo>
                    <a:cubicBezTo>
                      <a:pt x="5" y="9"/>
                      <a:pt x="5" y="9"/>
                      <a:pt x="5" y="9"/>
                    </a:cubicBezTo>
                    <a:cubicBezTo>
                      <a:pt x="5" y="9"/>
                      <a:pt x="5" y="8"/>
                      <a:pt x="5" y="7"/>
                    </a:cubicBezTo>
                    <a:close/>
                  </a:path>
                </a:pathLst>
              </a:custGeom>
              <a:solidFill>
                <a:srgbClr val="F8D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6" name="Freeform 851">
                <a:extLst>
                  <a:ext uri="{FF2B5EF4-FFF2-40B4-BE49-F238E27FC236}">
                    <a16:creationId xmlns:a16="http://schemas.microsoft.com/office/drawing/2014/main" id="{AF16CF78-81D2-4D8E-8D4C-19F340BBC9EC}"/>
                  </a:ext>
                </a:extLst>
              </p:cNvPr>
              <p:cNvSpPr>
                <a:spLocks/>
              </p:cNvSpPr>
              <p:nvPr/>
            </p:nvSpPr>
            <p:spPr bwMode="auto">
              <a:xfrm>
                <a:off x="7404" y="3802"/>
                <a:ext cx="69" cy="50"/>
              </a:xfrm>
              <a:custGeom>
                <a:avLst/>
                <a:gdLst>
                  <a:gd name="T0" fmla="*/ 0 w 29"/>
                  <a:gd name="T1" fmla="*/ 0 h 21"/>
                  <a:gd name="T2" fmla="*/ 15 w 29"/>
                  <a:gd name="T3" fmla="*/ 15 h 21"/>
                  <a:gd name="T4" fmla="*/ 21 w 29"/>
                  <a:gd name="T5" fmla="*/ 6 h 21"/>
                  <a:gd name="T6" fmla="*/ 0 w 29"/>
                  <a:gd name="T7" fmla="*/ 0 h 21"/>
                </a:gdLst>
                <a:ahLst/>
                <a:cxnLst>
                  <a:cxn ang="0">
                    <a:pos x="T0" y="T1"/>
                  </a:cxn>
                  <a:cxn ang="0">
                    <a:pos x="T2" y="T3"/>
                  </a:cxn>
                  <a:cxn ang="0">
                    <a:pos x="T4" y="T5"/>
                  </a:cxn>
                  <a:cxn ang="0">
                    <a:pos x="T6" y="T7"/>
                  </a:cxn>
                </a:cxnLst>
                <a:rect l="0" t="0" r="r" b="b"/>
                <a:pathLst>
                  <a:path w="29" h="21">
                    <a:moveTo>
                      <a:pt x="0" y="0"/>
                    </a:moveTo>
                    <a:cubicBezTo>
                      <a:pt x="0" y="0"/>
                      <a:pt x="6" y="9"/>
                      <a:pt x="15" y="15"/>
                    </a:cubicBezTo>
                    <a:cubicBezTo>
                      <a:pt x="24" y="21"/>
                      <a:pt x="29" y="12"/>
                      <a:pt x="21" y="6"/>
                    </a:cubicBezTo>
                    <a:cubicBezTo>
                      <a:pt x="14" y="0"/>
                      <a:pt x="0" y="0"/>
                      <a:pt x="0"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7" name="Freeform 852">
                <a:extLst>
                  <a:ext uri="{FF2B5EF4-FFF2-40B4-BE49-F238E27FC236}">
                    <a16:creationId xmlns:a16="http://schemas.microsoft.com/office/drawing/2014/main" id="{CDEB9AC3-5FFC-4CC3-B5DB-C877BCEFDC41}"/>
                  </a:ext>
                </a:extLst>
              </p:cNvPr>
              <p:cNvSpPr>
                <a:spLocks/>
              </p:cNvSpPr>
              <p:nvPr/>
            </p:nvSpPr>
            <p:spPr bwMode="auto">
              <a:xfrm>
                <a:off x="7432" y="3759"/>
                <a:ext cx="74" cy="38"/>
              </a:xfrm>
              <a:custGeom>
                <a:avLst/>
                <a:gdLst>
                  <a:gd name="T0" fmla="*/ 0 w 31"/>
                  <a:gd name="T1" fmla="*/ 4 h 16"/>
                  <a:gd name="T2" fmla="*/ 19 w 31"/>
                  <a:gd name="T3" fmla="*/ 13 h 16"/>
                  <a:gd name="T4" fmla="*/ 22 w 31"/>
                  <a:gd name="T5" fmla="*/ 3 h 16"/>
                  <a:gd name="T6" fmla="*/ 0 w 31"/>
                  <a:gd name="T7" fmla="*/ 4 h 16"/>
                </a:gdLst>
                <a:ahLst/>
                <a:cxnLst>
                  <a:cxn ang="0">
                    <a:pos x="T0" y="T1"/>
                  </a:cxn>
                  <a:cxn ang="0">
                    <a:pos x="T2" y="T3"/>
                  </a:cxn>
                  <a:cxn ang="0">
                    <a:pos x="T4" y="T5"/>
                  </a:cxn>
                  <a:cxn ang="0">
                    <a:pos x="T6" y="T7"/>
                  </a:cxn>
                </a:cxnLst>
                <a:rect l="0" t="0" r="r" b="b"/>
                <a:pathLst>
                  <a:path w="31" h="16">
                    <a:moveTo>
                      <a:pt x="0" y="4"/>
                    </a:moveTo>
                    <a:cubicBezTo>
                      <a:pt x="0" y="4"/>
                      <a:pt x="8" y="10"/>
                      <a:pt x="19" y="13"/>
                    </a:cubicBezTo>
                    <a:cubicBezTo>
                      <a:pt x="30" y="16"/>
                      <a:pt x="31" y="6"/>
                      <a:pt x="22" y="3"/>
                    </a:cubicBezTo>
                    <a:cubicBezTo>
                      <a:pt x="13" y="0"/>
                      <a:pt x="0" y="4"/>
                      <a:pt x="0" y="4"/>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8" name="Freeform 853">
                <a:extLst>
                  <a:ext uri="{FF2B5EF4-FFF2-40B4-BE49-F238E27FC236}">
                    <a16:creationId xmlns:a16="http://schemas.microsoft.com/office/drawing/2014/main" id="{06470179-6372-4981-BDC1-4AA097514462}"/>
                  </a:ext>
                </a:extLst>
              </p:cNvPr>
              <p:cNvSpPr>
                <a:spLocks/>
              </p:cNvSpPr>
              <p:nvPr/>
            </p:nvSpPr>
            <p:spPr bwMode="auto">
              <a:xfrm>
                <a:off x="7363" y="3831"/>
                <a:ext cx="53" cy="69"/>
              </a:xfrm>
              <a:custGeom>
                <a:avLst/>
                <a:gdLst>
                  <a:gd name="T0" fmla="*/ 0 w 22"/>
                  <a:gd name="T1" fmla="*/ 0 h 29"/>
                  <a:gd name="T2" fmla="*/ 8 w 22"/>
                  <a:gd name="T3" fmla="*/ 19 h 29"/>
                  <a:gd name="T4" fmla="*/ 18 w 22"/>
                  <a:gd name="T5" fmla="*/ 14 h 29"/>
                  <a:gd name="T6" fmla="*/ 0 w 22"/>
                  <a:gd name="T7" fmla="*/ 0 h 29"/>
                </a:gdLst>
                <a:ahLst/>
                <a:cxnLst>
                  <a:cxn ang="0">
                    <a:pos x="T0" y="T1"/>
                  </a:cxn>
                  <a:cxn ang="0">
                    <a:pos x="T2" y="T3"/>
                  </a:cxn>
                  <a:cxn ang="0">
                    <a:pos x="T4" y="T5"/>
                  </a:cxn>
                  <a:cxn ang="0">
                    <a:pos x="T6" y="T7"/>
                  </a:cxn>
                </a:cxnLst>
                <a:rect l="0" t="0" r="r" b="b"/>
                <a:pathLst>
                  <a:path w="22" h="29">
                    <a:moveTo>
                      <a:pt x="0" y="0"/>
                    </a:moveTo>
                    <a:cubicBezTo>
                      <a:pt x="0" y="0"/>
                      <a:pt x="2" y="10"/>
                      <a:pt x="8" y="19"/>
                    </a:cubicBezTo>
                    <a:cubicBezTo>
                      <a:pt x="14" y="29"/>
                      <a:pt x="22" y="22"/>
                      <a:pt x="18" y="14"/>
                    </a:cubicBezTo>
                    <a:cubicBezTo>
                      <a:pt x="13" y="5"/>
                      <a:pt x="0" y="0"/>
                      <a:pt x="0"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9" name="Freeform 854">
                <a:extLst>
                  <a:ext uri="{FF2B5EF4-FFF2-40B4-BE49-F238E27FC236}">
                    <a16:creationId xmlns:a16="http://schemas.microsoft.com/office/drawing/2014/main" id="{21129D4B-28DE-4F8E-A8A4-ADFEBFA3235B}"/>
                  </a:ext>
                </a:extLst>
              </p:cNvPr>
              <p:cNvSpPr>
                <a:spLocks/>
              </p:cNvSpPr>
              <p:nvPr/>
            </p:nvSpPr>
            <p:spPr bwMode="auto">
              <a:xfrm>
                <a:off x="7294" y="3785"/>
                <a:ext cx="53" cy="69"/>
              </a:xfrm>
              <a:custGeom>
                <a:avLst/>
                <a:gdLst>
                  <a:gd name="T0" fmla="*/ 0 w 22"/>
                  <a:gd name="T1" fmla="*/ 0 h 29"/>
                  <a:gd name="T2" fmla="*/ 8 w 22"/>
                  <a:gd name="T3" fmla="*/ 19 h 29"/>
                  <a:gd name="T4" fmla="*/ 17 w 22"/>
                  <a:gd name="T5" fmla="*/ 14 h 29"/>
                  <a:gd name="T6" fmla="*/ 0 w 22"/>
                  <a:gd name="T7" fmla="*/ 0 h 29"/>
                </a:gdLst>
                <a:ahLst/>
                <a:cxnLst>
                  <a:cxn ang="0">
                    <a:pos x="T0" y="T1"/>
                  </a:cxn>
                  <a:cxn ang="0">
                    <a:pos x="T2" y="T3"/>
                  </a:cxn>
                  <a:cxn ang="0">
                    <a:pos x="T4" y="T5"/>
                  </a:cxn>
                  <a:cxn ang="0">
                    <a:pos x="T6" y="T7"/>
                  </a:cxn>
                </a:cxnLst>
                <a:rect l="0" t="0" r="r" b="b"/>
                <a:pathLst>
                  <a:path w="22" h="29">
                    <a:moveTo>
                      <a:pt x="0" y="0"/>
                    </a:moveTo>
                    <a:cubicBezTo>
                      <a:pt x="0" y="0"/>
                      <a:pt x="2" y="10"/>
                      <a:pt x="8" y="19"/>
                    </a:cubicBezTo>
                    <a:cubicBezTo>
                      <a:pt x="14" y="29"/>
                      <a:pt x="22" y="22"/>
                      <a:pt x="17" y="14"/>
                    </a:cubicBezTo>
                    <a:cubicBezTo>
                      <a:pt x="13" y="5"/>
                      <a:pt x="0" y="0"/>
                      <a:pt x="0"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0" name="Freeform 855">
                <a:extLst>
                  <a:ext uri="{FF2B5EF4-FFF2-40B4-BE49-F238E27FC236}">
                    <a16:creationId xmlns:a16="http://schemas.microsoft.com/office/drawing/2014/main" id="{2EB01B1C-804A-47F0-B8F5-F6AC82942105}"/>
                  </a:ext>
                </a:extLst>
              </p:cNvPr>
              <p:cNvSpPr>
                <a:spLocks/>
              </p:cNvSpPr>
              <p:nvPr/>
            </p:nvSpPr>
            <p:spPr bwMode="auto">
              <a:xfrm>
                <a:off x="7208" y="3788"/>
                <a:ext cx="53" cy="69"/>
              </a:xfrm>
              <a:custGeom>
                <a:avLst/>
                <a:gdLst>
                  <a:gd name="T0" fmla="*/ 0 w 22"/>
                  <a:gd name="T1" fmla="*/ 0 h 29"/>
                  <a:gd name="T2" fmla="*/ 8 w 22"/>
                  <a:gd name="T3" fmla="*/ 20 h 29"/>
                  <a:gd name="T4" fmla="*/ 17 w 22"/>
                  <a:gd name="T5" fmla="*/ 14 h 29"/>
                  <a:gd name="T6" fmla="*/ 0 w 22"/>
                  <a:gd name="T7" fmla="*/ 0 h 29"/>
                </a:gdLst>
                <a:ahLst/>
                <a:cxnLst>
                  <a:cxn ang="0">
                    <a:pos x="T0" y="T1"/>
                  </a:cxn>
                  <a:cxn ang="0">
                    <a:pos x="T2" y="T3"/>
                  </a:cxn>
                  <a:cxn ang="0">
                    <a:pos x="T4" y="T5"/>
                  </a:cxn>
                  <a:cxn ang="0">
                    <a:pos x="T6" y="T7"/>
                  </a:cxn>
                </a:cxnLst>
                <a:rect l="0" t="0" r="r" b="b"/>
                <a:pathLst>
                  <a:path w="22" h="29">
                    <a:moveTo>
                      <a:pt x="0" y="0"/>
                    </a:moveTo>
                    <a:cubicBezTo>
                      <a:pt x="0" y="0"/>
                      <a:pt x="2" y="11"/>
                      <a:pt x="8" y="20"/>
                    </a:cubicBezTo>
                    <a:cubicBezTo>
                      <a:pt x="14" y="29"/>
                      <a:pt x="22" y="23"/>
                      <a:pt x="17" y="14"/>
                    </a:cubicBezTo>
                    <a:cubicBezTo>
                      <a:pt x="13" y="6"/>
                      <a:pt x="0" y="0"/>
                      <a:pt x="0"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1" name="Freeform 856">
                <a:extLst>
                  <a:ext uri="{FF2B5EF4-FFF2-40B4-BE49-F238E27FC236}">
                    <a16:creationId xmlns:a16="http://schemas.microsoft.com/office/drawing/2014/main" id="{10CAB9C7-D5C5-45FE-8FF4-724D8E053EFF}"/>
                  </a:ext>
                </a:extLst>
              </p:cNvPr>
              <p:cNvSpPr>
                <a:spLocks/>
              </p:cNvSpPr>
              <p:nvPr/>
            </p:nvSpPr>
            <p:spPr bwMode="auto">
              <a:xfrm>
                <a:off x="7299" y="3652"/>
                <a:ext cx="76" cy="29"/>
              </a:xfrm>
              <a:custGeom>
                <a:avLst/>
                <a:gdLst>
                  <a:gd name="T0" fmla="*/ 0 w 32"/>
                  <a:gd name="T1" fmla="*/ 9 h 12"/>
                  <a:gd name="T2" fmla="*/ 21 w 32"/>
                  <a:gd name="T3" fmla="*/ 11 h 12"/>
                  <a:gd name="T4" fmla="*/ 21 w 32"/>
                  <a:gd name="T5" fmla="*/ 0 h 12"/>
                  <a:gd name="T6" fmla="*/ 0 w 32"/>
                  <a:gd name="T7" fmla="*/ 9 h 12"/>
                </a:gdLst>
                <a:ahLst/>
                <a:cxnLst>
                  <a:cxn ang="0">
                    <a:pos x="T0" y="T1"/>
                  </a:cxn>
                  <a:cxn ang="0">
                    <a:pos x="T2" y="T3"/>
                  </a:cxn>
                  <a:cxn ang="0">
                    <a:pos x="T4" y="T5"/>
                  </a:cxn>
                  <a:cxn ang="0">
                    <a:pos x="T6" y="T7"/>
                  </a:cxn>
                </a:cxnLst>
                <a:rect l="0" t="0" r="r" b="b"/>
                <a:pathLst>
                  <a:path w="32" h="12">
                    <a:moveTo>
                      <a:pt x="0" y="9"/>
                    </a:moveTo>
                    <a:cubicBezTo>
                      <a:pt x="0" y="9"/>
                      <a:pt x="10" y="12"/>
                      <a:pt x="21" y="11"/>
                    </a:cubicBezTo>
                    <a:cubicBezTo>
                      <a:pt x="32" y="11"/>
                      <a:pt x="30" y="0"/>
                      <a:pt x="21" y="0"/>
                    </a:cubicBezTo>
                    <a:cubicBezTo>
                      <a:pt x="11" y="0"/>
                      <a:pt x="0" y="9"/>
                      <a:pt x="0" y="9"/>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2" name="Freeform 857">
                <a:extLst>
                  <a:ext uri="{FF2B5EF4-FFF2-40B4-BE49-F238E27FC236}">
                    <a16:creationId xmlns:a16="http://schemas.microsoft.com/office/drawing/2014/main" id="{C5BE3474-B448-4E7A-8FED-6F715D9E104B}"/>
                  </a:ext>
                </a:extLst>
              </p:cNvPr>
              <p:cNvSpPr>
                <a:spLocks/>
              </p:cNvSpPr>
              <p:nvPr/>
            </p:nvSpPr>
            <p:spPr bwMode="auto">
              <a:xfrm>
                <a:off x="7144" y="3573"/>
                <a:ext cx="76" cy="29"/>
              </a:xfrm>
              <a:custGeom>
                <a:avLst/>
                <a:gdLst>
                  <a:gd name="T0" fmla="*/ 0 w 32"/>
                  <a:gd name="T1" fmla="*/ 9 h 12"/>
                  <a:gd name="T2" fmla="*/ 21 w 32"/>
                  <a:gd name="T3" fmla="*/ 11 h 12"/>
                  <a:gd name="T4" fmla="*/ 21 w 32"/>
                  <a:gd name="T5" fmla="*/ 0 h 12"/>
                  <a:gd name="T6" fmla="*/ 0 w 32"/>
                  <a:gd name="T7" fmla="*/ 9 h 12"/>
                </a:gdLst>
                <a:ahLst/>
                <a:cxnLst>
                  <a:cxn ang="0">
                    <a:pos x="T0" y="T1"/>
                  </a:cxn>
                  <a:cxn ang="0">
                    <a:pos x="T2" y="T3"/>
                  </a:cxn>
                  <a:cxn ang="0">
                    <a:pos x="T4" y="T5"/>
                  </a:cxn>
                  <a:cxn ang="0">
                    <a:pos x="T6" y="T7"/>
                  </a:cxn>
                </a:cxnLst>
                <a:rect l="0" t="0" r="r" b="b"/>
                <a:pathLst>
                  <a:path w="32" h="12">
                    <a:moveTo>
                      <a:pt x="0" y="9"/>
                    </a:moveTo>
                    <a:cubicBezTo>
                      <a:pt x="0" y="9"/>
                      <a:pt x="10" y="12"/>
                      <a:pt x="21" y="11"/>
                    </a:cubicBezTo>
                    <a:cubicBezTo>
                      <a:pt x="32" y="11"/>
                      <a:pt x="30" y="0"/>
                      <a:pt x="21" y="0"/>
                    </a:cubicBezTo>
                    <a:cubicBezTo>
                      <a:pt x="11" y="0"/>
                      <a:pt x="0" y="9"/>
                      <a:pt x="0" y="9"/>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3" name="Freeform 858">
                <a:extLst>
                  <a:ext uri="{FF2B5EF4-FFF2-40B4-BE49-F238E27FC236}">
                    <a16:creationId xmlns:a16="http://schemas.microsoft.com/office/drawing/2014/main" id="{BE12101C-A612-4BC0-AC4D-A09DA04C72EB}"/>
                  </a:ext>
                </a:extLst>
              </p:cNvPr>
              <p:cNvSpPr>
                <a:spLocks/>
              </p:cNvSpPr>
              <p:nvPr/>
            </p:nvSpPr>
            <p:spPr bwMode="auto">
              <a:xfrm>
                <a:off x="7099" y="3600"/>
                <a:ext cx="45" cy="42"/>
              </a:xfrm>
              <a:custGeom>
                <a:avLst/>
                <a:gdLst>
                  <a:gd name="T0" fmla="*/ 0 w 19"/>
                  <a:gd name="T1" fmla="*/ 2 h 18"/>
                  <a:gd name="T2" fmla="*/ 8 w 19"/>
                  <a:gd name="T3" fmla="*/ 14 h 18"/>
                  <a:gd name="T4" fmla="*/ 14 w 19"/>
                  <a:gd name="T5" fmla="*/ 5 h 18"/>
                  <a:gd name="T6" fmla="*/ 0 w 19"/>
                  <a:gd name="T7" fmla="*/ 2 h 18"/>
                </a:gdLst>
                <a:ahLst/>
                <a:cxnLst>
                  <a:cxn ang="0">
                    <a:pos x="T0" y="T1"/>
                  </a:cxn>
                  <a:cxn ang="0">
                    <a:pos x="T2" y="T3"/>
                  </a:cxn>
                  <a:cxn ang="0">
                    <a:pos x="T4" y="T5"/>
                  </a:cxn>
                  <a:cxn ang="0">
                    <a:pos x="T6" y="T7"/>
                  </a:cxn>
                </a:cxnLst>
                <a:rect l="0" t="0" r="r" b="b"/>
                <a:pathLst>
                  <a:path w="19" h="18">
                    <a:moveTo>
                      <a:pt x="0" y="2"/>
                    </a:moveTo>
                    <a:cubicBezTo>
                      <a:pt x="0" y="2"/>
                      <a:pt x="3" y="9"/>
                      <a:pt x="8" y="14"/>
                    </a:cubicBezTo>
                    <a:cubicBezTo>
                      <a:pt x="14" y="18"/>
                      <a:pt x="19" y="9"/>
                      <a:pt x="14" y="5"/>
                    </a:cubicBezTo>
                    <a:cubicBezTo>
                      <a:pt x="10" y="0"/>
                      <a:pt x="0" y="2"/>
                      <a:pt x="0" y="2"/>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4" name="Freeform 859">
                <a:extLst>
                  <a:ext uri="{FF2B5EF4-FFF2-40B4-BE49-F238E27FC236}">
                    <a16:creationId xmlns:a16="http://schemas.microsoft.com/office/drawing/2014/main" id="{1C3318BE-84D2-4766-9D6F-48509F5D7DD3}"/>
                  </a:ext>
                </a:extLst>
              </p:cNvPr>
              <p:cNvSpPr>
                <a:spLocks/>
              </p:cNvSpPr>
              <p:nvPr/>
            </p:nvSpPr>
            <p:spPr bwMode="auto">
              <a:xfrm>
                <a:off x="7156" y="3640"/>
                <a:ext cx="50" cy="38"/>
              </a:xfrm>
              <a:custGeom>
                <a:avLst/>
                <a:gdLst>
                  <a:gd name="T0" fmla="*/ 0 w 21"/>
                  <a:gd name="T1" fmla="*/ 16 h 16"/>
                  <a:gd name="T2" fmla="*/ 14 w 21"/>
                  <a:gd name="T3" fmla="*/ 12 h 16"/>
                  <a:gd name="T4" fmla="*/ 8 w 21"/>
                  <a:gd name="T5" fmla="*/ 3 h 16"/>
                  <a:gd name="T6" fmla="*/ 0 w 21"/>
                  <a:gd name="T7" fmla="*/ 16 h 16"/>
                </a:gdLst>
                <a:ahLst/>
                <a:cxnLst>
                  <a:cxn ang="0">
                    <a:pos x="T0" y="T1"/>
                  </a:cxn>
                  <a:cxn ang="0">
                    <a:pos x="T2" y="T3"/>
                  </a:cxn>
                  <a:cxn ang="0">
                    <a:pos x="T4" y="T5"/>
                  </a:cxn>
                  <a:cxn ang="0">
                    <a:pos x="T6" y="T7"/>
                  </a:cxn>
                </a:cxnLst>
                <a:rect l="0" t="0" r="r" b="b"/>
                <a:pathLst>
                  <a:path w="21" h="16">
                    <a:moveTo>
                      <a:pt x="0" y="16"/>
                    </a:moveTo>
                    <a:cubicBezTo>
                      <a:pt x="0" y="16"/>
                      <a:pt x="8" y="15"/>
                      <a:pt x="14" y="12"/>
                    </a:cubicBezTo>
                    <a:cubicBezTo>
                      <a:pt x="21" y="8"/>
                      <a:pt x="14" y="0"/>
                      <a:pt x="8" y="3"/>
                    </a:cubicBezTo>
                    <a:cubicBezTo>
                      <a:pt x="3" y="5"/>
                      <a:pt x="0" y="16"/>
                      <a:pt x="0" y="16"/>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5" name="Freeform 860">
                <a:extLst>
                  <a:ext uri="{FF2B5EF4-FFF2-40B4-BE49-F238E27FC236}">
                    <a16:creationId xmlns:a16="http://schemas.microsoft.com/office/drawing/2014/main" id="{B49E5A75-19E3-4D06-AE01-F42417AD908B}"/>
                  </a:ext>
                </a:extLst>
              </p:cNvPr>
              <p:cNvSpPr>
                <a:spLocks/>
              </p:cNvSpPr>
              <p:nvPr/>
            </p:nvSpPr>
            <p:spPr bwMode="auto">
              <a:xfrm>
                <a:off x="7294" y="3723"/>
                <a:ext cx="79" cy="29"/>
              </a:xfrm>
              <a:custGeom>
                <a:avLst/>
                <a:gdLst>
                  <a:gd name="T0" fmla="*/ 0 w 33"/>
                  <a:gd name="T1" fmla="*/ 9 h 12"/>
                  <a:gd name="T2" fmla="*/ 21 w 33"/>
                  <a:gd name="T3" fmla="*/ 11 h 12"/>
                  <a:gd name="T4" fmla="*/ 21 w 33"/>
                  <a:gd name="T5" fmla="*/ 0 h 12"/>
                  <a:gd name="T6" fmla="*/ 0 w 33"/>
                  <a:gd name="T7" fmla="*/ 9 h 12"/>
                </a:gdLst>
                <a:ahLst/>
                <a:cxnLst>
                  <a:cxn ang="0">
                    <a:pos x="T0" y="T1"/>
                  </a:cxn>
                  <a:cxn ang="0">
                    <a:pos x="T2" y="T3"/>
                  </a:cxn>
                  <a:cxn ang="0">
                    <a:pos x="T4" y="T5"/>
                  </a:cxn>
                  <a:cxn ang="0">
                    <a:pos x="T6" y="T7"/>
                  </a:cxn>
                </a:cxnLst>
                <a:rect l="0" t="0" r="r" b="b"/>
                <a:pathLst>
                  <a:path w="33" h="12">
                    <a:moveTo>
                      <a:pt x="0" y="9"/>
                    </a:moveTo>
                    <a:cubicBezTo>
                      <a:pt x="0" y="9"/>
                      <a:pt x="10" y="12"/>
                      <a:pt x="21" y="11"/>
                    </a:cubicBezTo>
                    <a:cubicBezTo>
                      <a:pt x="33" y="11"/>
                      <a:pt x="31" y="0"/>
                      <a:pt x="21" y="0"/>
                    </a:cubicBezTo>
                    <a:cubicBezTo>
                      <a:pt x="12" y="0"/>
                      <a:pt x="0" y="9"/>
                      <a:pt x="0" y="9"/>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6" name="Freeform 861">
                <a:extLst>
                  <a:ext uri="{FF2B5EF4-FFF2-40B4-BE49-F238E27FC236}">
                    <a16:creationId xmlns:a16="http://schemas.microsoft.com/office/drawing/2014/main" id="{B8F6F38A-6E82-4646-A501-ADCE6AA21ECC}"/>
                  </a:ext>
                </a:extLst>
              </p:cNvPr>
              <p:cNvSpPr>
                <a:spLocks/>
              </p:cNvSpPr>
              <p:nvPr/>
            </p:nvSpPr>
            <p:spPr bwMode="auto">
              <a:xfrm>
                <a:off x="7182" y="3690"/>
                <a:ext cx="36" cy="76"/>
              </a:xfrm>
              <a:custGeom>
                <a:avLst/>
                <a:gdLst>
                  <a:gd name="T0" fmla="*/ 0 w 15"/>
                  <a:gd name="T1" fmla="*/ 0 h 32"/>
                  <a:gd name="T2" fmla="*/ 2 w 15"/>
                  <a:gd name="T3" fmla="*/ 21 h 32"/>
                  <a:gd name="T4" fmla="*/ 13 w 15"/>
                  <a:gd name="T5" fmla="*/ 18 h 32"/>
                  <a:gd name="T6" fmla="*/ 0 w 15"/>
                  <a:gd name="T7" fmla="*/ 0 h 32"/>
                </a:gdLst>
                <a:ahLst/>
                <a:cxnLst>
                  <a:cxn ang="0">
                    <a:pos x="T0" y="T1"/>
                  </a:cxn>
                  <a:cxn ang="0">
                    <a:pos x="T2" y="T3"/>
                  </a:cxn>
                  <a:cxn ang="0">
                    <a:pos x="T4" y="T5"/>
                  </a:cxn>
                  <a:cxn ang="0">
                    <a:pos x="T6" y="T7"/>
                  </a:cxn>
                </a:cxnLst>
                <a:rect l="0" t="0" r="r" b="b"/>
                <a:pathLst>
                  <a:path w="15" h="32">
                    <a:moveTo>
                      <a:pt x="0" y="0"/>
                    </a:moveTo>
                    <a:cubicBezTo>
                      <a:pt x="0" y="0"/>
                      <a:pt x="0" y="10"/>
                      <a:pt x="2" y="21"/>
                    </a:cubicBezTo>
                    <a:cubicBezTo>
                      <a:pt x="5" y="32"/>
                      <a:pt x="15" y="28"/>
                      <a:pt x="13" y="18"/>
                    </a:cubicBezTo>
                    <a:cubicBezTo>
                      <a:pt x="11" y="9"/>
                      <a:pt x="0" y="0"/>
                      <a:pt x="0"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7" name="Freeform 862">
                <a:extLst>
                  <a:ext uri="{FF2B5EF4-FFF2-40B4-BE49-F238E27FC236}">
                    <a16:creationId xmlns:a16="http://schemas.microsoft.com/office/drawing/2014/main" id="{D358CB43-F6B8-49ED-B7F6-878D4DACA3CA}"/>
                  </a:ext>
                </a:extLst>
              </p:cNvPr>
              <p:cNvSpPr>
                <a:spLocks/>
              </p:cNvSpPr>
              <p:nvPr/>
            </p:nvSpPr>
            <p:spPr bwMode="auto">
              <a:xfrm>
                <a:off x="7246" y="3633"/>
                <a:ext cx="39" cy="43"/>
              </a:xfrm>
              <a:custGeom>
                <a:avLst/>
                <a:gdLst>
                  <a:gd name="T0" fmla="*/ 6 w 16"/>
                  <a:gd name="T1" fmla="*/ 18 h 18"/>
                  <a:gd name="T2" fmla="*/ 13 w 16"/>
                  <a:gd name="T3" fmla="*/ 8 h 18"/>
                  <a:gd name="T4" fmla="*/ 3 w 16"/>
                  <a:gd name="T5" fmla="*/ 5 h 18"/>
                  <a:gd name="T6" fmla="*/ 6 w 16"/>
                  <a:gd name="T7" fmla="*/ 18 h 18"/>
                </a:gdLst>
                <a:ahLst/>
                <a:cxnLst>
                  <a:cxn ang="0">
                    <a:pos x="T0" y="T1"/>
                  </a:cxn>
                  <a:cxn ang="0">
                    <a:pos x="T2" y="T3"/>
                  </a:cxn>
                  <a:cxn ang="0">
                    <a:pos x="T4" y="T5"/>
                  </a:cxn>
                  <a:cxn ang="0">
                    <a:pos x="T6" y="T7"/>
                  </a:cxn>
                </a:cxnLst>
                <a:rect l="0" t="0" r="r" b="b"/>
                <a:pathLst>
                  <a:path w="16" h="18">
                    <a:moveTo>
                      <a:pt x="6" y="18"/>
                    </a:moveTo>
                    <a:cubicBezTo>
                      <a:pt x="6" y="18"/>
                      <a:pt x="11" y="14"/>
                      <a:pt x="13" y="8"/>
                    </a:cubicBezTo>
                    <a:cubicBezTo>
                      <a:pt x="16" y="2"/>
                      <a:pt x="5" y="0"/>
                      <a:pt x="3" y="5"/>
                    </a:cubicBezTo>
                    <a:cubicBezTo>
                      <a:pt x="0" y="10"/>
                      <a:pt x="6" y="18"/>
                      <a:pt x="6" y="18"/>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8" name="Freeform 863">
                <a:extLst>
                  <a:ext uri="{FF2B5EF4-FFF2-40B4-BE49-F238E27FC236}">
                    <a16:creationId xmlns:a16="http://schemas.microsoft.com/office/drawing/2014/main" id="{4E739393-2D5C-464B-B75A-F3AEFF7871E9}"/>
                  </a:ext>
                </a:extLst>
              </p:cNvPr>
              <p:cNvSpPr>
                <a:spLocks/>
              </p:cNvSpPr>
              <p:nvPr/>
            </p:nvSpPr>
            <p:spPr bwMode="auto">
              <a:xfrm>
                <a:off x="7237" y="3676"/>
                <a:ext cx="43" cy="38"/>
              </a:xfrm>
              <a:custGeom>
                <a:avLst/>
                <a:gdLst>
                  <a:gd name="T0" fmla="*/ 0 w 18"/>
                  <a:gd name="T1" fmla="*/ 3 h 16"/>
                  <a:gd name="T2" fmla="*/ 9 w 18"/>
                  <a:gd name="T3" fmla="*/ 13 h 16"/>
                  <a:gd name="T4" fmla="*/ 14 w 18"/>
                  <a:gd name="T5" fmla="*/ 3 h 16"/>
                  <a:gd name="T6" fmla="*/ 0 w 18"/>
                  <a:gd name="T7" fmla="*/ 3 h 16"/>
                </a:gdLst>
                <a:ahLst/>
                <a:cxnLst>
                  <a:cxn ang="0">
                    <a:pos x="T0" y="T1"/>
                  </a:cxn>
                  <a:cxn ang="0">
                    <a:pos x="T2" y="T3"/>
                  </a:cxn>
                  <a:cxn ang="0">
                    <a:pos x="T4" y="T5"/>
                  </a:cxn>
                  <a:cxn ang="0">
                    <a:pos x="T6" y="T7"/>
                  </a:cxn>
                </a:cxnLst>
                <a:rect l="0" t="0" r="r" b="b"/>
                <a:pathLst>
                  <a:path w="18" h="16">
                    <a:moveTo>
                      <a:pt x="0" y="3"/>
                    </a:moveTo>
                    <a:cubicBezTo>
                      <a:pt x="0" y="3"/>
                      <a:pt x="4" y="9"/>
                      <a:pt x="9" y="13"/>
                    </a:cubicBezTo>
                    <a:cubicBezTo>
                      <a:pt x="14" y="16"/>
                      <a:pt x="18" y="7"/>
                      <a:pt x="14" y="3"/>
                    </a:cubicBezTo>
                    <a:cubicBezTo>
                      <a:pt x="9" y="0"/>
                      <a:pt x="0" y="3"/>
                      <a:pt x="0" y="3"/>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9" name="Freeform 864">
                <a:extLst>
                  <a:ext uri="{FF2B5EF4-FFF2-40B4-BE49-F238E27FC236}">
                    <a16:creationId xmlns:a16="http://schemas.microsoft.com/office/drawing/2014/main" id="{8C3F0C9C-637D-4CC9-9A1A-7FD66EA394F3}"/>
                  </a:ext>
                </a:extLst>
              </p:cNvPr>
              <p:cNvSpPr>
                <a:spLocks/>
              </p:cNvSpPr>
              <p:nvPr/>
            </p:nvSpPr>
            <p:spPr bwMode="auto">
              <a:xfrm>
                <a:off x="7232" y="3752"/>
                <a:ext cx="43" cy="38"/>
              </a:xfrm>
              <a:custGeom>
                <a:avLst/>
                <a:gdLst>
                  <a:gd name="T0" fmla="*/ 16 w 18"/>
                  <a:gd name="T1" fmla="*/ 0 h 16"/>
                  <a:gd name="T2" fmla="*/ 5 w 18"/>
                  <a:gd name="T3" fmla="*/ 6 h 16"/>
                  <a:gd name="T4" fmla="*/ 13 w 18"/>
                  <a:gd name="T5" fmla="*/ 13 h 16"/>
                  <a:gd name="T6" fmla="*/ 16 w 18"/>
                  <a:gd name="T7" fmla="*/ 0 h 16"/>
                </a:gdLst>
                <a:ahLst/>
                <a:cxnLst>
                  <a:cxn ang="0">
                    <a:pos x="T0" y="T1"/>
                  </a:cxn>
                  <a:cxn ang="0">
                    <a:pos x="T2" y="T3"/>
                  </a:cxn>
                  <a:cxn ang="0">
                    <a:pos x="T4" y="T5"/>
                  </a:cxn>
                  <a:cxn ang="0">
                    <a:pos x="T6" y="T7"/>
                  </a:cxn>
                </a:cxnLst>
                <a:rect l="0" t="0" r="r" b="b"/>
                <a:pathLst>
                  <a:path w="18" h="16">
                    <a:moveTo>
                      <a:pt x="16" y="0"/>
                    </a:moveTo>
                    <a:cubicBezTo>
                      <a:pt x="16" y="0"/>
                      <a:pt x="9" y="2"/>
                      <a:pt x="5" y="6"/>
                    </a:cubicBezTo>
                    <a:cubicBezTo>
                      <a:pt x="0" y="10"/>
                      <a:pt x="9" y="16"/>
                      <a:pt x="13" y="13"/>
                    </a:cubicBezTo>
                    <a:cubicBezTo>
                      <a:pt x="18" y="9"/>
                      <a:pt x="16" y="0"/>
                      <a:pt x="16"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0" name="Freeform 865">
                <a:extLst>
                  <a:ext uri="{FF2B5EF4-FFF2-40B4-BE49-F238E27FC236}">
                    <a16:creationId xmlns:a16="http://schemas.microsoft.com/office/drawing/2014/main" id="{42D09F81-EC68-418B-98BE-EA2E2C9CB755}"/>
                  </a:ext>
                </a:extLst>
              </p:cNvPr>
              <p:cNvSpPr>
                <a:spLocks/>
              </p:cNvSpPr>
              <p:nvPr/>
            </p:nvSpPr>
            <p:spPr bwMode="auto">
              <a:xfrm>
                <a:off x="7094" y="3721"/>
                <a:ext cx="52" cy="69"/>
              </a:xfrm>
              <a:custGeom>
                <a:avLst/>
                <a:gdLst>
                  <a:gd name="T0" fmla="*/ 22 w 22"/>
                  <a:gd name="T1" fmla="*/ 0 h 29"/>
                  <a:gd name="T2" fmla="*/ 7 w 22"/>
                  <a:gd name="T3" fmla="*/ 15 h 29"/>
                  <a:gd name="T4" fmla="*/ 15 w 22"/>
                  <a:gd name="T5" fmla="*/ 22 h 29"/>
                  <a:gd name="T6" fmla="*/ 22 w 22"/>
                  <a:gd name="T7" fmla="*/ 0 h 29"/>
                </a:gdLst>
                <a:ahLst/>
                <a:cxnLst>
                  <a:cxn ang="0">
                    <a:pos x="T0" y="T1"/>
                  </a:cxn>
                  <a:cxn ang="0">
                    <a:pos x="T2" y="T3"/>
                  </a:cxn>
                  <a:cxn ang="0">
                    <a:pos x="T4" y="T5"/>
                  </a:cxn>
                  <a:cxn ang="0">
                    <a:pos x="T6" y="T7"/>
                  </a:cxn>
                </a:cxnLst>
                <a:rect l="0" t="0" r="r" b="b"/>
                <a:pathLst>
                  <a:path w="22" h="29">
                    <a:moveTo>
                      <a:pt x="22" y="0"/>
                    </a:moveTo>
                    <a:cubicBezTo>
                      <a:pt x="22" y="0"/>
                      <a:pt x="13" y="6"/>
                      <a:pt x="7" y="15"/>
                    </a:cubicBezTo>
                    <a:cubicBezTo>
                      <a:pt x="0" y="24"/>
                      <a:pt x="9" y="29"/>
                      <a:pt x="15" y="22"/>
                    </a:cubicBezTo>
                    <a:cubicBezTo>
                      <a:pt x="21" y="15"/>
                      <a:pt x="22" y="0"/>
                      <a:pt x="22"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1" name="Freeform 866">
                <a:extLst>
                  <a:ext uri="{FF2B5EF4-FFF2-40B4-BE49-F238E27FC236}">
                    <a16:creationId xmlns:a16="http://schemas.microsoft.com/office/drawing/2014/main" id="{34B829B9-D8A8-44DE-9A19-46191940D5F8}"/>
                  </a:ext>
                </a:extLst>
              </p:cNvPr>
              <p:cNvSpPr>
                <a:spLocks/>
              </p:cNvSpPr>
              <p:nvPr/>
            </p:nvSpPr>
            <p:spPr bwMode="auto">
              <a:xfrm>
                <a:off x="7151" y="3773"/>
                <a:ext cx="36" cy="41"/>
              </a:xfrm>
              <a:custGeom>
                <a:avLst/>
                <a:gdLst>
                  <a:gd name="T0" fmla="*/ 15 w 15"/>
                  <a:gd name="T1" fmla="*/ 0 h 17"/>
                  <a:gd name="T2" fmla="*/ 4 w 15"/>
                  <a:gd name="T3" fmla="*/ 7 h 17"/>
                  <a:gd name="T4" fmla="*/ 11 w 15"/>
                  <a:gd name="T5" fmla="*/ 13 h 17"/>
                  <a:gd name="T6" fmla="*/ 15 w 15"/>
                  <a:gd name="T7" fmla="*/ 0 h 17"/>
                </a:gdLst>
                <a:ahLst/>
                <a:cxnLst>
                  <a:cxn ang="0">
                    <a:pos x="T0" y="T1"/>
                  </a:cxn>
                  <a:cxn ang="0">
                    <a:pos x="T2" y="T3"/>
                  </a:cxn>
                  <a:cxn ang="0">
                    <a:pos x="T4" y="T5"/>
                  </a:cxn>
                  <a:cxn ang="0">
                    <a:pos x="T6" y="T7"/>
                  </a:cxn>
                </a:cxnLst>
                <a:rect l="0" t="0" r="r" b="b"/>
                <a:pathLst>
                  <a:path w="15" h="17">
                    <a:moveTo>
                      <a:pt x="15" y="0"/>
                    </a:moveTo>
                    <a:cubicBezTo>
                      <a:pt x="15" y="0"/>
                      <a:pt x="9" y="2"/>
                      <a:pt x="4" y="7"/>
                    </a:cubicBezTo>
                    <a:cubicBezTo>
                      <a:pt x="0" y="13"/>
                      <a:pt x="7" y="17"/>
                      <a:pt x="11" y="13"/>
                    </a:cubicBezTo>
                    <a:cubicBezTo>
                      <a:pt x="15" y="9"/>
                      <a:pt x="15" y="0"/>
                      <a:pt x="15"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2" name="Freeform 867">
                <a:extLst>
                  <a:ext uri="{FF2B5EF4-FFF2-40B4-BE49-F238E27FC236}">
                    <a16:creationId xmlns:a16="http://schemas.microsoft.com/office/drawing/2014/main" id="{3FCCD269-D51A-44A8-A828-D25D3D99DC33}"/>
                  </a:ext>
                </a:extLst>
              </p:cNvPr>
              <p:cNvSpPr>
                <a:spLocks/>
              </p:cNvSpPr>
              <p:nvPr/>
            </p:nvSpPr>
            <p:spPr bwMode="auto">
              <a:xfrm>
                <a:off x="7401" y="3723"/>
                <a:ext cx="36" cy="46"/>
              </a:xfrm>
              <a:custGeom>
                <a:avLst/>
                <a:gdLst>
                  <a:gd name="T0" fmla="*/ 2 w 15"/>
                  <a:gd name="T1" fmla="*/ 19 h 19"/>
                  <a:gd name="T2" fmla="*/ 11 w 15"/>
                  <a:gd name="T3" fmla="*/ 9 h 19"/>
                  <a:gd name="T4" fmla="*/ 4 w 15"/>
                  <a:gd name="T5" fmla="*/ 5 h 19"/>
                  <a:gd name="T6" fmla="*/ 2 w 15"/>
                  <a:gd name="T7" fmla="*/ 19 h 19"/>
                </a:gdLst>
                <a:ahLst/>
                <a:cxnLst>
                  <a:cxn ang="0">
                    <a:pos x="T0" y="T1"/>
                  </a:cxn>
                  <a:cxn ang="0">
                    <a:pos x="T2" y="T3"/>
                  </a:cxn>
                  <a:cxn ang="0">
                    <a:pos x="T4" y="T5"/>
                  </a:cxn>
                  <a:cxn ang="0">
                    <a:pos x="T6" y="T7"/>
                  </a:cxn>
                </a:cxnLst>
                <a:rect l="0" t="0" r="r" b="b"/>
                <a:pathLst>
                  <a:path w="15" h="19">
                    <a:moveTo>
                      <a:pt x="2" y="19"/>
                    </a:moveTo>
                    <a:cubicBezTo>
                      <a:pt x="2" y="19"/>
                      <a:pt x="7" y="15"/>
                      <a:pt x="11" y="9"/>
                    </a:cubicBezTo>
                    <a:cubicBezTo>
                      <a:pt x="15" y="3"/>
                      <a:pt x="7" y="0"/>
                      <a:pt x="4" y="5"/>
                    </a:cubicBezTo>
                    <a:cubicBezTo>
                      <a:pt x="0" y="10"/>
                      <a:pt x="2" y="19"/>
                      <a:pt x="2" y="19"/>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3" name="Freeform 868">
                <a:extLst>
                  <a:ext uri="{FF2B5EF4-FFF2-40B4-BE49-F238E27FC236}">
                    <a16:creationId xmlns:a16="http://schemas.microsoft.com/office/drawing/2014/main" id="{1259B075-5B68-454D-8DDA-5190A1969350}"/>
                  </a:ext>
                </a:extLst>
              </p:cNvPr>
              <p:cNvSpPr>
                <a:spLocks/>
              </p:cNvSpPr>
              <p:nvPr/>
            </p:nvSpPr>
            <p:spPr bwMode="auto">
              <a:xfrm>
                <a:off x="7394" y="3773"/>
                <a:ext cx="31" cy="34"/>
              </a:xfrm>
              <a:custGeom>
                <a:avLst/>
                <a:gdLst>
                  <a:gd name="T0" fmla="*/ 0 w 13"/>
                  <a:gd name="T1" fmla="*/ 0 h 14"/>
                  <a:gd name="T2" fmla="*/ 6 w 13"/>
                  <a:gd name="T3" fmla="*/ 9 h 14"/>
                  <a:gd name="T4" fmla="*/ 10 w 13"/>
                  <a:gd name="T5" fmla="*/ 6 h 14"/>
                  <a:gd name="T6" fmla="*/ 0 w 13"/>
                  <a:gd name="T7" fmla="*/ 0 h 14"/>
                </a:gdLst>
                <a:ahLst/>
                <a:cxnLst>
                  <a:cxn ang="0">
                    <a:pos x="T0" y="T1"/>
                  </a:cxn>
                  <a:cxn ang="0">
                    <a:pos x="T2" y="T3"/>
                  </a:cxn>
                  <a:cxn ang="0">
                    <a:pos x="T4" y="T5"/>
                  </a:cxn>
                  <a:cxn ang="0">
                    <a:pos x="T6" y="T7"/>
                  </a:cxn>
                </a:cxnLst>
                <a:rect l="0" t="0" r="r" b="b"/>
                <a:pathLst>
                  <a:path w="13" h="14">
                    <a:moveTo>
                      <a:pt x="0" y="0"/>
                    </a:moveTo>
                    <a:cubicBezTo>
                      <a:pt x="0" y="0"/>
                      <a:pt x="2" y="5"/>
                      <a:pt x="6" y="9"/>
                    </a:cubicBezTo>
                    <a:cubicBezTo>
                      <a:pt x="10" y="14"/>
                      <a:pt x="13" y="10"/>
                      <a:pt x="10" y="6"/>
                    </a:cubicBezTo>
                    <a:cubicBezTo>
                      <a:pt x="7" y="2"/>
                      <a:pt x="0" y="0"/>
                      <a:pt x="0"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4" name="Freeform 869">
                <a:extLst>
                  <a:ext uri="{FF2B5EF4-FFF2-40B4-BE49-F238E27FC236}">
                    <a16:creationId xmlns:a16="http://schemas.microsoft.com/office/drawing/2014/main" id="{3C4464A8-34D7-47AD-A2ED-D66B4E32257E}"/>
                  </a:ext>
                </a:extLst>
              </p:cNvPr>
              <p:cNvSpPr>
                <a:spLocks noEditPoints="1"/>
              </p:cNvSpPr>
              <p:nvPr/>
            </p:nvSpPr>
            <p:spPr bwMode="auto">
              <a:xfrm>
                <a:off x="6698" y="3690"/>
                <a:ext cx="403" cy="460"/>
              </a:xfrm>
              <a:custGeom>
                <a:avLst/>
                <a:gdLst>
                  <a:gd name="T0" fmla="*/ 134 w 169"/>
                  <a:gd name="T1" fmla="*/ 164 h 193"/>
                  <a:gd name="T2" fmla="*/ 137 w 169"/>
                  <a:gd name="T3" fmla="*/ 165 h 193"/>
                  <a:gd name="T4" fmla="*/ 168 w 169"/>
                  <a:gd name="T5" fmla="*/ 179 h 193"/>
                  <a:gd name="T6" fmla="*/ 167 w 169"/>
                  <a:gd name="T7" fmla="*/ 180 h 193"/>
                  <a:gd name="T8" fmla="*/ 137 w 169"/>
                  <a:gd name="T9" fmla="*/ 168 h 193"/>
                  <a:gd name="T10" fmla="*/ 136 w 169"/>
                  <a:gd name="T11" fmla="*/ 168 h 193"/>
                  <a:gd name="T12" fmla="*/ 144 w 169"/>
                  <a:gd name="T13" fmla="*/ 183 h 193"/>
                  <a:gd name="T14" fmla="*/ 144 w 169"/>
                  <a:gd name="T15" fmla="*/ 185 h 193"/>
                  <a:gd name="T16" fmla="*/ 143 w 169"/>
                  <a:gd name="T17" fmla="*/ 184 h 193"/>
                  <a:gd name="T18" fmla="*/ 128 w 169"/>
                  <a:gd name="T19" fmla="*/ 158 h 193"/>
                  <a:gd name="T20" fmla="*/ 123 w 169"/>
                  <a:gd name="T21" fmla="*/ 188 h 193"/>
                  <a:gd name="T22" fmla="*/ 123 w 169"/>
                  <a:gd name="T23" fmla="*/ 192 h 193"/>
                  <a:gd name="T24" fmla="*/ 121 w 169"/>
                  <a:gd name="T25" fmla="*/ 192 h 193"/>
                  <a:gd name="T26" fmla="*/ 124 w 169"/>
                  <a:gd name="T27" fmla="*/ 162 h 193"/>
                  <a:gd name="T28" fmla="*/ 126 w 169"/>
                  <a:gd name="T29" fmla="*/ 156 h 193"/>
                  <a:gd name="T30" fmla="*/ 126 w 169"/>
                  <a:gd name="T31" fmla="*/ 156 h 193"/>
                  <a:gd name="T32" fmla="*/ 108 w 169"/>
                  <a:gd name="T33" fmla="*/ 126 h 193"/>
                  <a:gd name="T34" fmla="*/ 108 w 169"/>
                  <a:gd name="T35" fmla="*/ 127 h 193"/>
                  <a:gd name="T36" fmla="*/ 108 w 169"/>
                  <a:gd name="T37" fmla="*/ 157 h 193"/>
                  <a:gd name="T38" fmla="*/ 106 w 169"/>
                  <a:gd name="T39" fmla="*/ 158 h 193"/>
                  <a:gd name="T40" fmla="*/ 106 w 169"/>
                  <a:gd name="T41" fmla="*/ 123 h 193"/>
                  <a:gd name="T42" fmla="*/ 107 w 169"/>
                  <a:gd name="T43" fmla="*/ 123 h 193"/>
                  <a:gd name="T44" fmla="*/ 93 w 169"/>
                  <a:gd name="T45" fmla="*/ 102 h 193"/>
                  <a:gd name="T46" fmla="*/ 93 w 169"/>
                  <a:gd name="T47" fmla="*/ 102 h 193"/>
                  <a:gd name="T48" fmla="*/ 92 w 169"/>
                  <a:gd name="T49" fmla="*/ 101 h 193"/>
                  <a:gd name="T50" fmla="*/ 72 w 169"/>
                  <a:gd name="T51" fmla="*/ 72 h 193"/>
                  <a:gd name="T52" fmla="*/ 68 w 169"/>
                  <a:gd name="T53" fmla="*/ 104 h 193"/>
                  <a:gd name="T54" fmla="*/ 76 w 169"/>
                  <a:gd name="T55" fmla="*/ 135 h 193"/>
                  <a:gd name="T56" fmla="*/ 77 w 169"/>
                  <a:gd name="T57" fmla="*/ 137 h 193"/>
                  <a:gd name="T58" fmla="*/ 75 w 169"/>
                  <a:gd name="T59" fmla="*/ 138 h 193"/>
                  <a:gd name="T60" fmla="*/ 66 w 169"/>
                  <a:gd name="T61" fmla="*/ 89 h 193"/>
                  <a:gd name="T62" fmla="*/ 69 w 169"/>
                  <a:gd name="T63" fmla="*/ 71 h 193"/>
                  <a:gd name="T64" fmla="*/ 69 w 169"/>
                  <a:gd name="T65" fmla="*/ 70 h 193"/>
                  <a:gd name="T66" fmla="*/ 34 w 169"/>
                  <a:gd name="T67" fmla="*/ 30 h 193"/>
                  <a:gd name="T68" fmla="*/ 4 w 169"/>
                  <a:gd name="T69" fmla="*/ 4 h 193"/>
                  <a:gd name="T70" fmla="*/ 4 w 169"/>
                  <a:gd name="T71" fmla="*/ 4 h 193"/>
                  <a:gd name="T72" fmla="*/ 4 w 169"/>
                  <a:gd name="T73" fmla="*/ 1 h 193"/>
                  <a:gd name="T74" fmla="*/ 13 w 169"/>
                  <a:gd name="T75" fmla="*/ 7 h 193"/>
                  <a:gd name="T76" fmla="*/ 51 w 169"/>
                  <a:gd name="T77" fmla="*/ 42 h 193"/>
                  <a:gd name="T78" fmla="*/ 97 w 169"/>
                  <a:gd name="T79" fmla="*/ 49 h 193"/>
                  <a:gd name="T80" fmla="*/ 98 w 169"/>
                  <a:gd name="T81" fmla="*/ 51 h 193"/>
                  <a:gd name="T82" fmla="*/ 90 w 169"/>
                  <a:gd name="T83" fmla="*/ 48 h 193"/>
                  <a:gd name="T84" fmla="*/ 53 w 169"/>
                  <a:gd name="T85" fmla="*/ 45 h 193"/>
                  <a:gd name="T86" fmla="*/ 92 w 169"/>
                  <a:gd name="T87" fmla="*/ 96 h 193"/>
                  <a:gd name="T88" fmla="*/ 93 w 169"/>
                  <a:gd name="T89" fmla="*/ 99 h 193"/>
                  <a:gd name="T90" fmla="*/ 105 w 169"/>
                  <a:gd name="T91" fmla="*/ 99 h 193"/>
                  <a:gd name="T92" fmla="*/ 142 w 169"/>
                  <a:gd name="T93" fmla="*/ 116 h 193"/>
                  <a:gd name="T94" fmla="*/ 141 w 169"/>
                  <a:gd name="T95" fmla="*/ 117 h 193"/>
                  <a:gd name="T96" fmla="*/ 139 w 169"/>
                  <a:gd name="T97" fmla="*/ 115 h 193"/>
                  <a:gd name="T98" fmla="*/ 98 w 169"/>
                  <a:gd name="T99" fmla="*/ 101 h 193"/>
                  <a:gd name="T100" fmla="*/ 95 w 169"/>
                  <a:gd name="T101" fmla="*/ 102 h 193"/>
                  <a:gd name="T102" fmla="*/ 134 w 169"/>
                  <a:gd name="T103" fmla="*/ 164 h 193"/>
                  <a:gd name="T104" fmla="*/ 5 w 169"/>
                  <a:gd name="T105" fmla="*/ 2 h 193"/>
                  <a:gd name="T106" fmla="*/ 4 w 169"/>
                  <a:gd name="T107" fmla="*/ 3 h 193"/>
                  <a:gd name="T108" fmla="*/ 5 w 169"/>
                  <a:gd name="T109" fmla="*/ 2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9" h="193">
                    <a:moveTo>
                      <a:pt x="134" y="164"/>
                    </a:moveTo>
                    <a:cubicBezTo>
                      <a:pt x="135" y="164"/>
                      <a:pt x="136" y="165"/>
                      <a:pt x="137" y="165"/>
                    </a:cubicBezTo>
                    <a:cubicBezTo>
                      <a:pt x="148" y="166"/>
                      <a:pt x="158" y="172"/>
                      <a:pt x="168" y="179"/>
                    </a:cubicBezTo>
                    <a:cubicBezTo>
                      <a:pt x="168" y="179"/>
                      <a:pt x="169" y="179"/>
                      <a:pt x="167" y="180"/>
                    </a:cubicBezTo>
                    <a:cubicBezTo>
                      <a:pt x="158" y="174"/>
                      <a:pt x="148" y="168"/>
                      <a:pt x="137" y="168"/>
                    </a:cubicBezTo>
                    <a:cubicBezTo>
                      <a:pt x="136" y="168"/>
                      <a:pt x="136" y="168"/>
                      <a:pt x="136" y="168"/>
                    </a:cubicBezTo>
                    <a:cubicBezTo>
                      <a:pt x="139" y="173"/>
                      <a:pt x="142" y="178"/>
                      <a:pt x="144" y="183"/>
                    </a:cubicBezTo>
                    <a:cubicBezTo>
                      <a:pt x="144" y="185"/>
                      <a:pt x="144" y="185"/>
                      <a:pt x="144" y="185"/>
                    </a:cubicBezTo>
                    <a:cubicBezTo>
                      <a:pt x="144" y="185"/>
                      <a:pt x="143" y="184"/>
                      <a:pt x="143" y="184"/>
                    </a:cubicBezTo>
                    <a:cubicBezTo>
                      <a:pt x="138" y="176"/>
                      <a:pt x="133" y="167"/>
                      <a:pt x="128" y="158"/>
                    </a:cubicBezTo>
                    <a:cubicBezTo>
                      <a:pt x="124" y="167"/>
                      <a:pt x="123" y="178"/>
                      <a:pt x="123" y="188"/>
                    </a:cubicBezTo>
                    <a:cubicBezTo>
                      <a:pt x="123" y="189"/>
                      <a:pt x="123" y="190"/>
                      <a:pt x="123" y="192"/>
                    </a:cubicBezTo>
                    <a:cubicBezTo>
                      <a:pt x="123" y="192"/>
                      <a:pt x="123" y="193"/>
                      <a:pt x="121" y="192"/>
                    </a:cubicBezTo>
                    <a:cubicBezTo>
                      <a:pt x="120" y="182"/>
                      <a:pt x="122" y="171"/>
                      <a:pt x="124" y="162"/>
                    </a:cubicBezTo>
                    <a:cubicBezTo>
                      <a:pt x="125" y="160"/>
                      <a:pt x="125" y="158"/>
                      <a:pt x="126" y="156"/>
                    </a:cubicBezTo>
                    <a:cubicBezTo>
                      <a:pt x="126" y="156"/>
                      <a:pt x="126" y="156"/>
                      <a:pt x="126" y="156"/>
                    </a:cubicBezTo>
                    <a:cubicBezTo>
                      <a:pt x="121" y="145"/>
                      <a:pt x="115" y="135"/>
                      <a:pt x="108" y="126"/>
                    </a:cubicBezTo>
                    <a:cubicBezTo>
                      <a:pt x="108" y="126"/>
                      <a:pt x="108" y="126"/>
                      <a:pt x="108" y="127"/>
                    </a:cubicBezTo>
                    <a:cubicBezTo>
                      <a:pt x="106" y="137"/>
                      <a:pt x="106" y="147"/>
                      <a:pt x="108" y="157"/>
                    </a:cubicBezTo>
                    <a:cubicBezTo>
                      <a:pt x="108" y="157"/>
                      <a:pt x="108" y="159"/>
                      <a:pt x="106" y="158"/>
                    </a:cubicBezTo>
                    <a:cubicBezTo>
                      <a:pt x="104" y="146"/>
                      <a:pt x="104" y="135"/>
                      <a:pt x="106" y="123"/>
                    </a:cubicBezTo>
                    <a:cubicBezTo>
                      <a:pt x="107" y="123"/>
                      <a:pt x="107" y="123"/>
                      <a:pt x="107" y="123"/>
                    </a:cubicBezTo>
                    <a:cubicBezTo>
                      <a:pt x="102" y="116"/>
                      <a:pt x="98" y="109"/>
                      <a:pt x="93" y="102"/>
                    </a:cubicBezTo>
                    <a:cubicBezTo>
                      <a:pt x="93" y="102"/>
                      <a:pt x="93" y="102"/>
                      <a:pt x="93" y="102"/>
                    </a:cubicBezTo>
                    <a:cubicBezTo>
                      <a:pt x="92" y="101"/>
                      <a:pt x="92" y="101"/>
                      <a:pt x="92" y="101"/>
                    </a:cubicBezTo>
                    <a:cubicBezTo>
                      <a:pt x="86" y="91"/>
                      <a:pt x="79" y="82"/>
                      <a:pt x="72" y="72"/>
                    </a:cubicBezTo>
                    <a:cubicBezTo>
                      <a:pt x="69" y="83"/>
                      <a:pt x="67" y="93"/>
                      <a:pt x="68" y="104"/>
                    </a:cubicBezTo>
                    <a:cubicBezTo>
                      <a:pt x="69" y="115"/>
                      <a:pt x="73" y="125"/>
                      <a:pt x="76" y="135"/>
                    </a:cubicBezTo>
                    <a:cubicBezTo>
                      <a:pt x="77" y="137"/>
                      <a:pt x="77" y="137"/>
                      <a:pt x="77" y="137"/>
                    </a:cubicBezTo>
                    <a:cubicBezTo>
                      <a:pt x="77" y="137"/>
                      <a:pt x="77" y="139"/>
                      <a:pt x="75" y="138"/>
                    </a:cubicBezTo>
                    <a:cubicBezTo>
                      <a:pt x="70" y="122"/>
                      <a:pt x="64" y="106"/>
                      <a:pt x="66" y="89"/>
                    </a:cubicBezTo>
                    <a:cubicBezTo>
                      <a:pt x="66" y="83"/>
                      <a:pt x="67" y="77"/>
                      <a:pt x="69" y="71"/>
                    </a:cubicBezTo>
                    <a:cubicBezTo>
                      <a:pt x="69" y="70"/>
                      <a:pt x="69" y="70"/>
                      <a:pt x="69" y="70"/>
                    </a:cubicBezTo>
                    <a:cubicBezTo>
                      <a:pt x="58" y="56"/>
                      <a:pt x="47" y="42"/>
                      <a:pt x="34" y="30"/>
                    </a:cubicBezTo>
                    <a:cubicBezTo>
                      <a:pt x="25" y="20"/>
                      <a:pt x="15" y="11"/>
                      <a:pt x="4" y="4"/>
                    </a:cubicBezTo>
                    <a:cubicBezTo>
                      <a:pt x="2" y="3"/>
                      <a:pt x="4" y="4"/>
                      <a:pt x="4" y="4"/>
                    </a:cubicBezTo>
                    <a:cubicBezTo>
                      <a:pt x="4" y="4"/>
                      <a:pt x="0" y="0"/>
                      <a:pt x="4" y="1"/>
                    </a:cubicBezTo>
                    <a:cubicBezTo>
                      <a:pt x="7" y="1"/>
                      <a:pt x="10" y="4"/>
                      <a:pt x="13" y="7"/>
                    </a:cubicBezTo>
                    <a:cubicBezTo>
                      <a:pt x="27" y="18"/>
                      <a:pt x="39" y="30"/>
                      <a:pt x="51" y="42"/>
                    </a:cubicBezTo>
                    <a:cubicBezTo>
                      <a:pt x="66" y="41"/>
                      <a:pt x="82" y="43"/>
                      <a:pt x="97" y="49"/>
                    </a:cubicBezTo>
                    <a:cubicBezTo>
                      <a:pt x="101" y="51"/>
                      <a:pt x="98" y="51"/>
                      <a:pt x="98" y="51"/>
                    </a:cubicBezTo>
                    <a:cubicBezTo>
                      <a:pt x="95" y="50"/>
                      <a:pt x="93" y="49"/>
                      <a:pt x="90" y="48"/>
                    </a:cubicBezTo>
                    <a:cubicBezTo>
                      <a:pt x="78" y="45"/>
                      <a:pt x="65" y="44"/>
                      <a:pt x="53" y="45"/>
                    </a:cubicBezTo>
                    <a:cubicBezTo>
                      <a:pt x="67" y="61"/>
                      <a:pt x="80" y="79"/>
                      <a:pt x="92" y="96"/>
                    </a:cubicBezTo>
                    <a:cubicBezTo>
                      <a:pt x="92" y="97"/>
                      <a:pt x="93" y="98"/>
                      <a:pt x="93" y="99"/>
                    </a:cubicBezTo>
                    <a:cubicBezTo>
                      <a:pt x="96" y="97"/>
                      <a:pt x="101" y="98"/>
                      <a:pt x="105" y="99"/>
                    </a:cubicBezTo>
                    <a:cubicBezTo>
                      <a:pt x="119" y="101"/>
                      <a:pt x="132" y="107"/>
                      <a:pt x="142" y="116"/>
                    </a:cubicBezTo>
                    <a:cubicBezTo>
                      <a:pt x="142" y="116"/>
                      <a:pt x="143" y="117"/>
                      <a:pt x="141" y="117"/>
                    </a:cubicBezTo>
                    <a:cubicBezTo>
                      <a:pt x="140" y="116"/>
                      <a:pt x="140" y="116"/>
                      <a:pt x="139" y="115"/>
                    </a:cubicBezTo>
                    <a:cubicBezTo>
                      <a:pt x="127" y="106"/>
                      <a:pt x="113" y="101"/>
                      <a:pt x="98" y="101"/>
                    </a:cubicBezTo>
                    <a:cubicBezTo>
                      <a:pt x="97" y="101"/>
                      <a:pt x="96" y="101"/>
                      <a:pt x="95" y="102"/>
                    </a:cubicBezTo>
                    <a:cubicBezTo>
                      <a:pt x="109" y="122"/>
                      <a:pt x="122" y="143"/>
                      <a:pt x="134" y="164"/>
                    </a:cubicBezTo>
                    <a:close/>
                    <a:moveTo>
                      <a:pt x="5" y="2"/>
                    </a:moveTo>
                    <a:cubicBezTo>
                      <a:pt x="4" y="3"/>
                      <a:pt x="4" y="3"/>
                      <a:pt x="4" y="3"/>
                    </a:cubicBezTo>
                    <a:cubicBezTo>
                      <a:pt x="4" y="3"/>
                      <a:pt x="5" y="3"/>
                      <a:pt x="5" y="2"/>
                    </a:cubicBezTo>
                    <a:close/>
                  </a:path>
                </a:pathLst>
              </a:custGeom>
              <a:solidFill>
                <a:srgbClr val="F8D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5" name="Freeform 870">
                <a:extLst>
                  <a:ext uri="{FF2B5EF4-FFF2-40B4-BE49-F238E27FC236}">
                    <a16:creationId xmlns:a16="http://schemas.microsoft.com/office/drawing/2014/main" id="{6B07B190-2F0B-4D18-BEF1-F94F000BFE2A}"/>
                  </a:ext>
                </a:extLst>
              </p:cNvPr>
              <p:cNvSpPr>
                <a:spLocks/>
              </p:cNvSpPr>
              <p:nvPr/>
            </p:nvSpPr>
            <p:spPr bwMode="auto">
              <a:xfrm>
                <a:off x="7037" y="4119"/>
                <a:ext cx="45" cy="74"/>
              </a:xfrm>
              <a:custGeom>
                <a:avLst/>
                <a:gdLst>
                  <a:gd name="T0" fmla="*/ 0 w 19"/>
                  <a:gd name="T1" fmla="*/ 0 h 31"/>
                  <a:gd name="T2" fmla="*/ 5 w 19"/>
                  <a:gd name="T3" fmla="*/ 20 h 31"/>
                  <a:gd name="T4" fmla="*/ 15 w 19"/>
                  <a:gd name="T5" fmla="*/ 16 h 31"/>
                  <a:gd name="T6" fmla="*/ 0 w 19"/>
                  <a:gd name="T7" fmla="*/ 0 h 31"/>
                </a:gdLst>
                <a:ahLst/>
                <a:cxnLst>
                  <a:cxn ang="0">
                    <a:pos x="T0" y="T1"/>
                  </a:cxn>
                  <a:cxn ang="0">
                    <a:pos x="T2" y="T3"/>
                  </a:cxn>
                  <a:cxn ang="0">
                    <a:pos x="T4" y="T5"/>
                  </a:cxn>
                  <a:cxn ang="0">
                    <a:pos x="T6" y="T7"/>
                  </a:cxn>
                </a:cxnLst>
                <a:rect l="0" t="0" r="r" b="b"/>
                <a:pathLst>
                  <a:path w="19" h="31">
                    <a:moveTo>
                      <a:pt x="0" y="0"/>
                    </a:moveTo>
                    <a:cubicBezTo>
                      <a:pt x="0" y="0"/>
                      <a:pt x="0" y="10"/>
                      <a:pt x="5" y="20"/>
                    </a:cubicBezTo>
                    <a:cubicBezTo>
                      <a:pt x="10" y="31"/>
                      <a:pt x="19" y="25"/>
                      <a:pt x="15" y="16"/>
                    </a:cubicBezTo>
                    <a:cubicBezTo>
                      <a:pt x="12" y="7"/>
                      <a:pt x="0" y="0"/>
                      <a:pt x="0"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6" name="Freeform 871">
                <a:extLst>
                  <a:ext uri="{FF2B5EF4-FFF2-40B4-BE49-F238E27FC236}">
                    <a16:creationId xmlns:a16="http://schemas.microsoft.com/office/drawing/2014/main" id="{8BB86421-E2DF-4D9D-8CA0-F88E2455BC44}"/>
                  </a:ext>
                </a:extLst>
              </p:cNvPr>
              <p:cNvSpPr>
                <a:spLocks/>
              </p:cNvSpPr>
              <p:nvPr/>
            </p:nvSpPr>
            <p:spPr bwMode="auto">
              <a:xfrm>
                <a:off x="7080" y="4105"/>
                <a:ext cx="62" cy="62"/>
              </a:xfrm>
              <a:custGeom>
                <a:avLst/>
                <a:gdLst>
                  <a:gd name="T0" fmla="*/ 0 w 26"/>
                  <a:gd name="T1" fmla="*/ 0 h 26"/>
                  <a:gd name="T2" fmla="*/ 11 w 26"/>
                  <a:gd name="T3" fmla="*/ 17 h 26"/>
                  <a:gd name="T4" fmla="*/ 19 w 26"/>
                  <a:gd name="T5" fmla="*/ 10 h 26"/>
                  <a:gd name="T6" fmla="*/ 0 w 26"/>
                  <a:gd name="T7" fmla="*/ 0 h 26"/>
                </a:gdLst>
                <a:ahLst/>
                <a:cxnLst>
                  <a:cxn ang="0">
                    <a:pos x="T0" y="T1"/>
                  </a:cxn>
                  <a:cxn ang="0">
                    <a:pos x="T2" y="T3"/>
                  </a:cxn>
                  <a:cxn ang="0">
                    <a:pos x="T4" y="T5"/>
                  </a:cxn>
                  <a:cxn ang="0">
                    <a:pos x="T6" y="T7"/>
                  </a:cxn>
                </a:cxnLst>
                <a:rect l="0" t="0" r="r" b="b"/>
                <a:pathLst>
                  <a:path w="26" h="26">
                    <a:moveTo>
                      <a:pt x="0" y="0"/>
                    </a:moveTo>
                    <a:cubicBezTo>
                      <a:pt x="0" y="0"/>
                      <a:pt x="4" y="9"/>
                      <a:pt x="11" y="17"/>
                    </a:cubicBezTo>
                    <a:cubicBezTo>
                      <a:pt x="19" y="26"/>
                      <a:pt x="26" y="18"/>
                      <a:pt x="19" y="10"/>
                    </a:cubicBezTo>
                    <a:cubicBezTo>
                      <a:pt x="13" y="3"/>
                      <a:pt x="0" y="0"/>
                      <a:pt x="0"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7" name="Freeform 872">
                <a:extLst>
                  <a:ext uri="{FF2B5EF4-FFF2-40B4-BE49-F238E27FC236}">
                    <a16:creationId xmlns:a16="http://schemas.microsoft.com/office/drawing/2014/main" id="{233C4BA7-F1D8-45AF-A045-F4606D61BFD2}"/>
                  </a:ext>
                </a:extLst>
              </p:cNvPr>
              <p:cNvSpPr>
                <a:spLocks/>
              </p:cNvSpPr>
              <p:nvPr/>
            </p:nvSpPr>
            <p:spPr bwMode="auto">
              <a:xfrm>
                <a:off x="6979" y="4121"/>
                <a:ext cx="27" cy="77"/>
              </a:xfrm>
              <a:custGeom>
                <a:avLst/>
                <a:gdLst>
                  <a:gd name="T0" fmla="*/ 3 w 11"/>
                  <a:gd name="T1" fmla="*/ 0 h 32"/>
                  <a:gd name="T2" fmla="*/ 0 w 11"/>
                  <a:gd name="T3" fmla="*/ 21 h 32"/>
                  <a:gd name="T4" fmla="*/ 11 w 11"/>
                  <a:gd name="T5" fmla="*/ 21 h 32"/>
                  <a:gd name="T6" fmla="*/ 3 w 11"/>
                  <a:gd name="T7" fmla="*/ 0 h 32"/>
                </a:gdLst>
                <a:ahLst/>
                <a:cxnLst>
                  <a:cxn ang="0">
                    <a:pos x="T0" y="T1"/>
                  </a:cxn>
                  <a:cxn ang="0">
                    <a:pos x="T2" y="T3"/>
                  </a:cxn>
                  <a:cxn ang="0">
                    <a:pos x="T4" y="T5"/>
                  </a:cxn>
                  <a:cxn ang="0">
                    <a:pos x="T6" y="T7"/>
                  </a:cxn>
                </a:cxnLst>
                <a:rect l="0" t="0" r="r" b="b"/>
                <a:pathLst>
                  <a:path w="11" h="32">
                    <a:moveTo>
                      <a:pt x="3" y="0"/>
                    </a:moveTo>
                    <a:cubicBezTo>
                      <a:pt x="3" y="0"/>
                      <a:pt x="0" y="10"/>
                      <a:pt x="0" y="21"/>
                    </a:cubicBezTo>
                    <a:cubicBezTo>
                      <a:pt x="1" y="32"/>
                      <a:pt x="11" y="31"/>
                      <a:pt x="11" y="21"/>
                    </a:cubicBezTo>
                    <a:cubicBezTo>
                      <a:pt x="11" y="12"/>
                      <a:pt x="3" y="0"/>
                      <a:pt x="3"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8" name="Freeform 873">
                <a:extLst>
                  <a:ext uri="{FF2B5EF4-FFF2-40B4-BE49-F238E27FC236}">
                    <a16:creationId xmlns:a16="http://schemas.microsoft.com/office/drawing/2014/main" id="{BE8B8FBF-80D2-46C3-AE51-CC69A6AB449B}"/>
                  </a:ext>
                </a:extLst>
              </p:cNvPr>
              <p:cNvSpPr>
                <a:spLocks/>
              </p:cNvSpPr>
              <p:nvPr/>
            </p:nvSpPr>
            <p:spPr bwMode="auto">
              <a:xfrm>
                <a:off x="6944" y="4047"/>
                <a:ext cx="26" cy="77"/>
              </a:xfrm>
              <a:custGeom>
                <a:avLst/>
                <a:gdLst>
                  <a:gd name="T0" fmla="*/ 3 w 11"/>
                  <a:gd name="T1" fmla="*/ 0 h 32"/>
                  <a:gd name="T2" fmla="*/ 0 w 11"/>
                  <a:gd name="T3" fmla="*/ 21 h 32"/>
                  <a:gd name="T4" fmla="*/ 11 w 11"/>
                  <a:gd name="T5" fmla="*/ 21 h 32"/>
                  <a:gd name="T6" fmla="*/ 3 w 11"/>
                  <a:gd name="T7" fmla="*/ 0 h 32"/>
                </a:gdLst>
                <a:ahLst/>
                <a:cxnLst>
                  <a:cxn ang="0">
                    <a:pos x="T0" y="T1"/>
                  </a:cxn>
                  <a:cxn ang="0">
                    <a:pos x="T2" y="T3"/>
                  </a:cxn>
                  <a:cxn ang="0">
                    <a:pos x="T4" y="T5"/>
                  </a:cxn>
                  <a:cxn ang="0">
                    <a:pos x="T6" y="T7"/>
                  </a:cxn>
                </a:cxnLst>
                <a:rect l="0" t="0" r="r" b="b"/>
                <a:pathLst>
                  <a:path w="11" h="32">
                    <a:moveTo>
                      <a:pt x="3" y="0"/>
                    </a:moveTo>
                    <a:cubicBezTo>
                      <a:pt x="3" y="0"/>
                      <a:pt x="0" y="10"/>
                      <a:pt x="0" y="21"/>
                    </a:cubicBezTo>
                    <a:cubicBezTo>
                      <a:pt x="0" y="32"/>
                      <a:pt x="11" y="30"/>
                      <a:pt x="11" y="21"/>
                    </a:cubicBezTo>
                    <a:cubicBezTo>
                      <a:pt x="11" y="11"/>
                      <a:pt x="3" y="0"/>
                      <a:pt x="3"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9" name="Freeform 874">
                <a:extLst>
                  <a:ext uri="{FF2B5EF4-FFF2-40B4-BE49-F238E27FC236}">
                    <a16:creationId xmlns:a16="http://schemas.microsoft.com/office/drawing/2014/main" id="{7BE77DED-FE30-4906-8096-47723ABCF4A1}"/>
                  </a:ext>
                </a:extLst>
              </p:cNvPr>
              <p:cNvSpPr>
                <a:spLocks/>
              </p:cNvSpPr>
              <p:nvPr/>
            </p:nvSpPr>
            <p:spPr bwMode="auto">
              <a:xfrm>
                <a:off x="6867" y="4007"/>
                <a:ext cx="27" cy="76"/>
              </a:xfrm>
              <a:custGeom>
                <a:avLst/>
                <a:gdLst>
                  <a:gd name="T0" fmla="*/ 3 w 11"/>
                  <a:gd name="T1" fmla="*/ 0 h 32"/>
                  <a:gd name="T2" fmla="*/ 0 w 11"/>
                  <a:gd name="T3" fmla="*/ 20 h 32"/>
                  <a:gd name="T4" fmla="*/ 11 w 11"/>
                  <a:gd name="T5" fmla="*/ 21 h 32"/>
                  <a:gd name="T6" fmla="*/ 3 w 11"/>
                  <a:gd name="T7" fmla="*/ 0 h 32"/>
                </a:gdLst>
                <a:ahLst/>
                <a:cxnLst>
                  <a:cxn ang="0">
                    <a:pos x="T0" y="T1"/>
                  </a:cxn>
                  <a:cxn ang="0">
                    <a:pos x="T2" y="T3"/>
                  </a:cxn>
                  <a:cxn ang="0">
                    <a:pos x="T4" y="T5"/>
                  </a:cxn>
                  <a:cxn ang="0">
                    <a:pos x="T6" y="T7"/>
                  </a:cxn>
                </a:cxnLst>
                <a:rect l="0" t="0" r="r" b="b"/>
                <a:pathLst>
                  <a:path w="11" h="32">
                    <a:moveTo>
                      <a:pt x="3" y="0"/>
                    </a:moveTo>
                    <a:cubicBezTo>
                      <a:pt x="3" y="0"/>
                      <a:pt x="0" y="10"/>
                      <a:pt x="0" y="20"/>
                    </a:cubicBezTo>
                    <a:cubicBezTo>
                      <a:pt x="0" y="32"/>
                      <a:pt x="11" y="30"/>
                      <a:pt x="11" y="21"/>
                    </a:cubicBezTo>
                    <a:cubicBezTo>
                      <a:pt x="11" y="11"/>
                      <a:pt x="3" y="0"/>
                      <a:pt x="3"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0" name="Freeform 875">
                <a:extLst>
                  <a:ext uri="{FF2B5EF4-FFF2-40B4-BE49-F238E27FC236}">
                    <a16:creationId xmlns:a16="http://schemas.microsoft.com/office/drawing/2014/main" id="{C0E0A6A8-01AD-42C5-98D3-92F41D83EB0B}"/>
                  </a:ext>
                </a:extLst>
              </p:cNvPr>
              <p:cNvSpPr>
                <a:spLocks/>
              </p:cNvSpPr>
              <p:nvPr/>
            </p:nvSpPr>
            <p:spPr bwMode="auto">
              <a:xfrm>
                <a:off x="7013" y="3950"/>
                <a:ext cx="74" cy="47"/>
              </a:xfrm>
              <a:custGeom>
                <a:avLst/>
                <a:gdLst>
                  <a:gd name="T0" fmla="*/ 0 w 31"/>
                  <a:gd name="T1" fmla="*/ 2 h 20"/>
                  <a:gd name="T2" fmla="*/ 17 w 31"/>
                  <a:gd name="T3" fmla="*/ 15 h 20"/>
                  <a:gd name="T4" fmla="*/ 22 w 31"/>
                  <a:gd name="T5" fmla="*/ 5 h 20"/>
                  <a:gd name="T6" fmla="*/ 0 w 31"/>
                  <a:gd name="T7" fmla="*/ 2 h 20"/>
                </a:gdLst>
                <a:ahLst/>
                <a:cxnLst>
                  <a:cxn ang="0">
                    <a:pos x="T0" y="T1"/>
                  </a:cxn>
                  <a:cxn ang="0">
                    <a:pos x="T2" y="T3"/>
                  </a:cxn>
                  <a:cxn ang="0">
                    <a:pos x="T4" y="T5"/>
                  </a:cxn>
                  <a:cxn ang="0">
                    <a:pos x="T6" y="T7"/>
                  </a:cxn>
                </a:cxnLst>
                <a:rect l="0" t="0" r="r" b="b"/>
                <a:pathLst>
                  <a:path w="31" h="20">
                    <a:moveTo>
                      <a:pt x="0" y="2"/>
                    </a:moveTo>
                    <a:cubicBezTo>
                      <a:pt x="0" y="2"/>
                      <a:pt x="7" y="10"/>
                      <a:pt x="17" y="15"/>
                    </a:cubicBezTo>
                    <a:cubicBezTo>
                      <a:pt x="27" y="20"/>
                      <a:pt x="31" y="10"/>
                      <a:pt x="22" y="5"/>
                    </a:cubicBezTo>
                    <a:cubicBezTo>
                      <a:pt x="14" y="0"/>
                      <a:pt x="0" y="2"/>
                      <a:pt x="0" y="2"/>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1" name="Freeform 876">
                <a:extLst>
                  <a:ext uri="{FF2B5EF4-FFF2-40B4-BE49-F238E27FC236}">
                    <a16:creationId xmlns:a16="http://schemas.microsoft.com/office/drawing/2014/main" id="{782279C1-945A-45E2-96A0-8C224D540194}"/>
                  </a:ext>
                </a:extLst>
              </p:cNvPr>
              <p:cNvSpPr>
                <a:spLocks/>
              </p:cNvSpPr>
              <p:nvPr/>
            </p:nvSpPr>
            <p:spPr bwMode="auto">
              <a:xfrm>
                <a:off x="6920" y="3802"/>
                <a:ext cx="74" cy="48"/>
              </a:xfrm>
              <a:custGeom>
                <a:avLst/>
                <a:gdLst>
                  <a:gd name="T0" fmla="*/ 0 w 31"/>
                  <a:gd name="T1" fmla="*/ 2 h 20"/>
                  <a:gd name="T2" fmla="*/ 17 w 31"/>
                  <a:gd name="T3" fmla="*/ 15 h 20"/>
                  <a:gd name="T4" fmla="*/ 22 w 31"/>
                  <a:gd name="T5" fmla="*/ 5 h 20"/>
                  <a:gd name="T6" fmla="*/ 0 w 31"/>
                  <a:gd name="T7" fmla="*/ 2 h 20"/>
                </a:gdLst>
                <a:ahLst/>
                <a:cxnLst>
                  <a:cxn ang="0">
                    <a:pos x="T0" y="T1"/>
                  </a:cxn>
                  <a:cxn ang="0">
                    <a:pos x="T2" y="T3"/>
                  </a:cxn>
                  <a:cxn ang="0">
                    <a:pos x="T4" y="T5"/>
                  </a:cxn>
                  <a:cxn ang="0">
                    <a:pos x="T6" y="T7"/>
                  </a:cxn>
                </a:cxnLst>
                <a:rect l="0" t="0" r="r" b="b"/>
                <a:pathLst>
                  <a:path w="31" h="20">
                    <a:moveTo>
                      <a:pt x="0" y="2"/>
                    </a:moveTo>
                    <a:cubicBezTo>
                      <a:pt x="0" y="2"/>
                      <a:pt x="7" y="10"/>
                      <a:pt x="17" y="15"/>
                    </a:cubicBezTo>
                    <a:cubicBezTo>
                      <a:pt x="27" y="20"/>
                      <a:pt x="31" y="10"/>
                      <a:pt x="22" y="5"/>
                    </a:cubicBezTo>
                    <a:cubicBezTo>
                      <a:pt x="14" y="0"/>
                      <a:pt x="0" y="2"/>
                      <a:pt x="0" y="2"/>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2" name="Freeform 877">
                <a:extLst>
                  <a:ext uri="{FF2B5EF4-FFF2-40B4-BE49-F238E27FC236}">
                    <a16:creationId xmlns:a16="http://schemas.microsoft.com/office/drawing/2014/main" id="{AEEC95A2-8505-4A12-9877-B17F89BA3420}"/>
                  </a:ext>
                </a:extLst>
              </p:cNvPr>
              <p:cNvSpPr>
                <a:spLocks/>
              </p:cNvSpPr>
              <p:nvPr/>
            </p:nvSpPr>
            <p:spPr bwMode="auto">
              <a:xfrm>
                <a:off x="6872" y="3793"/>
                <a:ext cx="36" cy="50"/>
              </a:xfrm>
              <a:custGeom>
                <a:avLst/>
                <a:gdLst>
                  <a:gd name="T0" fmla="*/ 1 w 15"/>
                  <a:gd name="T1" fmla="*/ 0 h 21"/>
                  <a:gd name="T2" fmla="*/ 3 w 15"/>
                  <a:gd name="T3" fmla="*/ 14 h 21"/>
                  <a:gd name="T4" fmla="*/ 13 w 15"/>
                  <a:gd name="T5" fmla="*/ 10 h 21"/>
                  <a:gd name="T6" fmla="*/ 1 w 15"/>
                  <a:gd name="T7" fmla="*/ 0 h 21"/>
                </a:gdLst>
                <a:ahLst/>
                <a:cxnLst>
                  <a:cxn ang="0">
                    <a:pos x="T0" y="T1"/>
                  </a:cxn>
                  <a:cxn ang="0">
                    <a:pos x="T2" y="T3"/>
                  </a:cxn>
                  <a:cxn ang="0">
                    <a:pos x="T4" y="T5"/>
                  </a:cxn>
                  <a:cxn ang="0">
                    <a:pos x="T6" y="T7"/>
                  </a:cxn>
                </a:cxnLst>
                <a:rect l="0" t="0" r="r" b="b"/>
                <a:pathLst>
                  <a:path w="15" h="21">
                    <a:moveTo>
                      <a:pt x="1" y="0"/>
                    </a:moveTo>
                    <a:cubicBezTo>
                      <a:pt x="1" y="0"/>
                      <a:pt x="0" y="7"/>
                      <a:pt x="3" y="14"/>
                    </a:cubicBezTo>
                    <a:cubicBezTo>
                      <a:pt x="6" y="21"/>
                      <a:pt x="15" y="16"/>
                      <a:pt x="13" y="10"/>
                    </a:cubicBezTo>
                    <a:cubicBezTo>
                      <a:pt x="11" y="4"/>
                      <a:pt x="1" y="0"/>
                      <a:pt x="1"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3" name="Freeform 878">
                <a:extLst>
                  <a:ext uri="{FF2B5EF4-FFF2-40B4-BE49-F238E27FC236}">
                    <a16:creationId xmlns:a16="http://schemas.microsoft.com/office/drawing/2014/main" id="{73003CDE-404E-4FE9-93BE-33BCAD3F9227}"/>
                  </a:ext>
                </a:extLst>
              </p:cNvPr>
              <p:cNvSpPr>
                <a:spLocks/>
              </p:cNvSpPr>
              <p:nvPr/>
            </p:nvSpPr>
            <p:spPr bwMode="auto">
              <a:xfrm>
                <a:off x="6889" y="3866"/>
                <a:ext cx="50" cy="29"/>
              </a:xfrm>
              <a:custGeom>
                <a:avLst/>
                <a:gdLst>
                  <a:gd name="T0" fmla="*/ 0 w 21"/>
                  <a:gd name="T1" fmla="*/ 8 h 12"/>
                  <a:gd name="T2" fmla="*/ 14 w 21"/>
                  <a:gd name="T3" fmla="*/ 12 h 12"/>
                  <a:gd name="T4" fmla="*/ 14 w 21"/>
                  <a:gd name="T5" fmla="*/ 1 h 12"/>
                  <a:gd name="T6" fmla="*/ 0 w 21"/>
                  <a:gd name="T7" fmla="*/ 8 h 12"/>
                </a:gdLst>
                <a:ahLst/>
                <a:cxnLst>
                  <a:cxn ang="0">
                    <a:pos x="T0" y="T1"/>
                  </a:cxn>
                  <a:cxn ang="0">
                    <a:pos x="T2" y="T3"/>
                  </a:cxn>
                  <a:cxn ang="0">
                    <a:pos x="T4" y="T5"/>
                  </a:cxn>
                  <a:cxn ang="0">
                    <a:pos x="T6" y="T7"/>
                  </a:cxn>
                </a:cxnLst>
                <a:rect l="0" t="0" r="r" b="b"/>
                <a:pathLst>
                  <a:path w="21" h="12">
                    <a:moveTo>
                      <a:pt x="0" y="8"/>
                    </a:moveTo>
                    <a:cubicBezTo>
                      <a:pt x="0" y="8"/>
                      <a:pt x="7" y="11"/>
                      <a:pt x="14" y="12"/>
                    </a:cubicBezTo>
                    <a:cubicBezTo>
                      <a:pt x="21" y="12"/>
                      <a:pt x="20" y="1"/>
                      <a:pt x="14" y="1"/>
                    </a:cubicBezTo>
                    <a:cubicBezTo>
                      <a:pt x="7" y="0"/>
                      <a:pt x="0" y="8"/>
                      <a:pt x="0" y="8"/>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4" name="Freeform 879">
                <a:extLst>
                  <a:ext uri="{FF2B5EF4-FFF2-40B4-BE49-F238E27FC236}">
                    <a16:creationId xmlns:a16="http://schemas.microsoft.com/office/drawing/2014/main" id="{14416BB6-D78E-4351-8D09-88E220A18109}"/>
                  </a:ext>
                </a:extLst>
              </p:cNvPr>
              <p:cNvSpPr>
                <a:spLocks/>
              </p:cNvSpPr>
              <p:nvPr/>
            </p:nvSpPr>
            <p:spPr bwMode="auto">
              <a:xfrm>
                <a:off x="6972" y="4009"/>
                <a:ext cx="74" cy="48"/>
              </a:xfrm>
              <a:custGeom>
                <a:avLst/>
                <a:gdLst>
                  <a:gd name="T0" fmla="*/ 0 w 31"/>
                  <a:gd name="T1" fmla="*/ 2 h 20"/>
                  <a:gd name="T2" fmla="*/ 17 w 31"/>
                  <a:gd name="T3" fmla="*/ 14 h 20"/>
                  <a:gd name="T4" fmla="*/ 23 w 31"/>
                  <a:gd name="T5" fmla="*/ 5 h 20"/>
                  <a:gd name="T6" fmla="*/ 0 w 31"/>
                  <a:gd name="T7" fmla="*/ 2 h 20"/>
                </a:gdLst>
                <a:ahLst/>
                <a:cxnLst>
                  <a:cxn ang="0">
                    <a:pos x="T0" y="T1"/>
                  </a:cxn>
                  <a:cxn ang="0">
                    <a:pos x="T2" y="T3"/>
                  </a:cxn>
                  <a:cxn ang="0">
                    <a:pos x="T4" y="T5"/>
                  </a:cxn>
                  <a:cxn ang="0">
                    <a:pos x="T6" y="T7"/>
                  </a:cxn>
                </a:cxnLst>
                <a:rect l="0" t="0" r="r" b="b"/>
                <a:pathLst>
                  <a:path w="31" h="20">
                    <a:moveTo>
                      <a:pt x="0" y="2"/>
                    </a:moveTo>
                    <a:cubicBezTo>
                      <a:pt x="0" y="2"/>
                      <a:pt x="7" y="9"/>
                      <a:pt x="17" y="14"/>
                    </a:cubicBezTo>
                    <a:cubicBezTo>
                      <a:pt x="27" y="20"/>
                      <a:pt x="31" y="10"/>
                      <a:pt x="23" y="5"/>
                    </a:cubicBezTo>
                    <a:cubicBezTo>
                      <a:pt x="14" y="0"/>
                      <a:pt x="0" y="2"/>
                      <a:pt x="0" y="2"/>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5" name="Freeform 880">
                <a:extLst>
                  <a:ext uri="{FF2B5EF4-FFF2-40B4-BE49-F238E27FC236}">
                    <a16:creationId xmlns:a16="http://schemas.microsoft.com/office/drawing/2014/main" id="{88201458-110B-4C16-A113-962F6A53CED8}"/>
                  </a:ext>
                </a:extLst>
              </p:cNvPr>
              <p:cNvSpPr>
                <a:spLocks/>
              </p:cNvSpPr>
              <p:nvPr/>
            </p:nvSpPr>
            <p:spPr bwMode="auto">
              <a:xfrm>
                <a:off x="6877" y="3909"/>
                <a:ext cx="38" cy="74"/>
              </a:xfrm>
              <a:custGeom>
                <a:avLst/>
                <a:gdLst>
                  <a:gd name="T0" fmla="*/ 12 w 16"/>
                  <a:gd name="T1" fmla="*/ 0 h 31"/>
                  <a:gd name="T2" fmla="*/ 3 w 16"/>
                  <a:gd name="T3" fmla="*/ 19 h 31"/>
                  <a:gd name="T4" fmla="*/ 13 w 16"/>
                  <a:gd name="T5" fmla="*/ 22 h 31"/>
                  <a:gd name="T6" fmla="*/ 12 w 16"/>
                  <a:gd name="T7" fmla="*/ 0 h 31"/>
                </a:gdLst>
                <a:ahLst/>
                <a:cxnLst>
                  <a:cxn ang="0">
                    <a:pos x="T0" y="T1"/>
                  </a:cxn>
                  <a:cxn ang="0">
                    <a:pos x="T2" y="T3"/>
                  </a:cxn>
                  <a:cxn ang="0">
                    <a:pos x="T4" y="T5"/>
                  </a:cxn>
                  <a:cxn ang="0">
                    <a:pos x="T6" y="T7"/>
                  </a:cxn>
                </a:cxnLst>
                <a:rect l="0" t="0" r="r" b="b"/>
                <a:pathLst>
                  <a:path w="16" h="31">
                    <a:moveTo>
                      <a:pt x="12" y="0"/>
                    </a:moveTo>
                    <a:cubicBezTo>
                      <a:pt x="12" y="0"/>
                      <a:pt x="6" y="8"/>
                      <a:pt x="3" y="19"/>
                    </a:cubicBezTo>
                    <a:cubicBezTo>
                      <a:pt x="0" y="30"/>
                      <a:pt x="10" y="31"/>
                      <a:pt x="13" y="22"/>
                    </a:cubicBezTo>
                    <a:cubicBezTo>
                      <a:pt x="16" y="13"/>
                      <a:pt x="12" y="0"/>
                      <a:pt x="12"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6" name="Freeform 881">
                <a:extLst>
                  <a:ext uri="{FF2B5EF4-FFF2-40B4-BE49-F238E27FC236}">
                    <a16:creationId xmlns:a16="http://schemas.microsoft.com/office/drawing/2014/main" id="{03587268-8C23-4970-A665-15537CCEBB87}"/>
                  </a:ext>
                </a:extLst>
              </p:cNvPr>
              <p:cNvSpPr>
                <a:spLocks/>
              </p:cNvSpPr>
              <p:nvPr/>
            </p:nvSpPr>
            <p:spPr bwMode="auto">
              <a:xfrm>
                <a:off x="6977" y="3900"/>
                <a:ext cx="41" cy="38"/>
              </a:xfrm>
              <a:custGeom>
                <a:avLst/>
                <a:gdLst>
                  <a:gd name="T0" fmla="*/ 0 w 17"/>
                  <a:gd name="T1" fmla="*/ 16 h 16"/>
                  <a:gd name="T2" fmla="*/ 12 w 17"/>
                  <a:gd name="T3" fmla="*/ 11 h 16"/>
                  <a:gd name="T4" fmla="*/ 5 w 17"/>
                  <a:gd name="T5" fmla="*/ 3 h 16"/>
                  <a:gd name="T6" fmla="*/ 0 w 17"/>
                  <a:gd name="T7" fmla="*/ 16 h 16"/>
                </a:gdLst>
                <a:ahLst/>
                <a:cxnLst>
                  <a:cxn ang="0">
                    <a:pos x="T0" y="T1"/>
                  </a:cxn>
                  <a:cxn ang="0">
                    <a:pos x="T2" y="T3"/>
                  </a:cxn>
                  <a:cxn ang="0">
                    <a:pos x="T4" y="T5"/>
                  </a:cxn>
                  <a:cxn ang="0">
                    <a:pos x="T6" y="T7"/>
                  </a:cxn>
                </a:cxnLst>
                <a:rect l="0" t="0" r="r" b="b"/>
                <a:pathLst>
                  <a:path w="17" h="16">
                    <a:moveTo>
                      <a:pt x="0" y="16"/>
                    </a:moveTo>
                    <a:cubicBezTo>
                      <a:pt x="0" y="16"/>
                      <a:pt x="7" y="15"/>
                      <a:pt x="12" y="11"/>
                    </a:cubicBezTo>
                    <a:cubicBezTo>
                      <a:pt x="17" y="7"/>
                      <a:pt x="9" y="0"/>
                      <a:pt x="5" y="3"/>
                    </a:cubicBezTo>
                    <a:cubicBezTo>
                      <a:pt x="0" y="6"/>
                      <a:pt x="0" y="16"/>
                      <a:pt x="0" y="16"/>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7" name="Freeform 882">
                <a:extLst>
                  <a:ext uri="{FF2B5EF4-FFF2-40B4-BE49-F238E27FC236}">
                    <a16:creationId xmlns:a16="http://schemas.microsoft.com/office/drawing/2014/main" id="{E4D7EA4E-894E-4B90-9788-E24106B3ABF2}"/>
                  </a:ext>
                </a:extLst>
              </p:cNvPr>
              <p:cNvSpPr>
                <a:spLocks/>
              </p:cNvSpPr>
              <p:nvPr/>
            </p:nvSpPr>
            <p:spPr bwMode="auto">
              <a:xfrm>
                <a:off x="6953" y="3931"/>
                <a:ext cx="34" cy="45"/>
              </a:xfrm>
              <a:custGeom>
                <a:avLst/>
                <a:gdLst>
                  <a:gd name="T0" fmla="*/ 1 w 14"/>
                  <a:gd name="T1" fmla="*/ 0 h 19"/>
                  <a:gd name="T2" fmla="*/ 3 w 14"/>
                  <a:gd name="T3" fmla="*/ 13 h 19"/>
                  <a:gd name="T4" fmla="*/ 12 w 14"/>
                  <a:gd name="T5" fmla="*/ 7 h 19"/>
                  <a:gd name="T6" fmla="*/ 1 w 14"/>
                  <a:gd name="T7" fmla="*/ 0 h 19"/>
                </a:gdLst>
                <a:ahLst/>
                <a:cxnLst>
                  <a:cxn ang="0">
                    <a:pos x="T0" y="T1"/>
                  </a:cxn>
                  <a:cxn ang="0">
                    <a:pos x="T2" y="T3"/>
                  </a:cxn>
                  <a:cxn ang="0">
                    <a:pos x="T4" y="T5"/>
                  </a:cxn>
                  <a:cxn ang="0">
                    <a:pos x="T6" y="T7"/>
                  </a:cxn>
                </a:cxnLst>
                <a:rect l="0" t="0" r="r" b="b"/>
                <a:pathLst>
                  <a:path w="14" h="19">
                    <a:moveTo>
                      <a:pt x="1" y="0"/>
                    </a:moveTo>
                    <a:cubicBezTo>
                      <a:pt x="1" y="0"/>
                      <a:pt x="0" y="7"/>
                      <a:pt x="3" y="13"/>
                    </a:cubicBezTo>
                    <a:cubicBezTo>
                      <a:pt x="6" y="19"/>
                      <a:pt x="14" y="12"/>
                      <a:pt x="12" y="7"/>
                    </a:cubicBezTo>
                    <a:cubicBezTo>
                      <a:pt x="11" y="2"/>
                      <a:pt x="1" y="0"/>
                      <a:pt x="1"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8" name="Freeform 883">
                <a:extLst>
                  <a:ext uri="{FF2B5EF4-FFF2-40B4-BE49-F238E27FC236}">
                    <a16:creationId xmlns:a16="http://schemas.microsoft.com/office/drawing/2014/main" id="{8F881436-8AF7-4354-92B2-ACF04301A575}"/>
                  </a:ext>
                </a:extLst>
              </p:cNvPr>
              <p:cNvSpPr>
                <a:spLocks/>
              </p:cNvSpPr>
              <p:nvPr/>
            </p:nvSpPr>
            <p:spPr bwMode="auto">
              <a:xfrm>
                <a:off x="6903" y="4002"/>
                <a:ext cx="45" cy="29"/>
              </a:xfrm>
              <a:custGeom>
                <a:avLst/>
                <a:gdLst>
                  <a:gd name="T0" fmla="*/ 19 w 19"/>
                  <a:gd name="T1" fmla="*/ 2 h 12"/>
                  <a:gd name="T2" fmla="*/ 6 w 19"/>
                  <a:gd name="T3" fmla="*/ 1 h 12"/>
                  <a:gd name="T4" fmla="*/ 10 w 19"/>
                  <a:gd name="T5" fmla="*/ 12 h 12"/>
                  <a:gd name="T6" fmla="*/ 19 w 19"/>
                  <a:gd name="T7" fmla="*/ 2 h 12"/>
                </a:gdLst>
                <a:ahLst/>
                <a:cxnLst>
                  <a:cxn ang="0">
                    <a:pos x="T0" y="T1"/>
                  </a:cxn>
                  <a:cxn ang="0">
                    <a:pos x="T2" y="T3"/>
                  </a:cxn>
                  <a:cxn ang="0">
                    <a:pos x="T4" y="T5"/>
                  </a:cxn>
                  <a:cxn ang="0">
                    <a:pos x="T6" y="T7"/>
                  </a:cxn>
                </a:cxnLst>
                <a:rect l="0" t="0" r="r" b="b"/>
                <a:pathLst>
                  <a:path w="19" h="12">
                    <a:moveTo>
                      <a:pt x="19" y="2"/>
                    </a:moveTo>
                    <a:cubicBezTo>
                      <a:pt x="19" y="2"/>
                      <a:pt x="12" y="0"/>
                      <a:pt x="6" y="1"/>
                    </a:cubicBezTo>
                    <a:cubicBezTo>
                      <a:pt x="0" y="3"/>
                      <a:pt x="4" y="12"/>
                      <a:pt x="10" y="12"/>
                    </a:cubicBezTo>
                    <a:cubicBezTo>
                      <a:pt x="15" y="11"/>
                      <a:pt x="19" y="2"/>
                      <a:pt x="19" y="2"/>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9" name="Freeform 884">
                <a:extLst>
                  <a:ext uri="{FF2B5EF4-FFF2-40B4-BE49-F238E27FC236}">
                    <a16:creationId xmlns:a16="http://schemas.microsoft.com/office/drawing/2014/main" id="{9D0105B7-36A3-473A-9DEF-D036D31052EE}"/>
                  </a:ext>
                </a:extLst>
              </p:cNvPr>
              <p:cNvSpPr>
                <a:spLocks/>
              </p:cNvSpPr>
              <p:nvPr/>
            </p:nvSpPr>
            <p:spPr bwMode="auto">
              <a:xfrm>
                <a:off x="6784" y="3919"/>
                <a:ext cx="74" cy="40"/>
              </a:xfrm>
              <a:custGeom>
                <a:avLst/>
                <a:gdLst>
                  <a:gd name="T0" fmla="*/ 31 w 31"/>
                  <a:gd name="T1" fmla="*/ 0 h 17"/>
                  <a:gd name="T2" fmla="*/ 10 w 31"/>
                  <a:gd name="T3" fmla="*/ 4 h 17"/>
                  <a:gd name="T4" fmla="*/ 14 w 31"/>
                  <a:gd name="T5" fmla="*/ 14 h 17"/>
                  <a:gd name="T6" fmla="*/ 31 w 31"/>
                  <a:gd name="T7" fmla="*/ 0 h 17"/>
                </a:gdLst>
                <a:ahLst/>
                <a:cxnLst>
                  <a:cxn ang="0">
                    <a:pos x="T0" y="T1"/>
                  </a:cxn>
                  <a:cxn ang="0">
                    <a:pos x="T2" y="T3"/>
                  </a:cxn>
                  <a:cxn ang="0">
                    <a:pos x="T4" y="T5"/>
                  </a:cxn>
                  <a:cxn ang="0">
                    <a:pos x="T6" y="T7"/>
                  </a:cxn>
                </a:cxnLst>
                <a:rect l="0" t="0" r="r" b="b"/>
                <a:pathLst>
                  <a:path w="31" h="17">
                    <a:moveTo>
                      <a:pt x="31" y="0"/>
                    </a:moveTo>
                    <a:cubicBezTo>
                      <a:pt x="31" y="0"/>
                      <a:pt x="20" y="0"/>
                      <a:pt x="10" y="4"/>
                    </a:cubicBezTo>
                    <a:cubicBezTo>
                      <a:pt x="0" y="8"/>
                      <a:pt x="5" y="17"/>
                      <a:pt x="14" y="14"/>
                    </a:cubicBezTo>
                    <a:cubicBezTo>
                      <a:pt x="23" y="11"/>
                      <a:pt x="31" y="0"/>
                      <a:pt x="31"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0" name="Freeform 885">
                <a:extLst>
                  <a:ext uri="{FF2B5EF4-FFF2-40B4-BE49-F238E27FC236}">
                    <a16:creationId xmlns:a16="http://schemas.microsoft.com/office/drawing/2014/main" id="{B577219D-A622-4AAA-BC82-EF9BD23A3F83}"/>
                  </a:ext>
                </a:extLst>
              </p:cNvPr>
              <p:cNvSpPr>
                <a:spLocks/>
              </p:cNvSpPr>
              <p:nvPr/>
            </p:nvSpPr>
            <p:spPr bwMode="auto">
              <a:xfrm>
                <a:off x="6820" y="3978"/>
                <a:ext cx="45" cy="31"/>
              </a:xfrm>
              <a:custGeom>
                <a:avLst/>
                <a:gdLst>
                  <a:gd name="T0" fmla="*/ 19 w 19"/>
                  <a:gd name="T1" fmla="*/ 1 h 13"/>
                  <a:gd name="T2" fmla="*/ 6 w 19"/>
                  <a:gd name="T3" fmla="*/ 3 h 13"/>
                  <a:gd name="T4" fmla="*/ 9 w 19"/>
                  <a:gd name="T5" fmla="*/ 11 h 13"/>
                  <a:gd name="T6" fmla="*/ 19 w 19"/>
                  <a:gd name="T7" fmla="*/ 1 h 13"/>
                </a:gdLst>
                <a:ahLst/>
                <a:cxnLst>
                  <a:cxn ang="0">
                    <a:pos x="T0" y="T1"/>
                  </a:cxn>
                  <a:cxn ang="0">
                    <a:pos x="T2" y="T3"/>
                  </a:cxn>
                  <a:cxn ang="0">
                    <a:pos x="T4" y="T5"/>
                  </a:cxn>
                  <a:cxn ang="0">
                    <a:pos x="T6" y="T7"/>
                  </a:cxn>
                </a:cxnLst>
                <a:rect l="0" t="0" r="r" b="b"/>
                <a:pathLst>
                  <a:path w="19" h="13">
                    <a:moveTo>
                      <a:pt x="19" y="1"/>
                    </a:moveTo>
                    <a:cubicBezTo>
                      <a:pt x="19" y="1"/>
                      <a:pt x="12" y="0"/>
                      <a:pt x="6" y="3"/>
                    </a:cubicBezTo>
                    <a:cubicBezTo>
                      <a:pt x="0" y="5"/>
                      <a:pt x="4" y="13"/>
                      <a:pt x="9" y="11"/>
                    </a:cubicBezTo>
                    <a:cubicBezTo>
                      <a:pt x="15" y="10"/>
                      <a:pt x="19" y="1"/>
                      <a:pt x="19" y="1"/>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1" name="Freeform 886">
                <a:extLst>
                  <a:ext uri="{FF2B5EF4-FFF2-40B4-BE49-F238E27FC236}">
                    <a16:creationId xmlns:a16="http://schemas.microsoft.com/office/drawing/2014/main" id="{4FDA9CA4-EA73-4BA5-B17E-DF155C7C41B8}"/>
                  </a:ext>
                </a:extLst>
              </p:cNvPr>
              <p:cNvSpPr>
                <a:spLocks/>
              </p:cNvSpPr>
              <p:nvPr/>
            </p:nvSpPr>
            <p:spPr bwMode="auto">
              <a:xfrm>
                <a:off x="7056" y="4059"/>
                <a:ext cx="45" cy="31"/>
              </a:xfrm>
              <a:custGeom>
                <a:avLst/>
                <a:gdLst>
                  <a:gd name="T0" fmla="*/ 0 w 19"/>
                  <a:gd name="T1" fmla="*/ 13 h 13"/>
                  <a:gd name="T2" fmla="*/ 13 w 19"/>
                  <a:gd name="T3" fmla="*/ 10 h 13"/>
                  <a:gd name="T4" fmla="*/ 9 w 19"/>
                  <a:gd name="T5" fmla="*/ 2 h 13"/>
                  <a:gd name="T6" fmla="*/ 0 w 19"/>
                  <a:gd name="T7" fmla="*/ 13 h 13"/>
                </a:gdLst>
                <a:ahLst/>
                <a:cxnLst>
                  <a:cxn ang="0">
                    <a:pos x="T0" y="T1"/>
                  </a:cxn>
                  <a:cxn ang="0">
                    <a:pos x="T2" y="T3"/>
                  </a:cxn>
                  <a:cxn ang="0">
                    <a:pos x="T4" y="T5"/>
                  </a:cxn>
                  <a:cxn ang="0">
                    <a:pos x="T6" y="T7"/>
                  </a:cxn>
                </a:cxnLst>
                <a:rect l="0" t="0" r="r" b="b"/>
                <a:pathLst>
                  <a:path w="19" h="13">
                    <a:moveTo>
                      <a:pt x="0" y="13"/>
                    </a:moveTo>
                    <a:cubicBezTo>
                      <a:pt x="0" y="13"/>
                      <a:pt x="7" y="13"/>
                      <a:pt x="13" y="10"/>
                    </a:cubicBezTo>
                    <a:cubicBezTo>
                      <a:pt x="19" y="6"/>
                      <a:pt x="14" y="0"/>
                      <a:pt x="9" y="2"/>
                    </a:cubicBezTo>
                    <a:cubicBezTo>
                      <a:pt x="3" y="5"/>
                      <a:pt x="0" y="13"/>
                      <a:pt x="0" y="13"/>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2" name="Freeform 887">
                <a:extLst>
                  <a:ext uri="{FF2B5EF4-FFF2-40B4-BE49-F238E27FC236}">
                    <a16:creationId xmlns:a16="http://schemas.microsoft.com/office/drawing/2014/main" id="{8692B0FF-221D-405F-A1A5-FBB9C2A279A9}"/>
                  </a:ext>
                </a:extLst>
              </p:cNvPr>
              <p:cNvSpPr>
                <a:spLocks/>
              </p:cNvSpPr>
              <p:nvPr/>
            </p:nvSpPr>
            <p:spPr bwMode="auto">
              <a:xfrm>
                <a:off x="7041" y="4090"/>
                <a:ext cx="17" cy="38"/>
              </a:xfrm>
              <a:custGeom>
                <a:avLst/>
                <a:gdLst>
                  <a:gd name="T0" fmla="*/ 1 w 7"/>
                  <a:gd name="T1" fmla="*/ 0 h 16"/>
                  <a:gd name="T2" fmla="*/ 1 w 7"/>
                  <a:gd name="T3" fmla="*/ 10 h 16"/>
                  <a:gd name="T4" fmla="*/ 6 w 7"/>
                  <a:gd name="T5" fmla="*/ 10 h 16"/>
                  <a:gd name="T6" fmla="*/ 1 w 7"/>
                  <a:gd name="T7" fmla="*/ 0 h 16"/>
                </a:gdLst>
                <a:ahLst/>
                <a:cxnLst>
                  <a:cxn ang="0">
                    <a:pos x="T0" y="T1"/>
                  </a:cxn>
                  <a:cxn ang="0">
                    <a:pos x="T2" y="T3"/>
                  </a:cxn>
                  <a:cxn ang="0">
                    <a:pos x="T4" y="T5"/>
                  </a:cxn>
                  <a:cxn ang="0">
                    <a:pos x="T6" y="T7"/>
                  </a:cxn>
                </a:cxnLst>
                <a:rect l="0" t="0" r="r" b="b"/>
                <a:pathLst>
                  <a:path w="7" h="16">
                    <a:moveTo>
                      <a:pt x="1" y="0"/>
                    </a:moveTo>
                    <a:cubicBezTo>
                      <a:pt x="1" y="0"/>
                      <a:pt x="0" y="5"/>
                      <a:pt x="1" y="10"/>
                    </a:cubicBezTo>
                    <a:cubicBezTo>
                      <a:pt x="2" y="16"/>
                      <a:pt x="7" y="14"/>
                      <a:pt x="6" y="10"/>
                    </a:cubicBezTo>
                    <a:cubicBezTo>
                      <a:pt x="6" y="5"/>
                      <a:pt x="1" y="0"/>
                      <a:pt x="1"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3" name="Freeform 888">
                <a:extLst>
                  <a:ext uri="{FF2B5EF4-FFF2-40B4-BE49-F238E27FC236}">
                    <a16:creationId xmlns:a16="http://schemas.microsoft.com/office/drawing/2014/main" id="{9F7784BE-EC62-493B-9BB0-892EC761830B}"/>
                  </a:ext>
                </a:extLst>
              </p:cNvPr>
              <p:cNvSpPr>
                <a:spLocks noEditPoints="1"/>
              </p:cNvSpPr>
              <p:nvPr/>
            </p:nvSpPr>
            <p:spPr bwMode="auto">
              <a:xfrm>
                <a:off x="7115" y="3180"/>
                <a:ext cx="544" cy="219"/>
              </a:xfrm>
              <a:custGeom>
                <a:avLst/>
                <a:gdLst>
                  <a:gd name="T0" fmla="*/ 202 w 228"/>
                  <a:gd name="T1" fmla="*/ 27 h 92"/>
                  <a:gd name="T2" fmla="*/ 203 w 228"/>
                  <a:gd name="T3" fmla="*/ 24 h 92"/>
                  <a:gd name="T4" fmla="*/ 227 w 228"/>
                  <a:gd name="T5" fmla="*/ 1 h 92"/>
                  <a:gd name="T6" fmla="*/ 228 w 228"/>
                  <a:gd name="T7" fmla="*/ 2 h 92"/>
                  <a:gd name="T8" fmla="*/ 206 w 228"/>
                  <a:gd name="T9" fmla="*/ 26 h 92"/>
                  <a:gd name="T10" fmla="*/ 205 w 228"/>
                  <a:gd name="T11" fmla="*/ 27 h 92"/>
                  <a:gd name="T12" fmla="*/ 223 w 228"/>
                  <a:gd name="T13" fmla="*/ 24 h 92"/>
                  <a:gd name="T14" fmla="*/ 224 w 228"/>
                  <a:gd name="T15" fmla="*/ 25 h 92"/>
                  <a:gd name="T16" fmla="*/ 223 w 228"/>
                  <a:gd name="T17" fmla="*/ 26 h 92"/>
                  <a:gd name="T18" fmla="*/ 194 w 228"/>
                  <a:gd name="T19" fmla="*/ 31 h 92"/>
                  <a:gd name="T20" fmla="*/ 219 w 228"/>
                  <a:gd name="T21" fmla="*/ 46 h 92"/>
                  <a:gd name="T22" fmla="*/ 223 w 228"/>
                  <a:gd name="T23" fmla="*/ 47 h 92"/>
                  <a:gd name="T24" fmla="*/ 222 w 228"/>
                  <a:gd name="T25" fmla="*/ 49 h 92"/>
                  <a:gd name="T26" fmla="*/ 195 w 228"/>
                  <a:gd name="T27" fmla="*/ 35 h 92"/>
                  <a:gd name="T28" fmla="*/ 191 w 228"/>
                  <a:gd name="T29" fmla="*/ 31 h 92"/>
                  <a:gd name="T30" fmla="*/ 191 w 228"/>
                  <a:gd name="T31" fmla="*/ 31 h 92"/>
                  <a:gd name="T32" fmla="*/ 156 w 228"/>
                  <a:gd name="T33" fmla="*/ 37 h 92"/>
                  <a:gd name="T34" fmla="*/ 157 w 228"/>
                  <a:gd name="T35" fmla="*/ 38 h 92"/>
                  <a:gd name="T36" fmla="*/ 185 w 228"/>
                  <a:gd name="T37" fmla="*/ 49 h 92"/>
                  <a:gd name="T38" fmla="*/ 185 w 228"/>
                  <a:gd name="T39" fmla="*/ 51 h 92"/>
                  <a:gd name="T40" fmla="*/ 153 w 228"/>
                  <a:gd name="T41" fmla="*/ 39 h 92"/>
                  <a:gd name="T42" fmla="*/ 153 w 228"/>
                  <a:gd name="T43" fmla="*/ 38 h 92"/>
                  <a:gd name="T44" fmla="*/ 129 w 228"/>
                  <a:gd name="T45" fmla="*/ 43 h 92"/>
                  <a:gd name="T46" fmla="*/ 129 w 228"/>
                  <a:gd name="T47" fmla="*/ 43 h 92"/>
                  <a:gd name="T48" fmla="*/ 127 w 228"/>
                  <a:gd name="T49" fmla="*/ 43 h 92"/>
                  <a:gd name="T50" fmla="*/ 93 w 228"/>
                  <a:gd name="T51" fmla="*/ 52 h 92"/>
                  <a:gd name="T52" fmla="*/ 121 w 228"/>
                  <a:gd name="T53" fmla="*/ 67 h 92"/>
                  <a:gd name="T54" fmla="*/ 153 w 228"/>
                  <a:gd name="T55" fmla="*/ 71 h 92"/>
                  <a:gd name="T56" fmla="*/ 156 w 228"/>
                  <a:gd name="T57" fmla="*/ 71 h 92"/>
                  <a:gd name="T58" fmla="*/ 155 w 228"/>
                  <a:gd name="T59" fmla="*/ 72 h 92"/>
                  <a:gd name="T60" fmla="*/ 107 w 228"/>
                  <a:gd name="T61" fmla="*/ 64 h 92"/>
                  <a:gd name="T62" fmla="*/ 91 w 228"/>
                  <a:gd name="T63" fmla="*/ 54 h 92"/>
                  <a:gd name="T64" fmla="*/ 90 w 228"/>
                  <a:gd name="T65" fmla="*/ 53 h 92"/>
                  <a:gd name="T66" fmla="*/ 40 w 228"/>
                  <a:gd name="T67" fmla="*/ 71 h 92"/>
                  <a:gd name="T68" fmla="*/ 5 w 228"/>
                  <a:gd name="T69" fmla="*/ 90 h 92"/>
                  <a:gd name="T70" fmla="*/ 4 w 228"/>
                  <a:gd name="T71" fmla="*/ 90 h 92"/>
                  <a:gd name="T72" fmla="*/ 2 w 228"/>
                  <a:gd name="T73" fmla="*/ 89 h 92"/>
                  <a:gd name="T74" fmla="*/ 11 w 228"/>
                  <a:gd name="T75" fmla="*/ 83 h 92"/>
                  <a:gd name="T76" fmla="*/ 57 w 228"/>
                  <a:gd name="T77" fmla="*/ 61 h 92"/>
                  <a:gd name="T78" fmla="*/ 81 w 228"/>
                  <a:gd name="T79" fmla="*/ 20 h 92"/>
                  <a:gd name="T80" fmla="*/ 83 w 228"/>
                  <a:gd name="T81" fmla="*/ 20 h 92"/>
                  <a:gd name="T82" fmla="*/ 77 w 228"/>
                  <a:gd name="T83" fmla="*/ 26 h 92"/>
                  <a:gd name="T84" fmla="*/ 61 w 228"/>
                  <a:gd name="T85" fmla="*/ 60 h 92"/>
                  <a:gd name="T86" fmla="*/ 123 w 228"/>
                  <a:gd name="T87" fmla="*/ 42 h 92"/>
                  <a:gd name="T88" fmla="*/ 126 w 228"/>
                  <a:gd name="T89" fmla="*/ 41 h 92"/>
                  <a:gd name="T90" fmla="*/ 130 w 228"/>
                  <a:gd name="T91" fmla="*/ 30 h 92"/>
                  <a:gd name="T92" fmla="*/ 159 w 228"/>
                  <a:gd name="T93" fmla="*/ 2 h 92"/>
                  <a:gd name="T94" fmla="*/ 160 w 228"/>
                  <a:gd name="T95" fmla="*/ 4 h 92"/>
                  <a:gd name="T96" fmla="*/ 158 w 228"/>
                  <a:gd name="T97" fmla="*/ 5 h 92"/>
                  <a:gd name="T98" fmla="*/ 130 w 228"/>
                  <a:gd name="T99" fmla="*/ 37 h 92"/>
                  <a:gd name="T100" fmla="*/ 129 w 228"/>
                  <a:gd name="T101" fmla="*/ 40 h 92"/>
                  <a:gd name="T102" fmla="*/ 202 w 228"/>
                  <a:gd name="T103" fmla="*/ 27 h 92"/>
                  <a:gd name="T104" fmla="*/ 3 w 228"/>
                  <a:gd name="T105" fmla="*/ 89 h 92"/>
                  <a:gd name="T106" fmla="*/ 4 w 228"/>
                  <a:gd name="T107" fmla="*/ 90 h 92"/>
                  <a:gd name="T108" fmla="*/ 3 w 228"/>
                  <a:gd name="T109" fmla="*/ 8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28" h="92">
                    <a:moveTo>
                      <a:pt x="202" y="27"/>
                    </a:moveTo>
                    <a:cubicBezTo>
                      <a:pt x="202" y="26"/>
                      <a:pt x="203" y="26"/>
                      <a:pt x="203" y="24"/>
                    </a:cubicBezTo>
                    <a:cubicBezTo>
                      <a:pt x="208" y="14"/>
                      <a:pt x="217" y="7"/>
                      <a:pt x="227" y="1"/>
                    </a:cubicBezTo>
                    <a:cubicBezTo>
                      <a:pt x="227" y="1"/>
                      <a:pt x="228" y="0"/>
                      <a:pt x="228" y="2"/>
                    </a:cubicBezTo>
                    <a:cubicBezTo>
                      <a:pt x="219" y="9"/>
                      <a:pt x="210" y="16"/>
                      <a:pt x="206" y="26"/>
                    </a:cubicBezTo>
                    <a:cubicBezTo>
                      <a:pt x="206" y="26"/>
                      <a:pt x="205" y="26"/>
                      <a:pt x="205" y="27"/>
                    </a:cubicBezTo>
                    <a:cubicBezTo>
                      <a:pt x="211" y="26"/>
                      <a:pt x="217" y="25"/>
                      <a:pt x="223" y="24"/>
                    </a:cubicBezTo>
                    <a:cubicBezTo>
                      <a:pt x="224" y="25"/>
                      <a:pt x="224" y="25"/>
                      <a:pt x="224" y="25"/>
                    </a:cubicBezTo>
                    <a:cubicBezTo>
                      <a:pt x="224" y="26"/>
                      <a:pt x="223" y="26"/>
                      <a:pt x="223" y="26"/>
                    </a:cubicBezTo>
                    <a:cubicBezTo>
                      <a:pt x="213" y="28"/>
                      <a:pt x="204" y="29"/>
                      <a:pt x="194" y="31"/>
                    </a:cubicBezTo>
                    <a:cubicBezTo>
                      <a:pt x="200" y="38"/>
                      <a:pt x="210" y="42"/>
                      <a:pt x="219" y="46"/>
                    </a:cubicBezTo>
                    <a:cubicBezTo>
                      <a:pt x="220" y="47"/>
                      <a:pt x="222" y="47"/>
                      <a:pt x="223" y="47"/>
                    </a:cubicBezTo>
                    <a:cubicBezTo>
                      <a:pt x="223" y="47"/>
                      <a:pt x="224" y="48"/>
                      <a:pt x="222" y="49"/>
                    </a:cubicBezTo>
                    <a:cubicBezTo>
                      <a:pt x="213" y="46"/>
                      <a:pt x="204" y="41"/>
                      <a:pt x="195" y="35"/>
                    </a:cubicBezTo>
                    <a:cubicBezTo>
                      <a:pt x="194" y="34"/>
                      <a:pt x="192" y="33"/>
                      <a:pt x="191" y="31"/>
                    </a:cubicBezTo>
                    <a:cubicBezTo>
                      <a:pt x="191" y="31"/>
                      <a:pt x="191" y="31"/>
                      <a:pt x="191" y="31"/>
                    </a:cubicBezTo>
                    <a:cubicBezTo>
                      <a:pt x="179" y="33"/>
                      <a:pt x="167" y="35"/>
                      <a:pt x="156" y="37"/>
                    </a:cubicBezTo>
                    <a:cubicBezTo>
                      <a:pt x="156" y="37"/>
                      <a:pt x="157" y="37"/>
                      <a:pt x="157" y="38"/>
                    </a:cubicBezTo>
                    <a:cubicBezTo>
                      <a:pt x="166" y="43"/>
                      <a:pt x="175" y="47"/>
                      <a:pt x="185" y="49"/>
                    </a:cubicBezTo>
                    <a:cubicBezTo>
                      <a:pt x="185" y="49"/>
                      <a:pt x="187" y="49"/>
                      <a:pt x="185" y="51"/>
                    </a:cubicBezTo>
                    <a:cubicBezTo>
                      <a:pt x="174" y="49"/>
                      <a:pt x="163" y="44"/>
                      <a:pt x="153" y="39"/>
                    </a:cubicBezTo>
                    <a:cubicBezTo>
                      <a:pt x="153" y="38"/>
                      <a:pt x="153" y="38"/>
                      <a:pt x="153" y="38"/>
                    </a:cubicBezTo>
                    <a:cubicBezTo>
                      <a:pt x="145" y="39"/>
                      <a:pt x="137" y="41"/>
                      <a:pt x="129" y="43"/>
                    </a:cubicBezTo>
                    <a:cubicBezTo>
                      <a:pt x="129" y="43"/>
                      <a:pt x="129" y="43"/>
                      <a:pt x="129" y="43"/>
                    </a:cubicBezTo>
                    <a:cubicBezTo>
                      <a:pt x="127" y="43"/>
                      <a:pt x="127" y="43"/>
                      <a:pt x="127" y="43"/>
                    </a:cubicBezTo>
                    <a:cubicBezTo>
                      <a:pt x="116" y="46"/>
                      <a:pt x="104" y="49"/>
                      <a:pt x="93" y="52"/>
                    </a:cubicBezTo>
                    <a:cubicBezTo>
                      <a:pt x="102" y="59"/>
                      <a:pt x="111" y="64"/>
                      <a:pt x="121" y="67"/>
                    </a:cubicBezTo>
                    <a:cubicBezTo>
                      <a:pt x="132" y="70"/>
                      <a:pt x="142" y="70"/>
                      <a:pt x="153" y="71"/>
                    </a:cubicBezTo>
                    <a:cubicBezTo>
                      <a:pt x="156" y="71"/>
                      <a:pt x="156" y="71"/>
                      <a:pt x="156" y="71"/>
                    </a:cubicBezTo>
                    <a:cubicBezTo>
                      <a:pt x="156" y="71"/>
                      <a:pt x="157" y="71"/>
                      <a:pt x="155" y="72"/>
                    </a:cubicBezTo>
                    <a:cubicBezTo>
                      <a:pt x="139" y="72"/>
                      <a:pt x="121" y="71"/>
                      <a:pt x="107" y="64"/>
                    </a:cubicBezTo>
                    <a:cubicBezTo>
                      <a:pt x="101" y="61"/>
                      <a:pt x="96" y="58"/>
                      <a:pt x="91" y="54"/>
                    </a:cubicBezTo>
                    <a:cubicBezTo>
                      <a:pt x="90" y="53"/>
                      <a:pt x="90" y="53"/>
                      <a:pt x="90" y="53"/>
                    </a:cubicBezTo>
                    <a:cubicBezTo>
                      <a:pt x="73" y="58"/>
                      <a:pt x="56" y="64"/>
                      <a:pt x="40" y="71"/>
                    </a:cubicBezTo>
                    <a:cubicBezTo>
                      <a:pt x="28" y="77"/>
                      <a:pt x="16" y="82"/>
                      <a:pt x="5" y="90"/>
                    </a:cubicBezTo>
                    <a:cubicBezTo>
                      <a:pt x="3" y="92"/>
                      <a:pt x="4" y="90"/>
                      <a:pt x="4" y="90"/>
                    </a:cubicBezTo>
                    <a:cubicBezTo>
                      <a:pt x="4" y="90"/>
                      <a:pt x="0" y="92"/>
                      <a:pt x="2" y="89"/>
                    </a:cubicBezTo>
                    <a:cubicBezTo>
                      <a:pt x="3" y="87"/>
                      <a:pt x="7" y="85"/>
                      <a:pt x="11" y="83"/>
                    </a:cubicBezTo>
                    <a:cubicBezTo>
                      <a:pt x="26" y="74"/>
                      <a:pt x="41" y="67"/>
                      <a:pt x="57" y="61"/>
                    </a:cubicBezTo>
                    <a:cubicBezTo>
                      <a:pt x="62" y="46"/>
                      <a:pt x="69" y="31"/>
                      <a:pt x="81" y="20"/>
                    </a:cubicBezTo>
                    <a:cubicBezTo>
                      <a:pt x="84" y="17"/>
                      <a:pt x="83" y="19"/>
                      <a:pt x="83" y="20"/>
                    </a:cubicBezTo>
                    <a:cubicBezTo>
                      <a:pt x="81" y="22"/>
                      <a:pt x="79" y="24"/>
                      <a:pt x="77" y="26"/>
                    </a:cubicBezTo>
                    <a:cubicBezTo>
                      <a:pt x="70" y="36"/>
                      <a:pt x="65" y="48"/>
                      <a:pt x="61" y="60"/>
                    </a:cubicBezTo>
                    <a:cubicBezTo>
                      <a:pt x="81" y="52"/>
                      <a:pt x="102" y="47"/>
                      <a:pt x="123" y="42"/>
                    </a:cubicBezTo>
                    <a:cubicBezTo>
                      <a:pt x="124" y="42"/>
                      <a:pt x="125" y="42"/>
                      <a:pt x="126" y="41"/>
                    </a:cubicBezTo>
                    <a:cubicBezTo>
                      <a:pt x="125" y="39"/>
                      <a:pt x="128" y="34"/>
                      <a:pt x="130" y="30"/>
                    </a:cubicBezTo>
                    <a:cubicBezTo>
                      <a:pt x="137" y="19"/>
                      <a:pt x="147" y="9"/>
                      <a:pt x="159" y="2"/>
                    </a:cubicBezTo>
                    <a:cubicBezTo>
                      <a:pt x="159" y="2"/>
                      <a:pt x="160" y="2"/>
                      <a:pt x="160" y="4"/>
                    </a:cubicBezTo>
                    <a:cubicBezTo>
                      <a:pt x="159" y="4"/>
                      <a:pt x="159" y="4"/>
                      <a:pt x="158" y="5"/>
                    </a:cubicBezTo>
                    <a:cubicBezTo>
                      <a:pt x="145" y="12"/>
                      <a:pt x="135" y="24"/>
                      <a:pt x="130" y="37"/>
                    </a:cubicBezTo>
                    <a:cubicBezTo>
                      <a:pt x="129" y="39"/>
                      <a:pt x="129" y="40"/>
                      <a:pt x="129" y="40"/>
                    </a:cubicBezTo>
                    <a:cubicBezTo>
                      <a:pt x="153" y="35"/>
                      <a:pt x="177" y="31"/>
                      <a:pt x="202" y="27"/>
                    </a:cubicBezTo>
                    <a:close/>
                    <a:moveTo>
                      <a:pt x="3" y="89"/>
                    </a:moveTo>
                    <a:cubicBezTo>
                      <a:pt x="4" y="90"/>
                      <a:pt x="4" y="90"/>
                      <a:pt x="4" y="90"/>
                    </a:cubicBezTo>
                    <a:cubicBezTo>
                      <a:pt x="4" y="90"/>
                      <a:pt x="4" y="89"/>
                      <a:pt x="3" y="89"/>
                    </a:cubicBezTo>
                    <a:close/>
                  </a:path>
                </a:pathLst>
              </a:custGeom>
              <a:solidFill>
                <a:srgbClr val="F8D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4" name="Freeform 889">
                <a:extLst>
                  <a:ext uri="{FF2B5EF4-FFF2-40B4-BE49-F238E27FC236}">
                    <a16:creationId xmlns:a16="http://schemas.microsoft.com/office/drawing/2014/main" id="{58BABFB6-C0AE-4CB9-8484-1DF90D1E8F7A}"/>
                  </a:ext>
                </a:extLst>
              </p:cNvPr>
              <p:cNvSpPr>
                <a:spLocks/>
              </p:cNvSpPr>
              <p:nvPr/>
            </p:nvSpPr>
            <p:spPr bwMode="auto">
              <a:xfrm>
                <a:off x="7638" y="3221"/>
                <a:ext cx="76" cy="28"/>
              </a:xfrm>
              <a:custGeom>
                <a:avLst/>
                <a:gdLst>
                  <a:gd name="T0" fmla="*/ 0 w 32"/>
                  <a:gd name="T1" fmla="*/ 9 h 12"/>
                  <a:gd name="T2" fmla="*/ 21 w 32"/>
                  <a:gd name="T3" fmla="*/ 11 h 12"/>
                  <a:gd name="T4" fmla="*/ 21 w 32"/>
                  <a:gd name="T5" fmla="*/ 0 h 12"/>
                  <a:gd name="T6" fmla="*/ 0 w 32"/>
                  <a:gd name="T7" fmla="*/ 9 h 12"/>
                </a:gdLst>
                <a:ahLst/>
                <a:cxnLst>
                  <a:cxn ang="0">
                    <a:pos x="T0" y="T1"/>
                  </a:cxn>
                  <a:cxn ang="0">
                    <a:pos x="T2" y="T3"/>
                  </a:cxn>
                  <a:cxn ang="0">
                    <a:pos x="T4" y="T5"/>
                  </a:cxn>
                  <a:cxn ang="0">
                    <a:pos x="T6" y="T7"/>
                  </a:cxn>
                </a:cxnLst>
                <a:rect l="0" t="0" r="r" b="b"/>
                <a:pathLst>
                  <a:path w="32" h="12">
                    <a:moveTo>
                      <a:pt x="0" y="9"/>
                    </a:moveTo>
                    <a:cubicBezTo>
                      <a:pt x="0" y="9"/>
                      <a:pt x="10" y="12"/>
                      <a:pt x="21" y="11"/>
                    </a:cubicBezTo>
                    <a:cubicBezTo>
                      <a:pt x="32" y="10"/>
                      <a:pt x="30" y="0"/>
                      <a:pt x="21" y="0"/>
                    </a:cubicBezTo>
                    <a:cubicBezTo>
                      <a:pt x="11" y="0"/>
                      <a:pt x="0" y="9"/>
                      <a:pt x="0" y="9"/>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5" name="Freeform 890">
                <a:extLst>
                  <a:ext uri="{FF2B5EF4-FFF2-40B4-BE49-F238E27FC236}">
                    <a16:creationId xmlns:a16="http://schemas.microsoft.com/office/drawing/2014/main" id="{B1CD74B4-DCD4-47C6-9FED-1B313EFCC433}"/>
                  </a:ext>
                </a:extLst>
              </p:cNvPr>
              <p:cNvSpPr>
                <a:spLocks/>
              </p:cNvSpPr>
              <p:nvPr/>
            </p:nvSpPr>
            <p:spPr bwMode="auto">
              <a:xfrm>
                <a:off x="7640" y="3154"/>
                <a:ext cx="74" cy="43"/>
              </a:xfrm>
              <a:custGeom>
                <a:avLst/>
                <a:gdLst>
                  <a:gd name="T0" fmla="*/ 0 w 31"/>
                  <a:gd name="T1" fmla="*/ 18 h 18"/>
                  <a:gd name="T2" fmla="*/ 20 w 31"/>
                  <a:gd name="T3" fmla="*/ 14 h 18"/>
                  <a:gd name="T4" fmla="*/ 17 w 31"/>
                  <a:gd name="T5" fmla="*/ 3 h 18"/>
                  <a:gd name="T6" fmla="*/ 0 w 31"/>
                  <a:gd name="T7" fmla="*/ 18 h 18"/>
                </a:gdLst>
                <a:ahLst/>
                <a:cxnLst>
                  <a:cxn ang="0">
                    <a:pos x="T0" y="T1"/>
                  </a:cxn>
                  <a:cxn ang="0">
                    <a:pos x="T2" y="T3"/>
                  </a:cxn>
                  <a:cxn ang="0">
                    <a:pos x="T4" y="T5"/>
                  </a:cxn>
                  <a:cxn ang="0">
                    <a:pos x="T6" y="T7"/>
                  </a:cxn>
                </a:cxnLst>
                <a:rect l="0" t="0" r="r" b="b"/>
                <a:pathLst>
                  <a:path w="31" h="18">
                    <a:moveTo>
                      <a:pt x="0" y="18"/>
                    </a:moveTo>
                    <a:cubicBezTo>
                      <a:pt x="0" y="18"/>
                      <a:pt x="10" y="18"/>
                      <a:pt x="20" y="14"/>
                    </a:cubicBezTo>
                    <a:cubicBezTo>
                      <a:pt x="31" y="9"/>
                      <a:pt x="26" y="0"/>
                      <a:pt x="17" y="3"/>
                    </a:cubicBezTo>
                    <a:cubicBezTo>
                      <a:pt x="8" y="6"/>
                      <a:pt x="0" y="18"/>
                      <a:pt x="0" y="18"/>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6" name="Freeform 891">
                <a:extLst>
                  <a:ext uri="{FF2B5EF4-FFF2-40B4-BE49-F238E27FC236}">
                    <a16:creationId xmlns:a16="http://schemas.microsoft.com/office/drawing/2014/main" id="{4FA5EEC9-8946-4F2A-9E90-E34EAE2DFE9B}"/>
                  </a:ext>
                </a:extLst>
              </p:cNvPr>
              <p:cNvSpPr>
                <a:spLocks/>
              </p:cNvSpPr>
              <p:nvPr/>
            </p:nvSpPr>
            <p:spPr bwMode="auto">
              <a:xfrm>
                <a:off x="7611" y="3280"/>
                <a:ext cx="74" cy="41"/>
              </a:xfrm>
              <a:custGeom>
                <a:avLst/>
                <a:gdLst>
                  <a:gd name="T0" fmla="*/ 0 w 31"/>
                  <a:gd name="T1" fmla="*/ 3 h 17"/>
                  <a:gd name="T2" fmla="*/ 18 w 31"/>
                  <a:gd name="T3" fmla="*/ 14 h 17"/>
                  <a:gd name="T4" fmla="*/ 22 w 31"/>
                  <a:gd name="T5" fmla="*/ 4 h 17"/>
                  <a:gd name="T6" fmla="*/ 0 w 31"/>
                  <a:gd name="T7" fmla="*/ 3 h 17"/>
                </a:gdLst>
                <a:ahLst/>
                <a:cxnLst>
                  <a:cxn ang="0">
                    <a:pos x="T0" y="T1"/>
                  </a:cxn>
                  <a:cxn ang="0">
                    <a:pos x="T2" y="T3"/>
                  </a:cxn>
                  <a:cxn ang="0">
                    <a:pos x="T4" y="T5"/>
                  </a:cxn>
                  <a:cxn ang="0">
                    <a:pos x="T6" y="T7"/>
                  </a:cxn>
                </a:cxnLst>
                <a:rect l="0" t="0" r="r" b="b"/>
                <a:pathLst>
                  <a:path w="31" h="17">
                    <a:moveTo>
                      <a:pt x="0" y="3"/>
                    </a:moveTo>
                    <a:cubicBezTo>
                      <a:pt x="0" y="3"/>
                      <a:pt x="8" y="10"/>
                      <a:pt x="18" y="14"/>
                    </a:cubicBezTo>
                    <a:cubicBezTo>
                      <a:pt x="29" y="17"/>
                      <a:pt x="31" y="7"/>
                      <a:pt x="22" y="4"/>
                    </a:cubicBezTo>
                    <a:cubicBezTo>
                      <a:pt x="14" y="0"/>
                      <a:pt x="0" y="3"/>
                      <a:pt x="0" y="3"/>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7" name="Freeform 892">
                <a:extLst>
                  <a:ext uri="{FF2B5EF4-FFF2-40B4-BE49-F238E27FC236}">
                    <a16:creationId xmlns:a16="http://schemas.microsoft.com/office/drawing/2014/main" id="{907B67F6-522C-460F-BC12-38D9EEBCF728}"/>
                  </a:ext>
                </a:extLst>
              </p:cNvPr>
              <p:cNvSpPr>
                <a:spLocks/>
              </p:cNvSpPr>
              <p:nvPr/>
            </p:nvSpPr>
            <p:spPr bwMode="auto">
              <a:xfrm>
                <a:off x="7533" y="3287"/>
                <a:ext cx="71" cy="41"/>
              </a:xfrm>
              <a:custGeom>
                <a:avLst/>
                <a:gdLst>
                  <a:gd name="T0" fmla="*/ 0 w 30"/>
                  <a:gd name="T1" fmla="*/ 3 h 17"/>
                  <a:gd name="T2" fmla="*/ 17 w 30"/>
                  <a:gd name="T3" fmla="*/ 13 h 17"/>
                  <a:gd name="T4" fmla="*/ 22 w 30"/>
                  <a:gd name="T5" fmla="*/ 3 h 17"/>
                  <a:gd name="T6" fmla="*/ 0 w 30"/>
                  <a:gd name="T7" fmla="*/ 3 h 17"/>
                </a:gdLst>
                <a:ahLst/>
                <a:cxnLst>
                  <a:cxn ang="0">
                    <a:pos x="T0" y="T1"/>
                  </a:cxn>
                  <a:cxn ang="0">
                    <a:pos x="T2" y="T3"/>
                  </a:cxn>
                  <a:cxn ang="0">
                    <a:pos x="T4" y="T5"/>
                  </a:cxn>
                  <a:cxn ang="0">
                    <a:pos x="T6" y="T7"/>
                  </a:cxn>
                </a:cxnLst>
                <a:rect l="0" t="0" r="r" b="b"/>
                <a:pathLst>
                  <a:path w="30" h="17">
                    <a:moveTo>
                      <a:pt x="0" y="3"/>
                    </a:moveTo>
                    <a:cubicBezTo>
                      <a:pt x="0" y="3"/>
                      <a:pt x="7" y="10"/>
                      <a:pt x="17" y="13"/>
                    </a:cubicBezTo>
                    <a:cubicBezTo>
                      <a:pt x="28" y="17"/>
                      <a:pt x="30" y="7"/>
                      <a:pt x="22" y="3"/>
                    </a:cubicBezTo>
                    <a:cubicBezTo>
                      <a:pt x="13" y="0"/>
                      <a:pt x="0" y="3"/>
                      <a:pt x="0" y="3"/>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8" name="Freeform 893">
                <a:extLst>
                  <a:ext uri="{FF2B5EF4-FFF2-40B4-BE49-F238E27FC236}">
                    <a16:creationId xmlns:a16="http://schemas.microsoft.com/office/drawing/2014/main" id="{B959B21F-7012-4B11-9165-ECFD318ADDD9}"/>
                  </a:ext>
                </a:extLst>
              </p:cNvPr>
              <p:cNvSpPr>
                <a:spLocks/>
              </p:cNvSpPr>
              <p:nvPr/>
            </p:nvSpPr>
            <p:spPr bwMode="auto">
              <a:xfrm>
                <a:off x="7468" y="3342"/>
                <a:ext cx="72" cy="41"/>
              </a:xfrm>
              <a:custGeom>
                <a:avLst/>
                <a:gdLst>
                  <a:gd name="T0" fmla="*/ 0 w 30"/>
                  <a:gd name="T1" fmla="*/ 3 h 17"/>
                  <a:gd name="T2" fmla="*/ 18 w 30"/>
                  <a:gd name="T3" fmla="*/ 13 h 17"/>
                  <a:gd name="T4" fmla="*/ 22 w 30"/>
                  <a:gd name="T5" fmla="*/ 3 h 17"/>
                  <a:gd name="T6" fmla="*/ 0 w 30"/>
                  <a:gd name="T7" fmla="*/ 3 h 17"/>
                </a:gdLst>
                <a:ahLst/>
                <a:cxnLst>
                  <a:cxn ang="0">
                    <a:pos x="T0" y="T1"/>
                  </a:cxn>
                  <a:cxn ang="0">
                    <a:pos x="T2" y="T3"/>
                  </a:cxn>
                  <a:cxn ang="0">
                    <a:pos x="T4" y="T5"/>
                  </a:cxn>
                  <a:cxn ang="0">
                    <a:pos x="T6" y="T7"/>
                  </a:cxn>
                </a:cxnLst>
                <a:rect l="0" t="0" r="r" b="b"/>
                <a:pathLst>
                  <a:path w="30" h="17">
                    <a:moveTo>
                      <a:pt x="0" y="3"/>
                    </a:moveTo>
                    <a:cubicBezTo>
                      <a:pt x="0" y="3"/>
                      <a:pt x="8" y="10"/>
                      <a:pt x="18" y="13"/>
                    </a:cubicBezTo>
                    <a:cubicBezTo>
                      <a:pt x="28" y="17"/>
                      <a:pt x="30" y="7"/>
                      <a:pt x="22" y="3"/>
                    </a:cubicBezTo>
                    <a:cubicBezTo>
                      <a:pt x="13" y="0"/>
                      <a:pt x="0" y="3"/>
                      <a:pt x="0" y="3"/>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9" name="Freeform 894">
                <a:extLst>
                  <a:ext uri="{FF2B5EF4-FFF2-40B4-BE49-F238E27FC236}">
                    <a16:creationId xmlns:a16="http://schemas.microsoft.com/office/drawing/2014/main" id="{76D68D1E-B324-4C37-8EA3-8AE7FF8475B5}"/>
                  </a:ext>
                </a:extLst>
              </p:cNvPr>
              <p:cNvSpPr>
                <a:spLocks/>
              </p:cNvSpPr>
              <p:nvPr/>
            </p:nvSpPr>
            <p:spPr bwMode="auto">
              <a:xfrm>
                <a:off x="7475" y="3142"/>
                <a:ext cx="62" cy="62"/>
              </a:xfrm>
              <a:custGeom>
                <a:avLst/>
                <a:gdLst>
                  <a:gd name="T0" fmla="*/ 0 w 26"/>
                  <a:gd name="T1" fmla="*/ 26 h 26"/>
                  <a:gd name="T2" fmla="*/ 18 w 26"/>
                  <a:gd name="T3" fmla="*/ 15 h 26"/>
                  <a:gd name="T4" fmla="*/ 11 w 26"/>
                  <a:gd name="T5" fmla="*/ 6 h 26"/>
                  <a:gd name="T6" fmla="*/ 0 w 26"/>
                  <a:gd name="T7" fmla="*/ 26 h 26"/>
                </a:gdLst>
                <a:ahLst/>
                <a:cxnLst>
                  <a:cxn ang="0">
                    <a:pos x="T0" y="T1"/>
                  </a:cxn>
                  <a:cxn ang="0">
                    <a:pos x="T2" y="T3"/>
                  </a:cxn>
                  <a:cxn ang="0">
                    <a:pos x="T4" y="T5"/>
                  </a:cxn>
                  <a:cxn ang="0">
                    <a:pos x="T6" y="T7"/>
                  </a:cxn>
                </a:cxnLst>
                <a:rect l="0" t="0" r="r" b="b"/>
                <a:pathLst>
                  <a:path w="26" h="26">
                    <a:moveTo>
                      <a:pt x="0" y="26"/>
                    </a:moveTo>
                    <a:cubicBezTo>
                      <a:pt x="0" y="26"/>
                      <a:pt x="10" y="22"/>
                      <a:pt x="18" y="15"/>
                    </a:cubicBezTo>
                    <a:cubicBezTo>
                      <a:pt x="26" y="7"/>
                      <a:pt x="18" y="0"/>
                      <a:pt x="11" y="6"/>
                    </a:cubicBezTo>
                    <a:cubicBezTo>
                      <a:pt x="4" y="12"/>
                      <a:pt x="0" y="26"/>
                      <a:pt x="0" y="26"/>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0" name="Freeform 895">
                <a:extLst>
                  <a:ext uri="{FF2B5EF4-FFF2-40B4-BE49-F238E27FC236}">
                    <a16:creationId xmlns:a16="http://schemas.microsoft.com/office/drawing/2014/main" id="{B92C4609-3B92-4A16-AF20-9697F826BB1F}"/>
                  </a:ext>
                </a:extLst>
              </p:cNvPr>
              <p:cNvSpPr>
                <a:spLocks/>
              </p:cNvSpPr>
              <p:nvPr/>
            </p:nvSpPr>
            <p:spPr bwMode="auto">
              <a:xfrm>
                <a:off x="7304" y="3180"/>
                <a:ext cx="59" cy="57"/>
              </a:xfrm>
              <a:custGeom>
                <a:avLst/>
                <a:gdLst>
                  <a:gd name="T0" fmla="*/ 0 w 25"/>
                  <a:gd name="T1" fmla="*/ 24 h 24"/>
                  <a:gd name="T2" fmla="*/ 17 w 25"/>
                  <a:gd name="T3" fmla="*/ 14 h 24"/>
                  <a:gd name="T4" fmla="*/ 11 w 25"/>
                  <a:gd name="T5" fmla="*/ 5 h 24"/>
                  <a:gd name="T6" fmla="*/ 0 w 25"/>
                  <a:gd name="T7" fmla="*/ 24 h 24"/>
                </a:gdLst>
                <a:ahLst/>
                <a:cxnLst>
                  <a:cxn ang="0">
                    <a:pos x="T0" y="T1"/>
                  </a:cxn>
                  <a:cxn ang="0">
                    <a:pos x="T2" y="T3"/>
                  </a:cxn>
                  <a:cxn ang="0">
                    <a:pos x="T4" y="T5"/>
                  </a:cxn>
                  <a:cxn ang="0">
                    <a:pos x="T6" y="T7"/>
                  </a:cxn>
                </a:cxnLst>
                <a:rect l="0" t="0" r="r" b="b"/>
                <a:pathLst>
                  <a:path w="25" h="24">
                    <a:moveTo>
                      <a:pt x="0" y="24"/>
                    </a:moveTo>
                    <a:cubicBezTo>
                      <a:pt x="0" y="24"/>
                      <a:pt x="9" y="21"/>
                      <a:pt x="17" y="14"/>
                    </a:cubicBezTo>
                    <a:cubicBezTo>
                      <a:pt x="25" y="6"/>
                      <a:pt x="18" y="0"/>
                      <a:pt x="11" y="5"/>
                    </a:cubicBezTo>
                    <a:cubicBezTo>
                      <a:pt x="3" y="11"/>
                      <a:pt x="0" y="24"/>
                      <a:pt x="0" y="24"/>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1" name="Freeform 896">
                <a:extLst>
                  <a:ext uri="{FF2B5EF4-FFF2-40B4-BE49-F238E27FC236}">
                    <a16:creationId xmlns:a16="http://schemas.microsoft.com/office/drawing/2014/main" id="{4E179CAB-1A7E-4DF2-B98C-DC73439CD63A}"/>
                  </a:ext>
                </a:extLst>
              </p:cNvPr>
              <p:cNvSpPr>
                <a:spLocks/>
              </p:cNvSpPr>
              <p:nvPr/>
            </p:nvSpPr>
            <p:spPr bwMode="auto">
              <a:xfrm>
                <a:off x="7275" y="3257"/>
                <a:ext cx="48" cy="26"/>
              </a:xfrm>
              <a:custGeom>
                <a:avLst/>
                <a:gdLst>
                  <a:gd name="T0" fmla="*/ 0 w 20"/>
                  <a:gd name="T1" fmla="*/ 7 h 11"/>
                  <a:gd name="T2" fmla="*/ 13 w 20"/>
                  <a:gd name="T3" fmla="*/ 11 h 11"/>
                  <a:gd name="T4" fmla="*/ 12 w 20"/>
                  <a:gd name="T5" fmla="*/ 0 h 11"/>
                  <a:gd name="T6" fmla="*/ 0 w 20"/>
                  <a:gd name="T7" fmla="*/ 7 h 11"/>
                </a:gdLst>
                <a:ahLst/>
                <a:cxnLst>
                  <a:cxn ang="0">
                    <a:pos x="T0" y="T1"/>
                  </a:cxn>
                  <a:cxn ang="0">
                    <a:pos x="T2" y="T3"/>
                  </a:cxn>
                  <a:cxn ang="0">
                    <a:pos x="T4" y="T5"/>
                  </a:cxn>
                  <a:cxn ang="0">
                    <a:pos x="T6" y="T7"/>
                  </a:cxn>
                </a:cxnLst>
                <a:rect l="0" t="0" r="r" b="b"/>
                <a:pathLst>
                  <a:path w="20" h="11">
                    <a:moveTo>
                      <a:pt x="0" y="7"/>
                    </a:moveTo>
                    <a:cubicBezTo>
                      <a:pt x="0" y="7"/>
                      <a:pt x="6" y="11"/>
                      <a:pt x="13" y="11"/>
                    </a:cubicBezTo>
                    <a:cubicBezTo>
                      <a:pt x="20" y="11"/>
                      <a:pt x="19" y="1"/>
                      <a:pt x="12" y="0"/>
                    </a:cubicBezTo>
                    <a:cubicBezTo>
                      <a:pt x="6" y="0"/>
                      <a:pt x="0" y="7"/>
                      <a:pt x="0" y="7"/>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2" name="Freeform 897">
                <a:extLst>
                  <a:ext uri="{FF2B5EF4-FFF2-40B4-BE49-F238E27FC236}">
                    <a16:creationId xmlns:a16="http://schemas.microsoft.com/office/drawing/2014/main" id="{B0DB371E-EE97-4782-AC75-BAF8D21B3DB1}"/>
                  </a:ext>
                </a:extLst>
              </p:cNvPr>
              <p:cNvSpPr>
                <a:spLocks/>
              </p:cNvSpPr>
              <p:nvPr/>
            </p:nvSpPr>
            <p:spPr bwMode="auto">
              <a:xfrm>
                <a:off x="7354" y="3245"/>
                <a:ext cx="40" cy="47"/>
              </a:xfrm>
              <a:custGeom>
                <a:avLst/>
                <a:gdLst>
                  <a:gd name="T0" fmla="*/ 5 w 17"/>
                  <a:gd name="T1" fmla="*/ 20 h 20"/>
                  <a:gd name="T2" fmla="*/ 14 w 17"/>
                  <a:gd name="T3" fmla="*/ 9 h 20"/>
                  <a:gd name="T4" fmla="*/ 3 w 17"/>
                  <a:gd name="T5" fmla="*/ 5 h 20"/>
                  <a:gd name="T6" fmla="*/ 5 w 17"/>
                  <a:gd name="T7" fmla="*/ 20 h 20"/>
                </a:gdLst>
                <a:ahLst/>
                <a:cxnLst>
                  <a:cxn ang="0">
                    <a:pos x="T0" y="T1"/>
                  </a:cxn>
                  <a:cxn ang="0">
                    <a:pos x="T2" y="T3"/>
                  </a:cxn>
                  <a:cxn ang="0">
                    <a:pos x="T4" y="T5"/>
                  </a:cxn>
                  <a:cxn ang="0">
                    <a:pos x="T6" y="T7"/>
                  </a:cxn>
                </a:cxnLst>
                <a:rect l="0" t="0" r="r" b="b"/>
                <a:pathLst>
                  <a:path w="17" h="20">
                    <a:moveTo>
                      <a:pt x="5" y="20"/>
                    </a:moveTo>
                    <a:cubicBezTo>
                      <a:pt x="5" y="20"/>
                      <a:pt x="11" y="16"/>
                      <a:pt x="14" y="9"/>
                    </a:cubicBezTo>
                    <a:cubicBezTo>
                      <a:pt x="17" y="2"/>
                      <a:pt x="6" y="0"/>
                      <a:pt x="3" y="5"/>
                    </a:cubicBezTo>
                    <a:cubicBezTo>
                      <a:pt x="0" y="11"/>
                      <a:pt x="5" y="20"/>
                      <a:pt x="5" y="2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3" name="Freeform 898">
                <a:extLst>
                  <a:ext uri="{FF2B5EF4-FFF2-40B4-BE49-F238E27FC236}">
                    <a16:creationId xmlns:a16="http://schemas.microsoft.com/office/drawing/2014/main" id="{80E3C115-1EEC-4FAF-B34F-B528D2DB951A}"/>
                  </a:ext>
                </a:extLst>
              </p:cNvPr>
              <p:cNvSpPr>
                <a:spLocks/>
              </p:cNvSpPr>
              <p:nvPr/>
            </p:nvSpPr>
            <p:spPr bwMode="auto">
              <a:xfrm>
                <a:off x="7516" y="3202"/>
                <a:ext cx="62" cy="59"/>
              </a:xfrm>
              <a:custGeom>
                <a:avLst/>
                <a:gdLst>
                  <a:gd name="T0" fmla="*/ 0 w 26"/>
                  <a:gd name="T1" fmla="*/ 25 h 25"/>
                  <a:gd name="T2" fmla="*/ 18 w 26"/>
                  <a:gd name="T3" fmla="*/ 14 h 25"/>
                  <a:gd name="T4" fmla="*/ 11 w 26"/>
                  <a:gd name="T5" fmla="*/ 6 h 25"/>
                  <a:gd name="T6" fmla="*/ 0 w 26"/>
                  <a:gd name="T7" fmla="*/ 25 h 25"/>
                </a:gdLst>
                <a:ahLst/>
                <a:cxnLst>
                  <a:cxn ang="0">
                    <a:pos x="T0" y="T1"/>
                  </a:cxn>
                  <a:cxn ang="0">
                    <a:pos x="T2" y="T3"/>
                  </a:cxn>
                  <a:cxn ang="0">
                    <a:pos x="T4" y="T5"/>
                  </a:cxn>
                  <a:cxn ang="0">
                    <a:pos x="T6" y="T7"/>
                  </a:cxn>
                </a:cxnLst>
                <a:rect l="0" t="0" r="r" b="b"/>
                <a:pathLst>
                  <a:path w="26" h="25">
                    <a:moveTo>
                      <a:pt x="0" y="25"/>
                    </a:moveTo>
                    <a:cubicBezTo>
                      <a:pt x="0" y="25"/>
                      <a:pt x="10" y="21"/>
                      <a:pt x="18" y="14"/>
                    </a:cubicBezTo>
                    <a:cubicBezTo>
                      <a:pt x="26" y="7"/>
                      <a:pt x="18" y="0"/>
                      <a:pt x="11" y="6"/>
                    </a:cubicBezTo>
                    <a:cubicBezTo>
                      <a:pt x="4" y="12"/>
                      <a:pt x="0" y="25"/>
                      <a:pt x="0" y="25"/>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4" name="Freeform 899">
                <a:extLst>
                  <a:ext uri="{FF2B5EF4-FFF2-40B4-BE49-F238E27FC236}">
                    <a16:creationId xmlns:a16="http://schemas.microsoft.com/office/drawing/2014/main" id="{DFB2F6A7-A249-4B0E-97AD-3B0CC7BF0E67}"/>
                  </a:ext>
                </a:extLst>
              </p:cNvPr>
              <p:cNvSpPr>
                <a:spLocks/>
              </p:cNvSpPr>
              <p:nvPr/>
            </p:nvSpPr>
            <p:spPr bwMode="auto">
              <a:xfrm>
                <a:off x="7390" y="3287"/>
                <a:ext cx="66" cy="53"/>
              </a:xfrm>
              <a:custGeom>
                <a:avLst/>
                <a:gdLst>
                  <a:gd name="T0" fmla="*/ 0 w 28"/>
                  <a:gd name="T1" fmla="*/ 0 h 22"/>
                  <a:gd name="T2" fmla="*/ 14 w 28"/>
                  <a:gd name="T3" fmla="*/ 15 h 22"/>
                  <a:gd name="T4" fmla="*/ 21 w 28"/>
                  <a:gd name="T5" fmla="*/ 7 h 22"/>
                  <a:gd name="T6" fmla="*/ 0 w 28"/>
                  <a:gd name="T7" fmla="*/ 0 h 22"/>
                </a:gdLst>
                <a:ahLst/>
                <a:cxnLst>
                  <a:cxn ang="0">
                    <a:pos x="T0" y="T1"/>
                  </a:cxn>
                  <a:cxn ang="0">
                    <a:pos x="T2" y="T3"/>
                  </a:cxn>
                  <a:cxn ang="0">
                    <a:pos x="T4" y="T5"/>
                  </a:cxn>
                  <a:cxn ang="0">
                    <a:pos x="T6" y="T7"/>
                  </a:cxn>
                </a:cxnLst>
                <a:rect l="0" t="0" r="r" b="b"/>
                <a:pathLst>
                  <a:path w="28" h="22">
                    <a:moveTo>
                      <a:pt x="0" y="0"/>
                    </a:moveTo>
                    <a:cubicBezTo>
                      <a:pt x="0" y="0"/>
                      <a:pt x="6" y="9"/>
                      <a:pt x="14" y="15"/>
                    </a:cubicBezTo>
                    <a:cubicBezTo>
                      <a:pt x="23" y="22"/>
                      <a:pt x="28" y="13"/>
                      <a:pt x="21" y="7"/>
                    </a:cubicBezTo>
                    <a:cubicBezTo>
                      <a:pt x="14" y="1"/>
                      <a:pt x="0" y="0"/>
                      <a:pt x="0"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5" name="Freeform 900">
                <a:extLst>
                  <a:ext uri="{FF2B5EF4-FFF2-40B4-BE49-F238E27FC236}">
                    <a16:creationId xmlns:a16="http://schemas.microsoft.com/office/drawing/2014/main" id="{F976AC0C-36F3-48A7-8D9A-A22A6DB6BCDC}"/>
                  </a:ext>
                </a:extLst>
              </p:cNvPr>
              <p:cNvSpPr>
                <a:spLocks/>
              </p:cNvSpPr>
              <p:nvPr/>
            </p:nvSpPr>
            <p:spPr bwMode="auto">
              <a:xfrm>
                <a:off x="7421" y="3185"/>
                <a:ext cx="28" cy="45"/>
              </a:xfrm>
              <a:custGeom>
                <a:avLst/>
                <a:gdLst>
                  <a:gd name="T0" fmla="*/ 11 w 12"/>
                  <a:gd name="T1" fmla="*/ 19 h 19"/>
                  <a:gd name="T2" fmla="*/ 11 w 12"/>
                  <a:gd name="T3" fmla="*/ 6 h 19"/>
                  <a:gd name="T4" fmla="*/ 1 w 12"/>
                  <a:gd name="T5" fmla="*/ 10 h 19"/>
                  <a:gd name="T6" fmla="*/ 11 w 12"/>
                  <a:gd name="T7" fmla="*/ 19 h 19"/>
                </a:gdLst>
                <a:ahLst/>
                <a:cxnLst>
                  <a:cxn ang="0">
                    <a:pos x="T0" y="T1"/>
                  </a:cxn>
                  <a:cxn ang="0">
                    <a:pos x="T2" y="T3"/>
                  </a:cxn>
                  <a:cxn ang="0">
                    <a:pos x="T4" y="T5"/>
                  </a:cxn>
                  <a:cxn ang="0">
                    <a:pos x="T6" y="T7"/>
                  </a:cxn>
                </a:cxnLst>
                <a:rect l="0" t="0" r="r" b="b"/>
                <a:pathLst>
                  <a:path w="12" h="19">
                    <a:moveTo>
                      <a:pt x="11" y="19"/>
                    </a:moveTo>
                    <a:cubicBezTo>
                      <a:pt x="11" y="19"/>
                      <a:pt x="12" y="12"/>
                      <a:pt x="11" y="6"/>
                    </a:cubicBezTo>
                    <a:cubicBezTo>
                      <a:pt x="9" y="0"/>
                      <a:pt x="0" y="5"/>
                      <a:pt x="1" y="10"/>
                    </a:cubicBezTo>
                    <a:cubicBezTo>
                      <a:pt x="2" y="15"/>
                      <a:pt x="11" y="19"/>
                      <a:pt x="11" y="19"/>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6" name="Freeform 901">
                <a:extLst>
                  <a:ext uri="{FF2B5EF4-FFF2-40B4-BE49-F238E27FC236}">
                    <a16:creationId xmlns:a16="http://schemas.microsoft.com/office/drawing/2014/main" id="{97159A11-4224-4B4D-9528-F51D6170CC46}"/>
                  </a:ext>
                </a:extLst>
              </p:cNvPr>
              <p:cNvSpPr>
                <a:spLocks/>
              </p:cNvSpPr>
              <p:nvPr/>
            </p:nvSpPr>
            <p:spPr bwMode="auto">
              <a:xfrm>
                <a:off x="7432" y="3228"/>
                <a:ext cx="46" cy="29"/>
              </a:xfrm>
              <a:custGeom>
                <a:avLst/>
                <a:gdLst>
                  <a:gd name="T0" fmla="*/ 0 w 19"/>
                  <a:gd name="T1" fmla="*/ 8 h 12"/>
                  <a:gd name="T2" fmla="*/ 13 w 19"/>
                  <a:gd name="T3" fmla="*/ 11 h 12"/>
                  <a:gd name="T4" fmla="*/ 11 w 19"/>
                  <a:gd name="T5" fmla="*/ 0 h 12"/>
                  <a:gd name="T6" fmla="*/ 0 w 19"/>
                  <a:gd name="T7" fmla="*/ 8 h 12"/>
                </a:gdLst>
                <a:ahLst/>
                <a:cxnLst>
                  <a:cxn ang="0">
                    <a:pos x="T0" y="T1"/>
                  </a:cxn>
                  <a:cxn ang="0">
                    <a:pos x="T2" y="T3"/>
                  </a:cxn>
                  <a:cxn ang="0">
                    <a:pos x="T4" y="T5"/>
                  </a:cxn>
                  <a:cxn ang="0">
                    <a:pos x="T6" y="T7"/>
                  </a:cxn>
                </a:cxnLst>
                <a:rect l="0" t="0" r="r" b="b"/>
                <a:pathLst>
                  <a:path w="19" h="12">
                    <a:moveTo>
                      <a:pt x="0" y="8"/>
                    </a:moveTo>
                    <a:cubicBezTo>
                      <a:pt x="0" y="8"/>
                      <a:pt x="6" y="12"/>
                      <a:pt x="13" y="11"/>
                    </a:cubicBezTo>
                    <a:cubicBezTo>
                      <a:pt x="19" y="11"/>
                      <a:pt x="16" y="1"/>
                      <a:pt x="11" y="0"/>
                    </a:cubicBezTo>
                    <a:cubicBezTo>
                      <a:pt x="5" y="0"/>
                      <a:pt x="0" y="8"/>
                      <a:pt x="0" y="8"/>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7" name="Freeform 902">
                <a:extLst>
                  <a:ext uri="{FF2B5EF4-FFF2-40B4-BE49-F238E27FC236}">
                    <a16:creationId xmlns:a16="http://schemas.microsoft.com/office/drawing/2014/main" id="{C971CD7F-1362-412E-8C61-C4D35B952C57}"/>
                  </a:ext>
                </a:extLst>
              </p:cNvPr>
              <p:cNvSpPr>
                <a:spLocks/>
              </p:cNvSpPr>
              <p:nvPr/>
            </p:nvSpPr>
            <p:spPr bwMode="auto">
              <a:xfrm>
                <a:off x="7480" y="3283"/>
                <a:ext cx="31" cy="43"/>
              </a:xfrm>
              <a:custGeom>
                <a:avLst/>
                <a:gdLst>
                  <a:gd name="T0" fmla="*/ 6 w 13"/>
                  <a:gd name="T1" fmla="*/ 0 h 18"/>
                  <a:gd name="T2" fmla="*/ 1 w 13"/>
                  <a:gd name="T3" fmla="*/ 12 h 18"/>
                  <a:gd name="T4" fmla="*/ 12 w 13"/>
                  <a:gd name="T5" fmla="*/ 12 h 18"/>
                  <a:gd name="T6" fmla="*/ 6 w 13"/>
                  <a:gd name="T7" fmla="*/ 0 h 18"/>
                </a:gdLst>
                <a:ahLst/>
                <a:cxnLst>
                  <a:cxn ang="0">
                    <a:pos x="T0" y="T1"/>
                  </a:cxn>
                  <a:cxn ang="0">
                    <a:pos x="T2" y="T3"/>
                  </a:cxn>
                  <a:cxn ang="0">
                    <a:pos x="T4" y="T5"/>
                  </a:cxn>
                  <a:cxn ang="0">
                    <a:pos x="T6" y="T7"/>
                  </a:cxn>
                </a:cxnLst>
                <a:rect l="0" t="0" r="r" b="b"/>
                <a:pathLst>
                  <a:path w="13" h="18">
                    <a:moveTo>
                      <a:pt x="6" y="0"/>
                    </a:moveTo>
                    <a:cubicBezTo>
                      <a:pt x="6" y="0"/>
                      <a:pt x="2" y="6"/>
                      <a:pt x="1" y="12"/>
                    </a:cubicBezTo>
                    <a:cubicBezTo>
                      <a:pt x="0" y="18"/>
                      <a:pt x="11" y="17"/>
                      <a:pt x="12" y="12"/>
                    </a:cubicBezTo>
                    <a:cubicBezTo>
                      <a:pt x="13" y="7"/>
                      <a:pt x="6" y="0"/>
                      <a:pt x="6"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8" name="Freeform 903">
                <a:extLst>
                  <a:ext uri="{FF2B5EF4-FFF2-40B4-BE49-F238E27FC236}">
                    <a16:creationId xmlns:a16="http://schemas.microsoft.com/office/drawing/2014/main" id="{84DAE55A-A6F4-4A8B-92C7-E2E286795400}"/>
                  </a:ext>
                </a:extLst>
              </p:cNvPr>
              <p:cNvSpPr>
                <a:spLocks/>
              </p:cNvSpPr>
              <p:nvPr/>
            </p:nvSpPr>
            <p:spPr bwMode="auto">
              <a:xfrm>
                <a:off x="7373" y="3333"/>
                <a:ext cx="28" cy="76"/>
              </a:xfrm>
              <a:custGeom>
                <a:avLst/>
                <a:gdLst>
                  <a:gd name="T0" fmla="*/ 4 w 12"/>
                  <a:gd name="T1" fmla="*/ 0 h 32"/>
                  <a:gd name="T2" fmla="*/ 0 w 12"/>
                  <a:gd name="T3" fmla="*/ 21 h 32"/>
                  <a:gd name="T4" fmla="*/ 11 w 12"/>
                  <a:gd name="T5" fmla="*/ 21 h 32"/>
                  <a:gd name="T6" fmla="*/ 4 w 12"/>
                  <a:gd name="T7" fmla="*/ 0 h 32"/>
                </a:gdLst>
                <a:ahLst/>
                <a:cxnLst>
                  <a:cxn ang="0">
                    <a:pos x="T0" y="T1"/>
                  </a:cxn>
                  <a:cxn ang="0">
                    <a:pos x="T2" y="T3"/>
                  </a:cxn>
                  <a:cxn ang="0">
                    <a:pos x="T4" y="T5"/>
                  </a:cxn>
                  <a:cxn ang="0">
                    <a:pos x="T6" y="T7"/>
                  </a:cxn>
                </a:cxnLst>
                <a:rect l="0" t="0" r="r" b="b"/>
                <a:pathLst>
                  <a:path w="12" h="32">
                    <a:moveTo>
                      <a:pt x="4" y="0"/>
                    </a:moveTo>
                    <a:cubicBezTo>
                      <a:pt x="4" y="0"/>
                      <a:pt x="0" y="10"/>
                      <a:pt x="0" y="21"/>
                    </a:cubicBezTo>
                    <a:cubicBezTo>
                      <a:pt x="1" y="32"/>
                      <a:pt x="11" y="30"/>
                      <a:pt x="11" y="21"/>
                    </a:cubicBezTo>
                    <a:cubicBezTo>
                      <a:pt x="12" y="12"/>
                      <a:pt x="4" y="0"/>
                      <a:pt x="4"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9" name="Freeform 904">
                <a:extLst>
                  <a:ext uri="{FF2B5EF4-FFF2-40B4-BE49-F238E27FC236}">
                    <a16:creationId xmlns:a16="http://schemas.microsoft.com/office/drawing/2014/main" id="{A17B8898-91BE-4E2C-98B8-5324DE82682A}"/>
                  </a:ext>
                </a:extLst>
              </p:cNvPr>
              <p:cNvSpPr>
                <a:spLocks/>
              </p:cNvSpPr>
              <p:nvPr/>
            </p:nvSpPr>
            <p:spPr bwMode="auto">
              <a:xfrm>
                <a:off x="7435" y="3349"/>
                <a:ext cx="21" cy="46"/>
              </a:xfrm>
              <a:custGeom>
                <a:avLst/>
                <a:gdLst>
                  <a:gd name="T0" fmla="*/ 3 w 9"/>
                  <a:gd name="T1" fmla="*/ 0 h 19"/>
                  <a:gd name="T2" fmla="*/ 0 w 9"/>
                  <a:gd name="T3" fmla="*/ 12 h 19"/>
                  <a:gd name="T4" fmla="*/ 9 w 9"/>
                  <a:gd name="T5" fmla="*/ 12 h 19"/>
                  <a:gd name="T6" fmla="*/ 3 w 9"/>
                  <a:gd name="T7" fmla="*/ 0 h 19"/>
                </a:gdLst>
                <a:ahLst/>
                <a:cxnLst>
                  <a:cxn ang="0">
                    <a:pos x="T0" y="T1"/>
                  </a:cxn>
                  <a:cxn ang="0">
                    <a:pos x="T2" y="T3"/>
                  </a:cxn>
                  <a:cxn ang="0">
                    <a:pos x="T4" y="T5"/>
                  </a:cxn>
                  <a:cxn ang="0">
                    <a:pos x="T6" y="T7"/>
                  </a:cxn>
                </a:cxnLst>
                <a:rect l="0" t="0" r="r" b="b"/>
                <a:pathLst>
                  <a:path w="9" h="19">
                    <a:moveTo>
                      <a:pt x="3" y="0"/>
                    </a:moveTo>
                    <a:cubicBezTo>
                      <a:pt x="3" y="0"/>
                      <a:pt x="0" y="6"/>
                      <a:pt x="0" y="12"/>
                    </a:cubicBezTo>
                    <a:cubicBezTo>
                      <a:pt x="0" y="19"/>
                      <a:pt x="8" y="18"/>
                      <a:pt x="9" y="12"/>
                    </a:cubicBezTo>
                    <a:cubicBezTo>
                      <a:pt x="9" y="7"/>
                      <a:pt x="3" y="0"/>
                      <a:pt x="3" y="0"/>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0" name="Freeform 905">
                <a:extLst>
                  <a:ext uri="{FF2B5EF4-FFF2-40B4-BE49-F238E27FC236}">
                    <a16:creationId xmlns:a16="http://schemas.microsoft.com/office/drawing/2014/main" id="{BD759254-1629-42AD-B848-07B177F33FA7}"/>
                  </a:ext>
                </a:extLst>
              </p:cNvPr>
              <p:cNvSpPr>
                <a:spLocks/>
              </p:cNvSpPr>
              <p:nvPr/>
            </p:nvSpPr>
            <p:spPr bwMode="auto">
              <a:xfrm>
                <a:off x="7599" y="3164"/>
                <a:ext cx="24" cy="50"/>
              </a:xfrm>
              <a:custGeom>
                <a:avLst/>
                <a:gdLst>
                  <a:gd name="T0" fmla="*/ 8 w 10"/>
                  <a:gd name="T1" fmla="*/ 21 h 21"/>
                  <a:gd name="T2" fmla="*/ 9 w 10"/>
                  <a:gd name="T3" fmla="*/ 8 h 21"/>
                  <a:gd name="T4" fmla="*/ 1 w 10"/>
                  <a:gd name="T5" fmla="*/ 9 h 21"/>
                  <a:gd name="T6" fmla="*/ 8 w 10"/>
                  <a:gd name="T7" fmla="*/ 21 h 21"/>
                </a:gdLst>
                <a:ahLst/>
                <a:cxnLst>
                  <a:cxn ang="0">
                    <a:pos x="T0" y="T1"/>
                  </a:cxn>
                  <a:cxn ang="0">
                    <a:pos x="T2" y="T3"/>
                  </a:cxn>
                  <a:cxn ang="0">
                    <a:pos x="T4" y="T5"/>
                  </a:cxn>
                  <a:cxn ang="0">
                    <a:pos x="T6" y="T7"/>
                  </a:cxn>
                </a:cxnLst>
                <a:rect l="0" t="0" r="r" b="b"/>
                <a:pathLst>
                  <a:path w="10" h="21">
                    <a:moveTo>
                      <a:pt x="8" y="21"/>
                    </a:moveTo>
                    <a:cubicBezTo>
                      <a:pt x="8" y="21"/>
                      <a:pt x="10" y="14"/>
                      <a:pt x="9" y="8"/>
                    </a:cubicBezTo>
                    <a:cubicBezTo>
                      <a:pt x="8" y="0"/>
                      <a:pt x="0" y="3"/>
                      <a:pt x="1" y="9"/>
                    </a:cubicBezTo>
                    <a:cubicBezTo>
                      <a:pt x="1" y="15"/>
                      <a:pt x="8" y="21"/>
                      <a:pt x="8" y="21"/>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1" name="Freeform 906">
                <a:extLst>
                  <a:ext uri="{FF2B5EF4-FFF2-40B4-BE49-F238E27FC236}">
                    <a16:creationId xmlns:a16="http://schemas.microsoft.com/office/drawing/2014/main" id="{1CAD2B69-7AA7-4256-A503-73756E92D493}"/>
                  </a:ext>
                </a:extLst>
              </p:cNvPr>
              <p:cNvSpPr>
                <a:spLocks/>
              </p:cNvSpPr>
              <p:nvPr/>
            </p:nvSpPr>
            <p:spPr bwMode="auto">
              <a:xfrm>
                <a:off x="7611" y="3218"/>
                <a:ext cx="41" cy="17"/>
              </a:xfrm>
              <a:custGeom>
                <a:avLst/>
                <a:gdLst>
                  <a:gd name="T0" fmla="*/ 0 w 17"/>
                  <a:gd name="T1" fmla="*/ 3 h 7"/>
                  <a:gd name="T2" fmla="*/ 10 w 17"/>
                  <a:gd name="T3" fmla="*/ 6 h 7"/>
                  <a:gd name="T4" fmla="*/ 12 w 17"/>
                  <a:gd name="T5" fmla="*/ 1 h 7"/>
                  <a:gd name="T6" fmla="*/ 0 w 17"/>
                  <a:gd name="T7" fmla="*/ 3 h 7"/>
                </a:gdLst>
                <a:ahLst/>
                <a:cxnLst>
                  <a:cxn ang="0">
                    <a:pos x="T0" y="T1"/>
                  </a:cxn>
                  <a:cxn ang="0">
                    <a:pos x="T2" y="T3"/>
                  </a:cxn>
                  <a:cxn ang="0">
                    <a:pos x="T4" y="T5"/>
                  </a:cxn>
                  <a:cxn ang="0">
                    <a:pos x="T6" y="T7"/>
                  </a:cxn>
                </a:cxnLst>
                <a:rect l="0" t="0" r="r" b="b"/>
                <a:pathLst>
                  <a:path w="17" h="7">
                    <a:moveTo>
                      <a:pt x="0" y="3"/>
                    </a:moveTo>
                    <a:cubicBezTo>
                      <a:pt x="0" y="3"/>
                      <a:pt x="5" y="5"/>
                      <a:pt x="10" y="6"/>
                    </a:cubicBezTo>
                    <a:cubicBezTo>
                      <a:pt x="16" y="7"/>
                      <a:pt x="17" y="2"/>
                      <a:pt x="12" y="1"/>
                    </a:cubicBezTo>
                    <a:cubicBezTo>
                      <a:pt x="7" y="0"/>
                      <a:pt x="0" y="3"/>
                      <a:pt x="0" y="3"/>
                    </a:cubicBezTo>
                    <a:close/>
                  </a:path>
                </a:pathLst>
              </a:custGeom>
              <a:solidFill>
                <a:srgbClr val="FFA1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2" name="Freeform 907">
                <a:extLst>
                  <a:ext uri="{FF2B5EF4-FFF2-40B4-BE49-F238E27FC236}">
                    <a16:creationId xmlns:a16="http://schemas.microsoft.com/office/drawing/2014/main" id="{056E8257-7FEC-4B9D-8943-0E4F67E6BE30}"/>
                  </a:ext>
                </a:extLst>
              </p:cNvPr>
              <p:cNvSpPr>
                <a:spLocks/>
              </p:cNvSpPr>
              <p:nvPr/>
            </p:nvSpPr>
            <p:spPr bwMode="auto">
              <a:xfrm>
                <a:off x="6791" y="3290"/>
                <a:ext cx="79" cy="167"/>
              </a:xfrm>
              <a:custGeom>
                <a:avLst/>
                <a:gdLst>
                  <a:gd name="T0" fmla="*/ 15 w 33"/>
                  <a:gd name="T1" fmla="*/ 0 h 70"/>
                  <a:gd name="T2" fmla="*/ 32 w 33"/>
                  <a:gd name="T3" fmla="*/ 34 h 70"/>
                  <a:gd name="T4" fmla="*/ 18 w 33"/>
                  <a:gd name="T5" fmla="*/ 70 h 70"/>
                  <a:gd name="T6" fmla="*/ 1 w 33"/>
                  <a:gd name="T7" fmla="*/ 35 h 70"/>
                  <a:gd name="T8" fmla="*/ 15 w 33"/>
                  <a:gd name="T9" fmla="*/ 0 h 70"/>
                </a:gdLst>
                <a:ahLst/>
                <a:cxnLst>
                  <a:cxn ang="0">
                    <a:pos x="T0" y="T1"/>
                  </a:cxn>
                  <a:cxn ang="0">
                    <a:pos x="T2" y="T3"/>
                  </a:cxn>
                  <a:cxn ang="0">
                    <a:pos x="T4" y="T5"/>
                  </a:cxn>
                  <a:cxn ang="0">
                    <a:pos x="T6" y="T7"/>
                  </a:cxn>
                  <a:cxn ang="0">
                    <a:pos x="T8" y="T9"/>
                  </a:cxn>
                </a:cxnLst>
                <a:rect l="0" t="0" r="r" b="b"/>
                <a:pathLst>
                  <a:path w="33" h="70">
                    <a:moveTo>
                      <a:pt x="15" y="0"/>
                    </a:moveTo>
                    <a:cubicBezTo>
                      <a:pt x="24" y="0"/>
                      <a:pt x="32" y="15"/>
                      <a:pt x="32" y="34"/>
                    </a:cubicBezTo>
                    <a:cubicBezTo>
                      <a:pt x="33" y="54"/>
                      <a:pt x="27" y="70"/>
                      <a:pt x="18" y="70"/>
                    </a:cubicBezTo>
                    <a:cubicBezTo>
                      <a:pt x="10" y="70"/>
                      <a:pt x="2" y="55"/>
                      <a:pt x="1" y="35"/>
                    </a:cubicBezTo>
                    <a:cubicBezTo>
                      <a:pt x="0" y="16"/>
                      <a:pt x="7" y="0"/>
                      <a:pt x="15" y="0"/>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3" name="Freeform 908">
                <a:extLst>
                  <a:ext uri="{FF2B5EF4-FFF2-40B4-BE49-F238E27FC236}">
                    <a16:creationId xmlns:a16="http://schemas.microsoft.com/office/drawing/2014/main" id="{48C4246B-D4AE-4C04-91E5-9A427E78DF0E}"/>
                  </a:ext>
                </a:extLst>
              </p:cNvPr>
              <p:cNvSpPr>
                <a:spLocks/>
              </p:cNvSpPr>
              <p:nvPr/>
            </p:nvSpPr>
            <p:spPr bwMode="auto">
              <a:xfrm>
                <a:off x="6667" y="3421"/>
                <a:ext cx="167" cy="76"/>
              </a:xfrm>
              <a:custGeom>
                <a:avLst/>
                <a:gdLst>
                  <a:gd name="T0" fmla="*/ 0 w 70"/>
                  <a:gd name="T1" fmla="*/ 17 h 32"/>
                  <a:gd name="T2" fmla="*/ 35 w 70"/>
                  <a:gd name="T3" fmla="*/ 0 h 32"/>
                  <a:gd name="T4" fmla="*/ 70 w 70"/>
                  <a:gd name="T5" fmla="*/ 15 h 32"/>
                  <a:gd name="T6" fmla="*/ 36 w 70"/>
                  <a:gd name="T7" fmla="*/ 32 h 32"/>
                  <a:gd name="T8" fmla="*/ 0 w 70"/>
                  <a:gd name="T9" fmla="*/ 17 h 32"/>
                </a:gdLst>
                <a:ahLst/>
                <a:cxnLst>
                  <a:cxn ang="0">
                    <a:pos x="T0" y="T1"/>
                  </a:cxn>
                  <a:cxn ang="0">
                    <a:pos x="T2" y="T3"/>
                  </a:cxn>
                  <a:cxn ang="0">
                    <a:pos x="T4" y="T5"/>
                  </a:cxn>
                  <a:cxn ang="0">
                    <a:pos x="T6" y="T7"/>
                  </a:cxn>
                  <a:cxn ang="0">
                    <a:pos x="T8" y="T9"/>
                  </a:cxn>
                </a:cxnLst>
                <a:rect l="0" t="0" r="r" b="b"/>
                <a:pathLst>
                  <a:path w="70" h="32">
                    <a:moveTo>
                      <a:pt x="0" y="17"/>
                    </a:moveTo>
                    <a:cubicBezTo>
                      <a:pt x="0" y="9"/>
                      <a:pt x="15" y="1"/>
                      <a:pt x="35" y="0"/>
                    </a:cubicBezTo>
                    <a:cubicBezTo>
                      <a:pt x="54" y="0"/>
                      <a:pt x="70" y="6"/>
                      <a:pt x="70" y="15"/>
                    </a:cubicBezTo>
                    <a:cubicBezTo>
                      <a:pt x="70" y="23"/>
                      <a:pt x="55" y="31"/>
                      <a:pt x="36" y="32"/>
                    </a:cubicBezTo>
                    <a:cubicBezTo>
                      <a:pt x="17" y="32"/>
                      <a:pt x="1" y="26"/>
                      <a:pt x="0" y="17"/>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4" name="Freeform 909">
                <a:extLst>
                  <a:ext uri="{FF2B5EF4-FFF2-40B4-BE49-F238E27FC236}">
                    <a16:creationId xmlns:a16="http://schemas.microsoft.com/office/drawing/2014/main" id="{9C560439-153A-4F5B-BF76-3A7AF81F43D1}"/>
                  </a:ext>
                </a:extLst>
              </p:cNvPr>
              <p:cNvSpPr>
                <a:spLocks/>
              </p:cNvSpPr>
              <p:nvPr/>
            </p:nvSpPr>
            <p:spPr bwMode="auto">
              <a:xfrm>
                <a:off x="6798" y="3457"/>
                <a:ext cx="79" cy="166"/>
              </a:xfrm>
              <a:custGeom>
                <a:avLst/>
                <a:gdLst>
                  <a:gd name="T0" fmla="*/ 18 w 33"/>
                  <a:gd name="T1" fmla="*/ 70 h 70"/>
                  <a:gd name="T2" fmla="*/ 1 w 33"/>
                  <a:gd name="T3" fmla="*/ 35 h 70"/>
                  <a:gd name="T4" fmla="*/ 15 w 33"/>
                  <a:gd name="T5" fmla="*/ 0 h 70"/>
                  <a:gd name="T6" fmla="*/ 32 w 33"/>
                  <a:gd name="T7" fmla="*/ 34 h 70"/>
                  <a:gd name="T8" fmla="*/ 18 w 33"/>
                  <a:gd name="T9" fmla="*/ 70 h 70"/>
                </a:gdLst>
                <a:ahLst/>
                <a:cxnLst>
                  <a:cxn ang="0">
                    <a:pos x="T0" y="T1"/>
                  </a:cxn>
                  <a:cxn ang="0">
                    <a:pos x="T2" y="T3"/>
                  </a:cxn>
                  <a:cxn ang="0">
                    <a:pos x="T4" y="T5"/>
                  </a:cxn>
                  <a:cxn ang="0">
                    <a:pos x="T6" y="T7"/>
                  </a:cxn>
                  <a:cxn ang="0">
                    <a:pos x="T8" y="T9"/>
                  </a:cxn>
                </a:cxnLst>
                <a:rect l="0" t="0" r="r" b="b"/>
                <a:pathLst>
                  <a:path w="33" h="70">
                    <a:moveTo>
                      <a:pt x="18" y="70"/>
                    </a:moveTo>
                    <a:cubicBezTo>
                      <a:pt x="9" y="70"/>
                      <a:pt x="2" y="55"/>
                      <a:pt x="1" y="35"/>
                    </a:cubicBezTo>
                    <a:cubicBezTo>
                      <a:pt x="0" y="16"/>
                      <a:pt x="7" y="0"/>
                      <a:pt x="15" y="0"/>
                    </a:cubicBezTo>
                    <a:cubicBezTo>
                      <a:pt x="24" y="0"/>
                      <a:pt x="31" y="15"/>
                      <a:pt x="32" y="34"/>
                    </a:cubicBezTo>
                    <a:cubicBezTo>
                      <a:pt x="33" y="53"/>
                      <a:pt x="27" y="69"/>
                      <a:pt x="18" y="70"/>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5" name="Freeform 910">
                <a:extLst>
                  <a:ext uri="{FF2B5EF4-FFF2-40B4-BE49-F238E27FC236}">
                    <a16:creationId xmlns:a16="http://schemas.microsoft.com/office/drawing/2014/main" id="{E281DCE1-52BE-4C90-A0FB-48BA581B15B2}"/>
                  </a:ext>
                </a:extLst>
              </p:cNvPr>
              <p:cNvSpPr>
                <a:spLocks/>
              </p:cNvSpPr>
              <p:nvPr/>
            </p:nvSpPr>
            <p:spPr bwMode="auto">
              <a:xfrm>
                <a:off x="6834" y="3414"/>
                <a:ext cx="167" cy="78"/>
              </a:xfrm>
              <a:custGeom>
                <a:avLst/>
                <a:gdLst>
                  <a:gd name="T0" fmla="*/ 70 w 70"/>
                  <a:gd name="T1" fmla="*/ 15 h 33"/>
                  <a:gd name="T2" fmla="*/ 36 w 70"/>
                  <a:gd name="T3" fmla="*/ 32 h 33"/>
                  <a:gd name="T4" fmla="*/ 0 w 70"/>
                  <a:gd name="T5" fmla="*/ 18 h 33"/>
                  <a:gd name="T6" fmla="*/ 34 w 70"/>
                  <a:gd name="T7" fmla="*/ 1 h 33"/>
                  <a:gd name="T8" fmla="*/ 70 w 70"/>
                  <a:gd name="T9" fmla="*/ 15 h 33"/>
                </a:gdLst>
                <a:ahLst/>
                <a:cxnLst>
                  <a:cxn ang="0">
                    <a:pos x="T0" y="T1"/>
                  </a:cxn>
                  <a:cxn ang="0">
                    <a:pos x="T2" y="T3"/>
                  </a:cxn>
                  <a:cxn ang="0">
                    <a:pos x="T4" y="T5"/>
                  </a:cxn>
                  <a:cxn ang="0">
                    <a:pos x="T6" y="T7"/>
                  </a:cxn>
                  <a:cxn ang="0">
                    <a:pos x="T8" y="T9"/>
                  </a:cxn>
                </a:cxnLst>
                <a:rect l="0" t="0" r="r" b="b"/>
                <a:pathLst>
                  <a:path w="70" h="33">
                    <a:moveTo>
                      <a:pt x="70" y="15"/>
                    </a:moveTo>
                    <a:cubicBezTo>
                      <a:pt x="70" y="24"/>
                      <a:pt x="55" y="32"/>
                      <a:pt x="36" y="32"/>
                    </a:cubicBezTo>
                    <a:cubicBezTo>
                      <a:pt x="16" y="33"/>
                      <a:pt x="0" y="26"/>
                      <a:pt x="0" y="18"/>
                    </a:cubicBezTo>
                    <a:cubicBezTo>
                      <a:pt x="0" y="9"/>
                      <a:pt x="15" y="2"/>
                      <a:pt x="34" y="1"/>
                    </a:cubicBezTo>
                    <a:cubicBezTo>
                      <a:pt x="54" y="0"/>
                      <a:pt x="70" y="7"/>
                      <a:pt x="70" y="15"/>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6" name="Freeform 911">
                <a:extLst>
                  <a:ext uri="{FF2B5EF4-FFF2-40B4-BE49-F238E27FC236}">
                    <a16:creationId xmlns:a16="http://schemas.microsoft.com/office/drawing/2014/main" id="{81CF4B70-9788-4240-84D9-EB76860734CD}"/>
                  </a:ext>
                </a:extLst>
              </p:cNvPr>
              <p:cNvSpPr>
                <a:spLocks/>
              </p:cNvSpPr>
              <p:nvPr/>
            </p:nvSpPr>
            <p:spPr bwMode="auto">
              <a:xfrm>
                <a:off x="6820" y="3321"/>
                <a:ext cx="143" cy="150"/>
              </a:xfrm>
              <a:custGeom>
                <a:avLst/>
                <a:gdLst>
                  <a:gd name="T0" fmla="*/ 54 w 60"/>
                  <a:gd name="T1" fmla="*/ 6 h 63"/>
                  <a:gd name="T2" fmla="*/ 41 w 60"/>
                  <a:gd name="T3" fmla="*/ 42 h 63"/>
                  <a:gd name="T4" fmla="*/ 6 w 60"/>
                  <a:gd name="T5" fmla="*/ 57 h 63"/>
                  <a:gd name="T6" fmla="*/ 18 w 60"/>
                  <a:gd name="T7" fmla="*/ 21 h 63"/>
                  <a:gd name="T8" fmla="*/ 54 w 60"/>
                  <a:gd name="T9" fmla="*/ 6 h 63"/>
                </a:gdLst>
                <a:ahLst/>
                <a:cxnLst>
                  <a:cxn ang="0">
                    <a:pos x="T0" y="T1"/>
                  </a:cxn>
                  <a:cxn ang="0">
                    <a:pos x="T2" y="T3"/>
                  </a:cxn>
                  <a:cxn ang="0">
                    <a:pos x="T4" y="T5"/>
                  </a:cxn>
                  <a:cxn ang="0">
                    <a:pos x="T6" y="T7"/>
                  </a:cxn>
                  <a:cxn ang="0">
                    <a:pos x="T8" y="T9"/>
                  </a:cxn>
                </a:cxnLst>
                <a:rect l="0" t="0" r="r" b="b"/>
                <a:pathLst>
                  <a:path w="60" h="63">
                    <a:moveTo>
                      <a:pt x="54" y="6"/>
                    </a:moveTo>
                    <a:cubicBezTo>
                      <a:pt x="60" y="12"/>
                      <a:pt x="54" y="28"/>
                      <a:pt x="41" y="42"/>
                    </a:cubicBezTo>
                    <a:cubicBezTo>
                      <a:pt x="28" y="56"/>
                      <a:pt x="12" y="63"/>
                      <a:pt x="6" y="57"/>
                    </a:cubicBezTo>
                    <a:cubicBezTo>
                      <a:pt x="0" y="51"/>
                      <a:pt x="5" y="35"/>
                      <a:pt x="18" y="21"/>
                    </a:cubicBezTo>
                    <a:cubicBezTo>
                      <a:pt x="31" y="7"/>
                      <a:pt x="47" y="0"/>
                      <a:pt x="54"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7" name="Freeform 912">
                <a:extLst>
                  <a:ext uri="{FF2B5EF4-FFF2-40B4-BE49-F238E27FC236}">
                    <a16:creationId xmlns:a16="http://schemas.microsoft.com/office/drawing/2014/main" id="{2F17442E-6860-40FC-B581-699F670A0821}"/>
                  </a:ext>
                </a:extLst>
              </p:cNvPr>
              <p:cNvSpPr>
                <a:spLocks/>
              </p:cNvSpPr>
              <p:nvPr/>
            </p:nvSpPr>
            <p:spPr bwMode="auto">
              <a:xfrm>
                <a:off x="6698" y="3328"/>
                <a:ext cx="150" cy="143"/>
              </a:xfrm>
              <a:custGeom>
                <a:avLst/>
                <a:gdLst>
                  <a:gd name="T0" fmla="*/ 6 w 63"/>
                  <a:gd name="T1" fmla="*/ 6 h 60"/>
                  <a:gd name="T2" fmla="*/ 42 w 63"/>
                  <a:gd name="T3" fmla="*/ 19 h 60"/>
                  <a:gd name="T4" fmla="*/ 57 w 63"/>
                  <a:gd name="T5" fmla="*/ 54 h 60"/>
                  <a:gd name="T6" fmla="*/ 21 w 63"/>
                  <a:gd name="T7" fmla="*/ 41 h 60"/>
                  <a:gd name="T8" fmla="*/ 6 w 63"/>
                  <a:gd name="T9" fmla="*/ 6 h 60"/>
                </a:gdLst>
                <a:ahLst/>
                <a:cxnLst>
                  <a:cxn ang="0">
                    <a:pos x="T0" y="T1"/>
                  </a:cxn>
                  <a:cxn ang="0">
                    <a:pos x="T2" y="T3"/>
                  </a:cxn>
                  <a:cxn ang="0">
                    <a:pos x="T4" y="T5"/>
                  </a:cxn>
                  <a:cxn ang="0">
                    <a:pos x="T6" y="T7"/>
                  </a:cxn>
                  <a:cxn ang="0">
                    <a:pos x="T8" y="T9"/>
                  </a:cxn>
                </a:cxnLst>
                <a:rect l="0" t="0" r="r" b="b"/>
                <a:pathLst>
                  <a:path w="63" h="60">
                    <a:moveTo>
                      <a:pt x="6" y="6"/>
                    </a:moveTo>
                    <a:cubicBezTo>
                      <a:pt x="12" y="0"/>
                      <a:pt x="28" y="5"/>
                      <a:pt x="42" y="19"/>
                    </a:cubicBezTo>
                    <a:cubicBezTo>
                      <a:pt x="56" y="32"/>
                      <a:pt x="63" y="48"/>
                      <a:pt x="57" y="54"/>
                    </a:cubicBezTo>
                    <a:cubicBezTo>
                      <a:pt x="51" y="60"/>
                      <a:pt x="35" y="55"/>
                      <a:pt x="21" y="41"/>
                    </a:cubicBezTo>
                    <a:cubicBezTo>
                      <a:pt x="7" y="28"/>
                      <a:pt x="0" y="12"/>
                      <a:pt x="6"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8" name="Freeform 913">
                <a:extLst>
                  <a:ext uri="{FF2B5EF4-FFF2-40B4-BE49-F238E27FC236}">
                    <a16:creationId xmlns:a16="http://schemas.microsoft.com/office/drawing/2014/main" id="{3443ED44-70AF-4790-8F76-DCA6E14B0077}"/>
                  </a:ext>
                </a:extLst>
              </p:cNvPr>
              <p:cNvSpPr>
                <a:spLocks/>
              </p:cNvSpPr>
              <p:nvPr/>
            </p:nvSpPr>
            <p:spPr bwMode="auto">
              <a:xfrm>
                <a:off x="6705" y="3442"/>
                <a:ext cx="143" cy="150"/>
              </a:xfrm>
              <a:custGeom>
                <a:avLst/>
                <a:gdLst>
                  <a:gd name="T0" fmla="*/ 7 w 60"/>
                  <a:gd name="T1" fmla="*/ 57 h 63"/>
                  <a:gd name="T2" fmla="*/ 19 w 60"/>
                  <a:gd name="T3" fmla="*/ 21 h 63"/>
                  <a:gd name="T4" fmla="*/ 54 w 60"/>
                  <a:gd name="T5" fmla="*/ 6 h 63"/>
                  <a:gd name="T6" fmla="*/ 42 w 60"/>
                  <a:gd name="T7" fmla="*/ 42 h 63"/>
                  <a:gd name="T8" fmla="*/ 7 w 60"/>
                  <a:gd name="T9" fmla="*/ 57 h 63"/>
                </a:gdLst>
                <a:ahLst/>
                <a:cxnLst>
                  <a:cxn ang="0">
                    <a:pos x="T0" y="T1"/>
                  </a:cxn>
                  <a:cxn ang="0">
                    <a:pos x="T2" y="T3"/>
                  </a:cxn>
                  <a:cxn ang="0">
                    <a:pos x="T4" y="T5"/>
                  </a:cxn>
                  <a:cxn ang="0">
                    <a:pos x="T6" y="T7"/>
                  </a:cxn>
                  <a:cxn ang="0">
                    <a:pos x="T8" y="T9"/>
                  </a:cxn>
                </a:cxnLst>
                <a:rect l="0" t="0" r="r" b="b"/>
                <a:pathLst>
                  <a:path w="60" h="63">
                    <a:moveTo>
                      <a:pt x="7" y="57"/>
                    </a:moveTo>
                    <a:cubicBezTo>
                      <a:pt x="0" y="51"/>
                      <a:pt x="6" y="35"/>
                      <a:pt x="19" y="21"/>
                    </a:cubicBezTo>
                    <a:cubicBezTo>
                      <a:pt x="32" y="7"/>
                      <a:pt x="48" y="0"/>
                      <a:pt x="54" y="6"/>
                    </a:cubicBezTo>
                    <a:cubicBezTo>
                      <a:pt x="60" y="12"/>
                      <a:pt x="55" y="28"/>
                      <a:pt x="42" y="42"/>
                    </a:cubicBezTo>
                    <a:cubicBezTo>
                      <a:pt x="29" y="56"/>
                      <a:pt x="13" y="63"/>
                      <a:pt x="7" y="57"/>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9" name="Freeform 914">
                <a:extLst>
                  <a:ext uri="{FF2B5EF4-FFF2-40B4-BE49-F238E27FC236}">
                    <a16:creationId xmlns:a16="http://schemas.microsoft.com/office/drawing/2014/main" id="{AE4D0C82-352A-4B6A-823D-84D87F667F0E}"/>
                  </a:ext>
                </a:extLst>
              </p:cNvPr>
              <p:cNvSpPr>
                <a:spLocks/>
              </p:cNvSpPr>
              <p:nvPr/>
            </p:nvSpPr>
            <p:spPr bwMode="auto">
              <a:xfrm>
                <a:off x="6820" y="3442"/>
                <a:ext cx="150" cy="143"/>
              </a:xfrm>
              <a:custGeom>
                <a:avLst/>
                <a:gdLst>
                  <a:gd name="T0" fmla="*/ 57 w 63"/>
                  <a:gd name="T1" fmla="*/ 54 h 60"/>
                  <a:gd name="T2" fmla="*/ 21 w 63"/>
                  <a:gd name="T3" fmla="*/ 41 h 60"/>
                  <a:gd name="T4" fmla="*/ 6 w 63"/>
                  <a:gd name="T5" fmla="*/ 6 h 60"/>
                  <a:gd name="T6" fmla="*/ 42 w 63"/>
                  <a:gd name="T7" fmla="*/ 18 h 60"/>
                  <a:gd name="T8" fmla="*/ 57 w 63"/>
                  <a:gd name="T9" fmla="*/ 54 h 60"/>
                </a:gdLst>
                <a:ahLst/>
                <a:cxnLst>
                  <a:cxn ang="0">
                    <a:pos x="T0" y="T1"/>
                  </a:cxn>
                  <a:cxn ang="0">
                    <a:pos x="T2" y="T3"/>
                  </a:cxn>
                  <a:cxn ang="0">
                    <a:pos x="T4" y="T5"/>
                  </a:cxn>
                  <a:cxn ang="0">
                    <a:pos x="T6" y="T7"/>
                  </a:cxn>
                  <a:cxn ang="0">
                    <a:pos x="T8" y="T9"/>
                  </a:cxn>
                </a:cxnLst>
                <a:rect l="0" t="0" r="r" b="b"/>
                <a:pathLst>
                  <a:path w="63" h="60">
                    <a:moveTo>
                      <a:pt x="57" y="54"/>
                    </a:moveTo>
                    <a:cubicBezTo>
                      <a:pt x="52" y="60"/>
                      <a:pt x="35" y="54"/>
                      <a:pt x="21" y="41"/>
                    </a:cubicBezTo>
                    <a:cubicBezTo>
                      <a:pt x="7" y="28"/>
                      <a:pt x="0" y="12"/>
                      <a:pt x="6" y="6"/>
                    </a:cubicBezTo>
                    <a:cubicBezTo>
                      <a:pt x="12" y="0"/>
                      <a:pt x="28" y="5"/>
                      <a:pt x="42" y="18"/>
                    </a:cubicBezTo>
                    <a:cubicBezTo>
                      <a:pt x="57" y="31"/>
                      <a:pt x="63" y="47"/>
                      <a:pt x="57" y="54"/>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0" name="Freeform 915">
                <a:extLst>
                  <a:ext uri="{FF2B5EF4-FFF2-40B4-BE49-F238E27FC236}">
                    <a16:creationId xmlns:a16="http://schemas.microsoft.com/office/drawing/2014/main" id="{462CA650-4B63-4DE6-8C28-C51F4336F4D6}"/>
                  </a:ext>
                </a:extLst>
              </p:cNvPr>
              <p:cNvSpPr>
                <a:spLocks/>
              </p:cNvSpPr>
              <p:nvPr/>
            </p:nvSpPr>
            <p:spPr bwMode="auto">
              <a:xfrm>
                <a:off x="6786" y="3409"/>
                <a:ext cx="96" cy="95"/>
              </a:xfrm>
              <a:custGeom>
                <a:avLst/>
                <a:gdLst>
                  <a:gd name="T0" fmla="*/ 32 w 40"/>
                  <a:gd name="T1" fmla="*/ 7 h 40"/>
                  <a:gd name="T2" fmla="*/ 33 w 40"/>
                  <a:gd name="T3" fmla="*/ 32 h 40"/>
                  <a:gd name="T4" fmla="*/ 8 w 40"/>
                  <a:gd name="T5" fmla="*/ 33 h 40"/>
                  <a:gd name="T6" fmla="*/ 7 w 40"/>
                  <a:gd name="T7" fmla="*/ 8 h 40"/>
                  <a:gd name="T8" fmla="*/ 32 w 40"/>
                  <a:gd name="T9" fmla="*/ 7 h 40"/>
                </a:gdLst>
                <a:ahLst/>
                <a:cxnLst>
                  <a:cxn ang="0">
                    <a:pos x="T0" y="T1"/>
                  </a:cxn>
                  <a:cxn ang="0">
                    <a:pos x="T2" y="T3"/>
                  </a:cxn>
                  <a:cxn ang="0">
                    <a:pos x="T4" y="T5"/>
                  </a:cxn>
                  <a:cxn ang="0">
                    <a:pos x="T6" y="T7"/>
                  </a:cxn>
                  <a:cxn ang="0">
                    <a:pos x="T8" y="T9"/>
                  </a:cxn>
                </a:cxnLst>
                <a:rect l="0" t="0" r="r" b="b"/>
                <a:pathLst>
                  <a:path w="40" h="40">
                    <a:moveTo>
                      <a:pt x="32" y="7"/>
                    </a:moveTo>
                    <a:cubicBezTo>
                      <a:pt x="40" y="13"/>
                      <a:pt x="40" y="25"/>
                      <a:pt x="33" y="32"/>
                    </a:cubicBezTo>
                    <a:cubicBezTo>
                      <a:pt x="27" y="39"/>
                      <a:pt x="15" y="40"/>
                      <a:pt x="8" y="33"/>
                    </a:cubicBezTo>
                    <a:cubicBezTo>
                      <a:pt x="1" y="26"/>
                      <a:pt x="0" y="15"/>
                      <a:pt x="7" y="8"/>
                    </a:cubicBezTo>
                    <a:cubicBezTo>
                      <a:pt x="14" y="0"/>
                      <a:pt x="25" y="0"/>
                      <a:pt x="32" y="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1" name="Freeform 916">
                <a:extLst>
                  <a:ext uri="{FF2B5EF4-FFF2-40B4-BE49-F238E27FC236}">
                    <a16:creationId xmlns:a16="http://schemas.microsoft.com/office/drawing/2014/main" id="{DF57D445-2BE4-4371-AEA7-5CEAECF30F19}"/>
                  </a:ext>
                </a:extLst>
              </p:cNvPr>
              <p:cNvSpPr>
                <a:spLocks/>
              </p:cNvSpPr>
              <p:nvPr/>
            </p:nvSpPr>
            <p:spPr bwMode="auto">
              <a:xfrm>
                <a:off x="6791" y="3290"/>
                <a:ext cx="79" cy="167"/>
              </a:xfrm>
              <a:custGeom>
                <a:avLst/>
                <a:gdLst>
                  <a:gd name="T0" fmla="*/ 15 w 33"/>
                  <a:gd name="T1" fmla="*/ 0 h 70"/>
                  <a:gd name="T2" fmla="*/ 32 w 33"/>
                  <a:gd name="T3" fmla="*/ 34 h 70"/>
                  <a:gd name="T4" fmla="*/ 18 w 33"/>
                  <a:gd name="T5" fmla="*/ 70 h 70"/>
                  <a:gd name="T6" fmla="*/ 1 w 33"/>
                  <a:gd name="T7" fmla="*/ 35 h 70"/>
                  <a:gd name="T8" fmla="*/ 15 w 33"/>
                  <a:gd name="T9" fmla="*/ 0 h 70"/>
                </a:gdLst>
                <a:ahLst/>
                <a:cxnLst>
                  <a:cxn ang="0">
                    <a:pos x="T0" y="T1"/>
                  </a:cxn>
                  <a:cxn ang="0">
                    <a:pos x="T2" y="T3"/>
                  </a:cxn>
                  <a:cxn ang="0">
                    <a:pos x="T4" y="T5"/>
                  </a:cxn>
                  <a:cxn ang="0">
                    <a:pos x="T6" y="T7"/>
                  </a:cxn>
                  <a:cxn ang="0">
                    <a:pos x="T8" y="T9"/>
                  </a:cxn>
                </a:cxnLst>
                <a:rect l="0" t="0" r="r" b="b"/>
                <a:pathLst>
                  <a:path w="33" h="70">
                    <a:moveTo>
                      <a:pt x="15" y="0"/>
                    </a:moveTo>
                    <a:cubicBezTo>
                      <a:pt x="24" y="0"/>
                      <a:pt x="32" y="15"/>
                      <a:pt x="32" y="34"/>
                    </a:cubicBezTo>
                    <a:cubicBezTo>
                      <a:pt x="33" y="54"/>
                      <a:pt x="27" y="70"/>
                      <a:pt x="18" y="70"/>
                    </a:cubicBezTo>
                    <a:cubicBezTo>
                      <a:pt x="10" y="70"/>
                      <a:pt x="2" y="55"/>
                      <a:pt x="1" y="35"/>
                    </a:cubicBezTo>
                    <a:cubicBezTo>
                      <a:pt x="0" y="16"/>
                      <a:pt x="7" y="0"/>
                      <a:pt x="15" y="0"/>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2" name="Freeform 917">
                <a:extLst>
                  <a:ext uri="{FF2B5EF4-FFF2-40B4-BE49-F238E27FC236}">
                    <a16:creationId xmlns:a16="http://schemas.microsoft.com/office/drawing/2014/main" id="{15A8B483-74D7-4A8D-A842-FD99DA777769}"/>
                  </a:ext>
                </a:extLst>
              </p:cNvPr>
              <p:cNvSpPr>
                <a:spLocks/>
              </p:cNvSpPr>
              <p:nvPr/>
            </p:nvSpPr>
            <p:spPr bwMode="auto">
              <a:xfrm>
                <a:off x="6667" y="3421"/>
                <a:ext cx="167" cy="76"/>
              </a:xfrm>
              <a:custGeom>
                <a:avLst/>
                <a:gdLst>
                  <a:gd name="T0" fmla="*/ 0 w 70"/>
                  <a:gd name="T1" fmla="*/ 17 h 32"/>
                  <a:gd name="T2" fmla="*/ 35 w 70"/>
                  <a:gd name="T3" fmla="*/ 0 h 32"/>
                  <a:gd name="T4" fmla="*/ 70 w 70"/>
                  <a:gd name="T5" fmla="*/ 15 h 32"/>
                  <a:gd name="T6" fmla="*/ 36 w 70"/>
                  <a:gd name="T7" fmla="*/ 32 h 32"/>
                  <a:gd name="T8" fmla="*/ 0 w 70"/>
                  <a:gd name="T9" fmla="*/ 17 h 32"/>
                </a:gdLst>
                <a:ahLst/>
                <a:cxnLst>
                  <a:cxn ang="0">
                    <a:pos x="T0" y="T1"/>
                  </a:cxn>
                  <a:cxn ang="0">
                    <a:pos x="T2" y="T3"/>
                  </a:cxn>
                  <a:cxn ang="0">
                    <a:pos x="T4" y="T5"/>
                  </a:cxn>
                  <a:cxn ang="0">
                    <a:pos x="T6" y="T7"/>
                  </a:cxn>
                  <a:cxn ang="0">
                    <a:pos x="T8" y="T9"/>
                  </a:cxn>
                </a:cxnLst>
                <a:rect l="0" t="0" r="r" b="b"/>
                <a:pathLst>
                  <a:path w="70" h="32">
                    <a:moveTo>
                      <a:pt x="0" y="17"/>
                    </a:moveTo>
                    <a:cubicBezTo>
                      <a:pt x="0" y="9"/>
                      <a:pt x="15" y="1"/>
                      <a:pt x="35" y="0"/>
                    </a:cubicBezTo>
                    <a:cubicBezTo>
                      <a:pt x="54" y="0"/>
                      <a:pt x="70" y="6"/>
                      <a:pt x="70" y="15"/>
                    </a:cubicBezTo>
                    <a:cubicBezTo>
                      <a:pt x="70" y="23"/>
                      <a:pt x="55" y="31"/>
                      <a:pt x="36" y="32"/>
                    </a:cubicBezTo>
                    <a:cubicBezTo>
                      <a:pt x="17" y="32"/>
                      <a:pt x="1" y="26"/>
                      <a:pt x="0" y="17"/>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3" name="Freeform 918">
                <a:extLst>
                  <a:ext uri="{FF2B5EF4-FFF2-40B4-BE49-F238E27FC236}">
                    <a16:creationId xmlns:a16="http://schemas.microsoft.com/office/drawing/2014/main" id="{22F032F4-0FA0-41DF-A206-527D23BCA408}"/>
                  </a:ext>
                </a:extLst>
              </p:cNvPr>
              <p:cNvSpPr>
                <a:spLocks/>
              </p:cNvSpPr>
              <p:nvPr/>
            </p:nvSpPr>
            <p:spPr bwMode="auto">
              <a:xfrm>
                <a:off x="6798" y="3457"/>
                <a:ext cx="79" cy="166"/>
              </a:xfrm>
              <a:custGeom>
                <a:avLst/>
                <a:gdLst>
                  <a:gd name="T0" fmla="*/ 18 w 33"/>
                  <a:gd name="T1" fmla="*/ 70 h 70"/>
                  <a:gd name="T2" fmla="*/ 1 w 33"/>
                  <a:gd name="T3" fmla="*/ 35 h 70"/>
                  <a:gd name="T4" fmla="*/ 15 w 33"/>
                  <a:gd name="T5" fmla="*/ 0 h 70"/>
                  <a:gd name="T6" fmla="*/ 32 w 33"/>
                  <a:gd name="T7" fmla="*/ 34 h 70"/>
                  <a:gd name="T8" fmla="*/ 18 w 33"/>
                  <a:gd name="T9" fmla="*/ 70 h 70"/>
                </a:gdLst>
                <a:ahLst/>
                <a:cxnLst>
                  <a:cxn ang="0">
                    <a:pos x="T0" y="T1"/>
                  </a:cxn>
                  <a:cxn ang="0">
                    <a:pos x="T2" y="T3"/>
                  </a:cxn>
                  <a:cxn ang="0">
                    <a:pos x="T4" y="T5"/>
                  </a:cxn>
                  <a:cxn ang="0">
                    <a:pos x="T6" y="T7"/>
                  </a:cxn>
                  <a:cxn ang="0">
                    <a:pos x="T8" y="T9"/>
                  </a:cxn>
                </a:cxnLst>
                <a:rect l="0" t="0" r="r" b="b"/>
                <a:pathLst>
                  <a:path w="33" h="70">
                    <a:moveTo>
                      <a:pt x="18" y="70"/>
                    </a:moveTo>
                    <a:cubicBezTo>
                      <a:pt x="9" y="70"/>
                      <a:pt x="2" y="55"/>
                      <a:pt x="1" y="35"/>
                    </a:cubicBezTo>
                    <a:cubicBezTo>
                      <a:pt x="0" y="16"/>
                      <a:pt x="7" y="0"/>
                      <a:pt x="15" y="0"/>
                    </a:cubicBezTo>
                    <a:cubicBezTo>
                      <a:pt x="24" y="0"/>
                      <a:pt x="31" y="15"/>
                      <a:pt x="32" y="34"/>
                    </a:cubicBezTo>
                    <a:cubicBezTo>
                      <a:pt x="33" y="53"/>
                      <a:pt x="27" y="69"/>
                      <a:pt x="18" y="70"/>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4" name="Freeform 919">
                <a:extLst>
                  <a:ext uri="{FF2B5EF4-FFF2-40B4-BE49-F238E27FC236}">
                    <a16:creationId xmlns:a16="http://schemas.microsoft.com/office/drawing/2014/main" id="{0DBAB8BC-39E9-495D-8A13-E715D4B1FCEA}"/>
                  </a:ext>
                </a:extLst>
              </p:cNvPr>
              <p:cNvSpPr>
                <a:spLocks/>
              </p:cNvSpPr>
              <p:nvPr/>
            </p:nvSpPr>
            <p:spPr bwMode="auto">
              <a:xfrm>
                <a:off x="6834" y="3414"/>
                <a:ext cx="167" cy="78"/>
              </a:xfrm>
              <a:custGeom>
                <a:avLst/>
                <a:gdLst>
                  <a:gd name="T0" fmla="*/ 70 w 70"/>
                  <a:gd name="T1" fmla="*/ 15 h 33"/>
                  <a:gd name="T2" fmla="*/ 36 w 70"/>
                  <a:gd name="T3" fmla="*/ 32 h 33"/>
                  <a:gd name="T4" fmla="*/ 0 w 70"/>
                  <a:gd name="T5" fmla="*/ 18 h 33"/>
                  <a:gd name="T6" fmla="*/ 34 w 70"/>
                  <a:gd name="T7" fmla="*/ 1 h 33"/>
                  <a:gd name="T8" fmla="*/ 70 w 70"/>
                  <a:gd name="T9" fmla="*/ 15 h 33"/>
                </a:gdLst>
                <a:ahLst/>
                <a:cxnLst>
                  <a:cxn ang="0">
                    <a:pos x="T0" y="T1"/>
                  </a:cxn>
                  <a:cxn ang="0">
                    <a:pos x="T2" y="T3"/>
                  </a:cxn>
                  <a:cxn ang="0">
                    <a:pos x="T4" y="T5"/>
                  </a:cxn>
                  <a:cxn ang="0">
                    <a:pos x="T6" y="T7"/>
                  </a:cxn>
                  <a:cxn ang="0">
                    <a:pos x="T8" y="T9"/>
                  </a:cxn>
                </a:cxnLst>
                <a:rect l="0" t="0" r="r" b="b"/>
                <a:pathLst>
                  <a:path w="70" h="33">
                    <a:moveTo>
                      <a:pt x="70" y="15"/>
                    </a:moveTo>
                    <a:cubicBezTo>
                      <a:pt x="70" y="24"/>
                      <a:pt x="55" y="32"/>
                      <a:pt x="36" y="32"/>
                    </a:cubicBezTo>
                    <a:cubicBezTo>
                      <a:pt x="16" y="33"/>
                      <a:pt x="0" y="26"/>
                      <a:pt x="0" y="18"/>
                    </a:cubicBezTo>
                    <a:cubicBezTo>
                      <a:pt x="0" y="9"/>
                      <a:pt x="15" y="2"/>
                      <a:pt x="34" y="1"/>
                    </a:cubicBezTo>
                    <a:cubicBezTo>
                      <a:pt x="54" y="0"/>
                      <a:pt x="70" y="7"/>
                      <a:pt x="70" y="15"/>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5" name="Freeform 920">
                <a:extLst>
                  <a:ext uri="{FF2B5EF4-FFF2-40B4-BE49-F238E27FC236}">
                    <a16:creationId xmlns:a16="http://schemas.microsoft.com/office/drawing/2014/main" id="{DBD89F37-68D0-4509-9716-1A01BF0159C6}"/>
                  </a:ext>
                </a:extLst>
              </p:cNvPr>
              <p:cNvSpPr>
                <a:spLocks/>
              </p:cNvSpPr>
              <p:nvPr/>
            </p:nvSpPr>
            <p:spPr bwMode="auto">
              <a:xfrm>
                <a:off x="6820" y="3321"/>
                <a:ext cx="143" cy="150"/>
              </a:xfrm>
              <a:custGeom>
                <a:avLst/>
                <a:gdLst>
                  <a:gd name="T0" fmla="*/ 54 w 60"/>
                  <a:gd name="T1" fmla="*/ 6 h 63"/>
                  <a:gd name="T2" fmla="*/ 41 w 60"/>
                  <a:gd name="T3" fmla="*/ 42 h 63"/>
                  <a:gd name="T4" fmla="*/ 6 w 60"/>
                  <a:gd name="T5" fmla="*/ 57 h 63"/>
                  <a:gd name="T6" fmla="*/ 18 w 60"/>
                  <a:gd name="T7" fmla="*/ 21 h 63"/>
                  <a:gd name="T8" fmla="*/ 54 w 60"/>
                  <a:gd name="T9" fmla="*/ 6 h 63"/>
                </a:gdLst>
                <a:ahLst/>
                <a:cxnLst>
                  <a:cxn ang="0">
                    <a:pos x="T0" y="T1"/>
                  </a:cxn>
                  <a:cxn ang="0">
                    <a:pos x="T2" y="T3"/>
                  </a:cxn>
                  <a:cxn ang="0">
                    <a:pos x="T4" y="T5"/>
                  </a:cxn>
                  <a:cxn ang="0">
                    <a:pos x="T6" y="T7"/>
                  </a:cxn>
                  <a:cxn ang="0">
                    <a:pos x="T8" y="T9"/>
                  </a:cxn>
                </a:cxnLst>
                <a:rect l="0" t="0" r="r" b="b"/>
                <a:pathLst>
                  <a:path w="60" h="63">
                    <a:moveTo>
                      <a:pt x="54" y="6"/>
                    </a:moveTo>
                    <a:cubicBezTo>
                      <a:pt x="60" y="12"/>
                      <a:pt x="54" y="28"/>
                      <a:pt x="41" y="42"/>
                    </a:cubicBezTo>
                    <a:cubicBezTo>
                      <a:pt x="28" y="56"/>
                      <a:pt x="12" y="63"/>
                      <a:pt x="6" y="57"/>
                    </a:cubicBezTo>
                    <a:cubicBezTo>
                      <a:pt x="0" y="51"/>
                      <a:pt x="5" y="35"/>
                      <a:pt x="18" y="21"/>
                    </a:cubicBezTo>
                    <a:cubicBezTo>
                      <a:pt x="31" y="7"/>
                      <a:pt x="47" y="0"/>
                      <a:pt x="54"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6" name="Freeform 921">
                <a:extLst>
                  <a:ext uri="{FF2B5EF4-FFF2-40B4-BE49-F238E27FC236}">
                    <a16:creationId xmlns:a16="http://schemas.microsoft.com/office/drawing/2014/main" id="{DE3E597B-5F83-45D9-BBA1-E5DCD86DCE27}"/>
                  </a:ext>
                </a:extLst>
              </p:cNvPr>
              <p:cNvSpPr>
                <a:spLocks/>
              </p:cNvSpPr>
              <p:nvPr/>
            </p:nvSpPr>
            <p:spPr bwMode="auto">
              <a:xfrm>
                <a:off x="6698" y="3328"/>
                <a:ext cx="150" cy="143"/>
              </a:xfrm>
              <a:custGeom>
                <a:avLst/>
                <a:gdLst>
                  <a:gd name="T0" fmla="*/ 6 w 63"/>
                  <a:gd name="T1" fmla="*/ 6 h 60"/>
                  <a:gd name="T2" fmla="*/ 42 w 63"/>
                  <a:gd name="T3" fmla="*/ 19 h 60"/>
                  <a:gd name="T4" fmla="*/ 57 w 63"/>
                  <a:gd name="T5" fmla="*/ 54 h 60"/>
                  <a:gd name="T6" fmla="*/ 21 w 63"/>
                  <a:gd name="T7" fmla="*/ 41 h 60"/>
                  <a:gd name="T8" fmla="*/ 6 w 63"/>
                  <a:gd name="T9" fmla="*/ 6 h 60"/>
                </a:gdLst>
                <a:ahLst/>
                <a:cxnLst>
                  <a:cxn ang="0">
                    <a:pos x="T0" y="T1"/>
                  </a:cxn>
                  <a:cxn ang="0">
                    <a:pos x="T2" y="T3"/>
                  </a:cxn>
                  <a:cxn ang="0">
                    <a:pos x="T4" y="T5"/>
                  </a:cxn>
                  <a:cxn ang="0">
                    <a:pos x="T6" y="T7"/>
                  </a:cxn>
                  <a:cxn ang="0">
                    <a:pos x="T8" y="T9"/>
                  </a:cxn>
                </a:cxnLst>
                <a:rect l="0" t="0" r="r" b="b"/>
                <a:pathLst>
                  <a:path w="63" h="60">
                    <a:moveTo>
                      <a:pt x="6" y="6"/>
                    </a:moveTo>
                    <a:cubicBezTo>
                      <a:pt x="12" y="0"/>
                      <a:pt x="28" y="5"/>
                      <a:pt x="42" y="19"/>
                    </a:cubicBezTo>
                    <a:cubicBezTo>
                      <a:pt x="56" y="32"/>
                      <a:pt x="63" y="48"/>
                      <a:pt x="57" y="54"/>
                    </a:cubicBezTo>
                    <a:cubicBezTo>
                      <a:pt x="51" y="60"/>
                      <a:pt x="35" y="55"/>
                      <a:pt x="21" y="41"/>
                    </a:cubicBezTo>
                    <a:cubicBezTo>
                      <a:pt x="7" y="28"/>
                      <a:pt x="0" y="12"/>
                      <a:pt x="6"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7" name="Freeform 922">
                <a:extLst>
                  <a:ext uri="{FF2B5EF4-FFF2-40B4-BE49-F238E27FC236}">
                    <a16:creationId xmlns:a16="http://schemas.microsoft.com/office/drawing/2014/main" id="{AF5D9429-40AE-4595-A88C-D8C121361A29}"/>
                  </a:ext>
                </a:extLst>
              </p:cNvPr>
              <p:cNvSpPr>
                <a:spLocks/>
              </p:cNvSpPr>
              <p:nvPr/>
            </p:nvSpPr>
            <p:spPr bwMode="auto">
              <a:xfrm>
                <a:off x="6705" y="3442"/>
                <a:ext cx="143" cy="150"/>
              </a:xfrm>
              <a:custGeom>
                <a:avLst/>
                <a:gdLst>
                  <a:gd name="T0" fmla="*/ 7 w 60"/>
                  <a:gd name="T1" fmla="*/ 57 h 63"/>
                  <a:gd name="T2" fmla="*/ 19 w 60"/>
                  <a:gd name="T3" fmla="*/ 21 h 63"/>
                  <a:gd name="T4" fmla="*/ 54 w 60"/>
                  <a:gd name="T5" fmla="*/ 6 h 63"/>
                  <a:gd name="T6" fmla="*/ 42 w 60"/>
                  <a:gd name="T7" fmla="*/ 42 h 63"/>
                  <a:gd name="T8" fmla="*/ 7 w 60"/>
                  <a:gd name="T9" fmla="*/ 57 h 63"/>
                </a:gdLst>
                <a:ahLst/>
                <a:cxnLst>
                  <a:cxn ang="0">
                    <a:pos x="T0" y="T1"/>
                  </a:cxn>
                  <a:cxn ang="0">
                    <a:pos x="T2" y="T3"/>
                  </a:cxn>
                  <a:cxn ang="0">
                    <a:pos x="T4" y="T5"/>
                  </a:cxn>
                  <a:cxn ang="0">
                    <a:pos x="T6" y="T7"/>
                  </a:cxn>
                  <a:cxn ang="0">
                    <a:pos x="T8" y="T9"/>
                  </a:cxn>
                </a:cxnLst>
                <a:rect l="0" t="0" r="r" b="b"/>
                <a:pathLst>
                  <a:path w="60" h="63">
                    <a:moveTo>
                      <a:pt x="7" y="57"/>
                    </a:moveTo>
                    <a:cubicBezTo>
                      <a:pt x="0" y="51"/>
                      <a:pt x="6" y="35"/>
                      <a:pt x="19" y="21"/>
                    </a:cubicBezTo>
                    <a:cubicBezTo>
                      <a:pt x="32" y="7"/>
                      <a:pt x="48" y="0"/>
                      <a:pt x="54" y="6"/>
                    </a:cubicBezTo>
                    <a:cubicBezTo>
                      <a:pt x="60" y="12"/>
                      <a:pt x="55" y="28"/>
                      <a:pt x="42" y="42"/>
                    </a:cubicBezTo>
                    <a:cubicBezTo>
                      <a:pt x="29" y="56"/>
                      <a:pt x="13" y="63"/>
                      <a:pt x="7" y="57"/>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8" name="Freeform 923">
                <a:extLst>
                  <a:ext uri="{FF2B5EF4-FFF2-40B4-BE49-F238E27FC236}">
                    <a16:creationId xmlns:a16="http://schemas.microsoft.com/office/drawing/2014/main" id="{4147A164-8FD1-4F1B-B0C3-2B4A1EE96FBE}"/>
                  </a:ext>
                </a:extLst>
              </p:cNvPr>
              <p:cNvSpPr>
                <a:spLocks/>
              </p:cNvSpPr>
              <p:nvPr/>
            </p:nvSpPr>
            <p:spPr bwMode="auto">
              <a:xfrm>
                <a:off x="6820" y="3442"/>
                <a:ext cx="150" cy="143"/>
              </a:xfrm>
              <a:custGeom>
                <a:avLst/>
                <a:gdLst>
                  <a:gd name="T0" fmla="*/ 57 w 63"/>
                  <a:gd name="T1" fmla="*/ 54 h 60"/>
                  <a:gd name="T2" fmla="*/ 21 w 63"/>
                  <a:gd name="T3" fmla="*/ 41 h 60"/>
                  <a:gd name="T4" fmla="*/ 6 w 63"/>
                  <a:gd name="T5" fmla="*/ 6 h 60"/>
                  <a:gd name="T6" fmla="*/ 42 w 63"/>
                  <a:gd name="T7" fmla="*/ 18 h 60"/>
                  <a:gd name="T8" fmla="*/ 57 w 63"/>
                  <a:gd name="T9" fmla="*/ 54 h 60"/>
                </a:gdLst>
                <a:ahLst/>
                <a:cxnLst>
                  <a:cxn ang="0">
                    <a:pos x="T0" y="T1"/>
                  </a:cxn>
                  <a:cxn ang="0">
                    <a:pos x="T2" y="T3"/>
                  </a:cxn>
                  <a:cxn ang="0">
                    <a:pos x="T4" y="T5"/>
                  </a:cxn>
                  <a:cxn ang="0">
                    <a:pos x="T6" y="T7"/>
                  </a:cxn>
                  <a:cxn ang="0">
                    <a:pos x="T8" y="T9"/>
                  </a:cxn>
                </a:cxnLst>
                <a:rect l="0" t="0" r="r" b="b"/>
                <a:pathLst>
                  <a:path w="63" h="60">
                    <a:moveTo>
                      <a:pt x="57" y="54"/>
                    </a:moveTo>
                    <a:cubicBezTo>
                      <a:pt x="52" y="60"/>
                      <a:pt x="35" y="54"/>
                      <a:pt x="21" y="41"/>
                    </a:cubicBezTo>
                    <a:cubicBezTo>
                      <a:pt x="7" y="28"/>
                      <a:pt x="0" y="12"/>
                      <a:pt x="6" y="6"/>
                    </a:cubicBezTo>
                    <a:cubicBezTo>
                      <a:pt x="12" y="0"/>
                      <a:pt x="28" y="5"/>
                      <a:pt x="42" y="18"/>
                    </a:cubicBezTo>
                    <a:cubicBezTo>
                      <a:pt x="57" y="31"/>
                      <a:pt x="63" y="47"/>
                      <a:pt x="57" y="54"/>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9" name="Freeform 924">
                <a:extLst>
                  <a:ext uri="{FF2B5EF4-FFF2-40B4-BE49-F238E27FC236}">
                    <a16:creationId xmlns:a16="http://schemas.microsoft.com/office/drawing/2014/main" id="{60628DA4-2FB8-445D-9836-93311E2022A3}"/>
                  </a:ext>
                </a:extLst>
              </p:cNvPr>
              <p:cNvSpPr>
                <a:spLocks/>
              </p:cNvSpPr>
              <p:nvPr/>
            </p:nvSpPr>
            <p:spPr bwMode="auto">
              <a:xfrm>
                <a:off x="6786" y="3409"/>
                <a:ext cx="96" cy="95"/>
              </a:xfrm>
              <a:custGeom>
                <a:avLst/>
                <a:gdLst>
                  <a:gd name="T0" fmla="*/ 32 w 40"/>
                  <a:gd name="T1" fmla="*/ 7 h 40"/>
                  <a:gd name="T2" fmla="*/ 33 w 40"/>
                  <a:gd name="T3" fmla="*/ 32 h 40"/>
                  <a:gd name="T4" fmla="*/ 8 w 40"/>
                  <a:gd name="T5" fmla="*/ 33 h 40"/>
                  <a:gd name="T6" fmla="*/ 7 w 40"/>
                  <a:gd name="T7" fmla="*/ 8 h 40"/>
                  <a:gd name="T8" fmla="*/ 32 w 40"/>
                  <a:gd name="T9" fmla="*/ 7 h 40"/>
                </a:gdLst>
                <a:ahLst/>
                <a:cxnLst>
                  <a:cxn ang="0">
                    <a:pos x="T0" y="T1"/>
                  </a:cxn>
                  <a:cxn ang="0">
                    <a:pos x="T2" y="T3"/>
                  </a:cxn>
                  <a:cxn ang="0">
                    <a:pos x="T4" y="T5"/>
                  </a:cxn>
                  <a:cxn ang="0">
                    <a:pos x="T6" y="T7"/>
                  </a:cxn>
                  <a:cxn ang="0">
                    <a:pos x="T8" y="T9"/>
                  </a:cxn>
                </a:cxnLst>
                <a:rect l="0" t="0" r="r" b="b"/>
                <a:pathLst>
                  <a:path w="40" h="40">
                    <a:moveTo>
                      <a:pt x="32" y="7"/>
                    </a:moveTo>
                    <a:cubicBezTo>
                      <a:pt x="40" y="13"/>
                      <a:pt x="40" y="25"/>
                      <a:pt x="33" y="32"/>
                    </a:cubicBezTo>
                    <a:cubicBezTo>
                      <a:pt x="27" y="39"/>
                      <a:pt x="15" y="40"/>
                      <a:pt x="8" y="33"/>
                    </a:cubicBezTo>
                    <a:cubicBezTo>
                      <a:pt x="1" y="26"/>
                      <a:pt x="0" y="15"/>
                      <a:pt x="7" y="8"/>
                    </a:cubicBezTo>
                    <a:cubicBezTo>
                      <a:pt x="14" y="0"/>
                      <a:pt x="25" y="0"/>
                      <a:pt x="32" y="7"/>
                    </a:cubicBezTo>
                    <a:close/>
                  </a:path>
                </a:pathLst>
              </a:custGeom>
              <a:solidFill>
                <a:srgbClr val="B843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0" name="Freeform 925">
                <a:extLst>
                  <a:ext uri="{FF2B5EF4-FFF2-40B4-BE49-F238E27FC236}">
                    <a16:creationId xmlns:a16="http://schemas.microsoft.com/office/drawing/2014/main" id="{1DD65E12-1714-4AB7-8DE4-0D640B382175}"/>
                  </a:ext>
                </a:extLst>
              </p:cNvPr>
              <p:cNvSpPr>
                <a:spLocks noEditPoints="1"/>
              </p:cNvSpPr>
              <p:nvPr/>
            </p:nvSpPr>
            <p:spPr bwMode="auto">
              <a:xfrm>
                <a:off x="6894" y="2921"/>
                <a:ext cx="682" cy="285"/>
              </a:xfrm>
              <a:custGeom>
                <a:avLst/>
                <a:gdLst>
                  <a:gd name="T0" fmla="*/ 75 w 286"/>
                  <a:gd name="T1" fmla="*/ 78 h 120"/>
                  <a:gd name="T2" fmla="*/ 158 w 286"/>
                  <a:gd name="T3" fmla="*/ 53 h 120"/>
                  <a:gd name="T4" fmla="*/ 163 w 286"/>
                  <a:gd name="T5" fmla="*/ 38 h 120"/>
                  <a:gd name="T6" fmla="*/ 199 w 286"/>
                  <a:gd name="T7" fmla="*/ 1 h 120"/>
                  <a:gd name="T8" fmla="*/ 200 w 286"/>
                  <a:gd name="T9" fmla="*/ 3 h 120"/>
                  <a:gd name="T10" fmla="*/ 197 w 286"/>
                  <a:gd name="T11" fmla="*/ 4 h 120"/>
                  <a:gd name="T12" fmla="*/ 162 w 286"/>
                  <a:gd name="T13" fmla="*/ 48 h 120"/>
                  <a:gd name="T14" fmla="*/ 162 w 286"/>
                  <a:gd name="T15" fmla="*/ 52 h 120"/>
                  <a:gd name="T16" fmla="*/ 253 w 286"/>
                  <a:gd name="T17" fmla="*/ 36 h 120"/>
                  <a:gd name="T18" fmla="*/ 255 w 286"/>
                  <a:gd name="T19" fmla="*/ 32 h 120"/>
                  <a:gd name="T20" fmla="*/ 285 w 286"/>
                  <a:gd name="T21" fmla="*/ 1 h 120"/>
                  <a:gd name="T22" fmla="*/ 286 w 286"/>
                  <a:gd name="T23" fmla="*/ 3 h 120"/>
                  <a:gd name="T24" fmla="*/ 258 w 286"/>
                  <a:gd name="T25" fmla="*/ 34 h 120"/>
                  <a:gd name="T26" fmla="*/ 258 w 286"/>
                  <a:gd name="T27" fmla="*/ 35 h 120"/>
                  <a:gd name="T28" fmla="*/ 280 w 286"/>
                  <a:gd name="T29" fmla="*/ 32 h 120"/>
                  <a:gd name="T30" fmla="*/ 282 w 286"/>
                  <a:gd name="T31" fmla="*/ 34 h 120"/>
                  <a:gd name="T32" fmla="*/ 280 w 286"/>
                  <a:gd name="T33" fmla="*/ 35 h 120"/>
                  <a:gd name="T34" fmla="*/ 244 w 286"/>
                  <a:gd name="T35" fmla="*/ 40 h 120"/>
                  <a:gd name="T36" fmla="*/ 276 w 286"/>
                  <a:gd name="T37" fmla="*/ 61 h 120"/>
                  <a:gd name="T38" fmla="*/ 280 w 286"/>
                  <a:gd name="T39" fmla="*/ 63 h 120"/>
                  <a:gd name="T40" fmla="*/ 280 w 286"/>
                  <a:gd name="T41" fmla="*/ 65 h 120"/>
                  <a:gd name="T42" fmla="*/ 245 w 286"/>
                  <a:gd name="T43" fmla="*/ 46 h 120"/>
                  <a:gd name="T44" fmla="*/ 239 w 286"/>
                  <a:gd name="T45" fmla="*/ 41 h 120"/>
                  <a:gd name="T46" fmla="*/ 239 w 286"/>
                  <a:gd name="T47" fmla="*/ 41 h 120"/>
                  <a:gd name="T48" fmla="*/ 196 w 286"/>
                  <a:gd name="T49" fmla="*/ 48 h 120"/>
                  <a:gd name="T50" fmla="*/ 197 w 286"/>
                  <a:gd name="T51" fmla="*/ 49 h 120"/>
                  <a:gd name="T52" fmla="*/ 233 w 286"/>
                  <a:gd name="T53" fmla="*/ 65 h 120"/>
                  <a:gd name="T54" fmla="*/ 233 w 286"/>
                  <a:gd name="T55" fmla="*/ 66 h 120"/>
                  <a:gd name="T56" fmla="*/ 192 w 286"/>
                  <a:gd name="T57" fmla="*/ 50 h 120"/>
                  <a:gd name="T58" fmla="*/ 191 w 286"/>
                  <a:gd name="T59" fmla="*/ 49 h 120"/>
                  <a:gd name="T60" fmla="*/ 116 w 286"/>
                  <a:gd name="T61" fmla="*/ 68 h 120"/>
                  <a:gd name="T62" fmla="*/ 152 w 286"/>
                  <a:gd name="T63" fmla="*/ 88 h 120"/>
                  <a:gd name="T64" fmla="*/ 192 w 286"/>
                  <a:gd name="T65" fmla="*/ 94 h 120"/>
                  <a:gd name="T66" fmla="*/ 195 w 286"/>
                  <a:gd name="T67" fmla="*/ 94 h 120"/>
                  <a:gd name="T68" fmla="*/ 195 w 286"/>
                  <a:gd name="T69" fmla="*/ 96 h 120"/>
                  <a:gd name="T70" fmla="*/ 133 w 286"/>
                  <a:gd name="T71" fmla="*/ 84 h 120"/>
                  <a:gd name="T72" fmla="*/ 113 w 286"/>
                  <a:gd name="T73" fmla="*/ 70 h 120"/>
                  <a:gd name="T74" fmla="*/ 112 w 286"/>
                  <a:gd name="T75" fmla="*/ 69 h 120"/>
                  <a:gd name="T76" fmla="*/ 49 w 286"/>
                  <a:gd name="T77" fmla="*/ 93 h 120"/>
                  <a:gd name="T78" fmla="*/ 5 w 286"/>
                  <a:gd name="T79" fmla="*/ 118 h 120"/>
                  <a:gd name="T80" fmla="*/ 4 w 286"/>
                  <a:gd name="T81" fmla="*/ 118 h 120"/>
                  <a:gd name="T82" fmla="*/ 4 w 286"/>
                  <a:gd name="T83" fmla="*/ 118 h 120"/>
                  <a:gd name="T84" fmla="*/ 4 w 286"/>
                  <a:gd name="T85" fmla="*/ 118 h 120"/>
                  <a:gd name="T86" fmla="*/ 0 w 286"/>
                  <a:gd name="T87" fmla="*/ 118 h 120"/>
                  <a:gd name="T88" fmla="*/ 3 w 286"/>
                  <a:gd name="T89" fmla="*/ 114 h 120"/>
                  <a:gd name="T90" fmla="*/ 60 w 286"/>
                  <a:gd name="T91" fmla="*/ 84 h 120"/>
                  <a:gd name="T92" fmla="*/ 71 w 286"/>
                  <a:gd name="T93" fmla="*/ 80 h 120"/>
                  <a:gd name="T94" fmla="*/ 100 w 286"/>
                  <a:gd name="T95" fmla="*/ 25 h 120"/>
                  <a:gd name="T96" fmla="*/ 103 w 286"/>
                  <a:gd name="T97" fmla="*/ 23 h 120"/>
                  <a:gd name="T98" fmla="*/ 102 w 286"/>
                  <a:gd name="T99" fmla="*/ 25 h 120"/>
                  <a:gd name="T100" fmla="*/ 75 w 286"/>
                  <a:gd name="T101" fmla="*/ 78 h 120"/>
                  <a:gd name="T102" fmla="*/ 2 w 286"/>
                  <a:gd name="T103" fmla="*/ 115 h 120"/>
                  <a:gd name="T104" fmla="*/ 4 w 286"/>
                  <a:gd name="T105" fmla="*/ 117 h 120"/>
                  <a:gd name="T106" fmla="*/ 2 w 286"/>
                  <a:gd name="T107" fmla="*/ 115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86" h="120">
                    <a:moveTo>
                      <a:pt x="75" y="78"/>
                    </a:moveTo>
                    <a:cubicBezTo>
                      <a:pt x="102" y="68"/>
                      <a:pt x="130" y="60"/>
                      <a:pt x="158" y="53"/>
                    </a:cubicBezTo>
                    <a:cubicBezTo>
                      <a:pt x="156" y="50"/>
                      <a:pt x="160" y="44"/>
                      <a:pt x="163" y="38"/>
                    </a:cubicBezTo>
                    <a:cubicBezTo>
                      <a:pt x="171" y="22"/>
                      <a:pt x="184" y="9"/>
                      <a:pt x="199" y="1"/>
                    </a:cubicBezTo>
                    <a:cubicBezTo>
                      <a:pt x="199" y="1"/>
                      <a:pt x="201" y="0"/>
                      <a:pt x="200" y="3"/>
                    </a:cubicBezTo>
                    <a:cubicBezTo>
                      <a:pt x="198" y="3"/>
                      <a:pt x="198" y="3"/>
                      <a:pt x="197" y="4"/>
                    </a:cubicBezTo>
                    <a:cubicBezTo>
                      <a:pt x="181" y="14"/>
                      <a:pt x="168" y="30"/>
                      <a:pt x="162" y="48"/>
                    </a:cubicBezTo>
                    <a:cubicBezTo>
                      <a:pt x="162" y="50"/>
                      <a:pt x="162" y="52"/>
                      <a:pt x="162" y="52"/>
                    </a:cubicBezTo>
                    <a:cubicBezTo>
                      <a:pt x="192" y="45"/>
                      <a:pt x="222" y="40"/>
                      <a:pt x="253" y="36"/>
                    </a:cubicBezTo>
                    <a:cubicBezTo>
                      <a:pt x="253" y="34"/>
                      <a:pt x="254" y="34"/>
                      <a:pt x="255" y="32"/>
                    </a:cubicBezTo>
                    <a:cubicBezTo>
                      <a:pt x="261" y="19"/>
                      <a:pt x="273" y="9"/>
                      <a:pt x="285" y="1"/>
                    </a:cubicBezTo>
                    <a:cubicBezTo>
                      <a:pt x="285" y="1"/>
                      <a:pt x="286" y="0"/>
                      <a:pt x="286" y="3"/>
                    </a:cubicBezTo>
                    <a:cubicBezTo>
                      <a:pt x="275" y="11"/>
                      <a:pt x="263" y="21"/>
                      <a:pt x="258" y="34"/>
                    </a:cubicBezTo>
                    <a:cubicBezTo>
                      <a:pt x="258" y="35"/>
                      <a:pt x="258" y="35"/>
                      <a:pt x="258" y="35"/>
                    </a:cubicBezTo>
                    <a:cubicBezTo>
                      <a:pt x="265" y="34"/>
                      <a:pt x="273" y="33"/>
                      <a:pt x="280" y="32"/>
                    </a:cubicBezTo>
                    <a:cubicBezTo>
                      <a:pt x="282" y="34"/>
                      <a:pt x="282" y="34"/>
                      <a:pt x="282" y="34"/>
                    </a:cubicBezTo>
                    <a:cubicBezTo>
                      <a:pt x="281" y="34"/>
                      <a:pt x="281" y="35"/>
                      <a:pt x="280" y="35"/>
                    </a:cubicBezTo>
                    <a:cubicBezTo>
                      <a:pt x="268" y="37"/>
                      <a:pt x="256" y="38"/>
                      <a:pt x="244" y="40"/>
                    </a:cubicBezTo>
                    <a:cubicBezTo>
                      <a:pt x="252" y="49"/>
                      <a:pt x="264" y="56"/>
                      <a:pt x="276" y="61"/>
                    </a:cubicBezTo>
                    <a:cubicBezTo>
                      <a:pt x="277" y="62"/>
                      <a:pt x="279" y="62"/>
                      <a:pt x="280" y="63"/>
                    </a:cubicBezTo>
                    <a:cubicBezTo>
                      <a:pt x="280" y="63"/>
                      <a:pt x="282" y="63"/>
                      <a:pt x="280" y="65"/>
                    </a:cubicBezTo>
                    <a:cubicBezTo>
                      <a:pt x="268" y="61"/>
                      <a:pt x="256" y="54"/>
                      <a:pt x="245" y="46"/>
                    </a:cubicBezTo>
                    <a:cubicBezTo>
                      <a:pt x="243" y="45"/>
                      <a:pt x="241" y="43"/>
                      <a:pt x="239" y="41"/>
                    </a:cubicBezTo>
                    <a:cubicBezTo>
                      <a:pt x="239" y="41"/>
                      <a:pt x="239" y="41"/>
                      <a:pt x="239" y="41"/>
                    </a:cubicBezTo>
                    <a:cubicBezTo>
                      <a:pt x="225" y="43"/>
                      <a:pt x="210" y="46"/>
                      <a:pt x="196" y="48"/>
                    </a:cubicBezTo>
                    <a:cubicBezTo>
                      <a:pt x="196" y="48"/>
                      <a:pt x="197" y="49"/>
                      <a:pt x="197" y="49"/>
                    </a:cubicBezTo>
                    <a:cubicBezTo>
                      <a:pt x="208" y="56"/>
                      <a:pt x="220" y="62"/>
                      <a:pt x="233" y="65"/>
                    </a:cubicBezTo>
                    <a:cubicBezTo>
                      <a:pt x="233" y="65"/>
                      <a:pt x="235" y="65"/>
                      <a:pt x="233" y="66"/>
                    </a:cubicBezTo>
                    <a:cubicBezTo>
                      <a:pt x="218" y="64"/>
                      <a:pt x="205" y="58"/>
                      <a:pt x="192" y="50"/>
                    </a:cubicBezTo>
                    <a:cubicBezTo>
                      <a:pt x="191" y="49"/>
                      <a:pt x="191" y="49"/>
                      <a:pt x="191" y="49"/>
                    </a:cubicBezTo>
                    <a:cubicBezTo>
                      <a:pt x="166" y="54"/>
                      <a:pt x="141" y="60"/>
                      <a:pt x="116" y="68"/>
                    </a:cubicBezTo>
                    <a:cubicBezTo>
                      <a:pt x="127" y="76"/>
                      <a:pt x="139" y="84"/>
                      <a:pt x="152" y="88"/>
                    </a:cubicBezTo>
                    <a:cubicBezTo>
                      <a:pt x="165" y="92"/>
                      <a:pt x="179" y="93"/>
                      <a:pt x="192" y="94"/>
                    </a:cubicBezTo>
                    <a:cubicBezTo>
                      <a:pt x="195" y="94"/>
                      <a:pt x="195" y="94"/>
                      <a:pt x="195" y="94"/>
                    </a:cubicBezTo>
                    <a:cubicBezTo>
                      <a:pt x="195" y="94"/>
                      <a:pt x="197" y="94"/>
                      <a:pt x="195" y="96"/>
                    </a:cubicBezTo>
                    <a:cubicBezTo>
                      <a:pt x="174" y="95"/>
                      <a:pt x="152" y="94"/>
                      <a:pt x="133" y="84"/>
                    </a:cubicBezTo>
                    <a:cubicBezTo>
                      <a:pt x="126" y="80"/>
                      <a:pt x="119" y="75"/>
                      <a:pt x="113" y="70"/>
                    </a:cubicBezTo>
                    <a:cubicBezTo>
                      <a:pt x="112" y="69"/>
                      <a:pt x="112" y="69"/>
                      <a:pt x="112" y="69"/>
                    </a:cubicBezTo>
                    <a:cubicBezTo>
                      <a:pt x="90" y="76"/>
                      <a:pt x="69" y="84"/>
                      <a:pt x="49" y="93"/>
                    </a:cubicBezTo>
                    <a:cubicBezTo>
                      <a:pt x="33" y="100"/>
                      <a:pt x="18" y="107"/>
                      <a:pt x="5" y="118"/>
                    </a:cubicBezTo>
                    <a:cubicBezTo>
                      <a:pt x="3" y="119"/>
                      <a:pt x="3" y="118"/>
                      <a:pt x="4" y="118"/>
                    </a:cubicBezTo>
                    <a:cubicBezTo>
                      <a:pt x="4" y="118"/>
                      <a:pt x="4" y="118"/>
                      <a:pt x="4" y="118"/>
                    </a:cubicBezTo>
                    <a:cubicBezTo>
                      <a:pt x="4" y="118"/>
                      <a:pt x="4" y="118"/>
                      <a:pt x="4" y="118"/>
                    </a:cubicBezTo>
                    <a:cubicBezTo>
                      <a:pt x="3" y="119"/>
                      <a:pt x="2" y="120"/>
                      <a:pt x="0" y="118"/>
                    </a:cubicBezTo>
                    <a:cubicBezTo>
                      <a:pt x="0" y="118"/>
                      <a:pt x="0" y="116"/>
                      <a:pt x="3" y="114"/>
                    </a:cubicBezTo>
                    <a:cubicBezTo>
                      <a:pt x="20" y="101"/>
                      <a:pt x="40" y="92"/>
                      <a:pt x="60" y="84"/>
                    </a:cubicBezTo>
                    <a:cubicBezTo>
                      <a:pt x="64" y="82"/>
                      <a:pt x="67" y="81"/>
                      <a:pt x="71" y="80"/>
                    </a:cubicBezTo>
                    <a:cubicBezTo>
                      <a:pt x="77" y="59"/>
                      <a:pt x="85" y="40"/>
                      <a:pt x="100" y="25"/>
                    </a:cubicBezTo>
                    <a:cubicBezTo>
                      <a:pt x="102" y="23"/>
                      <a:pt x="103" y="23"/>
                      <a:pt x="103" y="23"/>
                    </a:cubicBezTo>
                    <a:cubicBezTo>
                      <a:pt x="103" y="23"/>
                      <a:pt x="103" y="24"/>
                      <a:pt x="102" y="25"/>
                    </a:cubicBezTo>
                    <a:cubicBezTo>
                      <a:pt x="89" y="40"/>
                      <a:pt x="80" y="58"/>
                      <a:pt x="75" y="78"/>
                    </a:cubicBezTo>
                    <a:close/>
                    <a:moveTo>
                      <a:pt x="2" y="115"/>
                    </a:moveTo>
                    <a:cubicBezTo>
                      <a:pt x="4" y="117"/>
                      <a:pt x="4" y="117"/>
                      <a:pt x="4" y="117"/>
                    </a:cubicBezTo>
                    <a:cubicBezTo>
                      <a:pt x="4" y="117"/>
                      <a:pt x="3" y="116"/>
                      <a:pt x="2" y="115"/>
                    </a:cubicBezTo>
                    <a:close/>
                  </a:path>
                </a:pathLst>
              </a:custGeom>
              <a:solidFill>
                <a:srgbClr val="783C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1" name="Freeform 926">
                <a:extLst>
                  <a:ext uri="{FF2B5EF4-FFF2-40B4-BE49-F238E27FC236}">
                    <a16:creationId xmlns:a16="http://schemas.microsoft.com/office/drawing/2014/main" id="{6AB82967-BA76-4264-A889-E18DC0020778}"/>
                  </a:ext>
                </a:extLst>
              </p:cNvPr>
              <p:cNvSpPr>
                <a:spLocks/>
              </p:cNvSpPr>
              <p:nvPr/>
            </p:nvSpPr>
            <p:spPr bwMode="auto">
              <a:xfrm>
                <a:off x="7566" y="2866"/>
                <a:ext cx="74" cy="74"/>
              </a:xfrm>
              <a:custGeom>
                <a:avLst/>
                <a:gdLst>
                  <a:gd name="T0" fmla="*/ 3 w 31"/>
                  <a:gd name="T1" fmla="*/ 27 h 31"/>
                  <a:gd name="T2" fmla="*/ 11 w 31"/>
                  <a:gd name="T3" fmla="*/ 7 h 31"/>
                  <a:gd name="T4" fmla="*/ 21 w 31"/>
                  <a:gd name="T5" fmla="*/ 12 h 31"/>
                  <a:gd name="T6" fmla="*/ 22 w 31"/>
                  <a:gd name="T7" fmla="*/ 23 h 31"/>
                  <a:gd name="T8" fmla="*/ 3 w 31"/>
                  <a:gd name="T9" fmla="*/ 27 h 31"/>
                </a:gdLst>
                <a:ahLst/>
                <a:cxnLst>
                  <a:cxn ang="0">
                    <a:pos x="T0" y="T1"/>
                  </a:cxn>
                  <a:cxn ang="0">
                    <a:pos x="T2" y="T3"/>
                  </a:cxn>
                  <a:cxn ang="0">
                    <a:pos x="T4" y="T5"/>
                  </a:cxn>
                  <a:cxn ang="0">
                    <a:pos x="T6" y="T7"/>
                  </a:cxn>
                  <a:cxn ang="0">
                    <a:pos x="T8" y="T9"/>
                  </a:cxn>
                </a:cxnLst>
                <a:rect l="0" t="0" r="r" b="b"/>
                <a:pathLst>
                  <a:path w="31" h="31">
                    <a:moveTo>
                      <a:pt x="3" y="27"/>
                    </a:moveTo>
                    <a:cubicBezTo>
                      <a:pt x="0" y="23"/>
                      <a:pt x="4" y="13"/>
                      <a:pt x="11" y="7"/>
                    </a:cubicBezTo>
                    <a:cubicBezTo>
                      <a:pt x="20" y="0"/>
                      <a:pt x="21" y="4"/>
                      <a:pt x="21" y="12"/>
                    </a:cubicBezTo>
                    <a:cubicBezTo>
                      <a:pt x="29" y="12"/>
                      <a:pt x="31" y="16"/>
                      <a:pt x="22" y="23"/>
                    </a:cubicBezTo>
                    <a:cubicBezTo>
                      <a:pt x="16" y="28"/>
                      <a:pt x="6" y="31"/>
                      <a:pt x="3" y="2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2" name="Freeform 927">
                <a:extLst>
                  <a:ext uri="{FF2B5EF4-FFF2-40B4-BE49-F238E27FC236}">
                    <a16:creationId xmlns:a16="http://schemas.microsoft.com/office/drawing/2014/main" id="{2FCFE857-A792-49B4-B676-545FB77941BF}"/>
                  </a:ext>
                </a:extLst>
              </p:cNvPr>
              <p:cNvSpPr>
                <a:spLocks/>
              </p:cNvSpPr>
              <p:nvPr/>
            </p:nvSpPr>
            <p:spPr bwMode="auto">
              <a:xfrm>
                <a:off x="7483" y="2887"/>
                <a:ext cx="64" cy="76"/>
              </a:xfrm>
              <a:custGeom>
                <a:avLst/>
                <a:gdLst>
                  <a:gd name="T0" fmla="*/ 24 w 27"/>
                  <a:gd name="T1" fmla="*/ 29 h 32"/>
                  <a:gd name="T2" fmla="*/ 6 w 27"/>
                  <a:gd name="T3" fmla="*/ 19 h 32"/>
                  <a:gd name="T4" fmla="*/ 11 w 27"/>
                  <a:gd name="T5" fmla="*/ 10 h 32"/>
                  <a:gd name="T6" fmla="*/ 21 w 27"/>
                  <a:gd name="T7" fmla="*/ 10 h 32"/>
                  <a:gd name="T8" fmla="*/ 24 w 27"/>
                  <a:gd name="T9" fmla="*/ 29 h 32"/>
                </a:gdLst>
                <a:ahLst/>
                <a:cxnLst>
                  <a:cxn ang="0">
                    <a:pos x="T0" y="T1"/>
                  </a:cxn>
                  <a:cxn ang="0">
                    <a:pos x="T2" y="T3"/>
                  </a:cxn>
                  <a:cxn ang="0">
                    <a:pos x="T4" y="T5"/>
                  </a:cxn>
                  <a:cxn ang="0">
                    <a:pos x="T6" y="T7"/>
                  </a:cxn>
                  <a:cxn ang="0">
                    <a:pos x="T8" y="T9"/>
                  </a:cxn>
                </a:cxnLst>
                <a:rect l="0" t="0" r="r" b="b"/>
                <a:pathLst>
                  <a:path w="27" h="32">
                    <a:moveTo>
                      <a:pt x="24" y="29"/>
                    </a:moveTo>
                    <a:cubicBezTo>
                      <a:pt x="20" y="32"/>
                      <a:pt x="11" y="27"/>
                      <a:pt x="6" y="19"/>
                    </a:cubicBezTo>
                    <a:cubicBezTo>
                      <a:pt x="0" y="10"/>
                      <a:pt x="4" y="9"/>
                      <a:pt x="11" y="10"/>
                    </a:cubicBezTo>
                    <a:cubicBezTo>
                      <a:pt x="12" y="2"/>
                      <a:pt x="16" y="0"/>
                      <a:pt x="21" y="10"/>
                    </a:cubicBezTo>
                    <a:cubicBezTo>
                      <a:pt x="25" y="16"/>
                      <a:pt x="27" y="26"/>
                      <a:pt x="24" y="29"/>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3" name="Freeform 928">
                <a:extLst>
                  <a:ext uri="{FF2B5EF4-FFF2-40B4-BE49-F238E27FC236}">
                    <a16:creationId xmlns:a16="http://schemas.microsoft.com/office/drawing/2014/main" id="{0EB4911F-B685-450A-B316-ACB249EE04E6}"/>
                  </a:ext>
                </a:extLst>
              </p:cNvPr>
              <p:cNvSpPr>
                <a:spLocks/>
              </p:cNvSpPr>
              <p:nvPr/>
            </p:nvSpPr>
            <p:spPr bwMode="auto">
              <a:xfrm>
                <a:off x="7304" y="2952"/>
                <a:ext cx="71" cy="50"/>
              </a:xfrm>
              <a:custGeom>
                <a:avLst/>
                <a:gdLst>
                  <a:gd name="T0" fmla="*/ 1 w 30"/>
                  <a:gd name="T1" fmla="*/ 12 h 21"/>
                  <a:gd name="T2" fmla="*/ 18 w 30"/>
                  <a:gd name="T3" fmla="*/ 1 h 21"/>
                  <a:gd name="T4" fmla="*/ 24 w 30"/>
                  <a:gd name="T5" fmla="*/ 10 h 21"/>
                  <a:gd name="T6" fmla="*/ 19 w 30"/>
                  <a:gd name="T7" fmla="*/ 21 h 21"/>
                  <a:gd name="T8" fmla="*/ 1 w 30"/>
                  <a:gd name="T9" fmla="*/ 12 h 21"/>
                </a:gdLst>
                <a:ahLst/>
                <a:cxnLst>
                  <a:cxn ang="0">
                    <a:pos x="T0" y="T1"/>
                  </a:cxn>
                  <a:cxn ang="0">
                    <a:pos x="T2" y="T3"/>
                  </a:cxn>
                  <a:cxn ang="0">
                    <a:pos x="T4" y="T5"/>
                  </a:cxn>
                  <a:cxn ang="0">
                    <a:pos x="T6" y="T7"/>
                  </a:cxn>
                  <a:cxn ang="0">
                    <a:pos x="T8" y="T9"/>
                  </a:cxn>
                </a:cxnLst>
                <a:rect l="0" t="0" r="r" b="b"/>
                <a:pathLst>
                  <a:path w="30" h="21">
                    <a:moveTo>
                      <a:pt x="1" y="12"/>
                    </a:moveTo>
                    <a:cubicBezTo>
                      <a:pt x="0" y="7"/>
                      <a:pt x="9" y="1"/>
                      <a:pt x="18" y="1"/>
                    </a:cubicBezTo>
                    <a:cubicBezTo>
                      <a:pt x="29" y="0"/>
                      <a:pt x="28" y="5"/>
                      <a:pt x="24" y="10"/>
                    </a:cubicBezTo>
                    <a:cubicBezTo>
                      <a:pt x="30" y="16"/>
                      <a:pt x="30" y="20"/>
                      <a:pt x="19" y="21"/>
                    </a:cubicBezTo>
                    <a:cubicBezTo>
                      <a:pt x="11" y="21"/>
                      <a:pt x="1" y="17"/>
                      <a:pt x="1" y="1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4" name="Freeform 929">
                <a:extLst>
                  <a:ext uri="{FF2B5EF4-FFF2-40B4-BE49-F238E27FC236}">
                    <a16:creationId xmlns:a16="http://schemas.microsoft.com/office/drawing/2014/main" id="{21546710-5BEF-403E-892C-D4C7B87E9773}"/>
                  </a:ext>
                </a:extLst>
              </p:cNvPr>
              <p:cNvSpPr>
                <a:spLocks/>
              </p:cNvSpPr>
              <p:nvPr/>
            </p:nvSpPr>
            <p:spPr bwMode="auto">
              <a:xfrm>
                <a:off x="7087" y="3030"/>
                <a:ext cx="71" cy="48"/>
              </a:xfrm>
              <a:custGeom>
                <a:avLst/>
                <a:gdLst>
                  <a:gd name="T0" fmla="*/ 1 w 30"/>
                  <a:gd name="T1" fmla="*/ 11 h 20"/>
                  <a:gd name="T2" fmla="*/ 18 w 30"/>
                  <a:gd name="T3" fmla="*/ 0 h 20"/>
                  <a:gd name="T4" fmla="*/ 24 w 30"/>
                  <a:gd name="T5" fmla="*/ 10 h 20"/>
                  <a:gd name="T6" fmla="*/ 19 w 30"/>
                  <a:gd name="T7" fmla="*/ 20 h 20"/>
                  <a:gd name="T8" fmla="*/ 1 w 30"/>
                  <a:gd name="T9" fmla="*/ 11 h 20"/>
                </a:gdLst>
                <a:ahLst/>
                <a:cxnLst>
                  <a:cxn ang="0">
                    <a:pos x="T0" y="T1"/>
                  </a:cxn>
                  <a:cxn ang="0">
                    <a:pos x="T2" y="T3"/>
                  </a:cxn>
                  <a:cxn ang="0">
                    <a:pos x="T4" y="T5"/>
                  </a:cxn>
                  <a:cxn ang="0">
                    <a:pos x="T6" y="T7"/>
                  </a:cxn>
                  <a:cxn ang="0">
                    <a:pos x="T8" y="T9"/>
                  </a:cxn>
                </a:cxnLst>
                <a:rect l="0" t="0" r="r" b="b"/>
                <a:pathLst>
                  <a:path w="30" h="20">
                    <a:moveTo>
                      <a:pt x="1" y="11"/>
                    </a:moveTo>
                    <a:cubicBezTo>
                      <a:pt x="0" y="6"/>
                      <a:pt x="9" y="1"/>
                      <a:pt x="18" y="0"/>
                    </a:cubicBezTo>
                    <a:cubicBezTo>
                      <a:pt x="29" y="0"/>
                      <a:pt x="28" y="4"/>
                      <a:pt x="24" y="10"/>
                    </a:cubicBezTo>
                    <a:cubicBezTo>
                      <a:pt x="30" y="16"/>
                      <a:pt x="30" y="20"/>
                      <a:pt x="19" y="20"/>
                    </a:cubicBezTo>
                    <a:cubicBezTo>
                      <a:pt x="11" y="20"/>
                      <a:pt x="1" y="17"/>
                      <a:pt x="1" y="1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5" name="Freeform 930">
                <a:extLst>
                  <a:ext uri="{FF2B5EF4-FFF2-40B4-BE49-F238E27FC236}">
                    <a16:creationId xmlns:a16="http://schemas.microsoft.com/office/drawing/2014/main" id="{350DEE58-D4F3-4955-BB3E-A3A3D2237AEF}"/>
                  </a:ext>
                </a:extLst>
              </p:cNvPr>
              <p:cNvSpPr>
                <a:spLocks/>
              </p:cNvSpPr>
              <p:nvPr/>
            </p:nvSpPr>
            <p:spPr bwMode="auto">
              <a:xfrm>
                <a:off x="7556" y="2963"/>
                <a:ext cx="103" cy="70"/>
              </a:xfrm>
              <a:custGeom>
                <a:avLst/>
                <a:gdLst>
                  <a:gd name="T0" fmla="*/ 1 w 43"/>
                  <a:gd name="T1" fmla="*/ 16 h 29"/>
                  <a:gd name="T2" fmla="*/ 26 w 43"/>
                  <a:gd name="T3" fmla="*/ 0 h 29"/>
                  <a:gd name="T4" fmla="*/ 34 w 43"/>
                  <a:gd name="T5" fmla="*/ 14 h 29"/>
                  <a:gd name="T6" fmla="*/ 27 w 43"/>
                  <a:gd name="T7" fmla="*/ 29 h 29"/>
                  <a:gd name="T8" fmla="*/ 1 w 43"/>
                  <a:gd name="T9" fmla="*/ 16 h 29"/>
                </a:gdLst>
                <a:ahLst/>
                <a:cxnLst>
                  <a:cxn ang="0">
                    <a:pos x="T0" y="T1"/>
                  </a:cxn>
                  <a:cxn ang="0">
                    <a:pos x="T2" y="T3"/>
                  </a:cxn>
                  <a:cxn ang="0">
                    <a:pos x="T4" y="T5"/>
                  </a:cxn>
                  <a:cxn ang="0">
                    <a:pos x="T6" y="T7"/>
                  </a:cxn>
                  <a:cxn ang="0">
                    <a:pos x="T8" y="T9"/>
                  </a:cxn>
                </a:cxnLst>
                <a:rect l="0" t="0" r="r" b="b"/>
                <a:pathLst>
                  <a:path w="43" h="29">
                    <a:moveTo>
                      <a:pt x="1" y="16"/>
                    </a:moveTo>
                    <a:cubicBezTo>
                      <a:pt x="0" y="9"/>
                      <a:pt x="13" y="1"/>
                      <a:pt x="26" y="0"/>
                    </a:cubicBezTo>
                    <a:cubicBezTo>
                      <a:pt x="42" y="0"/>
                      <a:pt x="40" y="6"/>
                      <a:pt x="34" y="14"/>
                    </a:cubicBezTo>
                    <a:cubicBezTo>
                      <a:pt x="43" y="23"/>
                      <a:pt x="43" y="29"/>
                      <a:pt x="27" y="29"/>
                    </a:cubicBezTo>
                    <a:cubicBezTo>
                      <a:pt x="16" y="29"/>
                      <a:pt x="1" y="24"/>
                      <a:pt x="1" y="16"/>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6" name="Freeform 931">
                <a:extLst>
                  <a:ext uri="{FF2B5EF4-FFF2-40B4-BE49-F238E27FC236}">
                    <a16:creationId xmlns:a16="http://schemas.microsoft.com/office/drawing/2014/main" id="{C2B2FEB6-2B14-4F68-AE4D-4A971C2AC40D}"/>
                  </a:ext>
                </a:extLst>
              </p:cNvPr>
              <p:cNvSpPr>
                <a:spLocks/>
              </p:cNvSpPr>
              <p:nvPr/>
            </p:nvSpPr>
            <p:spPr bwMode="auto">
              <a:xfrm>
                <a:off x="7225" y="2935"/>
                <a:ext cx="69" cy="86"/>
              </a:xfrm>
              <a:custGeom>
                <a:avLst/>
                <a:gdLst>
                  <a:gd name="T0" fmla="*/ 25 w 29"/>
                  <a:gd name="T1" fmla="*/ 33 h 36"/>
                  <a:gd name="T2" fmla="*/ 6 w 29"/>
                  <a:gd name="T3" fmla="*/ 20 h 36"/>
                  <a:gd name="T4" fmla="*/ 12 w 29"/>
                  <a:gd name="T5" fmla="*/ 11 h 36"/>
                  <a:gd name="T6" fmla="*/ 23 w 29"/>
                  <a:gd name="T7" fmla="*/ 11 h 36"/>
                  <a:gd name="T8" fmla="*/ 25 w 29"/>
                  <a:gd name="T9" fmla="*/ 33 h 36"/>
                </a:gdLst>
                <a:ahLst/>
                <a:cxnLst>
                  <a:cxn ang="0">
                    <a:pos x="T0" y="T1"/>
                  </a:cxn>
                  <a:cxn ang="0">
                    <a:pos x="T2" y="T3"/>
                  </a:cxn>
                  <a:cxn ang="0">
                    <a:pos x="T4" y="T5"/>
                  </a:cxn>
                  <a:cxn ang="0">
                    <a:pos x="T6" y="T7"/>
                  </a:cxn>
                  <a:cxn ang="0">
                    <a:pos x="T8" y="T9"/>
                  </a:cxn>
                </a:cxnLst>
                <a:rect l="0" t="0" r="r" b="b"/>
                <a:pathLst>
                  <a:path w="29" h="36">
                    <a:moveTo>
                      <a:pt x="25" y="33"/>
                    </a:moveTo>
                    <a:cubicBezTo>
                      <a:pt x="20" y="36"/>
                      <a:pt x="10" y="29"/>
                      <a:pt x="6" y="20"/>
                    </a:cubicBezTo>
                    <a:cubicBezTo>
                      <a:pt x="0" y="10"/>
                      <a:pt x="4" y="9"/>
                      <a:pt x="12" y="11"/>
                    </a:cubicBezTo>
                    <a:cubicBezTo>
                      <a:pt x="13" y="1"/>
                      <a:pt x="17" y="0"/>
                      <a:pt x="23" y="11"/>
                    </a:cubicBezTo>
                    <a:cubicBezTo>
                      <a:pt x="27" y="18"/>
                      <a:pt x="29" y="30"/>
                      <a:pt x="25" y="3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7" name="Freeform 932">
                <a:extLst>
                  <a:ext uri="{FF2B5EF4-FFF2-40B4-BE49-F238E27FC236}">
                    <a16:creationId xmlns:a16="http://schemas.microsoft.com/office/drawing/2014/main" id="{5A42AECC-0145-465C-9969-ED50673A5575}"/>
                  </a:ext>
                </a:extLst>
              </p:cNvPr>
              <p:cNvSpPr>
                <a:spLocks/>
              </p:cNvSpPr>
              <p:nvPr/>
            </p:nvSpPr>
            <p:spPr bwMode="auto">
              <a:xfrm>
                <a:off x="7037" y="2952"/>
                <a:ext cx="69" cy="85"/>
              </a:xfrm>
              <a:custGeom>
                <a:avLst/>
                <a:gdLst>
                  <a:gd name="T0" fmla="*/ 25 w 29"/>
                  <a:gd name="T1" fmla="*/ 33 h 36"/>
                  <a:gd name="T2" fmla="*/ 6 w 29"/>
                  <a:gd name="T3" fmla="*/ 21 h 36"/>
                  <a:gd name="T4" fmla="*/ 12 w 29"/>
                  <a:gd name="T5" fmla="*/ 11 h 36"/>
                  <a:gd name="T6" fmla="*/ 24 w 29"/>
                  <a:gd name="T7" fmla="*/ 11 h 36"/>
                  <a:gd name="T8" fmla="*/ 25 w 29"/>
                  <a:gd name="T9" fmla="*/ 33 h 36"/>
                </a:gdLst>
                <a:ahLst/>
                <a:cxnLst>
                  <a:cxn ang="0">
                    <a:pos x="T0" y="T1"/>
                  </a:cxn>
                  <a:cxn ang="0">
                    <a:pos x="T2" y="T3"/>
                  </a:cxn>
                  <a:cxn ang="0">
                    <a:pos x="T4" y="T5"/>
                  </a:cxn>
                  <a:cxn ang="0">
                    <a:pos x="T6" y="T7"/>
                  </a:cxn>
                  <a:cxn ang="0">
                    <a:pos x="T8" y="T9"/>
                  </a:cxn>
                </a:cxnLst>
                <a:rect l="0" t="0" r="r" b="b"/>
                <a:pathLst>
                  <a:path w="29" h="36">
                    <a:moveTo>
                      <a:pt x="25" y="33"/>
                    </a:moveTo>
                    <a:cubicBezTo>
                      <a:pt x="21" y="36"/>
                      <a:pt x="11" y="30"/>
                      <a:pt x="6" y="21"/>
                    </a:cubicBezTo>
                    <a:cubicBezTo>
                      <a:pt x="0" y="10"/>
                      <a:pt x="5" y="10"/>
                      <a:pt x="12" y="11"/>
                    </a:cubicBezTo>
                    <a:cubicBezTo>
                      <a:pt x="14" y="2"/>
                      <a:pt x="18" y="0"/>
                      <a:pt x="24" y="11"/>
                    </a:cubicBezTo>
                    <a:cubicBezTo>
                      <a:pt x="28" y="19"/>
                      <a:pt x="29" y="30"/>
                      <a:pt x="25" y="3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8" name="Freeform 933">
                <a:extLst>
                  <a:ext uri="{FF2B5EF4-FFF2-40B4-BE49-F238E27FC236}">
                    <a16:creationId xmlns:a16="http://schemas.microsoft.com/office/drawing/2014/main" id="{27198A85-754B-4AFC-89EA-5F497CDEE31C}"/>
                  </a:ext>
                </a:extLst>
              </p:cNvPr>
              <p:cNvSpPr>
                <a:spLocks/>
              </p:cNvSpPr>
              <p:nvPr/>
            </p:nvSpPr>
            <p:spPr bwMode="auto">
              <a:xfrm>
                <a:off x="7354" y="2854"/>
                <a:ext cx="90" cy="88"/>
              </a:xfrm>
              <a:custGeom>
                <a:avLst/>
                <a:gdLst>
                  <a:gd name="T0" fmla="*/ 3 w 38"/>
                  <a:gd name="T1" fmla="*/ 32 h 37"/>
                  <a:gd name="T2" fmla="*/ 15 w 38"/>
                  <a:gd name="T3" fmla="*/ 8 h 37"/>
                  <a:gd name="T4" fmla="*/ 26 w 38"/>
                  <a:gd name="T5" fmla="*/ 15 h 37"/>
                  <a:gd name="T6" fmla="*/ 27 w 38"/>
                  <a:gd name="T7" fmla="*/ 29 h 37"/>
                  <a:gd name="T8" fmla="*/ 3 w 38"/>
                  <a:gd name="T9" fmla="*/ 32 h 37"/>
                </a:gdLst>
                <a:ahLst/>
                <a:cxnLst>
                  <a:cxn ang="0">
                    <a:pos x="T0" y="T1"/>
                  </a:cxn>
                  <a:cxn ang="0">
                    <a:pos x="T2" y="T3"/>
                  </a:cxn>
                  <a:cxn ang="0">
                    <a:pos x="T4" y="T5"/>
                  </a:cxn>
                  <a:cxn ang="0">
                    <a:pos x="T6" y="T7"/>
                  </a:cxn>
                  <a:cxn ang="0">
                    <a:pos x="T8" y="T9"/>
                  </a:cxn>
                </a:cxnLst>
                <a:rect l="0" t="0" r="r" b="b"/>
                <a:pathLst>
                  <a:path w="38" h="37">
                    <a:moveTo>
                      <a:pt x="3" y="32"/>
                    </a:moveTo>
                    <a:cubicBezTo>
                      <a:pt x="0" y="27"/>
                      <a:pt x="6" y="14"/>
                      <a:pt x="15" y="8"/>
                    </a:cubicBezTo>
                    <a:cubicBezTo>
                      <a:pt x="26" y="0"/>
                      <a:pt x="27" y="6"/>
                      <a:pt x="26" y="15"/>
                    </a:cubicBezTo>
                    <a:cubicBezTo>
                      <a:pt x="36" y="17"/>
                      <a:pt x="38" y="22"/>
                      <a:pt x="27" y="29"/>
                    </a:cubicBezTo>
                    <a:cubicBezTo>
                      <a:pt x="19" y="34"/>
                      <a:pt x="7" y="37"/>
                      <a:pt x="3" y="3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9" name="Freeform 934">
                <a:extLst>
                  <a:ext uri="{FF2B5EF4-FFF2-40B4-BE49-F238E27FC236}">
                    <a16:creationId xmlns:a16="http://schemas.microsoft.com/office/drawing/2014/main" id="{94168B37-E37B-4916-8D44-A1C48C5DF7F2}"/>
                  </a:ext>
                </a:extLst>
              </p:cNvPr>
              <p:cNvSpPr>
                <a:spLocks/>
              </p:cNvSpPr>
              <p:nvPr/>
            </p:nvSpPr>
            <p:spPr bwMode="auto">
              <a:xfrm>
                <a:off x="7122" y="2916"/>
                <a:ext cx="93" cy="86"/>
              </a:xfrm>
              <a:custGeom>
                <a:avLst/>
                <a:gdLst>
                  <a:gd name="T0" fmla="*/ 4 w 39"/>
                  <a:gd name="T1" fmla="*/ 31 h 36"/>
                  <a:gd name="T2" fmla="*/ 15 w 39"/>
                  <a:gd name="T3" fmla="*/ 8 h 36"/>
                  <a:gd name="T4" fmla="*/ 26 w 39"/>
                  <a:gd name="T5" fmla="*/ 14 h 36"/>
                  <a:gd name="T6" fmla="*/ 27 w 39"/>
                  <a:gd name="T7" fmla="*/ 28 h 36"/>
                  <a:gd name="T8" fmla="*/ 4 w 39"/>
                  <a:gd name="T9" fmla="*/ 31 h 36"/>
                </a:gdLst>
                <a:ahLst/>
                <a:cxnLst>
                  <a:cxn ang="0">
                    <a:pos x="T0" y="T1"/>
                  </a:cxn>
                  <a:cxn ang="0">
                    <a:pos x="T2" y="T3"/>
                  </a:cxn>
                  <a:cxn ang="0">
                    <a:pos x="T4" y="T5"/>
                  </a:cxn>
                  <a:cxn ang="0">
                    <a:pos x="T6" y="T7"/>
                  </a:cxn>
                  <a:cxn ang="0">
                    <a:pos x="T8" y="T9"/>
                  </a:cxn>
                </a:cxnLst>
                <a:rect l="0" t="0" r="r" b="b"/>
                <a:pathLst>
                  <a:path w="39" h="36">
                    <a:moveTo>
                      <a:pt x="4" y="31"/>
                    </a:moveTo>
                    <a:cubicBezTo>
                      <a:pt x="0" y="26"/>
                      <a:pt x="6" y="14"/>
                      <a:pt x="15" y="8"/>
                    </a:cubicBezTo>
                    <a:cubicBezTo>
                      <a:pt x="26" y="0"/>
                      <a:pt x="28" y="5"/>
                      <a:pt x="26" y="14"/>
                    </a:cubicBezTo>
                    <a:cubicBezTo>
                      <a:pt x="37" y="16"/>
                      <a:pt x="39" y="21"/>
                      <a:pt x="27" y="28"/>
                    </a:cubicBezTo>
                    <a:cubicBezTo>
                      <a:pt x="20" y="34"/>
                      <a:pt x="7" y="36"/>
                      <a:pt x="4" y="3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0" name="Freeform 935">
                <a:extLst>
                  <a:ext uri="{FF2B5EF4-FFF2-40B4-BE49-F238E27FC236}">
                    <a16:creationId xmlns:a16="http://schemas.microsoft.com/office/drawing/2014/main" id="{683D81F7-C7FB-44CA-B5AC-E658EE4FB08C}"/>
                  </a:ext>
                </a:extLst>
              </p:cNvPr>
              <p:cNvSpPr>
                <a:spLocks/>
              </p:cNvSpPr>
              <p:nvPr/>
            </p:nvSpPr>
            <p:spPr bwMode="auto">
              <a:xfrm>
                <a:off x="7428" y="3066"/>
                <a:ext cx="83" cy="69"/>
              </a:xfrm>
              <a:custGeom>
                <a:avLst/>
                <a:gdLst>
                  <a:gd name="T0" fmla="*/ 2 w 35"/>
                  <a:gd name="T1" fmla="*/ 4 h 29"/>
                  <a:gd name="T2" fmla="*/ 24 w 35"/>
                  <a:gd name="T3" fmla="*/ 5 h 29"/>
                  <a:gd name="T4" fmla="*/ 24 w 35"/>
                  <a:gd name="T5" fmla="*/ 16 h 29"/>
                  <a:gd name="T6" fmla="*/ 14 w 35"/>
                  <a:gd name="T7" fmla="*/ 23 h 29"/>
                  <a:gd name="T8" fmla="*/ 2 w 35"/>
                  <a:gd name="T9" fmla="*/ 4 h 29"/>
                </a:gdLst>
                <a:ahLst/>
                <a:cxnLst>
                  <a:cxn ang="0">
                    <a:pos x="T0" y="T1"/>
                  </a:cxn>
                  <a:cxn ang="0">
                    <a:pos x="T2" y="T3"/>
                  </a:cxn>
                  <a:cxn ang="0">
                    <a:pos x="T4" y="T5"/>
                  </a:cxn>
                  <a:cxn ang="0">
                    <a:pos x="T6" y="T7"/>
                  </a:cxn>
                  <a:cxn ang="0">
                    <a:pos x="T8" y="T9"/>
                  </a:cxn>
                </a:cxnLst>
                <a:rect l="0" t="0" r="r" b="b"/>
                <a:pathLst>
                  <a:path w="35" h="29">
                    <a:moveTo>
                      <a:pt x="2" y="4"/>
                    </a:moveTo>
                    <a:cubicBezTo>
                      <a:pt x="5" y="0"/>
                      <a:pt x="16" y="0"/>
                      <a:pt x="24" y="5"/>
                    </a:cubicBezTo>
                    <a:cubicBezTo>
                      <a:pt x="35" y="11"/>
                      <a:pt x="31" y="14"/>
                      <a:pt x="24" y="16"/>
                    </a:cubicBezTo>
                    <a:cubicBezTo>
                      <a:pt x="27" y="25"/>
                      <a:pt x="25" y="29"/>
                      <a:pt x="14" y="23"/>
                    </a:cubicBezTo>
                    <a:cubicBezTo>
                      <a:pt x="7" y="18"/>
                      <a:pt x="0" y="9"/>
                      <a:pt x="2" y="4"/>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1" name="Freeform 936">
                <a:extLst>
                  <a:ext uri="{FF2B5EF4-FFF2-40B4-BE49-F238E27FC236}">
                    <a16:creationId xmlns:a16="http://schemas.microsoft.com/office/drawing/2014/main" id="{C6E72414-63B7-49B1-AC05-B6A0111AB2B9}"/>
                  </a:ext>
                </a:extLst>
              </p:cNvPr>
              <p:cNvSpPr>
                <a:spLocks/>
              </p:cNvSpPr>
              <p:nvPr/>
            </p:nvSpPr>
            <p:spPr bwMode="auto">
              <a:xfrm>
                <a:off x="7397" y="3021"/>
                <a:ext cx="52" cy="47"/>
              </a:xfrm>
              <a:custGeom>
                <a:avLst/>
                <a:gdLst>
                  <a:gd name="T0" fmla="*/ 2 w 22"/>
                  <a:gd name="T1" fmla="*/ 17 h 20"/>
                  <a:gd name="T2" fmla="*/ 9 w 22"/>
                  <a:gd name="T3" fmla="*/ 4 h 20"/>
                  <a:gd name="T4" fmla="*/ 15 w 22"/>
                  <a:gd name="T5" fmla="*/ 9 h 20"/>
                  <a:gd name="T6" fmla="*/ 15 w 22"/>
                  <a:gd name="T7" fmla="*/ 16 h 20"/>
                  <a:gd name="T8" fmla="*/ 2 w 22"/>
                  <a:gd name="T9" fmla="*/ 17 h 20"/>
                </a:gdLst>
                <a:ahLst/>
                <a:cxnLst>
                  <a:cxn ang="0">
                    <a:pos x="T0" y="T1"/>
                  </a:cxn>
                  <a:cxn ang="0">
                    <a:pos x="T2" y="T3"/>
                  </a:cxn>
                  <a:cxn ang="0">
                    <a:pos x="T4" y="T5"/>
                  </a:cxn>
                  <a:cxn ang="0">
                    <a:pos x="T6" y="T7"/>
                  </a:cxn>
                  <a:cxn ang="0">
                    <a:pos x="T8" y="T9"/>
                  </a:cxn>
                </a:cxnLst>
                <a:rect l="0" t="0" r="r" b="b"/>
                <a:pathLst>
                  <a:path w="22" h="20">
                    <a:moveTo>
                      <a:pt x="2" y="17"/>
                    </a:moveTo>
                    <a:cubicBezTo>
                      <a:pt x="0" y="14"/>
                      <a:pt x="4" y="7"/>
                      <a:pt x="9" y="4"/>
                    </a:cubicBezTo>
                    <a:cubicBezTo>
                      <a:pt x="16" y="0"/>
                      <a:pt x="16" y="4"/>
                      <a:pt x="15" y="9"/>
                    </a:cubicBezTo>
                    <a:cubicBezTo>
                      <a:pt x="21" y="10"/>
                      <a:pt x="22" y="13"/>
                      <a:pt x="15" y="16"/>
                    </a:cubicBezTo>
                    <a:cubicBezTo>
                      <a:pt x="11" y="19"/>
                      <a:pt x="4" y="20"/>
                      <a:pt x="2" y="1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2" name="Freeform 937">
                <a:extLst>
                  <a:ext uri="{FF2B5EF4-FFF2-40B4-BE49-F238E27FC236}">
                    <a16:creationId xmlns:a16="http://schemas.microsoft.com/office/drawing/2014/main" id="{BD3F1739-5626-4573-AC9F-AB359C6321B6}"/>
                  </a:ext>
                </a:extLst>
              </p:cNvPr>
              <p:cNvSpPr>
                <a:spLocks/>
              </p:cNvSpPr>
              <p:nvPr/>
            </p:nvSpPr>
            <p:spPr bwMode="auto">
              <a:xfrm>
                <a:off x="7170" y="3109"/>
                <a:ext cx="38" cy="52"/>
              </a:xfrm>
              <a:custGeom>
                <a:avLst/>
                <a:gdLst>
                  <a:gd name="T0" fmla="*/ 11 w 16"/>
                  <a:gd name="T1" fmla="*/ 0 h 22"/>
                  <a:gd name="T2" fmla="*/ 15 w 16"/>
                  <a:gd name="T3" fmla="*/ 15 h 22"/>
                  <a:gd name="T4" fmla="*/ 8 w 16"/>
                  <a:gd name="T5" fmla="*/ 16 h 22"/>
                  <a:gd name="T6" fmla="*/ 2 w 16"/>
                  <a:gd name="T7" fmla="*/ 11 h 22"/>
                  <a:gd name="T8" fmla="*/ 11 w 16"/>
                  <a:gd name="T9" fmla="*/ 0 h 22"/>
                </a:gdLst>
                <a:ahLst/>
                <a:cxnLst>
                  <a:cxn ang="0">
                    <a:pos x="T0" y="T1"/>
                  </a:cxn>
                  <a:cxn ang="0">
                    <a:pos x="T2" y="T3"/>
                  </a:cxn>
                  <a:cxn ang="0">
                    <a:pos x="T4" y="T5"/>
                  </a:cxn>
                  <a:cxn ang="0">
                    <a:pos x="T6" y="T7"/>
                  </a:cxn>
                  <a:cxn ang="0">
                    <a:pos x="T8" y="T9"/>
                  </a:cxn>
                </a:cxnLst>
                <a:rect l="0" t="0" r="r" b="b"/>
                <a:pathLst>
                  <a:path w="16" h="22">
                    <a:moveTo>
                      <a:pt x="11" y="0"/>
                    </a:moveTo>
                    <a:cubicBezTo>
                      <a:pt x="15" y="1"/>
                      <a:pt x="16" y="9"/>
                      <a:pt x="15" y="15"/>
                    </a:cubicBezTo>
                    <a:cubicBezTo>
                      <a:pt x="13" y="22"/>
                      <a:pt x="10" y="21"/>
                      <a:pt x="8" y="16"/>
                    </a:cubicBezTo>
                    <a:cubicBezTo>
                      <a:pt x="3" y="19"/>
                      <a:pt x="0" y="18"/>
                      <a:pt x="2" y="11"/>
                    </a:cubicBezTo>
                    <a:cubicBezTo>
                      <a:pt x="4" y="5"/>
                      <a:pt x="8" y="0"/>
                      <a:pt x="11" y="0"/>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3" name="Freeform 938">
                <a:extLst>
                  <a:ext uri="{FF2B5EF4-FFF2-40B4-BE49-F238E27FC236}">
                    <a16:creationId xmlns:a16="http://schemas.microsoft.com/office/drawing/2014/main" id="{2ECD33C1-55C1-4876-A01F-8AE374B601F2}"/>
                  </a:ext>
                </a:extLst>
              </p:cNvPr>
              <p:cNvSpPr>
                <a:spLocks/>
              </p:cNvSpPr>
              <p:nvPr/>
            </p:nvSpPr>
            <p:spPr bwMode="auto">
              <a:xfrm>
                <a:off x="7328" y="3116"/>
                <a:ext cx="100" cy="76"/>
              </a:xfrm>
              <a:custGeom>
                <a:avLst/>
                <a:gdLst>
                  <a:gd name="T0" fmla="*/ 1 w 42"/>
                  <a:gd name="T1" fmla="*/ 12 h 32"/>
                  <a:gd name="T2" fmla="*/ 27 w 42"/>
                  <a:gd name="T3" fmla="*/ 3 h 32"/>
                  <a:gd name="T4" fmla="*/ 32 w 42"/>
                  <a:gd name="T5" fmla="*/ 17 h 32"/>
                  <a:gd name="T6" fmla="*/ 23 w 42"/>
                  <a:gd name="T7" fmla="*/ 29 h 32"/>
                  <a:gd name="T8" fmla="*/ 1 w 42"/>
                  <a:gd name="T9" fmla="*/ 12 h 32"/>
                </a:gdLst>
                <a:ahLst/>
                <a:cxnLst>
                  <a:cxn ang="0">
                    <a:pos x="T0" y="T1"/>
                  </a:cxn>
                  <a:cxn ang="0">
                    <a:pos x="T2" y="T3"/>
                  </a:cxn>
                  <a:cxn ang="0">
                    <a:pos x="T4" y="T5"/>
                  </a:cxn>
                  <a:cxn ang="0">
                    <a:pos x="T6" y="T7"/>
                  </a:cxn>
                  <a:cxn ang="0">
                    <a:pos x="T8" y="T9"/>
                  </a:cxn>
                </a:cxnLst>
                <a:rect l="0" t="0" r="r" b="b"/>
                <a:pathLst>
                  <a:path w="42" h="32">
                    <a:moveTo>
                      <a:pt x="1" y="12"/>
                    </a:moveTo>
                    <a:cubicBezTo>
                      <a:pt x="2" y="5"/>
                      <a:pt x="15" y="0"/>
                      <a:pt x="27" y="3"/>
                    </a:cubicBezTo>
                    <a:cubicBezTo>
                      <a:pt x="42" y="5"/>
                      <a:pt x="39" y="11"/>
                      <a:pt x="32" y="17"/>
                    </a:cubicBezTo>
                    <a:cubicBezTo>
                      <a:pt x="39" y="26"/>
                      <a:pt x="37" y="32"/>
                      <a:pt x="23" y="29"/>
                    </a:cubicBezTo>
                    <a:cubicBezTo>
                      <a:pt x="13" y="27"/>
                      <a:pt x="0" y="19"/>
                      <a:pt x="1" y="1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4" name="Freeform 939">
                <a:extLst>
                  <a:ext uri="{FF2B5EF4-FFF2-40B4-BE49-F238E27FC236}">
                    <a16:creationId xmlns:a16="http://schemas.microsoft.com/office/drawing/2014/main" id="{DB6C6B70-469C-4EAF-9B2F-258791A799FA}"/>
                  </a:ext>
                </a:extLst>
              </p:cNvPr>
              <p:cNvSpPr>
                <a:spLocks/>
              </p:cNvSpPr>
              <p:nvPr/>
            </p:nvSpPr>
            <p:spPr bwMode="auto">
              <a:xfrm>
                <a:off x="7227" y="3068"/>
                <a:ext cx="81" cy="67"/>
              </a:xfrm>
              <a:custGeom>
                <a:avLst/>
                <a:gdLst>
                  <a:gd name="T0" fmla="*/ 2 w 34"/>
                  <a:gd name="T1" fmla="*/ 23 h 28"/>
                  <a:gd name="T2" fmla="*/ 16 w 34"/>
                  <a:gd name="T3" fmla="*/ 5 h 28"/>
                  <a:gd name="T4" fmla="*/ 25 w 34"/>
                  <a:gd name="T5" fmla="*/ 13 h 28"/>
                  <a:gd name="T6" fmla="*/ 23 w 34"/>
                  <a:gd name="T7" fmla="*/ 25 h 28"/>
                  <a:gd name="T8" fmla="*/ 2 w 34"/>
                  <a:gd name="T9" fmla="*/ 23 h 28"/>
                </a:gdLst>
                <a:ahLst/>
                <a:cxnLst>
                  <a:cxn ang="0">
                    <a:pos x="T0" y="T1"/>
                  </a:cxn>
                  <a:cxn ang="0">
                    <a:pos x="T2" y="T3"/>
                  </a:cxn>
                  <a:cxn ang="0">
                    <a:pos x="T4" y="T5"/>
                  </a:cxn>
                  <a:cxn ang="0">
                    <a:pos x="T6" y="T7"/>
                  </a:cxn>
                  <a:cxn ang="0">
                    <a:pos x="T8" y="T9"/>
                  </a:cxn>
                </a:cxnLst>
                <a:rect l="0" t="0" r="r" b="b"/>
                <a:pathLst>
                  <a:path w="34" h="28">
                    <a:moveTo>
                      <a:pt x="2" y="23"/>
                    </a:moveTo>
                    <a:cubicBezTo>
                      <a:pt x="0" y="18"/>
                      <a:pt x="7" y="8"/>
                      <a:pt x="16" y="5"/>
                    </a:cubicBezTo>
                    <a:cubicBezTo>
                      <a:pt x="27" y="0"/>
                      <a:pt x="27" y="5"/>
                      <a:pt x="25" y="13"/>
                    </a:cubicBezTo>
                    <a:cubicBezTo>
                      <a:pt x="33" y="16"/>
                      <a:pt x="34" y="21"/>
                      <a:pt x="23" y="25"/>
                    </a:cubicBezTo>
                    <a:cubicBezTo>
                      <a:pt x="15" y="28"/>
                      <a:pt x="4" y="28"/>
                      <a:pt x="2" y="2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5" name="Freeform 940">
                <a:extLst>
                  <a:ext uri="{FF2B5EF4-FFF2-40B4-BE49-F238E27FC236}">
                    <a16:creationId xmlns:a16="http://schemas.microsoft.com/office/drawing/2014/main" id="{4EFB0723-43AF-4ACD-95D2-24957E65CD66}"/>
                  </a:ext>
                </a:extLst>
              </p:cNvPr>
              <p:cNvSpPr>
                <a:spLocks/>
              </p:cNvSpPr>
              <p:nvPr/>
            </p:nvSpPr>
            <p:spPr bwMode="auto">
              <a:xfrm>
                <a:off x="7275" y="3137"/>
                <a:ext cx="55" cy="74"/>
              </a:xfrm>
              <a:custGeom>
                <a:avLst/>
                <a:gdLst>
                  <a:gd name="T0" fmla="*/ 4 w 23"/>
                  <a:gd name="T1" fmla="*/ 2 h 31"/>
                  <a:gd name="T2" fmla="*/ 19 w 23"/>
                  <a:gd name="T3" fmla="*/ 15 h 31"/>
                  <a:gd name="T4" fmla="*/ 13 w 23"/>
                  <a:gd name="T5" fmla="*/ 23 h 31"/>
                  <a:gd name="T6" fmla="*/ 3 w 23"/>
                  <a:gd name="T7" fmla="*/ 21 h 31"/>
                  <a:gd name="T8" fmla="*/ 4 w 23"/>
                  <a:gd name="T9" fmla="*/ 2 h 31"/>
                </a:gdLst>
                <a:ahLst/>
                <a:cxnLst>
                  <a:cxn ang="0">
                    <a:pos x="T0" y="T1"/>
                  </a:cxn>
                  <a:cxn ang="0">
                    <a:pos x="T2" y="T3"/>
                  </a:cxn>
                  <a:cxn ang="0">
                    <a:pos x="T4" y="T5"/>
                  </a:cxn>
                  <a:cxn ang="0">
                    <a:pos x="T6" y="T7"/>
                  </a:cxn>
                  <a:cxn ang="0">
                    <a:pos x="T8" y="T9"/>
                  </a:cxn>
                </a:cxnLst>
                <a:rect l="0" t="0" r="r" b="b"/>
                <a:pathLst>
                  <a:path w="23" h="31">
                    <a:moveTo>
                      <a:pt x="4" y="2"/>
                    </a:moveTo>
                    <a:cubicBezTo>
                      <a:pt x="8" y="0"/>
                      <a:pt x="16" y="7"/>
                      <a:pt x="19" y="15"/>
                    </a:cubicBezTo>
                    <a:cubicBezTo>
                      <a:pt x="23" y="25"/>
                      <a:pt x="19" y="25"/>
                      <a:pt x="13" y="23"/>
                    </a:cubicBezTo>
                    <a:cubicBezTo>
                      <a:pt x="11" y="30"/>
                      <a:pt x="7" y="31"/>
                      <a:pt x="3" y="21"/>
                    </a:cubicBezTo>
                    <a:cubicBezTo>
                      <a:pt x="1" y="14"/>
                      <a:pt x="0" y="4"/>
                      <a:pt x="4" y="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6" name="Freeform 941">
                <a:extLst>
                  <a:ext uri="{FF2B5EF4-FFF2-40B4-BE49-F238E27FC236}">
                    <a16:creationId xmlns:a16="http://schemas.microsoft.com/office/drawing/2014/main" id="{3E3CEDB5-5C3A-4C14-90BE-67D07F2A8E15}"/>
                  </a:ext>
                </a:extLst>
              </p:cNvPr>
              <p:cNvSpPr>
                <a:spLocks/>
              </p:cNvSpPr>
              <p:nvPr/>
            </p:nvSpPr>
            <p:spPr bwMode="auto">
              <a:xfrm>
                <a:off x="7511" y="3056"/>
                <a:ext cx="43" cy="65"/>
              </a:xfrm>
              <a:custGeom>
                <a:avLst/>
                <a:gdLst>
                  <a:gd name="T0" fmla="*/ 5 w 18"/>
                  <a:gd name="T1" fmla="*/ 1 h 27"/>
                  <a:gd name="T2" fmla="*/ 16 w 18"/>
                  <a:gd name="T3" fmla="*/ 15 h 27"/>
                  <a:gd name="T4" fmla="*/ 10 w 18"/>
                  <a:gd name="T5" fmla="*/ 20 h 27"/>
                  <a:gd name="T6" fmla="*/ 1 w 18"/>
                  <a:gd name="T7" fmla="*/ 17 h 27"/>
                  <a:gd name="T8" fmla="*/ 5 w 18"/>
                  <a:gd name="T9" fmla="*/ 1 h 27"/>
                </a:gdLst>
                <a:ahLst/>
                <a:cxnLst>
                  <a:cxn ang="0">
                    <a:pos x="T0" y="T1"/>
                  </a:cxn>
                  <a:cxn ang="0">
                    <a:pos x="T2" y="T3"/>
                  </a:cxn>
                  <a:cxn ang="0">
                    <a:pos x="T4" y="T5"/>
                  </a:cxn>
                  <a:cxn ang="0">
                    <a:pos x="T6" y="T7"/>
                  </a:cxn>
                  <a:cxn ang="0">
                    <a:pos x="T8" y="T9"/>
                  </a:cxn>
                </a:cxnLst>
                <a:rect l="0" t="0" r="r" b="b"/>
                <a:pathLst>
                  <a:path w="18" h="27">
                    <a:moveTo>
                      <a:pt x="5" y="1"/>
                    </a:moveTo>
                    <a:cubicBezTo>
                      <a:pt x="9" y="0"/>
                      <a:pt x="15" y="7"/>
                      <a:pt x="16" y="15"/>
                    </a:cubicBezTo>
                    <a:cubicBezTo>
                      <a:pt x="18" y="24"/>
                      <a:pt x="15" y="23"/>
                      <a:pt x="10" y="20"/>
                    </a:cubicBezTo>
                    <a:cubicBezTo>
                      <a:pt x="6" y="27"/>
                      <a:pt x="3" y="27"/>
                      <a:pt x="1" y="17"/>
                    </a:cubicBezTo>
                    <a:cubicBezTo>
                      <a:pt x="0" y="11"/>
                      <a:pt x="1" y="2"/>
                      <a:pt x="5"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7" name="Freeform 942">
                <a:extLst>
                  <a:ext uri="{FF2B5EF4-FFF2-40B4-BE49-F238E27FC236}">
                    <a16:creationId xmlns:a16="http://schemas.microsoft.com/office/drawing/2014/main" id="{CB2CBB19-5D33-4327-A2FA-D9AAC222DC19}"/>
                  </a:ext>
                </a:extLst>
              </p:cNvPr>
              <p:cNvSpPr>
                <a:spLocks/>
              </p:cNvSpPr>
              <p:nvPr/>
            </p:nvSpPr>
            <p:spPr bwMode="auto">
              <a:xfrm>
                <a:off x="7549" y="3061"/>
                <a:ext cx="81" cy="72"/>
              </a:xfrm>
              <a:custGeom>
                <a:avLst/>
                <a:gdLst>
                  <a:gd name="T0" fmla="*/ 2 w 34"/>
                  <a:gd name="T1" fmla="*/ 5 h 30"/>
                  <a:gd name="T2" fmla="*/ 24 w 34"/>
                  <a:gd name="T3" fmla="*/ 6 h 30"/>
                  <a:gd name="T4" fmla="*/ 24 w 34"/>
                  <a:gd name="T5" fmla="*/ 18 h 30"/>
                  <a:gd name="T6" fmla="*/ 14 w 34"/>
                  <a:gd name="T7" fmla="*/ 24 h 30"/>
                  <a:gd name="T8" fmla="*/ 2 w 34"/>
                  <a:gd name="T9" fmla="*/ 5 h 30"/>
                </a:gdLst>
                <a:ahLst/>
                <a:cxnLst>
                  <a:cxn ang="0">
                    <a:pos x="T0" y="T1"/>
                  </a:cxn>
                  <a:cxn ang="0">
                    <a:pos x="T2" y="T3"/>
                  </a:cxn>
                  <a:cxn ang="0">
                    <a:pos x="T4" y="T5"/>
                  </a:cxn>
                  <a:cxn ang="0">
                    <a:pos x="T6" y="T7"/>
                  </a:cxn>
                  <a:cxn ang="0">
                    <a:pos x="T8" y="T9"/>
                  </a:cxn>
                </a:cxnLst>
                <a:rect l="0" t="0" r="r" b="b"/>
                <a:pathLst>
                  <a:path w="34" h="30">
                    <a:moveTo>
                      <a:pt x="2" y="5"/>
                    </a:moveTo>
                    <a:cubicBezTo>
                      <a:pt x="5" y="0"/>
                      <a:pt x="16" y="1"/>
                      <a:pt x="24" y="6"/>
                    </a:cubicBezTo>
                    <a:cubicBezTo>
                      <a:pt x="34" y="13"/>
                      <a:pt x="31" y="16"/>
                      <a:pt x="24" y="18"/>
                    </a:cubicBezTo>
                    <a:cubicBezTo>
                      <a:pt x="26" y="27"/>
                      <a:pt x="24" y="30"/>
                      <a:pt x="14" y="24"/>
                    </a:cubicBezTo>
                    <a:cubicBezTo>
                      <a:pt x="7" y="19"/>
                      <a:pt x="0" y="10"/>
                      <a:pt x="2" y="5"/>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8" name="Freeform 943">
                <a:extLst>
                  <a:ext uri="{FF2B5EF4-FFF2-40B4-BE49-F238E27FC236}">
                    <a16:creationId xmlns:a16="http://schemas.microsoft.com/office/drawing/2014/main" id="{217F66E4-2CEE-4480-8C3F-445C7B325F65}"/>
                  </a:ext>
                </a:extLst>
              </p:cNvPr>
              <p:cNvSpPr>
                <a:spLocks noEditPoints="1"/>
              </p:cNvSpPr>
              <p:nvPr/>
            </p:nvSpPr>
            <p:spPr bwMode="auto">
              <a:xfrm>
                <a:off x="6894" y="2921"/>
                <a:ext cx="682" cy="285"/>
              </a:xfrm>
              <a:custGeom>
                <a:avLst/>
                <a:gdLst>
                  <a:gd name="T0" fmla="*/ 75 w 286"/>
                  <a:gd name="T1" fmla="*/ 78 h 120"/>
                  <a:gd name="T2" fmla="*/ 158 w 286"/>
                  <a:gd name="T3" fmla="*/ 53 h 120"/>
                  <a:gd name="T4" fmla="*/ 163 w 286"/>
                  <a:gd name="T5" fmla="*/ 38 h 120"/>
                  <a:gd name="T6" fmla="*/ 199 w 286"/>
                  <a:gd name="T7" fmla="*/ 1 h 120"/>
                  <a:gd name="T8" fmla="*/ 200 w 286"/>
                  <a:gd name="T9" fmla="*/ 3 h 120"/>
                  <a:gd name="T10" fmla="*/ 197 w 286"/>
                  <a:gd name="T11" fmla="*/ 4 h 120"/>
                  <a:gd name="T12" fmla="*/ 162 w 286"/>
                  <a:gd name="T13" fmla="*/ 48 h 120"/>
                  <a:gd name="T14" fmla="*/ 162 w 286"/>
                  <a:gd name="T15" fmla="*/ 52 h 120"/>
                  <a:gd name="T16" fmla="*/ 253 w 286"/>
                  <a:gd name="T17" fmla="*/ 36 h 120"/>
                  <a:gd name="T18" fmla="*/ 255 w 286"/>
                  <a:gd name="T19" fmla="*/ 32 h 120"/>
                  <a:gd name="T20" fmla="*/ 285 w 286"/>
                  <a:gd name="T21" fmla="*/ 1 h 120"/>
                  <a:gd name="T22" fmla="*/ 286 w 286"/>
                  <a:gd name="T23" fmla="*/ 3 h 120"/>
                  <a:gd name="T24" fmla="*/ 258 w 286"/>
                  <a:gd name="T25" fmla="*/ 34 h 120"/>
                  <a:gd name="T26" fmla="*/ 258 w 286"/>
                  <a:gd name="T27" fmla="*/ 35 h 120"/>
                  <a:gd name="T28" fmla="*/ 280 w 286"/>
                  <a:gd name="T29" fmla="*/ 32 h 120"/>
                  <a:gd name="T30" fmla="*/ 282 w 286"/>
                  <a:gd name="T31" fmla="*/ 34 h 120"/>
                  <a:gd name="T32" fmla="*/ 280 w 286"/>
                  <a:gd name="T33" fmla="*/ 35 h 120"/>
                  <a:gd name="T34" fmla="*/ 244 w 286"/>
                  <a:gd name="T35" fmla="*/ 40 h 120"/>
                  <a:gd name="T36" fmla="*/ 276 w 286"/>
                  <a:gd name="T37" fmla="*/ 61 h 120"/>
                  <a:gd name="T38" fmla="*/ 280 w 286"/>
                  <a:gd name="T39" fmla="*/ 63 h 120"/>
                  <a:gd name="T40" fmla="*/ 280 w 286"/>
                  <a:gd name="T41" fmla="*/ 65 h 120"/>
                  <a:gd name="T42" fmla="*/ 245 w 286"/>
                  <a:gd name="T43" fmla="*/ 46 h 120"/>
                  <a:gd name="T44" fmla="*/ 239 w 286"/>
                  <a:gd name="T45" fmla="*/ 41 h 120"/>
                  <a:gd name="T46" fmla="*/ 239 w 286"/>
                  <a:gd name="T47" fmla="*/ 41 h 120"/>
                  <a:gd name="T48" fmla="*/ 196 w 286"/>
                  <a:gd name="T49" fmla="*/ 48 h 120"/>
                  <a:gd name="T50" fmla="*/ 197 w 286"/>
                  <a:gd name="T51" fmla="*/ 49 h 120"/>
                  <a:gd name="T52" fmla="*/ 233 w 286"/>
                  <a:gd name="T53" fmla="*/ 65 h 120"/>
                  <a:gd name="T54" fmla="*/ 233 w 286"/>
                  <a:gd name="T55" fmla="*/ 66 h 120"/>
                  <a:gd name="T56" fmla="*/ 192 w 286"/>
                  <a:gd name="T57" fmla="*/ 50 h 120"/>
                  <a:gd name="T58" fmla="*/ 191 w 286"/>
                  <a:gd name="T59" fmla="*/ 49 h 120"/>
                  <a:gd name="T60" fmla="*/ 116 w 286"/>
                  <a:gd name="T61" fmla="*/ 68 h 120"/>
                  <a:gd name="T62" fmla="*/ 152 w 286"/>
                  <a:gd name="T63" fmla="*/ 88 h 120"/>
                  <a:gd name="T64" fmla="*/ 192 w 286"/>
                  <a:gd name="T65" fmla="*/ 94 h 120"/>
                  <a:gd name="T66" fmla="*/ 195 w 286"/>
                  <a:gd name="T67" fmla="*/ 94 h 120"/>
                  <a:gd name="T68" fmla="*/ 195 w 286"/>
                  <a:gd name="T69" fmla="*/ 96 h 120"/>
                  <a:gd name="T70" fmla="*/ 133 w 286"/>
                  <a:gd name="T71" fmla="*/ 84 h 120"/>
                  <a:gd name="T72" fmla="*/ 113 w 286"/>
                  <a:gd name="T73" fmla="*/ 70 h 120"/>
                  <a:gd name="T74" fmla="*/ 112 w 286"/>
                  <a:gd name="T75" fmla="*/ 69 h 120"/>
                  <a:gd name="T76" fmla="*/ 49 w 286"/>
                  <a:gd name="T77" fmla="*/ 93 h 120"/>
                  <a:gd name="T78" fmla="*/ 5 w 286"/>
                  <a:gd name="T79" fmla="*/ 118 h 120"/>
                  <a:gd name="T80" fmla="*/ 4 w 286"/>
                  <a:gd name="T81" fmla="*/ 118 h 120"/>
                  <a:gd name="T82" fmla="*/ 4 w 286"/>
                  <a:gd name="T83" fmla="*/ 118 h 120"/>
                  <a:gd name="T84" fmla="*/ 4 w 286"/>
                  <a:gd name="T85" fmla="*/ 118 h 120"/>
                  <a:gd name="T86" fmla="*/ 0 w 286"/>
                  <a:gd name="T87" fmla="*/ 118 h 120"/>
                  <a:gd name="T88" fmla="*/ 3 w 286"/>
                  <a:gd name="T89" fmla="*/ 114 h 120"/>
                  <a:gd name="T90" fmla="*/ 60 w 286"/>
                  <a:gd name="T91" fmla="*/ 84 h 120"/>
                  <a:gd name="T92" fmla="*/ 71 w 286"/>
                  <a:gd name="T93" fmla="*/ 80 h 120"/>
                  <a:gd name="T94" fmla="*/ 100 w 286"/>
                  <a:gd name="T95" fmla="*/ 25 h 120"/>
                  <a:gd name="T96" fmla="*/ 103 w 286"/>
                  <a:gd name="T97" fmla="*/ 23 h 120"/>
                  <a:gd name="T98" fmla="*/ 102 w 286"/>
                  <a:gd name="T99" fmla="*/ 25 h 120"/>
                  <a:gd name="T100" fmla="*/ 75 w 286"/>
                  <a:gd name="T101" fmla="*/ 78 h 120"/>
                  <a:gd name="T102" fmla="*/ 2 w 286"/>
                  <a:gd name="T103" fmla="*/ 115 h 120"/>
                  <a:gd name="T104" fmla="*/ 4 w 286"/>
                  <a:gd name="T105" fmla="*/ 117 h 120"/>
                  <a:gd name="T106" fmla="*/ 2 w 286"/>
                  <a:gd name="T107" fmla="*/ 115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86" h="120">
                    <a:moveTo>
                      <a:pt x="75" y="78"/>
                    </a:moveTo>
                    <a:cubicBezTo>
                      <a:pt x="102" y="68"/>
                      <a:pt x="130" y="60"/>
                      <a:pt x="158" y="53"/>
                    </a:cubicBezTo>
                    <a:cubicBezTo>
                      <a:pt x="156" y="50"/>
                      <a:pt x="160" y="44"/>
                      <a:pt x="163" y="38"/>
                    </a:cubicBezTo>
                    <a:cubicBezTo>
                      <a:pt x="171" y="22"/>
                      <a:pt x="184" y="9"/>
                      <a:pt x="199" y="1"/>
                    </a:cubicBezTo>
                    <a:cubicBezTo>
                      <a:pt x="199" y="1"/>
                      <a:pt x="201" y="0"/>
                      <a:pt x="200" y="3"/>
                    </a:cubicBezTo>
                    <a:cubicBezTo>
                      <a:pt x="198" y="3"/>
                      <a:pt x="198" y="3"/>
                      <a:pt x="197" y="4"/>
                    </a:cubicBezTo>
                    <a:cubicBezTo>
                      <a:pt x="181" y="14"/>
                      <a:pt x="168" y="30"/>
                      <a:pt x="162" y="48"/>
                    </a:cubicBezTo>
                    <a:cubicBezTo>
                      <a:pt x="162" y="50"/>
                      <a:pt x="162" y="52"/>
                      <a:pt x="162" y="52"/>
                    </a:cubicBezTo>
                    <a:cubicBezTo>
                      <a:pt x="192" y="45"/>
                      <a:pt x="222" y="40"/>
                      <a:pt x="253" y="36"/>
                    </a:cubicBezTo>
                    <a:cubicBezTo>
                      <a:pt x="253" y="34"/>
                      <a:pt x="254" y="34"/>
                      <a:pt x="255" y="32"/>
                    </a:cubicBezTo>
                    <a:cubicBezTo>
                      <a:pt x="261" y="19"/>
                      <a:pt x="273" y="9"/>
                      <a:pt x="285" y="1"/>
                    </a:cubicBezTo>
                    <a:cubicBezTo>
                      <a:pt x="285" y="1"/>
                      <a:pt x="286" y="0"/>
                      <a:pt x="286" y="3"/>
                    </a:cubicBezTo>
                    <a:cubicBezTo>
                      <a:pt x="275" y="11"/>
                      <a:pt x="263" y="21"/>
                      <a:pt x="258" y="34"/>
                    </a:cubicBezTo>
                    <a:cubicBezTo>
                      <a:pt x="258" y="35"/>
                      <a:pt x="258" y="35"/>
                      <a:pt x="258" y="35"/>
                    </a:cubicBezTo>
                    <a:cubicBezTo>
                      <a:pt x="265" y="34"/>
                      <a:pt x="273" y="33"/>
                      <a:pt x="280" y="32"/>
                    </a:cubicBezTo>
                    <a:cubicBezTo>
                      <a:pt x="282" y="34"/>
                      <a:pt x="282" y="34"/>
                      <a:pt x="282" y="34"/>
                    </a:cubicBezTo>
                    <a:cubicBezTo>
                      <a:pt x="281" y="34"/>
                      <a:pt x="281" y="35"/>
                      <a:pt x="280" y="35"/>
                    </a:cubicBezTo>
                    <a:cubicBezTo>
                      <a:pt x="268" y="37"/>
                      <a:pt x="256" y="38"/>
                      <a:pt x="244" y="40"/>
                    </a:cubicBezTo>
                    <a:cubicBezTo>
                      <a:pt x="252" y="49"/>
                      <a:pt x="264" y="56"/>
                      <a:pt x="276" y="61"/>
                    </a:cubicBezTo>
                    <a:cubicBezTo>
                      <a:pt x="277" y="62"/>
                      <a:pt x="279" y="62"/>
                      <a:pt x="280" y="63"/>
                    </a:cubicBezTo>
                    <a:cubicBezTo>
                      <a:pt x="280" y="63"/>
                      <a:pt x="282" y="63"/>
                      <a:pt x="280" y="65"/>
                    </a:cubicBezTo>
                    <a:cubicBezTo>
                      <a:pt x="268" y="61"/>
                      <a:pt x="256" y="54"/>
                      <a:pt x="245" y="46"/>
                    </a:cubicBezTo>
                    <a:cubicBezTo>
                      <a:pt x="243" y="45"/>
                      <a:pt x="241" y="43"/>
                      <a:pt x="239" y="41"/>
                    </a:cubicBezTo>
                    <a:cubicBezTo>
                      <a:pt x="239" y="41"/>
                      <a:pt x="239" y="41"/>
                      <a:pt x="239" y="41"/>
                    </a:cubicBezTo>
                    <a:cubicBezTo>
                      <a:pt x="225" y="43"/>
                      <a:pt x="210" y="46"/>
                      <a:pt x="196" y="48"/>
                    </a:cubicBezTo>
                    <a:cubicBezTo>
                      <a:pt x="196" y="48"/>
                      <a:pt x="197" y="49"/>
                      <a:pt x="197" y="49"/>
                    </a:cubicBezTo>
                    <a:cubicBezTo>
                      <a:pt x="208" y="56"/>
                      <a:pt x="220" y="62"/>
                      <a:pt x="233" y="65"/>
                    </a:cubicBezTo>
                    <a:cubicBezTo>
                      <a:pt x="233" y="65"/>
                      <a:pt x="235" y="65"/>
                      <a:pt x="233" y="66"/>
                    </a:cubicBezTo>
                    <a:cubicBezTo>
                      <a:pt x="218" y="64"/>
                      <a:pt x="205" y="58"/>
                      <a:pt x="192" y="50"/>
                    </a:cubicBezTo>
                    <a:cubicBezTo>
                      <a:pt x="191" y="49"/>
                      <a:pt x="191" y="49"/>
                      <a:pt x="191" y="49"/>
                    </a:cubicBezTo>
                    <a:cubicBezTo>
                      <a:pt x="166" y="54"/>
                      <a:pt x="141" y="60"/>
                      <a:pt x="116" y="68"/>
                    </a:cubicBezTo>
                    <a:cubicBezTo>
                      <a:pt x="127" y="76"/>
                      <a:pt x="139" y="84"/>
                      <a:pt x="152" y="88"/>
                    </a:cubicBezTo>
                    <a:cubicBezTo>
                      <a:pt x="165" y="92"/>
                      <a:pt x="179" y="93"/>
                      <a:pt x="192" y="94"/>
                    </a:cubicBezTo>
                    <a:cubicBezTo>
                      <a:pt x="195" y="94"/>
                      <a:pt x="195" y="94"/>
                      <a:pt x="195" y="94"/>
                    </a:cubicBezTo>
                    <a:cubicBezTo>
                      <a:pt x="195" y="94"/>
                      <a:pt x="197" y="94"/>
                      <a:pt x="195" y="96"/>
                    </a:cubicBezTo>
                    <a:cubicBezTo>
                      <a:pt x="174" y="95"/>
                      <a:pt x="152" y="94"/>
                      <a:pt x="133" y="84"/>
                    </a:cubicBezTo>
                    <a:cubicBezTo>
                      <a:pt x="126" y="80"/>
                      <a:pt x="119" y="75"/>
                      <a:pt x="113" y="70"/>
                    </a:cubicBezTo>
                    <a:cubicBezTo>
                      <a:pt x="112" y="69"/>
                      <a:pt x="112" y="69"/>
                      <a:pt x="112" y="69"/>
                    </a:cubicBezTo>
                    <a:cubicBezTo>
                      <a:pt x="90" y="76"/>
                      <a:pt x="69" y="84"/>
                      <a:pt x="49" y="93"/>
                    </a:cubicBezTo>
                    <a:cubicBezTo>
                      <a:pt x="33" y="100"/>
                      <a:pt x="18" y="107"/>
                      <a:pt x="5" y="118"/>
                    </a:cubicBezTo>
                    <a:cubicBezTo>
                      <a:pt x="3" y="119"/>
                      <a:pt x="3" y="118"/>
                      <a:pt x="4" y="118"/>
                    </a:cubicBezTo>
                    <a:cubicBezTo>
                      <a:pt x="4" y="118"/>
                      <a:pt x="4" y="118"/>
                      <a:pt x="4" y="118"/>
                    </a:cubicBezTo>
                    <a:cubicBezTo>
                      <a:pt x="4" y="118"/>
                      <a:pt x="4" y="118"/>
                      <a:pt x="4" y="118"/>
                    </a:cubicBezTo>
                    <a:cubicBezTo>
                      <a:pt x="3" y="119"/>
                      <a:pt x="2" y="120"/>
                      <a:pt x="0" y="118"/>
                    </a:cubicBezTo>
                    <a:cubicBezTo>
                      <a:pt x="0" y="118"/>
                      <a:pt x="0" y="116"/>
                      <a:pt x="3" y="114"/>
                    </a:cubicBezTo>
                    <a:cubicBezTo>
                      <a:pt x="20" y="101"/>
                      <a:pt x="40" y="92"/>
                      <a:pt x="60" y="84"/>
                    </a:cubicBezTo>
                    <a:cubicBezTo>
                      <a:pt x="64" y="82"/>
                      <a:pt x="67" y="81"/>
                      <a:pt x="71" y="80"/>
                    </a:cubicBezTo>
                    <a:cubicBezTo>
                      <a:pt x="77" y="59"/>
                      <a:pt x="85" y="40"/>
                      <a:pt x="100" y="25"/>
                    </a:cubicBezTo>
                    <a:cubicBezTo>
                      <a:pt x="102" y="23"/>
                      <a:pt x="103" y="23"/>
                      <a:pt x="103" y="23"/>
                    </a:cubicBezTo>
                    <a:cubicBezTo>
                      <a:pt x="103" y="23"/>
                      <a:pt x="103" y="24"/>
                      <a:pt x="102" y="25"/>
                    </a:cubicBezTo>
                    <a:cubicBezTo>
                      <a:pt x="89" y="40"/>
                      <a:pt x="80" y="58"/>
                      <a:pt x="75" y="78"/>
                    </a:cubicBezTo>
                    <a:close/>
                    <a:moveTo>
                      <a:pt x="2" y="115"/>
                    </a:moveTo>
                    <a:cubicBezTo>
                      <a:pt x="4" y="117"/>
                      <a:pt x="4" y="117"/>
                      <a:pt x="4" y="117"/>
                    </a:cubicBezTo>
                    <a:cubicBezTo>
                      <a:pt x="4" y="117"/>
                      <a:pt x="3" y="116"/>
                      <a:pt x="2" y="115"/>
                    </a:cubicBezTo>
                    <a:close/>
                  </a:path>
                </a:pathLst>
              </a:custGeom>
              <a:solidFill>
                <a:srgbClr val="783C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9" name="Freeform 944">
                <a:extLst>
                  <a:ext uri="{FF2B5EF4-FFF2-40B4-BE49-F238E27FC236}">
                    <a16:creationId xmlns:a16="http://schemas.microsoft.com/office/drawing/2014/main" id="{444E4F26-A928-4D44-B0FB-74B35ABC1D47}"/>
                  </a:ext>
                </a:extLst>
              </p:cNvPr>
              <p:cNvSpPr>
                <a:spLocks/>
              </p:cNvSpPr>
              <p:nvPr/>
            </p:nvSpPr>
            <p:spPr bwMode="auto">
              <a:xfrm>
                <a:off x="7566" y="2866"/>
                <a:ext cx="74" cy="74"/>
              </a:xfrm>
              <a:custGeom>
                <a:avLst/>
                <a:gdLst>
                  <a:gd name="T0" fmla="*/ 3 w 31"/>
                  <a:gd name="T1" fmla="*/ 27 h 31"/>
                  <a:gd name="T2" fmla="*/ 11 w 31"/>
                  <a:gd name="T3" fmla="*/ 7 h 31"/>
                  <a:gd name="T4" fmla="*/ 21 w 31"/>
                  <a:gd name="T5" fmla="*/ 12 h 31"/>
                  <a:gd name="T6" fmla="*/ 22 w 31"/>
                  <a:gd name="T7" fmla="*/ 23 h 31"/>
                  <a:gd name="T8" fmla="*/ 3 w 31"/>
                  <a:gd name="T9" fmla="*/ 27 h 31"/>
                </a:gdLst>
                <a:ahLst/>
                <a:cxnLst>
                  <a:cxn ang="0">
                    <a:pos x="T0" y="T1"/>
                  </a:cxn>
                  <a:cxn ang="0">
                    <a:pos x="T2" y="T3"/>
                  </a:cxn>
                  <a:cxn ang="0">
                    <a:pos x="T4" y="T5"/>
                  </a:cxn>
                  <a:cxn ang="0">
                    <a:pos x="T6" y="T7"/>
                  </a:cxn>
                  <a:cxn ang="0">
                    <a:pos x="T8" y="T9"/>
                  </a:cxn>
                </a:cxnLst>
                <a:rect l="0" t="0" r="r" b="b"/>
                <a:pathLst>
                  <a:path w="31" h="31">
                    <a:moveTo>
                      <a:pt x="3" y="27"/>
                    </a:moveTo>
                    <a:cubicBezTo>
                      <a:pt x="0" y="23"/>
                      <a:pt x="4" y="13"/>
                      <a:pt x="11" y="7"/>
                    </a:cubicBezTo>
                    <a:cubicBezTo>
                      <a:pt x="20" y="0"/>
                      <a:pt x="21" y="4"/>
                      <a:pt x="21" y="12"/>
                    </a:cubicBezTo>
                    <a:cubicBezTo>
                      <a:pt x="29" y="12"/>
                      <a:pt x="31" y="16"/>
                      <a:pt x="22" y="23"/>
                    </a:cubicBezTo>
                    <a:cubicBezTo>
                      <a:pt x="16" y="28"/>
                      <a:pt x="6" y="31"/>
                      <a:pt x="3" y="2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0" name="Freeform 945">
                <a:extLst>
                  <a:ext uri="{FF2B5EF4-FFF2-40B4-BE49-F238E27FC236}">
                    <a16:creationId xmlns:a16="http://schemas.microsoft.com/office/drawing/2014/main" id="{14CEDF23-E32F-4185-B316-0865BED192E8}"/>
                  </a:ext>
                </a:extLst>
              </p:cNvPr>
              <p:cNvSpPr>
                <a:spLocks/>
              </p:cNvSpPr>
              <p:nvPr/>
            </p:nvSpPr>
            <p:spPr bwMode="auto">
              <a:xfrm>
                <a:off x="7483" y="2887"/>
                <a:ext cx="64" cy="76"/>
              </a:xfrm>
              <a:custGeom>
                <a:avLst/>
                <a:gdLst>
                  <a:gd name="T0" fmla="*/ 24 w 27"/>
                  <a:gd name="T1" fmla="*/ 29 h 32"/>
                  <a:gd name="T2" fmla="*/ 6 w 27"/>
                  <a:gd name="T3" fmla="*/ 19 h 32"/>
                  <a:gd name="T4" fmla="*/ 11 w 27"/>
                  <a:gd name="T5" fmla="*/ 10 h 32"/>
                  <a:gd name="T6" fmla="*/ 21 w 27"/>
                  <a:gd name="T7" fmla="*/ 10 h 32"/>
                  <a:gd name="T8" fmla="*/ 24 w 27"/>
                  <a:gd name="T9" fmla="*/ 29 h 32"/>
                </a:gdLst>
                <a:ahLst/>
                <a:cxnLst>
                  <a:cxn ang="0">
                    <a:pos x="T0" y="T1"/>
                  </a:cxn>
                  <a:cxn ang="0">
                    <a:pos x="T2" y="T3"/>
                  </a:cxn>
                  <a:cxn ang="0">
                    <a:pos x="T4" y="T5"/>
                  </a:cxn>
                  <a:cxn ang="0">
                    <a:pos x="T6" y="T7"/>
                  </a:cxn>
                  <a:cxn ang="0">
                    <a:pos x="T8" y="T9"/>
                  </a:cxn>
                </a:cxnLst>
                <a:rect l="0" t="0" r="r" b="b"/>
                <a:pathLst>
                  <a:path w="27" h="32">
                    <a:moveTo>
                      <a:pt x="24" y="29"/>
                    </a:moveTo>
                    <a:cubicBezTo>
                      <a:pt x="20" y="32"/>
                      <a:pt x="11" y="27"/>
                      <a:pt x="6" y="19"/>
                    </a:cubicBezTo>
                    <a:cubicBezTo>
                      <a:pt x="0" y="10"/>
                      <a:pt x="4" y="9"/>
                      <a:pt x="11" y="10"/>
                    </a:cubicBezTo>
                    <a:cubicBezTo>
                      <a:pt x="12" y="2"/>
                      <a:pt x="16" y="0"/>
                      <a:pt x="21" y="10"/>
                    </a:cubicBezTo>
                    <a:cubicBezTo>
                      <a:pt x="25" y="16"/>
                      <a:pt x="27" y="26"/>
                      <a:pt x="24" y="29"/>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1" name="Freeform 946">
                <a:extLst>
                  <a:ext uri="{FF2B5EF4-FFF2-40B4-BE49-F238E27FC236}">
                    <a16:creationId xmlns:a16="http://schemas.microsoft.com/office/drawing/2014/main" id="{66DC6E46-6999-4ACC-92CF-997378A7DB6B}"/>
                  </a:ext>
                </a:extLst>
              </p:cNvPr>
              <p:cNvSpPr>
                <a:spLocks/>
              </p:cNvSpPr>
              <p:nvPr/>
            </p:nvSpPr>
            <p:spPr bwMode="auto">
              <a:xfrm>
                <a:off x="7304" y="2952"/>
                <a:ext cx="71" cy="50"/>
              </a:xfrm>
              <a:custGeom>
                <a:avLst/>
                <a:gdLst>
                  <a:gd name="T0" fmla="*/ 1 w 30"/>
                  <a:gd name="T1" fmla="*/ 12 h 21"/>
                  <a:gd name="T2" fmla="*/ 18 w 30"/>
                  <a:gd name="T3" fmla="*/ 1 h 21"/>
                  <a:gd name="T4" fmla="*/ 24 w 30"/>
                  <a:gd name="T5" fmla="*/ 10 h 21"/>
                  <a:gd name="T6" fmla="*/ 19 w 30"/>
                  <a:gd name="T7" fmla="*/ 21 h 21"/>
                  <a:gd name="T8" fmla="*/ 1 w 30"/>
                  <a:gd name="T9" fmla="*/ 12 h 21"/>
                </a:gdLst>
                <a:ahLst/>
                <a:cxnLst>
                  <a:cxn ang="0">
                    <a:pos x="T0" y="T1"/>
                  </a:cxn>
                  <a:cxn ang="0">
                    <a:pos x="T2" y="T3"/>
                  </a:cxn>
                  <a:cxn ang="0">
                    <a:pos x="T4" y="T5"/>
                  </a:cxn>
                  <a:cxn ang="0">
                    <a:pos x="T6" y="T7"/>
                  </a:cxn>
                  <a:cxn ang="0">
                    <a:pos x="T8" y="T9"/>
                  </a:cxn>
                </a:cxnLst>
                <a:rect l="0" t="0" r="r" b="b"/>
                <a:pathLst>
                  <a:path w="30" h="21">
                    <a:moveTo>
                      <a:pt x="1" y="12"/>
                    </a:moveTo>
                    <a:cubicBezTo>
                      <a:pt x="0" y="7"/>
                      <a:pt x="9" y="1"/>
                      <a:pt x="18" y="1"/>
                    </a:cubicBezTo>
                    <a:cubicBezTo>
                      <a:pt x="29" y="0"/>
                      <a:pt x="28" y="5"/>
                      <a:pt x="24" y="10"/>
                    </a:cubicBezTo>
                    <a:cubicBezTo>
                      <a:pt x="30" y="16"/>
                      <a:pt x="30" y="20"/>
                      <a:pt x="19" y="21"/>
                    </a:cubicBezTo>
                    <a:cubicBezTo>
                      <a:pt x="11" y="21"/>
                      <a:pt x="1" y="17"/>
                      <a:pt x="1" y="1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2" name="Freeform 947">
                <a:extLst>
                  <a:ext uri="{FF2B5EF4-FFF2-40B4-BE49-F238E27FC236}">
                    <a16:creationId xmlns:a16="http://schemas.microsoft.com/office/drawing/2014/main" id="{08AFFC11-DA7D-46D5-8FE7-268D49CCEBD9}"/>
                  </a:ext>
                </a:extLst>
              </p:cNvPr>
              <p:cNvSpPr>
                <a:spLocks/>
              </p:cNvSpPr>
              <p:nvPr/>
            </p:nvSpPr>
            <p:spPr bwMode="auto">
              <a:xfrm>
                <a:off x="7087" y="3030"/>
                <a:ext cx="71" cy="48"/>
              </a:xfrm>
              <a:custGeom>
                <a:avLst/>
                <a:gdLst>
                  <a:gd name="T0" fmla="*/ 1 w 30"/>
                  <a:gd name="T1" fmla="*/ 11 h 20"/>
                  <a:gd name="T2" fmla="*/ 18 w 30"/>
                  <a:gd name="T3" fmla="*/ 0 h 20"/>
                  <a:gd name="T4" fmla="*/ 24 w 30"/>
                  <a:gd name="T5" fmla="*/ 10 h 20"/>
                  <a:gd name="T6" fmla="*/ 19 w 30"/>
                  <a:gd name="T7" fmla="*/ 20 h 20"/>
                  <a:gd name="T8" fmla="*/ 1 w 30"/>
                  <a:gd name="T9" fmla="*/ 11 h 20"/>
                </a:gdLst>
                <a:ahLst/>
                <a:cxnLst>
                  <a:cxn ang="0">
                    <a:pos x="T0" y="T1"/>
                  </a:cxn>
                  <a:cxn ang="0">
                    <a:pos x="T2" y="T3"/>
                  </a:cxn>
                  <a:cxn ang="0">
                    <a:pos x="T4" y="T5"/>
                  </a:cxn>
                  <a:cxn ang="0">
                    <a:pos x="T6" y="T7"/>
                  </a:cxn>
                  <a:cxn ang="0">
                    <a:pos x="T8" y="T9"/>
                  </a:cxn>
                </a:cxnLst>
                <a:rect l="0" t="0" r="r" b="b"/>
                <a:pathLst>
                  <a:path w="30" h="20">
                    <a:moveTo>
                      <a:pt x="1" y="11"/>
                    </a:moveTo>
                    <a:cubicBezTo>
                      <a:pt x="0" y="6"/>
                      <a:pt x="9" y="1"/>
                      <a:pt x="18" y="0"/>
                    </a:cubicBezTo>
                    <a:cubicBezTo>
                      <a:pt x="29" y="0"/>
                      <a:pt x="28" y="4"/>
                      <a:pt x="24" y="10"/>
                    </a:cubicBezTo>
                    <a:cubicBezTo>
                      <a:pt x="30" y="16"/>
                      <a:pt x="30" y="20"/>
                      <a:pt x="19" y="20"/>
                    </a:cubicBezTo>
                    <a:cubicBezTo>
                      <a:pt x="11" y="20"/>
                      <a:pt x="1" y="17"/>
                      <a:pt x="1" y="1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3" name="Freeform 948">
                <a:extLst>
                  <a:ext uri="{FF2B5EF4-FFF2-40B4-BE49-F238E27FC236}">
                    <a16:creationId xmlns:a16="http://schemas.microsoft.com/office/drawing/2014/main" id="{FC0E9879-DD64-4F03-802D-284DF78656E7}"/>
                  </a:ext>
                </a:extLst>
              </p:cNvPr>
              <p:cNvSpPr>
                <a:spLocks/>
              </p:cNvSpPr>
              <p:nvPr/>
            </p:nvSpPr>
            <p:spPr bwMode="auto">
              <a:xfrm>
                <a:off x="7556" y="2963"/>
                <a:ext cx="103" cy="70"/>
              </a:xfrm>
              <a:custGeom>
                <a:avLst/>
                <a:gdLst>
                  <a:gd name="T0" fmla="*/ 1 w 43"/>
                  <a:gd name="T1" fmla="*/ 16 h 29"/>
                  <a:gd name="T2" fmla="*/ 26 w 43"/>
                  <a:gd name="T3" fmla="*/ 0 h 29"/>
                  <a:gd name="T4" fmla="*/ 34 w 43"/>
                  <a:gd name="T5" fmla="*/ 14 h 29"/>
                  <a:gd name="T6" fmla="*/ 27 w 43"/>
                  <a:gd name="T7" fmla="*/ 29 h 29"/>
                  <a:gd name="T8" fmla="*/ 1 w 43"/>
                  <a:gd name="T9" fmla="*/ 16 h 29"/>
                </a:gdLst>
                <a:ahLst/>
                <a:cxnLst>
                  <a:cxn ang="0">
                    <a:pos x="T0" y="T1"/>
                  </a:cxn>
                  <a:cxn ang="0">
                    <a:pos x="T2" y="T3"/>
                  </a:cxn>
                  <a:cxn ang="0">
                    <a:pos x="T4" y="T5"/>
                  </a:cxn>
                  <a:cxn ang="0">
                    <a:pos x="T6" y="T7"/>
                  </a:cxn>
                  <a:cxn ang="0">
                    <a:pos x="T8" y="T9"/>
                  </a:cxn>
                </a:cxnLst>
                <a:rect l="0" t="0" r="r" b="b"/>
                <a:pathLst>
                  <a:path w="43" h="29">
                    <a:moveTo>
                      <a:pt x="1" y="16"/>
                    </a:moveTo>
                    <a:cubicBezTo>
                      <a:pt x="0" y="9"/>
                      <a:pt x="13" y="1"/>
                      <a:pt x="26" y="0"/>
                    </a:cubicBezTo>
                    <a:cubicBezTo>
                      <a:pt x="42" y="0"/>
                      <a:pt x="40" y="6"/>
                      <a:pt x="34" y="14"/>
                    </a:cubicBezTo>
                    <a:cubicBezTo>
                      <a:pt x="43" y="23"/>
                      <a:pt x="43" y="29"/>
                      <a:pt x="27" y="29"/>
                    </a:cubicBezTo>
                    <a:cubicBezTo>
                      <a:pt x="16" y="29"/>
                      <a:pt x="1" y="24"/>
                      <a:pt x="1" y="16"/>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4" name="Freeform 949">
                <a:extLst>
                  <a:ext uri="{FF2B5EF4-FFF2-40B4-BE49-F238E27FC236}">
                    <a16:creationId xmlns:a16="http://schemas.microsoft.com/office/drawing/2014/main" id="{7AB244B4-7495-44CC-864A-D5CD7631017D}"/>
                  </a:ext>
                </a:extLst>
              </p:cNvPr>
              <p:cNvSpPr>
                <a:spLocks/>
              </p:cNvSpPr>
              <p:nvPr/>
            </p:nvSpPr>
            <p:spPr bwMode="auto">
              <a:xfrm>
                <a:off x="7225" y="2935"/>
                <a:ext cx="69" cy="86"/>
              </a:xfrm>
              <a:custGeom>
                <a:avLst/>
                <a:gdLst>
                  <a:gd name="T0" fmla="*/ 25 w 29"/>
                  <a:gd name="T1" fmla="*/ 33 h 36"/>
                  <a:gd name="T2" fmla="*/ 6 w 29"/>
                  <a:gd name="T3" fmla="*/ 20 h 36"/>
                  <a:gd name="T4" fmla="*/ 12 w 29"/>
                  <a:gd name="T5" fmla="*/ 11 h 36"/>
                  <a:gd name="T6" fmla="*/ 23 w 29"/>
                  <a:gd name="T7" fmla="*/ 11 h 36"/>
                  <a:gd name="T8" fmla="*/ 25 w 29"/>
                  <a:gd name="T9" fmla="*/ 33 h 36"/>
                </a:gdLst>
                <a:ahLst/>
                <a:cxnLst>
                  <a:cxn ang="0">
                    <a:pos x="T0" y="T1"/>
                  </a:cxn>
                  <a:cxn ang="0">
                    <a:pos x="T2" y="T3"/>
                  </a:cxn>
                  <a:cxn ang="0">
                    <a:pos x="T4" y="T5"/>
                  </a:cxn>
                  <a:cxn ang="0">
                    <a:pos x="T6" y="T7"/>
                  </a:cxn>
                  <a:cxn ang="0">
                    <a:pos x="T8" y="T9"/>
                  </a:cxn>
                </a:cxnLst>
                <a:rect l="0" t="0" r="r" b="b"/>
                <a:pathLst>
                  <a:path w="29" h="36">
                    <a:moveTo>
                      <a:pt x="25" y="33"/>
                    </a:moveTo>
                    <a:cubicBezTo>
                      <a:pt x="20" y="36"/>
                      <a:pt x="10" y="29"/>
                      <a:pt x="6" y="20"/>
                    </a:cubicBezTo>
                    <a:cubicBezTo>
                      <a:pt x="0" y="10"/>
                      <a:pt x="4" y="9"/>
                      <a:pt x="12" y="11"/>
                    </a:cubicBezTo>
                    <a:cubicBezTo>
                      <a:pt x="13" y="1"/>
                      <a:pt x="17" y="0"/>
                      <a:pt x="23" y="11"/>
                    </a:cubicBezTo>
                    <a:cubicBezTo>
                      <a:pt x="27" y="18"/>
                      <a:pt x="29" y="30"/>
                      <a:pt x="25" y="3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5" name="Freeform 950">
                <a:extLst>
                  <a:ext uri="{FF2B5EF4-FFF2-40B4-BE49-F238E27FC236}">
                    <a16:creationId xmlns:a16="http://schemas.microsoft.com/office/drawing/2014/main" id="{31010AB7-F598-48EA-A4E0-FAB2EC1E3A26}"/>
                  </a:ext>
                </a:extLst>
              </p:cNvPr>
              <p:cNvSpPr>
                <a:spLocks/>
              </p:cNvSpPr>
              <p:nvPr/>
            </p:nvSpPr>
            <p:spPr bwMode="auto">
              <a:xfrm>
                <a:off x="7037" y="2952"/>
                <a:ext cx="69" cy="85"/>
              </a:xfrm>
              <a:custGeom>
                <a:avLst/>
                <a:gdLst>
                  <a:gd name="T0" fmla="*/ 25 w 29"/>
                  <a:gd name="T1" fmla="*/ 33 h 36"/>
                  <a:gd name="T2" fmla="*/ 6 w 29"/>
                  <a:gd name="T3" fmla="*/ 21 h 36"/>
                  <a:gd name="T4" fmla="*/ 12 w 29"/>
                  <a:gd name="T5" fmla="*/ 11 h 36"/>
                  <a:gd name="T6" fmla="*/ 24 w 29"/>
                  <a:gd name="T7" fmla="*/ 11 h 36"/>
                  <a:gd name="T8" fmla="*/ 25 w 29"/>
                  <a:gd name="T9" fmla="*/ 33 h 36"/>
                </a:gdLst>
                <a:ahLst/>
                <a:cxnLst>
                  <a:cxn ang="0">
                    <a:pos x="T0" y="T1"/>
                  </a:cxn>
                  <a:cxn ang="0">
                    <a:pos x="T2" y="T3"/>
                  </a:cxn>
                  <a:cxn ang="0">
                    <a:pos x="T4" y="T5"/>
                  </a:cxn>
                  <a:cxn ang="0">
                    <a:pos x="T6" y="T7"/>
                  </a:cxn>
                  <a:cxn ang="0">
                    <a:pos x="T8" y="T9"/>
                  </a:cxn>
                </a:cxnLst>
                <a:rect l="0" t="0" r="r" b="b"/>
                <a:pathLst>
                  <a:path w="29" h="36">
                    <a:moveTo>
                      <a:pt x="25" y="33"/>
                    </a:moveTo>
                    <a:cubicBezTo>
                      <a:pt x="21" y="36"/>
                      <a:pt x="11" y="30"/>
                      <a:pt x="6" y="21"/>
                    </a:cubicBezTo>
                    <a:cubicBezTo>
                      <a:pt x="0" y="10"/>
                      <a:pt x="5" y="10"/>
                      <a:pt x="12" y="11"/>
                    </a:cubicBezTo>
                    <a:cubicBezTo>
                      <a:pt x="14" y="2"/>
                      <a:pt x="18" y="0"/>
                      <a:pt x="24" y="11"/>
                    </a:cubicBezTo>
                    <a:cubicBezTo>
                      <a:pt x="28" y="19"/>
                      <a:pt x="29" y="30"/>
                      <a:pt x="25" y="3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6" name="Freeform 951">
                <a:extLst>
                  <a:ext uri="{FF2B5EF4-FFF2-40B4-BE49-F238E27FC236}">
                    <a16:creationId xmlns:a16="http://schemas.microsoft.com/office/drawing/2014/main" id="{9A2C8F61-EF7F-4899-B93D-0ABE86FA4E1B}"/>
                  </a:ext>
                </a:extLst>
              </p:cNvPr>
              <p:cNvSpPr>
                <a:spLocks/>
              </p:cNvSpPr>
              <p:nvPr/>
            </p:nvSpPr>
            <p:spPr bwMode="auto">
              <a:xfrm>
                <a:off x="7354" y="2854"/>
                <a:ext cx="90" cy="88"/>
              </a:xfrm>
              <a:custGeom>
                <a:avLst/>
                <a:gdLst>
                  <a:gd name="T0" fmla="*/ 3 w 38"/>
                  <a:gd name="T1" fmla="*/ 32 h 37"/>
                  <a:gd name="T2" fmla="*/ 15 w 38"/>
                  <a:gd name="T3" fmla="*/ 8 h 37"/>
                  <a:gd name="T4" fmla="*/ 26 w 38"/>
                  <a:gd name="T5" fmla="*/ 15 h 37"/>
                  <a:gd name="T6" fmla="*/ 27 w 38"/>
                  <a:gd name="T7" fmla="*/ 29 h 37"/>
                  <a:gd name="T8" fmla="*/ 3 w 38"/>
                  <a:gd name="T9" fmla="*/ 32 h 37"/>
                </a:gdLst>
                <a:ahLst/>
                <a:cxnLst>
                  <a:cxn ang="0">
                    <a:pos x="T0" y="T1"/>
                  </a:cxn>
                  <a:cxn ang="0">
                    <a:pos x="T2" y="T3"/>
                  </a:cxn>
                  <a:cxn ang="0">
                    <a:pos x="T4" y="T5"/>
                  </a:cxn>
                  <a:cxn ang="0">
                    <a:pos x="T6" y="T7"/>
                  </a:cxn>
                  <a:cxn ang="0">
                    <a:pos x="T8" y="T9"/>
                  </a:cxn>
                </a:cxnLst>
                <a:rect l="0" t="0" r="r" b="b"/>
                <a:pathLst>
                  <a:path w="38" h="37">
                    <a:moveTo>
                      <a:pt x="3" y="32"/>
                    </a:moveTo>
                    <a:cubicBezTo>
                      <a:pt x="0" y="27"/>
                      <a:pt x="6" y="14"/>
                      <a:pt x="15" y="8"/>
                    </a:cubicBezTo>
                    <a:cubicBezTo>
                      <a:pt x="26" y="0"/>
                      <a:pt x="27" y="6"/>
                      <a:pt x="26" y="15"/>
                    </a:cubicBezTo>
                    <a:cubicBezTo>
                      <a:pt x="36" y="17"/>
                      <a:pt x="38" y="22"/>
                      <a:pt x="27" y="29"/>
                    </a:cubicBezTo>
                    <a:cubicBezTo>
                      <a:pt x="19" y="34"/>
                      <a:pt x="7" y="37"/>
                      <a:pt x="3" y="3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7" name="Freeform 952">
                <a:extLst>
                  <a:ext uri="{FF2B5EF4-FFF2-40B4-BE49-F238E27FC236}">
                    <a16:creationId xmlns:a16="http://schemas.microsoft.com/office/drawing/2014/main" id="{487DD5DC-45D6-4777-8522-D81BD8B6B071}"/>
                  </a:ext>
                </a:extLst>
              </p:cNvPr>
              <p:cNvSpPr>
                <a:spLocks/>
              </p:cNvSpPr>
              <p:nvPr/>
            </p:nvSpPr>
            <p:spPr bwMode="auto">
              <a:xfrm>
                <a:off x="7122" y="2916"/>
                <a:ext cx="93" cy="86"/>
              </a:xfrm>
              <a:custGeom>
                <a:avLst/>
                <a:gdLst>
                  <a:gd name="T0" fmla="*/ 4 w 39"/>
                  <a:gd name="T1" fmla="*/ 31 h 36"/>
                  <a:gd name="T2" fmla="*/ 15 w 39"/>
                  <a:gd name="T3" fmla="*/ 8 h 36"/>
                  <a:gd name="T4" fmla="*/ 26 w 39"/>
                  <a:gd name="T5" fmla="*/ 14 h 36"/>
                  <a:gd name="T6" fmla="*/ 27 w 39"/>
                  <a:gd name="T7" fmla="*/ 28 h 36"/>
                  <a:gd name="T8" fmla="*/ 4 w 39"/>
                  <a:gd name="T9" fmla="*/ 31 h 36"/>
                </a:gdLst>
                <a:ahLst/>
                <a:cxnLst>
                  <a:cxn ang="0">
                    <a:pos x="T0" y="T1"/>
                  </a:cxn>
                  <a:cxn ang="0">
                    <a:pos x="T2" y="T3"/>
                  </a:cxn>
                  <a:cxn ang="0">
                    <a:pos x="T4" y="T5"/>
                  </a:cxn>
                  <a:cxn ang="0">
                    <a:pos x="T6" y="T7"/>
                  </a:cxn>
                  <a:cxn ang="0">
                    <a:pos x="T8" y="T9"/>
                  </a:cxn>
                </a:cxnLst>
                <a:rect l="0" t="0" r="r" b="b"/>
                <a:pathLst>
                  <a:path w="39" h="36">
                    <a:moveTo>
                      <a:pt x="4" y="31"/>
                    </a:moveTo>
                    <a:cubicBezTo>
                      <a:pt x="0" y="26"/>
                      <a:pt x="6" y="14"/>
                      <a:pt x="15" y="8"/>
                    </a:cubicBezTo>
                    <a:cubicBezTo>
                      <a:pt x="26" y="0"/>
                      <a:pt x="28" y="5"/>
                      <a:pt x="26" y="14"/>
                    </a:cubicBezTo>
                    <a:cubicBezTo>
                      <a:pt x="37" y="16"/>
                      <a:pt x="39" y="21"/>
                      <a:pt x="27" y="28"/>
                    </a:cubicBezTo>
                    <a:cubicBezTo>
                      <a:pt x="20" y="34"/>
                      <a:pt x="7" y="36"/>
                      <a:pt x="4" y="3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8" name="Freeform 953">
                <a:extLst>
                  <a:ext uri="{FF2B5EF4-FFF2-40B4-BE49-F238E27FC236}">
                    <a16:creationId xmlns:a16="http://schemas.microsoft.com/office/drawing/2014/main" id="{1C315130-AFD3-42B7-80AC-AEFF1F37822B}"/>
                  </a:ext>
                </a:extLst>
              </p:cNvPr>
              <p:cNvSpPr>
                <a:spLocks/>
              </p:cNvSpPr>
              <p:nvPr/>
            </p:nvSpPr>
            <p:spPr bwMode="auto">
              <a:xfrm>
                <a:off x="7428" y="3066"/>
                <a:ext cx="83" cy="69"/>
              </a:xfrm>
              <a:custGeom>
                <a:avLst/>
                <a:gdLst>
                  <a:gd name="T0" fmla="*/ 2 w 35"/>
                  <a:gd name="T1" fmla="*/ 4 h 29"/>
                  <a:gd name="T2" fmla="*/ 24 w 35"/>
                  <a:gd name="T3" fmla="*/ 5 h 29"/>
                  <a:gd name="T4" fmla="*/ 24 w 35"/>
                  <a:gd name="T5" fmla="*/ 16 h 29"/>
                  <a:gd name="T6" fmla="*/ 14 w 35"/>
                  <a:gd name="T7" fmla="*/ 23 h 29"/>
                  <a:gd name="T8" fmla="*/ 2 w 35"/>
                  <a:gd name="T9" fmla="*/ 4 h 29"/>
                </a:gdLst>
                <a:ahLst/>
                <a:cxnLst>
                  <a:cxn ang="0">
                    <a:pos x="T0" y="T1"/>
                  </a:cxn>
                  <a:cxn ang="0">
                    <a:pos x="T2" y="T3"/>
                  </a:cxn>
                  <a:cxn ang="0">
                    <a:pos x="T4" y="T5"/>
                  </a:cxn>
                  <a:cxn ang="0">
                    <a:pos x="T6" y="T7"/>
                  </a:cxn>
                  <a:cxn ang="0">
                    <a:pos x="T8" y="T9"/>
                  </a:cxn>
                </a:cxnLst>
                <a:rect l="0" t="0" r="r" b="b"/>
                <a:pathLst>
                  <a:path w="35" h="29">
                    <a:moveTo>
                      <a:pt x="2" y="4"/>
                    </a:moveTo>
                    <a:cubicBezTo>
                      <a:pt x="5" y="0"/>
                      <a:pt x="16" y="0"/>
                      <a:pt x="24" y="5"/>
                    </a:cubicBezTo>
                    <a:cubicBezTo>
                      <a:pt x="35" y="11"/>
                      <a:pt x="31" y="14"/>
                      <a:pt x="24" y="16"/>
                    </a:cubicBezTo>
                    <a:cubicBezTo>
                      <a:pt x="27" y="25"/>
                      <a:pt x="25" y="29"/>
                      <a:pt x="14" y="23"/>
                    </a:cubicBezTo>
                    <a:cubicBezTo>
                      <a:pt x="7" y="18"/>
                      <a:pt x="0" y="9"/>
                      <a:pt x="2" y="4"/>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9" name="Freeform 954">
                <a:extLst>
                  <a:ext uri="{FF2B5EF4-FFF2-40B4-BE49-F238E27FC236}">
                    <a16:creationId xmlns:a16="http://schemas.microsoft.com/office/drawing/2014/main" id="{0DC117E6-8766-48D7-ABBC-0A82F7DF5AEC}"/>
                  </a:ext>
                </a:extLst>
              </p:cNvPr>
              <p:cNvSpPr>
                <a:spLocks/>
              </p:cNvSpPr>
              <p:nvPr/>
            </p:nvSpPr>
            <p:spPr bwMode="auto">
              <a:xfrm>
                <a:off x="7397" y="3021"/>
                <a:ext cx="52" cy="47"/>
              </a:xfrm>
              <a:custGeom>
                <a:avLst/>
                <a:gdLst>
                  <a:gd name="T0" fmla="*/ 2 w 22"/>
                  <a:gd name="T1" fmla="*/ 17 h 20"/>
                  <a:gd name="T2" fmla="*/ 9 w 22"/>
                  <a:gd name="T3" fmla="*/ 4 h 20"/>
                  <a:gd name="T4" fmla="*/ 15 w 22"/>
                  <a:gd name="T5" fmla="*/ 9 h 20"/>
                  <a:gd name="T6" fmla="*/ 15 w 22"/>
                  <a:gd name="T7" fmla="*/ 16 h 20"/>
                  <a:gd name="T8" fmla="*/ 2 w 22"/>
                  <a:gd name="T9" fmla="*/ 17 h 20"/>
                </a:gdLst>
                <a:ahLst/>
                <a:cxnLst>
                  <a:cxn ang="0">
                    <a:pos x="T0" y="T1"/>
                  </a:cxn>
                  <a:cxn ang="0">
                    <a:pos x="T2" y="T3"/>
                  </a:cxn>
                  <a:cxn ang="0">
                    <a:pos x="T4" y="T5"/>
                  </a:cxn>
                  <a:cxn ang="0">
                    <a:pos x="T6" y="T7"/>
                  </a:cxn>
                  <a:cxn ang="0">
                    <a:pos x="T8" y="T9"/>
                  </a:cxn>
                </a:cxnLst>
                <a:rect l="0" t="0" r="r" b="b"/>
                <a:pathLst>
                  <a:path w="22" h="20">
                    <a:moveTo>
                      <a:pt x="2" y="17"/>
                    </a:moveTo>
                    <a:cubicBezTo>
                      <a:pt x="0" y="14"/>
                      <a:pt x="4" y="7"/>
                      <a:pt x="9" y="4"/>
                    </a:cubicBezTo>
                    <a:cubicBezTo>
                      <a:pt x="16" y="0"/>
                      <a:pt x="16" y="4"/>
                      <a:pt x="15" y="9"/>
                    </a:cubicBezTo>
                    <a:cubicBezTo>
                      <a:pt x="21" y="10"/>
                      <a:pt x="22" y="13"/>
                      <a:pt x="15" y="16"/>
                    </a:cubicBezTo>
                    <a:cubicBezTo>
                      <a:pt x="11" y="19"/>
                      <a:pt x="4" y="20"/>
                      <a:pt x="2" y="1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0" name="Freeform 955">
                <a:extLst>
                  <a:ext uri="{FF2B5EF4-FFF2-40B4-BE49-F238E27FC236}">
                    <a16:creationId xmlns:a16="http://schemas.microsoft.com/office/drawing/2014/main" id="{D682D4DD-47C3-4A27-8507-E96B6C5FA8BC}"/>
                  </a:ext>
                </a:extLst>
              </p:cNvPr>
              <p:cNvSpPr>
                <a:spLocks/>
              </p:cNvSpPr>
              <p:nvPr/>
            </p:nvSpPr>
            <p:spPr bwMode="auto">
              <a:xfrm>
                <a:off x="7170" y="3109"/>
                <a:ext cx="38" cy="52"/>
              </a:xfrm>
              <a:custGeom>
                <a:avLst/>
                <a:gdLst>
                  <a:gd name="T0" fmla="*/ 11 w 16"/>
                  <a:gd name="T1" fmla="*/ 0 h 22"/>
                  <a:gd name="T2" fmla="*/ 15 w 16"/>
                  <a:gd name="T3" fmla="*/ 15 h 22"/>
                  <a:gd name="T4" fmla="*/ 8 w 16"/>
                  <a:gd name="T5" fmla="*/ 16 h 22"/>
                  <a:gd name="T6" fmla="*/ 2 w 16"/>
                  <a:gd name="T7" fmla="*/ 11 h 22"/>
                  <a:gd name="T8" fmla="*/ 11 w 16"/>
                  <a:gd name="T9" fmla="*/ 0 h 22"/>
                </a:gdLst>
                <a:ahLst/>
                <a:cxnLst>
                  <a:cxn ang="0">
                    <a:pos x="T0" y="T1"/>
                  </a:cxn>
                  <a:cxn ang="0">
                    <a:pos x="T2" y="T3"/>
                  </a:cxn>
                  <a:cxn ang="0">
                    <a:pos x="T4" y="T5"/>
                  </a:cxn>
                  <a:cxn ang="0">
                    <a:pos x="T6" y="T7"/>
                  </a:cxn>
                  <a:cxn ang="0">
                    <a:pos x="T8" y="T9"/>
                  </a:cxn>
                </a:cxnLst>
                <a:rect l="0" t="0" r="r" b="b"/>
                <a:pathLst>
                  <a:path w="16" h="22">
                    <a:moveTo>
                      <a:pt x="11" y="0"/>
                    </a:moveTo>
                    <a:cubicBezTo>
                      <a:pt x="15" y="1"/>
                      <a:pt x="16" y="9"/>
                      <a:pt x="15" y="15"/>
                    </a:cubicBezTo>
                    <a:cubicBezTo>
                      <a:pt x="13" y="22"/>
                      <a:pt x="10" y="21"/>
                      <a:pt x="8" y="16"/>
                    </a:cubicBezTo>
                    <a:cubicBezTo>
                      <a:pt x="3" y="19"/>
                      <a:pt x="0" y="18"/>
                      <a:pt x="2" y="11"/>
                    </a:cubicBezTo>
                    <a:cubicBezTo>
                      <a:pt x="4" y="5"/>
                      <a:pt x="8" y="0"/>
                      <a:pt x="11" y="0"/>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1" name="Freeform 956">
                <a:extLst>
                  <a:ext uri="{FF2B5EF4-FFF2-40B4-BE49-F238E27FC236}">
                    <a16:creationId xmlns:a16="http://schemas.microsoft.com/office/drawing/2014/main" id="{9A26D742-6352-4CEC-9E34-22A8E68ECA13}"/>
                  </a:ext>
                </a:extLst>
              </p:cNvPr>
              <p:cNvSpPr>
                <a:spLocks/>
              </p:cNvSpPr>
              <p:nvPr/>
            </p:nvSpPr>
            <p:spPr bwMode="auto">
              <a:xfrm>
                <a:off x="7328" y="3116"/>
                <a:ext cx="100" cy="76"/>
              </a:xfrm>
              <a:custGeom>
                <a:avLst/>
                <a:gdLst>
                  <a:gd name="T0" fmla="*/ 1 w 42"/>
                  <a:gd name="T1" fmla="*/ 12 h 32"/>
                  <a:gd name="T2" fmla="*/ 27 w 42"/>
                  <a:gd name="T3" fmla="*/ 3 h 32"/>
                  <a:gd name="T4" fmla="*/ 32 w 42"/>
                  <a:gd name="T5" fmla="*/ 17 h 32"/>
                  <a:gd name="T6" fmla="*/ 23 w 42"/>
                  <a:gd name="T7" fmla="*/ 29 h 32"/>
                  <a:gd name="T8" fmla="*/ 1 w 42"/>
                  <a:gd name="T9" fmla="*/ 12 h 32"/>
                </a:gdLst>
                <a:ahLst/>
                <a:cxnLst>
                  <a:cxn ang="0">
                    <a:pos x="T0" y="T1"/>
                  </a:cxn>
                  <a:cxn ang="0">
                    <a:pos x="T2" y="T3"/>
                  </a:cxn>
                  <a:cxn ang="0">
                    <a:pos x="T4" y="T5"/>
                  </a:cxn>
                  <a:cxn ang="0">
                    <a:pos x="T6" y="T7"/>
                  </a:cxn>
                  <a:cxn ang="0">
                    <a:pos x="T8" y="T9"/>
                  </a:cxn>
                </a:cxnLst>
                <a:rect l="0" t="0" r="r" b="b"/>
                <a:pathLst>
                  <a:path w="42" h="32">
                    <a:moveTo>
                      <a:pt x="1" y="12"/>
                    </a:moveTo>
                    <a:cubicBezTo>
                      <a:pt x="2" y="5"/>
                      <a:pt x="15" y="0"/>
                      <a:pt x="27" y="3"/>
                    </a:cubicBezTo>
                    <a:cubicBezTo>
                      <a:pt x="42" y="5"/>
                      <a:pt x="39" y="11"/>
                      <a:pt x="32" y="17"/>
                    </a:cubicBezTo>
                    <a:cubicBezTo>
                      <a:pt x="39" y="26"/>
                      <a:pt x="37" y="32"/>
                      <a:pt x="23" y="29"/>
                    </a:cubicBezTo>
                    <a:cubicBezTo>
                      <a:pt x="13" y="27"/>
                      <a:pt x="0" y="19"/>
                      <a:pt x="1" y="1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2" name="Freeform 957">
                <a:extLst>
                  <a:ext uri="{FF2B5EF4-FFF2-40B4-BE49-F238E27FC236}">
                    <a16:creationId xmlns:a16="http://schemas.microsoft.com/office/drawing/2014/main" id="{BB989C93-E69E-4E11-8E98-7889F7B8822E}"/>
                  </a:ext>
                </a:extLst>
              </p:cNvPr>
              <p:cNvSpPr>
                <a:spLocks/>
              </p:cNvSpPr>
              <p:nvPr/>
            </p:nvSpPr>
            <p:spPr bwMode="auto">
              <a:xfrm>
                <a:off x="7227" y="3068"/>
                <a:ext cx="81" cy="67"/>
              </a:xfrm>
              <a:custGeom>
                <a:avLst/>
                <a:gdLst>
                  <a:gd name="T0" fmla="*/ 2 w 34"/>
                  <a:gd name="T1" fmla="*/ 23 h 28"/>
                  <a:gd name="T2" fmla="*/ 16 w 34"/>
                  <a:gd name="T3" fmla="*/ 5 h 28"/>
                  <a:gd name="T4" fmla="*/ 25 w 34"/>
                  <a:gd name="T5" fmla="*/ 13 h 28"/>
                  <a:gd name="T6" fmla="*/ 23 w 34"/>
                  <a:gd name="T7" fmla="*/ 25 h 28"/>
                  <a:gd name="T8" fmla="*/ 2 w 34"/>
                  <a:gd name="T9" fmla="*/ 23 h 28"/>
                </a:gdLst>
                <a:ahLst/>
                <a:cxnLst>
                  <a:cxn ang="0">
                    <a:pos x="T0" y="T1"/>
                  </a:cxn>
                  <a:cxn ang="0">
                    <a:pos x="T2" y="T3"/>
                  </a:cxn>
                  <a:cxn ang="0">
                    <a:pos x="T4" y="T5"/>
                  </a:cxn>
                  <a:cxn ang="0">
                    <a:pos x="T6" y="T7"/>
                  </a:cxn>
                  <a:cxn ang="0">
                    <a:pos x="T8" y="T9"/>
                  </a:cxn>
                </a:cxnLst>
                <a:rect l="0" t="0" r="r" b="b"/>
                <a:pathLst>
                  <a:path w="34" h="28">
                    <a:moveTo>
                      <a:pt x="2" y="23"/>
                    </a:moveTo>
                    <a:cubicBezTo>
                      <a:pt x="0" y="18"/>
                      <a:pt x="7" y="8"/>
                      <a:pt x="16" y="5"/>
                    </a:cubicBezTo>
                    <a:cubicBezTo>
                      <a:pt x="27" y="0"/>
                      <a:pt x="27" y="5"/>
                      <a:pt x="25" y="13"/>
                    </a:cubicBezTo>
                    <a:cubicBezTo>
                      <a:pt x="33" y="16"/>
                      <a:pt x="34" y="21"/>
                      <a:pt x="23" y="25"/>
                    </a:cubicBezTo>
                    <a:cubicBezTo>
                      <a:pt x="15" y="28"/>
                      <a:pt x="4" y="28"/>
                      <a:pt x="2" y="2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3" name="Freeform 958">
                <a:extLst>
                  <a:ext uri="{FF2B5EF4-FFF2-40B4-BE49-F238E27FC236}">
                    <a16:creationId xmlns:a16="http://schemas.microsoft.com/office/drawing/2014/main" id="{CF9EF91F-3998-493C-9649-5FE94A06206C}"/>
                  </a:ext>
                </a:extLst>
              </p:cNvPr>
              <p:cNvSpPr>
                <a:spLocks/>
              </p:cNvSpPr>
              <p:nvPr/>
            </p:nvSpPr>
            <p:spPr bwMode="auto">
              <a:xfrm>
                <a:off x="7275" y="3137"/>
                <a:ext cx="55" cy="74"/>
              </a:xfrm>
              <a:custGeom>
                <a:avLst/>
                <a:gdLst>
                  <a:gd name="T0" fmla="*/ 4 w 23"/>
                  <a:gd name="T1" fmla="*/ 2 h 31"/>
                  <a:gd name="T2" fmla="*/ 19 w 23"/>
                  <a:gd name="T3" fmla="*/ 15 h 31"/>
                  <a:gd name="T4" fmla="*/ 13 w 23"/>
                  <a:gd name="T5" fmla="*/ 23 h 31"/>
                  <a:gd name="T6" fmla="*/ 3 w 23"/>
                  <a:gd name="T7" fmla="*/ 21 h 31"/>
                  <a:gd name="T8" fmla="*/ 4 w 23"/>
                  <a:gd name="T9" fmla="*/ 2 h 31"/>
                </a:gdLst>
                <a:ahLst/>
                <a:cxnLst>
                  <a:cxn ang="0">
                    <a:pos x="T0" y="T1"/>
                  </a:cxn>
                  <a:cxn ang="0">
                    <a:pos x="T2" y="T3"/>
                  </a:cxn>
                  <a:cxn ang="0">
                    <a:pos x="T4" y="T5"/>
                  </a:cxn>
                  <a:cxn ang="0">
                    <a:pos x="T6" y="T7"/>
                  </a:cxn>
                  <a:cxn ang="0">
                    <a:pos x="T8" y="T9"/>
                  </a:cxn>
                </a:cxnLst>
                <a:rect l="0" t="0" r="r" b="b"/>
                <a:pathLst>
                  <a:path w="23" h="31">
                    <a:moveTo>
                      <a:pt x="4" y="2"/>
                    </a:moveTo>
                    <a:cubicBezTo>
                      <a:pt x="8" y="0"/>
                      <a:pt x="16" y="7"/>
                      <a:pt x="19" y="15"/>
                    </a:cubicBezTo>
                    <a:cubicBezTo>
                      <a:pt x="23" y="25"/>
                      <a:pt x="19" y="25"/>
                      <a:pt x="13" y="23"/>
                    </a:cubicBezTo>
                    <a:cubicBezTo>
                      <a:pt x="11" y="30"/>
                      <a:pt x="7" y="31"/>
                      <a:pt x="3" y="21"/>
                    </a:cubicBezTo>
                    <a:cubicBezTo>
                      <a:pt x="1" y="14"/>
                      <a:pt x="0" y="4"/>
                      <a:pt x="4" y="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4" name="Freeform 959">
                <a:extLst>
                  <a:ext uri="{FF2B5EF4-FFF2-40B4-BE49-F238E27FC236}">
                    <a16:creationId xmlns:a16="http://schemas.microsoft.com/office/drawing/2014/main" id="{5AAA167B-AB3A-4281-8496-FAF5506CB20B}"/>
                  </a:ext>
                </a:extLst>
              </p:cNvPr>
              <p:cNvSpPr>
                <a:spLocks/>
              </p:cNvSpPr>
              <p:nvPr/>
            </p:nvSpPr>
            <p:spPr bwMode="auto">
              <a:xfrm>
                <a:off x="7511" y="3056"/>
                <a:ext cx="43" cy="65"/>
              </a:xfrm>
              <a:custGeom>
                <a:avLst/>
                <a:gdLst>
                  <a:gd name="T0" fmla="*/ 5 w 18"/>
                  <a:gd name="T1" fmla="*/ 1 h 27"/>
                  <a:gd name="T2" fmla="*/ 16 w 18"/>
                  <a:gd name="T3" fmla="*/ 15 h 27"/>
                  <a:gd name="T4" fmla="*/ 10 w 18"/>
                  <a:gd name="T5" fmla="*/ 20 h 27"/>
                  <a:gd name="T6" fmla="*/ 1 w 18"/>
                  <a:gd name="T7" fmla="*/ 17 h 27"/>
                  <a:gd name="T8" fmla="*/ 5 w 18"/>
                  <a:gd name="T9" fmla="*/ 1 h 27"/>
                </a:gdLst>
                <a:ahLst/>
                <a:cxnLst>
                  <a:cxn ang="0">
                    <a:pos x="T0" y="T1"/>
                  </a:cxn>
                  <a:cxn ang="0">
                    <a:pos x="T2" y="T3"/>
                  </a:cxn>
                  <a:cxn ang="0">
                    <a:pos x="T4" y="T5"/>
                  </a:cxn>
                  <a:cxn ang="0">
                    <a:pos x="T6" y="T7"/>
                  </a:cxn>
                  <a:cxn ang="0">
                    <a:pos x="T8" y="T9"/>
                  </a:cxn>
                </a:cxnLst>
                <a:rect l="0" t="0" r="r" b="b"/>
                <a:pathLst>
                  <a:path w="18" h="27">
                    <a:moveTo>
                      <a:pt x="5" y="1"/>
                    </a:moveTo>
                    <a:cubicBezTo>
                      <a:pt x="9" y="0"/>
                      <a:pt x="15" y="7"/>
                      <a:pt x="16" y="15"/>
                    </a:cubicBezTo>
                    <a:cubicBezTo>
                      <a:pt x="18" y="24"/>
                      <a:pt x="15" y="23"/>
                      <a:pt x="10" y="20"/>
                    </a:cubicBezTo>
                    <a:cubicBezTo>
                      <a:pt x="6" y="27"/>
                      <a:pt x="3" y="27"/>
                      <a:pt x="1" y="17"/>
                    </a:cubicBezTo>
                    <a:cubicBezTo>
                      <a:pt x="0" y="11"/>
                      <a:pt x="1" y="2"/>
                      <a:pt x="5"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5" name="Freeform 960">
                <a:extLst>
                  <a:ext uri="{FF2B5EF4-FFF2-40B4-BE49-F238E27FC236}">
                    <a16:creationId xmlns:a16="http://schemas.microsoft.com/office/drawing/2014/main" id="{4FB6008A-A571-4BB4-8C06-0CD430BACA10}"/>
                  </a:ext>
                </a:extLst>
              </p:cNvPr>
              <p:cNvSpPr>
                <a:spLocks/>
              </p:cNvSpPr>
              <p:nvPr/>
            </p:nvSpPr>
            <p:spPr bwMode="auto">
              <a:xfrm>
                <a:off x="7549" y="3061"/>
                <a:ext cx="81" cy="72"/>
              </a:xfrm>
              <a:custGeom>
                <a:avLst/>
                <a:gdLst>
                  <a:gd name="T0" fmla="*/ 2 w 34"/>
                  <a:gd name="T1" fmla="*/ 5 h 30"/>
                  <a:gd name="T2" fmla="*/ 24 w 34"/>
                  <a:gd name="T3" fmla="*/ 6 h 30"/>
                  <a:gd name="T4" fmla="*/ 24 w 34"/>
                  <a:gd name="T5" fmla="*/ 18 h 30"/>
                  <a:gd name="T6" fmla="*/ 14 w 34"/>
                  <a:gd name="T7" fmla="*/ 24 h 30"/>
                  <a:gd name="T8" fmla="*/ 2 w 34"/>
                  <a:gd name="T9" fmla="*/ 5 h 30"/>
                </a:gdLst>
                <a:ahLst/>
                <a:cxnLst>
                  <a:cxn ang="0">
                    <a:pos x="T0" y="T1"/>
                  </a:cxn>
                  <a:cxn ang="0">
                    <a:pos x="T2" y="T3"/>
                  </a:cxn>
                  <a:cxn ang="0">
                    <a:pos x="T4" y="T5"/>
                  </a:cxn>
                  <a:cxn ang="0">
                    <a:pos x="T6" y="T7"/>
                  </a:cxn>
                  <a:cxn ang="0">
                    <a:pos x="T8" y="T9"/>
                  </a:cxn>
                </a:cxnLst>
                <a:rect l="0" t="0" r="r" b="b"/>
                <a:pathLst>
                  <a:path w="34" h="30">
                    <a:moveTo>
                      <a:pt x="2" y="5"/>
                    </a:moveTo>
                    <a:cubicBezTo>
                      <a:pt x="5" y="0"/>
                      <a:pt x="16" y="1"/>
                      <a:pt x="24" y="6"/>
                    </a:cubicBezTo>
                    <a:cubicBezTo>
                      <a:pt x="34" y="13"/>
                      <a:pt x="31" y="16"/>
                      <a:pt x="24" y="18"/>
                    </a:cubicBezTo>
                    <a:cubicBezTo>
                      <a:pt x="26" y="27"/>
                      <a:pt x="24" y="30"/>
                      <a:pt x="14" y="24"/>
                    </a:cubicBezTo>
                    <a:cubicBezTo>
                      <a:pt x="7" y="19"/>
                      <a:pt x="0" y="10"/>
                      <a:pt x="2" y="5"/>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6" name="Freeform 961">
                <a:extLst>
                  <a:ext uri="{FF2B5EF4-FFF2-40B4-BE49-F238E27FC236}">
                    <a16:creationId xmlns:a16="http://schemas.microsoft.com/office/drawing/2014/main" id="{A4E928F7-80E6-4FB7-98F0-15E8FB85FC93}"/>
                  </a:ext>
                </a:extLst>
              </p:cNvPr>
              <p:cNvSpPr>
                <a:spLocks noEditPoints="1"/>
              </p:cNvSpPr>
              <p:nvPr/>
            </p:nvSpPr>
            <p:spPr bwMode="auto">
              <a:xfrm>
                <a:off x="6598" y="3666"/>
                <a:ext cx="236" cy="646"/>
              </a:xfrm>
              <a:custGeom>
                <a:avLst/>
                <a:gdLst>
                  <a:gd name="T0" fmla="*/ 43 w 99"/>
                  <a:gd name="T1" fmla="*/ 74 h 271"/>
                  <a:gd name="T2" fmla="*/ 47 w 99"/>
                  <a:gd name="T3" fmla="*/ 149 h 271"/>
                  <a:gd name="T4" fmla="*/ 34 w 99"/>
                  <a:gd name="T5" fmla="*/ 158 h 271"/>
                  <a:gd name="T6" fmla="*/ 11 w 99"/>
                  <a:gd name="T7" fmla="*/ 199 h 271"/>
                  <a:gd name="T8" fmla="*/ 13 w 99"/>
                  <a:gd name="T9" fmla="*/ 199 h 271"/>
                  <a:gd name="T10" fmla="*/ 14 w 99"/>
                  <a:gd name="T11" fmla="*/ 197 h 271"/>
                  <a:gd name="T12" fmla="*/ 43 w 99"/>
                  <a:gd name="T13" fmla="*/ 155 h 271"/>
                  <a:gd name="T14" fmla="*/ 47 w 99"/>
                  <a:gd name="T15" fmla="*/ 152 h 271"/>
                  <a:gd name="T16" fmla="*/ 62 w 99"/>
                  <a:gd name="T17" fmla="*/ 232 h 271"/>
                  <a:gd name="T18" fmla="*/ 59 w 99"/>
                  <a:gd name="T19" fmla="*/ 235 h 271"/>
                  <a:gd name="T20" fmla="*/ 40 w 99"/>
                  <a:gd name="T21" fmla="*/ 269 h 271"/>
                  <a:gd name="T22" fmla="*/ 41 w 99"/>
                  <a:gd name="T23" fmla="*/ 269 h 271"/>
                  <a:gd name="T24" fmla="*/ 62 w 99"/>
                  <a:gd name="T25" fmla="*/ 237 h 271"/>
                  <a:gd name="T26" fmla="*/ 63 w 99"/>
                  <a:gd name="T27" fmla="*/ 236 h 271"/>
                  <a:gd name="T28" fmla="*/ 67 w 99"/>
                  <a:gd name="T29" fmla="*/ 255 h 271"/>
                  <a:gd name="T30" fmla="*/ 69 w 99"/>
                  <a:gd name="T31" fmla="*/ 256 h 271"/>
                  <a:gd name="T32" fmla="*/ 70 w 99"/>
                  <a:gd name="T33" fmla="*/ 254 h 271"/>
                  <a:gd name="T34" fmla="*/ 63 w 99"/>
                  <a:gd name="T35" fmla="*/ 223 h 271"/>
                  <a:gd name="T36" fmla="*/ 93 w 99"/>
                  <a:gd name="T37" fmla="*/ 242 h 271"/>
                  <a:gd name="T38" fmla="*/ 96 w 99"/>
                  <a:gd name="T39" fmla="*/ 245 h 271"/>
                  <a:gd name="T40" fmla="*/ 98 w 99"/>
                  <a:gd name="T41" fmla="*/ 244 h 271"/>
                  <a:gd name="T42" fmla="*/ 69 w 99"/>
                  <a:gd name="T43" fmla="*/ 222 h 271"/>
                  <a:gd name="T44" fmla="*/ 62 w 99"/>
                  <a:gd name="T45" fmla="*/ 219 h 271"/>
                  <a:gd name="T46" fmla="*/ 62 w 99"/>
                  <a:gd name="T47" fmla="*/ 219 h 271"/>
                  <a:gd name="T48" fmla="*/ 55 w 99"/>
                  <a:gd name="T49" fmla="*/ 182 h 271"/>
                  <a:gd name="T50" fmla="*/ 56 w 99"/>
                  <a:gd name="T51" fmla="*/ 182 h 271"/>
                  <a:gd name="T52" fmla="*/ 82 w 99"/>
                  <a:gd name="T53" fmla="*/ 206 h 271"/>
                  <a:gd name="T54" fmla="*/ 84 w 99"/>
                  <a:gd name="T55" fmla="*/ 205 h 271"/>
                  <a:gd name="T56" fmla="*/ 55 w 99"/>
                  <a:gd name="T57" fmla="*/ 177 h 271"/>
                  <a:gd name="T58" fmla="*/ 54 w 99"/>
                  <a:gd name="T59" fmla="*/ 178 h 271"/>
                  <a:gd name="T60" fmla="*/ 47 w 99"/>
                  <a:gd name="T61" fmla="*/ 110 h 271"/>
                  <a:gd name="T62" fmla="*/ 78 w 99"/>
                  <a:gd name="T63" fmla="*/ 133 h 271"/>
                  <a:gd name="T64" fmla="*/ 96 w 99"/>
                  <a:gd name="T65" fmla="*/ 164 h 271"/>
                  <a:gd name="T66" fmla="*/ 98 w 99"/>
                  <a:gd name="T67" fmla="*/ 166 h 271"/>
                  <a:gd name="T68" fmla="*/ 99 w 99"/>
                  <a:gd name="T69" fmla="*/ 165 h 271"/>
                  <a:gd name="T70" fmla="*/ 68 w 99"/>
                  <a:gd name="T71" fmla="*/ 119 h 271"/>
                  <a:gd name="T72" fmla="*/ 48 w 99"/>
                  <a:gd name="T73" fmla="*/ 107 h 271"/>
                  <a:gd name="T74" fmla="*/ 47 w 99"/>
                  <a:gd name="T75" fmla="*/ 106 h 271"/>
                  <a:gd name="T76" fmla="*/ 49 w 99"/>
                  <a:gd name="T77" fmla="*/ 47 h 271"/>
                  <a:gd name="T78" fmla="*/ 58 w 99"/>
                  <a:gd name="T79" fmla="*/ 4 h 271"/>
                  <a:gd name="T80" fmla="*/ 58 w 99"/>
                  <a:gd name="T81" fmla="*/ 3 h 271"/>
                  <a:gd name="T82" fmla="*/ 57 w 99"/>
                  <a:gd name="T83" fmla="*/ 3 h 271"/>
                  <a:gd name="T84" fmla="*/ 58 w 99"/>
                  <a:gd name="T85" fmla="*/ 3 h 271"/>
                  <a:gd name="T86" fmla="*/ 57 w 99"/>
                  <a:gd name="T87" fmla="*/ 0 h 271"/>
                  <a:gd name="T88" fmla="*/ 54 w 99"/>
                  <a:gd name="T89" fmla="*/ 3 h 271"/>
                  <a:gd name="T90" fmla="*/ 44 w 99"/>
                  <a:gd name="T91" fmla="*/ 60 h 271"/>
                  <a:gd name="T92" fmla="*/ 43 w 99"/>
                  <a:gd name="T93" fmla="*/ 70 h 271"/>
                  <a:gd name="T94" fmla="*/ 1 w 99"/>
                  <a:gd name="T95" fmla="*/ 111 h 271"/>
                  <a:gd name="T96" fmla="*/ 0 w 99"/>
                  <a:gd name="T97" fmla="*/ 114 h 271"/>
                  <a:gd name="T98" fmla="*/ 2 w 99"/>
                  <a:gd name="T99" fmla="*/ 113 h 271"/>
                  <a:gd name="T100" fmla="*/ 43 w 99"/>
                  <a:gd name="T101" fmla="*/ 74 h 271"/>
                  <a:gd name="T102" fmla="*/ 55 w 99"/>
                  <a:gd name="T103" fmla="*/ 2 h 271"/>
                  <a:gd name="T104" fmla="*/ 57 w 99"/>
                  <a:gd name="T105" fmla="*/ 3 h 271"/>
                  <a:gd name="T106" fmla="*/ 55 w 99"/>
                  <a:gd name="T107" fmla="*/ 2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9" h="271">
                    <a:moveTo>
                      <a:pt x="43" y="74"/>
                    </a:moveTo>
                    <a:cubicBezTo>
                      <a:pt x="43" y="99"/>
                      <a:pt x="44" y="124"/>
                      <a:pt x="47" y="149"/>
                    </a:cubicBezTo>
                    <a:cubicBezTo>
                      <a:pt x="43" y="149"/>
                      <a:pt x="39" y="154"/>
                      <a:pt x="34" y="158"/>
                    </a:cubicBezTo>
                    <a:cubicBezTo>
                      <a:pt x="22" y="170"/>
                      <a:pt x="14" y="184"/>
                      <a:pt x="11" y="199"/>
                    </a:cubicBezTo>
                    <a:cubicBezTo>
                      <a:pt x="11" y="199"/>
                      <a:pt x="11" y="201"/>
                      <a:pt x="13" y="199"/>
                    </a:cubicBezTo>
                    <a:cubicBezTo>
                      <a:pt x="13" y="198"/>
                      <a:pt x="13" y="198"/>
                      <a:pt x="14" y="197"/>
                    </a:cubicBezTo>
                    <a:cubicBezTo>
                      <a:pt x="18" y="181"/>
                      <a:pt x="28" y="165"/>
                      <a:pt x="43" y="155"/>
                    </a:cubicBezTo>
                    <a:cubicBezTo>
                      <a:pt x="45" y="153"/>
                      <a:pt x="47" y="152"/>
                      <a:pt x="47" y="152"/>
                    </a:cubicBezTo>
                    <a:cubicBezTo>
                      <a:pt x="51" y="179"/>
                      <a:pt x="56" y="206"/>
                      <a:pt x="62" y="232"/>
                    </a:cubicBezTo>
                    <a:cubicBezTo>
                      <a:pt x="60" y="233"/>
                      <a:pt x="60" y="234"/>
                      <a:pt x="59" y="235"/>
                    </a:cubicBezTo>
                    <a:cubicBezTo>
                      <a:pt x="48" y="244"/>
                      <a:pt x="43" y="257"/>
                      <a:pt x="40" y="269"/>
                    </a:cubicBezTo>
                    <a:cubicBezTo>
                      <a:pt x="40" y="269"/>
                      <a:pt x="39" y="271"/>
                      <a:pt x="41" y="269"/>
                    </a:cubicBezTo>
                    <a:cubicBezTo>
                      <a:pt x="46" y="258"/>
                      <a:pt x="51" y="245"/>
                      <a:pt x="62" y="237"/>
                    </a:cubicBezTo>
                    <a:cubicBezTo>
                      <a:pt x="62" y="236"/>
                      <a:pt x="62" y="236"/>
                      <a:pt x="63" y="236"/>
                    </a:cubicBezTo>
                    <a:cubicBezTo>
                      <a:pt x="64" y="242"/>
                      <a:pt x="66" y="249"/>
                      <a:pt x="67" y="255"/>
                    </a:cubicBezTo>
                    <a:cubicBezTo>
                      <a:pt x="69" y="256"/>
                      <a:pt x="69" y="256"/>
                      <a:pt x="69" y="256"/>
                    </a:cubicBezTo>
                    <a:cubicBezTo>
                      <a:pt x="69" y="255"/>
                      <a:pt x="70" y="255"/>
                      <a:pt x="70" y="254"/>
                    </a:cubicBezTo>
                    <a:cubicBezTo>
                      <a:pt x="67" y="244"/>
                      <a:pt x="65" y="233"/>
                      <a:pt x="63" y="223"/>
                    </a:cubicBezTo>
                    <a:cubicBezTo>
                      <a:pt x="74" y="227"/>
                      <a:pt x="84" y="234"/>
                      <a:pt x="93" y="242"/>
                    </a:cubicBezTo>
                    <a:cubicBezTo>
                      <a:pt x="94" y="243"/>
                      <a:pt x="95" y="244"/>
                      <a:pt x="96" y="245"/>
                    </a:cubicBezTo>
                    <a:cubicBezTo>
                      <a:pt x="96" y="245"/>
                      <a:pt x="97" y="246"/>
                      <a:pt x="98" y="244"/>
                    </a:cubicBezTo>
                    <a:cubicBezTo>
                      <a:pt x="90" y="235"/>
                      <a:pt x="80" y="228"/>
                      <a:pt x="69" y="222"/>
                    </a:cubicBezTo>
                    <a:cubicBezTo>
                      <a:pt x="67" y="221"/>
                      <a:pt x="64" y="220"/>
                      <a:pt x="62" y="219"/>
                    </a:cubicBezTo>
                    <a:cubicBezTo>
                      <a:pt x="62" y="219"/>
                      <a:pt x="62" y="219"/>
                      <a:pt x="62" y="219"/>
                    </a:cubicBezTo>
                    <a:cubicBezTo>
                      <a:pt x="59" y="207"/>
                      <a:pt x="57" y="194"/>
                      <a:pt x="55" y="182"/>
                    </a:cubicBezTo>
                    <a:cubicBezTo>
                      <a:pt x="55" y="182"/>
                      <a:pt x="55" y="182"/>
                      <a:pt x="56" y="182"/>
                    </a:cubicBezTo>
                    <a:cubicBezTo>
                      <a:pt x="66" y="189"/>
                      <a:pt x="76" y="197"/>
                      <a:pt x="82" y="206"/>
                    </a:cubicBezTo>
                    <a:cubicBezTo>
                      <a:pt x="82" y="206"/>
                      <a:pt x="83" y="207"/>
                      <a:pt x="84" y="205"/>
                    </a:cubicBezTo>
                    <a:cubicBezTo>
                      <a:pt x="77" y="194"/>
                      <a:pt x="67" y="185"/>
                      <a:pt x="55" y="177"/>
                    </a:cubicBezTo>
                    <a:cubicBezTo>
                      <a:pt x="54" y="178"/>
                      <a:pt x="54" y="178"/>
                      <a:pt x="54" y="178"/>
                    </a:cubicBezTo>
                    <a:cubicBezTo>
                      <a:pt x="51" y="155"/>
                      <a:pt x="48" y="133"/>
                      <a:pt x="47" y="110"/>
                    </a:cubicBezTo>
                    <a:cubicBezTo>
                      <a:pt x="59" y="116"/>
                      <a:pt x="70" y="123"/>
                      <a:pt x="78" y="133"/>
                    </a:cubicBezTo>
                    <a:cubicBezTo>
                      <a:pt x="86" y="142"/>
                      <a:pt x="91" y="153"/>
                      <a:pt x="96" y="164"/>
                    </a:cubicBezTo>
                    <a:cubicBezTo>
                      <a:pt x="98" y="166"/>
                      <a:pt x="98" y="166"/>
                      <a:pt x="98" y="166"/>
                    </a:cubicBezTo>
                    <a:cubicBezTo>
                      <a:pt x="98" y="166"/>
                      <a:pt x="98" y="167"/>
                      <a:pt x="99" y="165"/>
                    </a:cubicBezTo>
                    <a:cubicBezTo>
                      <a:pt x="91" y="148"/>
                      <a:pt x="83" y="131"/>
                      <a:pt x="68" y="119"/>
                    </a:cubicBezTo>
                    <a:cubicBezTo>
                      <a:pt x="62" y="114"/>
                      <a:pt x="55" y="111"/>
                      <a:pt x="48" y="107"/>
                    </a:cubicBezTo>
                    <a:cubicBezTo>
                      <a:pt x="47" y="106"/>
                      <a:pt x="47" y="106"/>
                      <a:pt x="47" y="106"/>
                    </a:cubicBezTo>
                    <a:cubicBezTo>
                      <a:pt x="46" y="87"/>
                      <a:pt x="47" y="67"/>
                      <a:pt x="49" y="47"/>
                    </a:cubicBezTo>
                    <a:cubicBezTo>
                      <a:pt x="50" y="33"/>
                      <a:pt x="52" y="18"/>
                      <a:pt x="58" y="4"/>
                    </a:cubicBezTo>
                    <a:cubicBezTo>
                      <a:pt x="59" y="2"/>
                      <a:pt x="58" y="2"/>
                      <a:pt x="58" y="3"/>
                    </a:cubicBezTo>
                    <a:cubicBezTo>
                      <a:pt x="58" y="3"/>
                      <a:pt x="57" y="3"/>
                      <a:pt x="57" y="3"/>
                    </a:cubicBezTo>
                    <a:cubicBezTo>
                      <a:pt x="57" y="3"/>
                      <a:pt x="58" y="3"/>
                      <a:pt x="58" y="3"/>
                    </a:cubicBezTo>
                    <a:cubicBezTo>
                      <a:pt x="58" y="2"/>
                      <a:pt x="59" y="0"/>
                      <a:pt x="57" y="0"/>
                    </a:cubicBezTo>
                    <a:cubicBezTo>
                      <a:pt x="57" y="0"/>
                      <a:pt x="55" y="1"/>
                      <a:pt x="54" y="3"/>
                    </a:cubicBezTo>
                    <a:cubicBezTo>
                      <a:pt x="47" y="21"/>
                      <a:pt x="45" y="41"/>
                      <a:pt x="44" y="60"/>
                    </a:cubicBezTo>
                    <a:cubicBezTo>
                      <a:pt x="44" y="63"/>
                      <a:pt x="44" y="66"/>
                      <a:pt x="43" y="70"/>
                    </a:cubicBezTo>
                    <a:cubicBezTo>
                      <a:pt x="26" y="81"/>
                      <a:pt x="11" y="95"/>
                      <a:pt x="1" y="111"/>
                    </a:cubicBezTo>
                    <a:cubicBezTo>
                      <a:pt x="0" y="113"/>
                      <a:pt x="0" y="114"/>
                      <a:pt x="0" y="114"/>
                    </a:cubicBezTo>
                    <a:cubicBezTo>
                      <a:pt x="0" y="114"/>
                      <a:pt x="2" y="114"/>
                      <a:pt x="2" y="113"/>
                    </a:cubicBezTo>
                    <a:cubicBezTo>
                      <a:pt x="12" y="98"/>
                      <a:pt x="26" y="85"/>
                      <a:pt x="43" y="74"/>
                    </a:cubicBezTo>
                    <a:close/>
                    <a:moveTo>
                      <a:pt x="55" y="2"/>
                    </a:moveTo>
                    <a:cubicBezTo>
                      <a:pt x="57" y="3"/>
                      <a:pt x="57" y="3"/>
                      <a:pt x="57" y="3"/>
                    </a:cubicBezTo>
                    <a:cubicBezTo>
                      <a:pt x="57" y="3"/>
                      <a:pt x="56" y="3"/>
                      <a:pt x="55" y="2"/>
                    </a:cubicBezTo>
                    <a:close/>
                  </a:path>
                </a:pathLst>
              </a:custGeom>
              <a:solidFill>
                <a:srgbClr val="783C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7" name="Freeform 962">
                <a:extLst>
                  <a:ext uri="{FF2B5EF4-FFF2-40B4-BE49-F238E27FC236}">
                    <a16:creationId xmlns:a16="http://schemas.microsoft.com/office/drawing/2014/main" id="{4B7DAA50-164E-4D41-A3C2-9602D7F29909}"/>
                  </a:ext>
                </a:extLst>
              </p:cNvPr>
              <p:cNvSpPr>
                <a:spLocks/>
              </p:cNvSpPr>
              <p:nvPr/>
            </p:nvSpPr>
            <p:spPr bwMode="auto">
              <a:xfrm>
                <a:off x="6650" y="4302"/>
                <a:ext cx="60" cy="67"/>
              </a:xfrm>
              <a:custGeom>
                <a:avLst/>
                <a:gdLst>
                  <a:gd name="T0" fmla="*/ 20 w 25"/>
                  <a:gd name="T1" fmla="*/ 1 h 28"/>
                  <a:gd name="T2" fmla="*/ 4 w 25"/>
                  <a:gd name="T3" fmla="*/ 14 h 28"/>
                  <a:gd name="T4" fmla="*/ 12 w 25"/>
                  <a:gd name="T5" fmla="*/ 21 h 28"/>
                  <a:gd name="T6" fmla="*/ 23 w 25"/>
                  <a:gd name="T7" fmla="*/ 18 h 28"/>
                  <a:gd name="T8" fmla="*/ 20 w 25"/>
                  <a:gd name="T9" fmla="*/ 1 h 28"/>
                </a:gdLst>
                <a:ahLst/>
                <a:cxnLst>
                  <a:cxn ang="0">
                    <a:pos x="T0" y="T1"/>
                  </a:cxn>
                  <a:cxn ang="0">
                    <a:pos x="T2" y="T3"/>
                  </a:cxn>
                  <a:cxn ang="0">
                    <a:pos x="T4" y="T5"/>
                  </a:cxn>
                  <a:cxn ang="0">
                    <a:pos x="T6" y="T7"/>
                  </a:cxn>
                  <a:cxn ang="0">
                    <a:pos x="T8" y="T9"/>
                  </a:cxn>
                </a:cxnLst>
                <a:rect l="0" t="0" r="r" b="b"/>
                <a:pathLst>
                  <a:path w="25" h="28">
                    <a:moveTo>
                      <a:pt x="20" y="1"/>
                    </a:moveTo>
                    <a:cubicBezTo>
                      <a:pt x="15" y="0"/>
                      <a:pt x="7" y="7"/>
                      <a:pt x="4" y="14"/>
                    </a:cubicBezTo>
                    <a:cubicBezTo>
                      <a:pt x="0" y="24"/>
                      <a:pt x="5" y="23"/>
                      <a:pt x="12" y="21"/>
                    </a:cubicBezTo>
                    <a:cubicBezTo>
                      <a:pt x="15" y="27"/>
                      <a:pt x="19" y="28"/>
                      <a:pt x="23" y="18"/>
                    </a:cubicBezTo>
                    <a:cubicBezTo>
                      <a:pt x="25" y="12"/>
                      <a:pt x="25" y="3"/>
                      <a:pt x="20"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8" name="Freeform 963">
                <a:extLst>
                  <a:ext uri="{FF2B5EF4-FFF2-40B4-BE49-F238E27FC236}">
                    <a16:creationId xmlns:a16="http://schemas.microsoft.com/office/drawing/2014/main" id="{8B0A39B5-8756-47C6-9B77-544C8E0D6B0C}"/>
                  </a:ext>
                </a:extLst>
              </p:cNvPr>
              <p:cNvSpPr>
                <a:spLocks/>
              </p:cNvSpPr>
              <p:nvPr/>
            </p:nvSpPr>
            <p:spPr bwMode="auto">
              <a:xfrm>
                <a:off x="6641" y="4238"/>
                <a:ext cx="74" cy="43"/>
              </a:xfrm>
              <a:custGeom>
                <a:avLst/>
                <a:gdLst>
                  <a:gd name="T0" fmla="*/ 30 w 31"/>
                  <a:gd name="T1" fmla="*/ 13 h 18"/>
                  <a:gd name="T2" fmla="*/ 15 w 31"/>
                  <a:gd name="T3" fmla="*/ 2 h 18"/>
                  <a:gd name="T4" fmla="*/ 8 w 31"/>
                  <a:gd name="T5" fmla="*/ 9 h 18"/>
                  <a:gd name="T6" fmla="*/ 11 w 31"/>
                  <a:gd name="T7" fmla="*/ 17 h 18"/>
                  <a:gd name="T8" fmla="*/ 30 w 31"/>
                  <a:gd name="T9" fmla="*/ 13 h 18"/>
                </a:gdLst>
                <a:ahLst/>
                <a:cxnLst>
                  <a:cxn ang="0">
                    <a:pos x="T0" y="T1"/>
                  </a:cxn>
                  <a:cxn ang="0">
                    <a:pos x="T2" y="T3"/>
                  </a:cxn>
                  <a:cxn ang="0">
                    <a:pos x="T4" y="T5"/>
                  </a:cxn>
                  <a:cxn ang="0">
                    <a:pos x="T6" y="T7"/>
                  </a:cxn>
                  <a:cxn ang="0">
                    <a:pos x="T8" y="T9"/>
                  </a:cxn>
                </a:cxnLst>
                <a:rect l="0" t="0" r="r" b="b"/>
                <a:pathLst>
                  <a:path w="31" h="18">
                    <a:moveTo>
                      <a:pt x="30" y="13"/>
                    </a:moveTo>
                    <a:cubicBezTo>
                      <a:pt x="31" y="9"/>
                      <a:pt x="24" y="3"/>
                      <a:pt x="15" y="2"/>
                    </a:cubicBezTo>
                    <a:cubicBezTo>
                      <a:pt x="4" y="0"/>
                      <a:pt x="5" y="4"/>
                      <a:pt x="8" y="9"/>
                    </a:cubicBezTo>
                    <a:cubicBezTo>
                      <a:pt x="1" y="13"/>
                      <a:pt x="0" y="16"/>
                      <a:pt x="11" y="17"/>
                    </a:cubicBezTo>
                    <a:cubicBezTo>
                      <a:pt x="18" y="18"/>
                      <a:pt x="28" y="17"/>
                      <a:pt x="30" y="1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9" name="Freeform 964">
                <a:extLst>
                  <a:ext uri="{FF2B5EF4-FFF2-40B4-BE49-F238E27FC236}">
                    <a16:creationId xmlns:a16="http://schemas.microsoft.com/office/drawing/2014/main" id="{AD866B40-8E2A-4047-A5B8-0D0E3293C38A}"/>
                  </a:ext>
                </a:extLst>
              </p:cNvPr>
              <p:cNvSpPr>
                <a:spLocks/>
              </p:cNvSpPr>
              <p:nvPr/>
            </p:nvSpPr>
            <p:spPr bwMode="auto">
              <a:xfrm>
                <a:off x="6641" y="4069"/>
                <a:ext cx="59" cy="67"/>
              </a:xfrm>
              <a:custGeom>
                <a:avLst/>
                <a:gdLst>
                  <a:gd name="T0" fmla="*/ 7 w 25"/>
                  <a:gd name="T1" fmla="*/ 1 h 28"/>
                  <a:gd name="T2" fmla="*/ 2 w 25"/>
                  <a:gd name="T3" fmla="*/ 19 h 28"/>
                  <a:gd name="T4" fmla="*/ 13 w 25"/>
                  <a:gd name="T5" fmla="*/ 20 h 28"/>
                  <a:gd name="T6" fmla="*/ 21 w 25"/>
                  <a:gd name="T7" fmla="*/ 13 h 28"/>
                  <a:gd name="T8" fmla="*/ 7 w 25"/>
                  <a:gd name="T9" fmla="*/ 1 h 28"/>
                </a:gdLst>
                <a:ahLst/>
                <a:cxnLst>
                  <a:cxn ang="0">
                    <a:pos x="T0" y="T1"/>
                  </a:cxn>
                  <a:cxn ang="0">
                    <a:pos x="T2" y="T3"/>
                  </a:cxn>
                  <a:cxn ang="0">
                    <a:pos x="T4" y="T5"/>
                  </a:cxn>
                  <a:cxn ang="0">
                    <a:pos x="T6" y="T7"/>
                  </a:cxn>
                  <a:cxn ang="0">
                    <a:pos x="T8" y="T9"/>
                  </a:cxn>
                </a:cxnLst>
                <a:rect l="0" t="0" r="r" b="b"/>
                <a:pathLst>
                  <a:path w="25" h="28">
                    <a:moveTo>
                      <a:pt x="7" y="1"/>
                    </a:moveTo>
                    <a:cubicBezTo>
                      <a:pt x="2" y="3"/>
                      <a:pt x="0" y="12"/>
                      <a:pt x="2" y="19"/>
                    </a:cubicBezTo>
                    <a:cubicBezTo>
                      <a:pt x="6" y="28"/>
                      <a:pt x="9" y="26"/>
                      <a:pt x="13" y="20"/>
                    </a:cubicBezTo>
                    <a:cubicBezTo>
                      <a:pt x="21" y="24"/>
                      <a:pt x="25" y="22"/>
                      <a:pt x="21" y="13"/>
                    </a:cubicBezTo>
                    <a:cubicBezTo>
                      <a:pt x="19" y="7"/>
                      <a:pt x="12" y="0"/>
                      <a:pt x="7"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0" name="Freeform 965">
                <a:extLst>
                  <a:ext uri="{FF2B5EF4-FFF2-40B4-BE49-F238E27FC236}">
                    <a16:creationId xmlns:a16="http://schemas.microsoft.com/office/drawing/2014/main" id="{6486F1D3-5D1D-41DC-AA5F-221068288B43}"/>
                  </a:ext>
                </a:extLst>
              </p:cNvPr>
              <p:cNvSpPr>
                <a:spLocks/>
              </p:cNvSpPr>
              <p:nvPr/>
            </p:nvSpPr>
            <p:spPr bwMode="auto">
              <a:xfrm>
                <a:off x="6643" y="3866"/>
                <a:ext cx="60" cy="69"/>
              </a:xfrm>
              <a:custGeom>
                <a:avLst/>
                <a:gdLst>
                  <a:gd name="T0" fmla="*/ 7 w 25"/>
                  <a:gd name="T1" fmla="*/ 2 h 29"/>
                  <a:gd name="T2" fmla="*/ 3 w 25"/>
                  <a:gd name="T3" fmla="*/ 20 h 29"/>
                  <a:gd name="T4" fmla="*/ 13 w 25"/>
                  <a:gd name="T5" fmla="*/ 21 h 29"/>
                  <a:gd name="T6" fmla="*/ 21 w 25"/>
                  <a:gd name="T7" fmla="*/ 13 h 29"/>
                  <a:gd name="T8" fmla="*/ 7 w 25"/>
                  <a:gd name="T9" fmla="*/ 2 h 29"/>
                </a:gdLst>
                <a:ahLst/>
                <a:cxnLst>
                  <a:cxn ang="0">
                    <a:pos x="T0" y="T1"/>
                  </a:cxn>
                  <a:cxn ang="0">
                    <a:pos x="T2" y="T3"/>
                  </a:cxn>
                  <a:cxn ang="0">
                    <a:pos x="T4" y="T5"/>
                  </a:cxn>
                  <a:cxn ang="0">
                    <a:pos x="T6" y="T7"/>
                  </a:cxn>
                  <a:cxn ang="0">
                    <a:pos x="T8" y="T9"/>
                  </a:cxn>
                </a:cxnLst>
                <a:rect l="0" t="0" r="r" b="b"/>
                <a:pathLst>
                  <a:path w="25" h="29">
                    <a:moveTo>
                      <a:pt x="7" y="2"/>
                    </a:moveTo>
                    <a:cubicBezTo>
                      <a:pt x="2" y="3"/>
                      <a:pt x="0" y="12"/>
                      <a:pt x="3" y="20"/>
                    </a:cubicBezTo>
                    <a:cubicBezTo>
                      <a:pt x="6" y="29"/>
                      <a:pt x="9" y="26"/>
                      <a:pt x="13" y="21"/>
                    </a:cubicBezTo>
                    <a:cubicBezTo>
                      <a:pt x="21" y="24"/>
                      <a:pt x="25" y="22"/>
                      <a:pt x="21" y="13"/>
                    </a:cubicBezTo>
                    <a:cubicBezTo>
                      <a:pt x="19" y="7"/>
                      <a:pt x="12" y="0"/>
                      <a:pt x="7" y="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1" name="Freeform 966">
                <a:extLst>
                  <a:ext uri="{FF2B5EF4-FFF2-40B4-BE49-F238E27FC236}">
                    <a16:creationId xmlns:a16="http://schemas.microsoft.com/office/drawing/2014/main" id="{D3675482-A930-461C-AD03-1304DE94F5D1}"/>
                  </a:ext>
                </a:extLst>
              </p:cNvPr>
              <p:cNvSpPr>
                <a:spLocks/>
              </p:cNvSpPr>
              <p:nvPr/>
            </p:nvSpPr>
            <p:spPr bwMode="auto">
              <a:xfrm>
                <a:off x="6736" y="4264"/>
                <a:ext cx="86" cy="98"/>
              </a:xfrm>
              <a:custGeom>
                <a:avLst/>
                <a:gdLst>
                  <a:gd name="T0" fmla="*/ 10 w 36"/>
                  <a:gd name="T1" fmla="*/ 2 h 41"/>
                  <a:gd name="T2" fmla="*/ 4 w 36"/>
                  <a:gd name="T3" fmla="*/ 28 h 41"/>
                  <a:gd name="T4" fmla="*/ 20 w 36"/>
                  <a:gd name="T5" fmla="*/ 30 h 41"/>
                  <a:gd name="T6" fmla="*/ 31 w 36"/>
                  <a:gd name="T7" fmla="*/ 19 h 41"/>
                  <a:gd name="T8" fmla="*/ 10 w 36"/>
                  <a:gd name="T9" fmla="*/ 2 h 41"/>
                </a:gdLst>
                <a:ahLst/>
                <a:cxnLst>
                  <a:cxn ang="0">
                    <a:pos x="T0" y="T1"/>
                  </a:cxn>
                  <a:cxn ang="0">
                    <a:pos x="T2" y="T3"/>
                  </a:cxn>
                  <a:cxn ang="0">
                    <a:pos x="T4" y="T5"/>
                  </a:cxn>
                  <a:cxn ang="0">
                    <a:pos x="T6" y="T7"/>
                  </a:cxn>
                  <a:cxn ang="0">
                    <a:pos x="T8" y="T9"/>
                  </a:cxn>
                </a:cxnLst>
                <a:rect l="0" t="0" r="r" b="b"/>
                <a:pathLst>
                  <a:path w="36" h="41">
                    <a:moveTo>
                      <a:pt x="10" y="2"/>
                    </a:moveTo>
                    <a:cubicBezTo>
                      <a:pt x="3" y="4"/>
                      <a:pt x="0" y="18"/>
                      <a:pt x="4" y="28"/>
                    </a:cubicBezTo>
                    <a:cubicBezTo>
                      <a:pt x="9" y="41"/>
                      <a:pt x="14" y="38"/>
                      <a:pt x="20" y="30"/>
                    </a:cubicBezTo>
                    <a:cubicBezTo>
                      <a:pt x="31" y="35"/>
                      <a:pt x="36" y="32"/>
                      <a:pt x="31" y="19"/>
                    </a:cubicBezTo>
                    <a:cubicBezTo>
                      <a:pt x="27" y="10"/>
                      <a:pt x="18" y="0"/>
                      <a:pt x="10" y="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2" name="Freeform 967">
                <a:extLst>
                  <a:ext uri="{FF2B5EF4-FFF2-40B4-BE49-F238E27FC236}">
                    <a16:creationId xmlns:a16="http://schemas.microsoft.com/office/drawing/2014/main" id="{94FEFFE7-DA72-4DD2-9E28-5B9DC584BF2C}"/>
                  </a:ext>
                </a:extLst>
              </p:cNvPr>
              <p:cNvSpPr>
                <a:spLocks/>
              </p:cNvSpPr>
              <p:nvPr/>
            </p:nvSpPr>
            <p:spPr bwMode="auto">
              <a:xfrm>
                <a:off x="6603" y="4014"/>
                <a:ext cx="83" cy="45"/>
              </a:xfrm>
              <a:custGeom>
                <a:avLst/>
                <a:gdLst>
                  <a:gd name="T0" fmla="*/ 33 w 35"/>
                  <a:gd name="T1" fmla="*/ 12 h 19"/>
                  <a:gd name="T2" fmla="*/ 15 w 35"/>
                  <a:gd name="T3" fmla="*/ 1 h 19"/>
                  <a:gd name="T4" fmla="*/ 8 w 35"/>
                  <a:gd name="T5" fmla="*/ 9 h 19"/>
                  <a:gd name="T6" fmla="*/ 12 w 35"/>
                  <a:gd name="T7" fmla="*/ 18 h 19"/>
                  <a:gd name="T8" fmla="*/ 33 w 35"/>
                  <a:gd name="T9" fmla="*/ 12 h 19"/>
                </a:gdLst>
                <a:ahLst/>
                <a:cxnLst>
                  <a:cxn ang="0">
                    <a:pos x="T0" y="T1"/>
                  </a:cxn>
                  <a:cxn ang="0">
                    <a:pos x="T2" y="T3"/>
                  </a:cxn>
                  <a:cxn ang="0">
                    <a:pos x="T4" y="T5"/>
                  </a:cxn>
                  <a:cxn ang="0">
                    <a:pos x="T6" y="T7"/>
                  </a:cxn>
                  <a:cxn ang="0">
                    <a:pos x="T8" y="T9"/>
                  </a:cxn>
                </a:cxnLst>
                <a:rect l="0" t="0" r="r" b="b"/>
                <a:pathLst>
                  <a:path w="35" h="19">
                    <a:moveTo>
                      <a:pt x="33" y="12"/>
                    </a:moveTo>
                    <a:cubicBezTo>
                      <a:pt x="35" y="8"/>
                      <a:pt x="25" y="2"/>
                      <a:pt x="15" y="1"/>
                    </a:cubicBezTo>
                    <a:cubicBezTo>
                      <a:pt x="3" y="0"/>
                      <a:pt x="4" y="3"/>
                      <a:pt x="8" y="9"/>
                    </a:cubicBezTo>
                    <a:cubicBezTo>
                      <a:pt x="0" y="14"/>
                      <a:pt x="0" y="17"/>
                      <a:pt x="12" y="18"/>
                    </a:cubicBezTo>
                    <a:cubicBezTo>
                      <a:pt x="20" y="19"/>
                      <a:pt x="32" y="17"/>
                      <a:pt x="33" y="1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3" name="Freeform 968">
                <a:extLst>
                  <a:ext uri="{FF2B5EF4-FFF2-40B4-BE49-F238E27FC236}">
                    <a16:creationId xmlns:a16="http://schemas.microsoft.com/office/drawing/2014/main" id="{F8073BCC-AE04-4541-81F9-157F066F3193}"/>
                  </a:ext>
                </a:extLst>
              </p:cNvPr>
              <p:cNvSpPr>
                <a:spLocks/>
              </p:cNvSpPr>
              <p:nvPr/>
            </p:nvSpPr>
            <p:spPr bwMode="auto">
              <a:xfrm>
                <a:off x="6557" y="3854"/>
                <a:ext cx="84" cy="48"/>
              </a:xfrm>
              <a:custGeom>
                <a:avLst/>
                <a:gdLst>
                  <a:gd name="T0" fmla="*/ 34 w 35"/>
                  <a:gd name="T1" fmla="*/ 13 h 20"/>
                  <a:gd name="T2" fmla="*/ 16 w 35"/>
                  <a:gd name="T3" fmla="*/ 2 h 20"/>
                  <a:gd name="T4" fmla="*/ 9 w 35"/>
                  <a:gd name="T5" fmla="*/ 10 h 20"/>
                  <a:gd name="T6" fmla="*/ 13 w 35"/>
                  <a:gd name="T7" fmla="*/ 19 h 20"/>
                  <a:gd name="T8" fmla="*/ 34 w 35"/>
                  <a:gd name="T9" fmla="*/ 13 h 20"/>
                </a:gdLst>
                <a:ahLst/>
                <a:cxnLst>
                  <a:cxn ang="0">
                    <a:pos x="T0" y="T1"/>
                  </a:cxn>
                  <a:cxn ang="0">
                    <a:pos x="T2" y="T3"/>
                  </a:cxn>
                  <a:cxn ang="0">
                    <a:pos x="T4" y="T5"/>
                  </a:cxn>
                  <a:cxn ang="0">
                    <a:pos x="T6" y="T7"/>
                  </a:cxn>
                  <a:cxn ang="0">
                    <a:pos x="T8" y="T9"/>
                  </a:cxn>
                </a:cxnLst>
                <a:rect l="0" t="0" r="r" b="b"/>
                <a:pathLst>
                  <a:path w="35" h="20">
                    <a:moveTo>
                      <a:pt x="34" y="13"/>
                    </a:moveTo>
                    <a:cubicBezTo>
                      <a:pt x="35" y="9"/>
                      <a:pt x="26" y="3"/>
                      <a:pt x="16" y="2"/>
                    </a:cubicBezTo>
                    <a:cubicBezTo>
                      <a:pt x="4" y="0"/>
                      <a:pt x="5" y="4"/>
                      <a:pt x="9" y="10"/>
                    </a:cubicBezTo>
                    <a:cubicBezTo>
                      <a:pt x="1" y="14"/>
                      <a:pt x="0" y="18"/>
                      <a:pt x="13" y="19"/>
                    </a:cubicBezTo>
                    <a:cubicBezTo>
                      <a:pt x="21" y="20"/>
                      <a:pt x="32" y="18"/>
                      <a:pt x="34" y="1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4" name="Freeform 969">
                <a:extLst>
                  <a:ext uri="{FF2B5EF4-FFF2-40B4-BE49-F238E27FC236}">
                    <a16:creationId xmlns:a16="http://schemas.microsoft.com/office/drawing/2014/main" id="{1C359A8B-AB7B-4925-89CE-A79526670790}"/>
                  </a:ext>
                </a:extLst>
              </p:cNvPr>
              <p:cNvSpPr>
                <a:spLocks/>
              </p:cNvSpPr>
              <p:nvPr/>
            </p:nvSpPr>
            <p:spPr bwMode="auto">
              <a:xfrm>
                <a:off x="6576" y="4131"/>
                <a:ext cx="70" cy="78"/>
              </a:xfrm>
              <a:custGeom>
                <a:avLst/>
                <a:gdLst>
                  <a:gd name="T0" fmla="*/ 22 w 29"/>
                  <a:gd name="T1" fmla="*/ 1 h 33"/>
                  <a:gd name="T2" fmla="*/ 4 w 29"/>
                  <a:gd name="T3" fmla="*/ 19 h 33"/>
                  <a:gd name="T4" fmla="*/ 14 w 29"/>
                  <a:gd name="T5" fmla="*/ 25 h 33"/>
                  <a:gd name="T6" fmla="*/ 27 w 29"/>
                  <a:gd name="T7" fmla="*/ 22 h 33"/>
                  <a:gd name="T8" fmla="*/ 22 w 29"/>
                  <a:gd name="T9" fmla="*/ 1 h 33"/>
                </a:gdLst>
                <a:ahLst/>
                <a:cxnLst>
                  <a:cxn ang="0">
                    <a:pos x="T0" y="T1"/>
                  </a:cxn>
                  <a:cxn ang="0">
                    <a:pos x="T2" y="T3"/>
                  </a:cxn>
                  <a:cxn ang="0">
                    <a:pos x="T4" y="T5"/>
                  </a:cxn>
                  <a:cxn ang="0">
                    <a:pos x="T6" y="T7"/>
                  </a:cxn>
                  <a:cxn ang="0">
                    <a:pos x="T8" y="T9"/>
                  </a:cxn>
                </a:cxnLst>
                <a:rect l="0" t="0" r="r" b="b"/>
                <a:pathLst>
                  <a:path w="29" h="33">
                    <a:moveTo>
                      <a:pt x="22" y="1"/>
                    </a:moveTo>
                    <a:cubicBezTo>
                      <a:pt x="16" y="0"/>
                      <a:pt x="7" y="9"/>
                      <a:pt x="4" y="19"/>
                    </a:cubicBezTo>
                    <a:cubicBezTo>
                      <a:pt x="0" y="30"/>
                      <a:pt x="5" y="29"/>
                      <a:pt x="14" y="25"/>
                    </a:cubicBezTo>
                    <a:cubicBezTo>
                      <a:pt x="19" y="33"/>
                      <a:pt x="24" y="33"/>
                      <a:pt x="27" y="22"/>
                    </a:cubicBezTo>
                    <a:cubicBezTo>
                      <a:pt x="29" y="14"/>
                      <a:pt x="28" y="3"/>
                      <a:pt x="22"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5" name="Freeform 970">
                <a:extLst>
                  <a:ext uri="{FF2B5EF4-FFF2-40B4-BE49-F238E27FC236}">
                    <a16:creationId xmlns:a16="http://schemas.microsoft.com/office/drawing/2014/main" id="{2E104D4B-7AA1-43BF-9DE4-C2A3407B8251}"/>
                  </a:ext>
                </a:extLst>
              </p:cNvPr>
              <p:cNvSpPr>
                <a:spLocks/>
              </p:cNvSpPr>
              <p:nvPr/>
            </p:nvSpPr>
            <p:spPr bwMode="auto">
              <a:xfrm>
                <a:off x="6557" y="3924"/>
                <a:ext cx="72" cy="78"/>
              </a:xfrm>
              <a:custGeom>
                <a:avLst/>
                <a:gdLst>
                  <a:gd name="T0" fmla="*/ 22 w 30"/>
                  <a:gd name="T1" fmla="*/ 2 h 33"/>
                  <a:gd name="T2" fmla="*/ 4 w 30"/>
                  <a:gd name="T3" fmla="*/ 19 h 33"/>
                  <a:gd name="T4" fmla="*/ 14 w 30"/>
                  <a:gd name="T5" fmla="*/ 26 h 33"/>
                  <a:gd name="T6" fmla="*/ 28 w 30"/>
                  <a:gd name="T7" fmla="*/ 22 h 33"/>
                  <a:gd name="T8" fmla="*/ 22 w 30"/>
                  <a:gd name="T9" fmla="*/ 2 h 33"/>
                </a:gdLst>
                <a:ahLst/>
                <a:cxnLst>
                  <a:cxn ang="0">
                    <a:pos x="T0" y="T1"/>
                  </a:cxn>
                  <a:cxn ang="0">
                    <a:pos x="T2" y="T3"/>
                  </a:cxn>
                  <a:cxn ang="0">
                    <a:pos x="T4" y="T5"/>
                  </a:cxn>
                  <a:cxn ang="0">
                    <a:pos x="T6" y="T7"/>
                  </a:cxn>
                  <a:cxn ang="0">
                    <a:pos x="T8" y="T9"/>
                  </a:cxn>
                </a:cxnLst>
                <a:rect l="0" t="0" r="r" b="b"/>
                <a:pathLst>
                  <a:path w="30" h="33">
                    <a:moveTo>
                      <a:pt x="22" y="2"/>
                    </a:moveTo>
                    <a:cubicBezTo>
                      <a:pt x="16" y="0"/>
                      <a:pt x="7" y="9"/>
                      <a:pt x="4" y="19"/>
                    </a:cubicBezTo>
                    <a:cubicBezTo>
                      <a:pt x="0" y="30"/>
                      <a:pt x="6" y="29"/>
                      <a:pt x="14" y="26"/>
                    </a:cubicBezTo>
                    <a:cubicBezTo>
                      <a:pt x="19" y="33"/>
                      <a:pt x="24" y="33"/>
                      <a:pt x="28" y="22"/>
                    </a:cubicBezTo>
                    <a:cubicBezTo>
                      <a:pt x="30" y="14"/>
                      <a:pt x="28" y="3"/>
                      <a:pt x="22" y="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6" name="Freeform 971">
                <a:extLst>
                  <a:ext uri="{FF2B5EF4-FFF2-40B4-BE49-F238E27FC236}">
                    <a16:creationId xmlns:a16="http://schemas.microsoft.com/office/drawing/2014/main" id="{8CD5A11C-9C39-4BE0-83CF-0CD0104BCA01}"/>
                  </a:ext>
                </a:extLst>
              </p:cNvPr>
              <p:cNvSpPr>
                <a:spLocks/>
              </p:cNvSpPr>
              <p:nvPr/>
            </p:nvSpPr>
            <p:spPr bwMode="auto">
              <a:xfrm>
                <a:off x="6781" y="4136"/>
                <a:ext cx="82" cy="66"/>
              </a:xfrm>
              <a:custGeom>
                <a:avLst/>
                <a:gdLst>
                  <a:gd name="T0" fmla="*/ 4 w 34"/>
                  <a:gd name="T1" fmla="*/ 4 h 28"/>
                  <a:gd name="T2" fmla="*/ 11 w 34"/>
                  <a:gd name="T3" fmla="*/ 21 h 28"/>
                  <a:gd name="T4" fmla="*/ 22 w 34"/>
                  <a:gd name="T5" fmla="*/ 17 h 28"/>
                  <a:gd name="T6" fmla="*/ 25 w 34"/>
                  <a:gd name="T7" fmla="*/ 7 h 28"/>
                  <a:gd name="T8" fmla="*/ 4 w 34"/>
                  <a:gd name="T9" fmla="*/ 4 h 28"/>
                </a:gdLst>
                <a:ahLst/>
                <a:cxnLst>
                  <a:cxn ang="0">
                    <a:pos x="T0" y="T1"/>
                  </a:cxn>
                  <a:cxn ang="0">
                    <a:pos x="T2" y="T3"/>
                  </a:cxn>
                  <a:cxn ang="0">
                    <a:pos x="T4" y="T5"/>
                  </a:cxn>
                  <a:cxn ang="0">
                    <a:pos x="T6" y="T7"/>
                  </a:cxn>
                  <a:cxn ang="0">
                    <a:pos x="T8" y="T9"/>
                  </a:cxn>
                </a:cxnLst>
                <a:rect l="0" t="0" r="r" b="b"/>
                <a:pathLst>
                  <a:path w="34" h="28">
                    <a:moveTo>
                      <a:pt x="4" y="4"/>
                    </a:moveTo>
                    <a:cubicBezTo>
                      <a:pt x="0" y="7"/>
                      <a:pt x="4" y="16"/>
                      <a:pt x="11" y="21"/>
                    </a:cubicBezTo>
                    <a:cubicBezTo>
                      <a:pt x="20" y="28"/>
                      <a:pt x="22" y="24"/>
                      <a:pt x="22" y="17"/>
                    </a:cubicBezTo>
                    <a:cubicBezTo>
                      <a:pt x="32" y="17"/>
                      <a:pt x="34" y="14"/>
                      <a:pt x="25" y="7"/>
                    </a:cubicBezTo>
                    <a:cubicBezTo>
                      <a:pt x="19" y="3"/>
                      <a:pt x="8" y="0"/>
                      <a:pt x="4" y="4"/>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7" name="Freeform 972">
                <a:extLst>
                  <a:ext uri="{FF2B5EF4-FFF2-40B4-BE49-F238E27FC236}">
                    <a16:creationId xmlns:a16="http://schemas.microsoft.com/office/drawing/2014/main" id="{2267DBAA-1431-4F19-B279-E9B0F981FA65}"/>
                  </a:ext>
                </a:extLst>
              </p:cNvPr>
              <p:cNvSpPr>
                <a:spLocks/>
              </p:cNvSpPr>
              <p:nvPr/>
            </p:nvSpPr>
            <p:spPr bwMode="auto">
              <a:xfrm>
                <a:off x="6739" y="4124"/>
                <a:ext cx="38" cy="43"/>
              </a:xfrm>
              <a:custGeom>
                <a:avLst/>
                <a:gdLst>
                  <a:gd name="T0" fmla="*/ 11 w 16"/>
                  <a:gd name="T1" fmla="*/ 0 h 18"/>
                  <a:gd name="T2" fmla="*/ 2 w 16"/>
                  <a:gd name="T3" fmla="*/ 10 h 18"/>
                  <a:gd name="T4" fmla="*/ 8 w 16"/>
                  <a:gd name="T5" fmla="*/ 13 h 18"/>
                  <a:gd name="T6" fmla="*/ 15 w 16"/>
                  <a:gd name="T7" fmla="*/ 11 h 18"/>
                  <a:gd name="T8" fmla="*/ 11 w 16"/>
                  <a:gd name="T9" fmla="*/ 0 h 18"/>
                </a:gdLst>
                <a:ahLst/>
                <a:cxnLst>
                  <a:cxn ang="0">
                    <a:pos x="T0" y="T1"/>
                  </a:cxn>
                  <a:cxn ang="0">
                    <a:pos x="T2" y="T3"/>
                  </a:cxn>
                  <a:cxn ang="0">
                    <a:pos x="T4" y="T5"/>
                  </a:cxn>
                  <a:cxn ang="0">
                    <a:pos x="T6" y="T7"/>
                  </a:cxn>
                  <a:cxn ang="0">
                    <a:pos x="T8" y="T9"/>
                  </a:cxn>
                </a:cxnLst>
                <a:rect l="0" t="0" r="r" b="b"/>
                <a:pathLst>
                  <a:path w="16" h="18">
                    <a:moveTo>
                      <a:pt x="11" y="0"/>
                    </a:moveTo>
                    <a:cubicBezTo>
                      <a:pt x="8" y="0"/>
                      <a:pt x="3" y="5"/>
                      <a:pt x="2" y="10"/>
                    </a:cubicBezTo>
                    <a:cubicBezTo>
                      <a:pt x="0" y="17"/>
                      <a:pt x="3" y="16"/>
                      <a:pt x="8" y="13"/>
                    </a:cubicBezTo>
                    <a:cubicBezTo>
                      <a:pt x="11" y="18"/>
                      <a:pt x="14" y="17"/>
                      <a:pt x="15" y="11"/>
                    </a:cubicBezTo>
                    <a:cubicBezTo>
                      <a:pt x="16" y="7"/>
                      <a:pt x="15" y="1"/>
                      <a:pt x="11" y="0"/>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8" name="Freeform 973">
                <a:extLst>
                  <a:ext uri="{FF2B5EF4-FFF2-40B4-BE49-F238E27FC236}">
                    <a16:creationId xmlns:a16="http://schemas.microsoft.com/office/drawing/2014/main" id="{2FF50BE4-E1E4-47BC-AC36-29AD252E9656}"/>
                  </a:ext>
                </a:extLst>
              </p:cNvPr>
              <p:cNvSpPr>
                <a:spLocks/>
              </p:cNvSpPr>
              <p:nvPr/>
            </p:nvSpPr>
            <p:spPr bwMode="auto">
              <a:xfrm>
                <a:off x="6741" y="3907"/>
                <a:ext cx="55" cy="40"/>
              </a:xfrm>
              <a:custGeom>
                <a:avLst/>
                <a:gdLst>
                  <a:gd name="T0" fmla="*/ 2 w 23"/>
                  <a:gd name="T1" fmla="*/ 15 h 17"/>
                  <a:gd name="T2" fmla="*/ 16 w 23"/>
                  <a:gd name="T3" fmla="*/ 13 h 17"/>
                  <a:gd name="T4" fmla="*/ 15 w 23"/>
                  <a:gd name="T5" fmla="*/ 7 h 17"/>
                  <a:gd name="T6" fmla="*/ 8 w 23"/>
                  <a:gd name="T7" fmla="*/ 4 h 17"/>
                  <a:gd name="T8" fmla="*/ 2 w 23"/>
                  <a:gd name="T9" fmla="*/ 15 h 17"/>
                </a:gdLst>
                <a:ahLst/>
                <a:cxnLst>
                  <a:cxn ang="0">
                    <a:pos x="T0" y="T1"/>
                  </a:cxn>
                  <a:cxn ang="0">
                    <a:pos x="T2" y="T3"/>
                  </a:cxn>
                  <a:cxn ang="0">
                    <a:pos x="T4" y="T5"/>
                  </a:cxn>
                  <a:cxn ang="0">
                    <a:pos x="T6" y="T7"/>
                  </a:cxn>
                  <a:cxn ang="0">
                    <a:pos x="T8" y="T9"/>
                  </a:cxn>
                </a:cxnLst>
                <a:rect l="0" t="0" r="r" b="b"/>
                <a:pathLst>
                  <a:path w="23" h="17">
                    <a:moveTo>
                      <a:pt x="2" y="15"/>
                    </a:moveTo>
                    <a:cubicBezTo>
                      <a:pt x="4" y="17"/>
                      <a:pt x="11" y="16"/>
                      <a:pt x="16" y="13"/>
                    </a:cubicBezTo>
                    <a:cubicBezTo>
                      <a:pt x="23" y="9"/>
                      <a:pt x="20" y="7"/>
                      <a:pt x="15" y="7"/>
                    </a:cubicBezTo>
                    <a:cubicBezTo>
                      <a:pt x="17" y="2"/>
                      <a:pt x="15" y="0"/>
                      <a:pt x="8" y="4"/>
                    </a:cubicBezTo>
                    <a:cubicBezTo>
                      <a:pt x="4" y="7"/>
                      <a:pt x="0" y="12"/>
                      <a:pt x="2" y="15"/>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9" name="Freeform 974">
                <a:extLst>
                  <a:ext uri="{FF2B5EF4-FFF2-40B4-BE49-F238E27FC236}">
                    <a16:creationId xmlns:a16="http://schemas.microsoft.com/office/drawing/2014/main" id="{E52C6337-AD46-4493-96F2-79EAD769D0D3}"/>
                  </a:ext>
                </a:extLst>
              </p:cNvPr>
              <p:cNvSpPr>
                <a:spLocks/>
              </p:cNvSpPr>
              <p:nvPr/>
            </p:nvSpPr>
            <p:spPr bwMode="auto">
              <a:xfrm>
                <a:off x="6805" y="4031"/>
                <a:ext cx="89" cy="90"/>
              </a:xfrm>
              <a:custGeom>
                <a:avLst/>
                <a:gdLst>
                  <a:gd name="T0" fmla="*/ 7 w 37"/>
                  <a:gd name="T1" fmla="*/ 3 h 38"/>
                  <a:gd name="T2" fmla="*/ 6 w 37"/>
                  <a:gd name="T3" fmla="*/ 28 h 38"/>
                  <a:gd name="T4" fmla="*/ 21 w 37"/>
                  <a:gd name="T5" fmla="*/ 26 h 38"/>
                  <a:gd name="T6" fmla="*/ 29 w 37"/>
                  <a:gd name="T7" fmla="*/ 15 h 38"/>
                  <a:gd name="T8" fmla="*/ 7 w 37"/>
                  <a:gd name="T9" fmla="*/ 3 h 38"/>
                </a:gdLst>
                <a:ahLst/>
                <a:cxnLst>
                  <a:cxn ang="0">
                    <a:pos x="T0" y="T1"/>
                  </a:cxn>
                  <a:cxn ang="0">
                    <a:pos x="T2" y="T3"/>
                  </a:cxn>
                  <a:cxn ang="0">
                    <a:pos x="T4" y="T5"/>
                  </a:cxn>
                  <a:cxn ang="0">
                    <a:pos x="T6" y="T7"/>
                  </a:cxn>
                  <a:cxn ang="0">
                    <a:pos x="T8" y="T9"/>
                  </a:cxn>
                </a:cxnLst>
                <a:rect l="0" t="0" r="r" b="b"/>
                <a:pathLst>
                  <a:path w="37" h="38">
                    <a:moveTo>
                      <a:pt x="7" y="3"/>
                    </a:moveTo>
                    <a:cubicBezTo>
                      <a:pt x="1" y="6"/>
                      <a:pt x="0" y="18"/>
                      <a:pt x="6" y="28"/>
                    </a:cubicBezTo>
                    <a:cubicBezTo>
                      <a:pt x="14" y="38"/>
                      <a:pt x="18" y="34"/>
                      <a:pt x="21" y="26"/>
                    </a:cubicBezTo>
                    <a:cubicBezTo>
                      <a:pt x="33" y="29"/>
                      <a:pt x="37" y="26"/>
                      <a:pt x="29" y="15"/>
                    </a:cubicBezTo>
                    <a:cubicBezTo>
                      <a:pt x="24" y="8"/>
                      <a:pt x="13" y="0"/>
                      <a:pt x="7" y="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0" name="Freeform 975">
                <a:extLst>
                  <a:ext uri="{FF2B5EF4-FFF2-40B4-BE49-F238E27FC236}">
                    <a16:creationId xmlns:a16="http://schemas.microsoft.com/office/drawing/2014/main" id="{B419E01F-C279-4CDA-A95E-B06F8B284523}"/>
                  </a:ext>
                </a:extLst>
              </p:cNvPr>
              <p:cNvSpPr>
                <a:spLocks/>
              </p:cNvSpPr>
              <p:nvPr/>
            </p:nvSpPr>
            <p:spPr bwMode="auto">
              <a:xfrm>
                <a:off x="6739" y="3966"/>
                <a:ext cx="52" cy="65"/>
              </a:xfrm>
              <a:custGeom>
                <a:avLst/>
                <a:gdLst>
                  <a:gd name="T0" fmla="*/ 12 w 22"/>
                  <a:gd name="T1" fmla="*/ 0 h 27"/>
                  <a:gd name="T2" fmla="*/ 0 w 22"/>
                  <a:gd name="T3" fmla="*/ 17 h 27"/>
                  <a:gd name="T4" fmla="*/ 11 w 22"/>
                  <a:gd name="T5" fmla="*/ 21 h 27"/>
                  <a:gd name="T6" fmla="*/ 21 w 22"/>
                  <a:gd name="T7" fmla="*/ 16 h 27"/>
                  <a:gd name="T8" fmla="*/ 12 w 22"/>
                  <a:gd name="T9" fmla="*/ 0 h 27"/>
                </a:gdLst>
                <a:ahLst/>
                <a:cxnLst>
                  <a:cxn ang="0">
                    <a:pos x="T0" y="T1"/>
                  </a:cxn>
                  <a:cxn ang="0">
                    <a:pos x="T2" y="T3"/>
                  </a:cxn>
                  <a:cxn ang="0">
                    <a:pos x="T4" y="T5"/>
                  </a:cxn>
                  <a:cxn ang="0">
                    <a:pos x="T6" y="T7"/>
                  </a:cxn>
                  <a:cxn ang="0">
                    <a:pos x="T8" y="T9"/>
                  </a:cxn>
                </a:cxnLst>
                <a:rect l="0" t="0" r="r" b="b"/>
                <a:pathLst>
                  <a:path w="22" h="27">
                    <a:moveTo>
                      <a:pt x="12" y="0"/>
                    </a:moveTo>
                    <a:cubicBezTo>
                      <a:pt x="7" y="0"/>
                      <a:pt x="1" y="9"/>
                      <a:pt x="0" y="17"/>
                    </a:cubicBezTo>
                    <a:cubicBezTo>
                      <a:pt x="0" y="27"/>
                      <a:pt x="4" y="26"/>
                      <a:pt x="11" y="21"/>
                    </a:cubicBezTo>
                    <a:cubicBezTo>
                      <a:pt x="17" y="27"/>
                      <a:pt x="21" y="26"/>
                      <a:pt x="21" y="16"/>
                    </a:cubicBezTo>
                    <a:cubicBezTo>
                      <a:pt x="22" y="9"/>
                      <a:pt x="18" y="0"/>
                      <a:pt x="12" y="0"/>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1" name="Freeform 976">
                <a:extLst>
                  <a:ext uri="{FF2B5EF4-FFF2-40B4-BE49-F238E27FC236}">
                    <a16:creationId xmlns:a16="http://schemas.microsoft.com/office/drawing/2014/main" id="{D76F00C9-C4B1-406B-9BDF-EA95C1C922DC}"/>
                  </a:ext>
                </a:extLst>
              </p:cNvPr>
              <p:cNvSpPr>
                <a:spLocks/>
              </p:cNvSpPr>
              <p:nvPr/>
            </p:nvSpPr>
            <p:spPr bwMode="auto">
              <a:xfrm>
                <a:off x="6803" y="3986"/>
                <a:ext cx="69" cy="35"/>
              </a:xfrm>
              <a:custGeom>
                <a:avLst/>
                <a:gdLst>
                  <a:gd name="T0" fmla="*/ 1 w 29"/>
                  <a:gd name="T1" fmla="*/ 7 h 15"/>
                  <a:gd name="T2" fmla="*/ 18 w 29"/>
                  <a:gd name="T3" fmla="*/ 15 h 15"/>
                  <a:gd name="T4" fmla="*/ 23 w 29"/>
                  <a:gd name="T5" fmla="*/ 8 h 15"/>
                  <a:gd name="T6" fmla="*/ 18 w 29"/>
                  <a:gd name="T7" fmla="*/ 0 h 15"/>
                  <a:gd name="T8" fmla="*/ 1 w 29"/>
                  <a:gd name="T9" fmla="*/ 7 h 15"/>
                </a:gdLst>
                <a:ahLst/>
                <a:cxnLst>
                  <a:cxn ang="0">
                    <a:pos x="T0" y="T1"/>
                  </a:cxn>
                  <a:cxn ang="0">
                    <a:pos x="T2" y="T3"/>
                  </a:cxn>
                  <a:cxn ang="0">
                    <a:pos x="T4" y="T5"/>
                  </a:cxn>
                  <a:cxn ang="0">
                    <a:pos x="T6" y="T7"/>
                  </a:cxn>
                  <a:cxn ang="0">
                    <a:pos x="T8" y="T9"/>
                  </a:cxn>
                </a:cxnLst>
                <a:rect l="0" t="0" r="r" b="b"/>
                <a:pathLst>
                  <a:path w="29" h="15">
                    <a:moveTo>
                      <a:pt x="1" y="7"/>
                    </a:moveTo>
                    <a:cubicBezTo>
                      <a:pt x="0" y="11"/>
                      <a:pt x="9" y="15"/>
                      <a:pt x="18" y="15"/>
                    </a:cubicBezTo>
                    <a:cubicBezTo>
                      <a:pt x="28" y="15"/>
                      <a:pt x="27" y="12"/>
                      <a:pt x="23" y="8"/>
                    </a:cubicBezTo>
                    <a:cubicBezTo>
                      <a:pt x="29" y="3"/>
                      <a:pt x="29" y="0"/>
                      <a:pt x="18" y="0"/>
                    </a:cubicBezTo>
                    <a:cubicBezTo>
                      <a:pt x="11" y="0"/>
                      <a:pt x="1" y="3"/>
                      <a:pt x="1" y="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2" name="Freeform 977">
                <a:extLst>
                  <a:ext uri="{FF2B5EF4-FFF2-40B4-BE49-F238E27FC236}">
                    <a16:creationId xmlns:a16="http://schemas.microsoft.com/office/drawing/2014/main" id="{BFADD701-1F67-482F-B672-1E7D8E13B564}"/>
                  </a:ext>
                </a:extLst>
              </p:cNvPr>
              <p:cNvSpPr>
                <a:spLocks/>
              </p:cNvSpPr>
              <p:nvPr/>
            </p:nvSpPr>
            <p:spPr bwMode="auto">
              <a:xfrm>
                <a:off x="6803" y="4200"/>
                <a:ext cx="62" cy="36"/>
              </a:xfrm>
              <a:custGeom>
                <a:avLst/>
                <a:gdLst>
                  <a:gd name="T0" fmla="*/ 0 w 26"/>
                  <a:gd name="T1" fmla="*/ 10 h 15"/>
                  <a:gd name="T2" fmla="*/ 17 w 26"/>
                  <a:gd name="T3" fmla="*/ 14 h 15"/>
                  <a:gd name="T4" fmla="*/ 20 w 26"/>
                  <a:gd name="T5" fmla="*/ 7 h 15"/>
                  <a:gd name="T6" fmla="*/ 14 w 26"/>
                  <a:gd name="T7" fmla="*/ 1 h 15"/>
                  <a:gd name="T8" fmla="*/ 0 w 26"/>
                  <a:gd name="T9" fmla="*/ 10 h 15"/>
                </a:gdLst>
                <a:ahLst/>
                <a:cxnLst>
                  <a:cxn ang="0">
                    <a:pos x="T0" y="T1"/>
                  </a:cxn>
                  <a:cxn ang="0">
                    <a:pos x="T2" y="T3"/>
                  </a:cxn>
                  <a:cxn ang="0">
                    <a:pos x="T4" y="T5"/>
                  </a:cxn>
                  <a:cxn ang="0">
                    <a:pos x="T6" y="T7"/>
                  </a:cxn>
                  <a:cxn ang="0">
                    <a:pos x="T8" y="T9"/>
                  </a:cxn>
                </a:cxnLst>
                <a:rect l="0" t="0" r="r" b="b"/>
                <a:pathLst>
                  <a:path w="26" h="15">
                    <a:moveTo>
                      <a:pt x="0" y="10"/>
                    </a:moveTo>
                    <a:cubicBezTo>
                      <a:pt x="0" y="13"/>
                      <a:pt x="9" y="15"/>
                      <a:pt x="17" y="14"/>
                    </a:cubicBezTo>
                    <a:cubicBezTo>
                      <a:pt x="26" y="13"/>
                      <a:pt x="24" y="10"/>
                      <a:pt x="20" y="7"/>
                    </a:cubicBezTo>
                    <a:cubicBezTo>
                      <a:pt x="25" y="2"/>
                      <a:pt x="24" y="0"/>
                      <a:pt x="14" y="1"/>
                    </a:cubicBezTo>
                    <a:cubicBezTo>
                      <a:pt x="8" y="2"/>
                      <a:pt x="0" y="6"/>
                      <a:pt x="0" y="10"/>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3" name="Freeform 978">
                <a:extLst>
                  <a:ext uri="{FF2B5EF4-FFF2-40B4-BE49-F238E27FC236}">
                    <a16:creationId xmlns:a16="http://schemas.microsoft.com/office/drawing/2014/main" id="{391D3D5A-EA00-4A16-BE1B-F9F9A55E0E63}"/>
                  </a:ext>
                </a:extLst>
              </p:cNvPr>
              <p:cNvSpPr>
                <a:spLocks/>
              </p:cNvSpPr>
              <p:nvPr/>
            </p:nvSpPr>
            <p:spPr bwMode="auto">
              <a:xfrm>
                <a:off x="6820" y="4236"/>
                <a:ext cx="81" cy="64"/>
              </a:xfrm>
              <a:custGeom>
                <a:avLst/>
                <a:gdLst>
                  <a:gd name="T0" fmla="*/ 3 w 34"/>
                  <a:gd name="T1" fmla="*/ 3 h 27"/>
                  <a:gd name="T2" fmla="*/ 12 w 34"/>
                  <a:gd name="T3" fmla="*/ 21 h 27"/>
                  <a:gd name="T4" fmla="*/ 22 w 34"/>
                  <a:gd name="T5" fmla="*/ 16 h 27"/>
                  <a:gd name="T6" fmla="*/ 25 w 34"/>
                  <a:gd name="T7" fmla="*/ 7 h 27"/>
                  <a:gd name="T8" fmla="*/ 3 w 34"/>
                  <a:gd name="T9" fmla="*/ 3 h 27"/>
                </a:gdLst>
                <a:ahLst/>
                <a:cxnLst>
                  <a:cxn ang="0">
                    <a:pos x="T0" y="T1"/>
                  </a:cxn>
                  <a:cxn ang="0">
                    <a:pos x="T2" y="T3"/>
                  </a:cxn>
                  <a:cxn ang="0">
                    <a:pos x="T4" y="T5"/>
                  </a:cxn>
                  <a:cxn ang="0">
                    <a:pos x="T6" y="T7"/>
                  </a:cxn>
                  <a:cxn ang="0">
                    <a:pos x="T8" y="T9"/>
                  </a:cxn>
                </a:cxnLst>
                <a:rect l="0" t="0" r="r" b="b"/>
                <a:pathLst>
                  <a:path w="34" h="27">
                    <a:moveTo>
                      <a:pt x="3" y="3"/>
                    </a:moveTo>
                    <a:cubicBezTo>
                      <a:pt x="0" y="7"/>
                      <a:pt x="4" y="16"/>
                      <a:pt x="12" y="21"/>
                    </a:cubicBezTo>
                    <a:cubicBezTo>
                      <a:pt x="21" y="27"/>
                      <a:pt x="23" y="23"/>
                      <a:pt x="22" y="16"/>
                    </a:cubicBezTo>
                    <a:cubicBezTo>
                      <a:pt x="32" y="16"/>
                      <a:pt x="34" y="12"/>
                      <a:pt x="25" y="7"/>
                    </a:cubicBezTo>
                    <a:cubicBezTo>
                      <a:pt x="18" y="3"/>
                      <a:pt x="7" y="0"/>
                      <a:pt x="3" y="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4" name="Freeform 979">
                <a:extLst>
                  <a:ext uri="{FF2B5EF4-FFF2-40B4-BE49-F238E27FC236}">
                    <a16:creationId xmlns:a16="http://schemas.microsoft.com/office/drawing/2014/main" id="{F392CC73-4142-4FF4-9901-78A0E926EBE8}"/>
                  </a:ext>
                </a:extLst>
              </p:cNvPr>
              <p:cNvSpPr>
                <a:spLocks noEditPoints="1"/>
              </p:cNvSpPr>
              <p:nvPr/>
            </p:nvSpPr>
            <p:spPr bwMode="auto">
              <a:xfrm>
                <a:off x="6975" y="3602"/>
                <a:ext cx="288" cy="479"/>
              </a:xfrm>
              <a:custGeom>
                <a:avLst/>
                <a:gdLst>
                  <a:gd name="T0" fmla="*/ 18 w 121"/>
                  <a:gd name="T1" fmla="*/ 59 h 201"/>
                  <a:gd name="T2" fmla="*/ 48 w 121"/>
                  <a:gd name="T3" fmla="*/ 111 h 201"/>
                  <a:gd name="T4" fmla="*/ 42 w 121"/>
                  <a:gd name="T5" fmla="*/ 122 h 201"/>
                  <a:gd name="T6" fmla="*/ 40 w 121"/>
                  <a:gd name="T7" fmla="*/ 161 h 201"/>
                  <a:gd name="T8" fmla="*/ 42 w 121"/>
                  <a:gd name="T9" fmla="*/ 160 h 201"/>
                  <a:gd name="T10" fmla="*/ 41 w 121"/>
                  <a:gd name="T11" fmla="*/ 158 h 201"/>
                  <a:gd name="T12" fmla="*/ 48 w 121"/>
                  <a:gd name="T13" fmla="*/ 116 h 201"/>
                  <a:gd name="T14" fmla="*/ 50 w 121"/>
                  <a:gd name="T15" fmla="*/ 113 h 201"/>
                  <a:gd name="T16" fmla="*/ 90 w 121"/>
                  <a:gd name="T17" fmla="*/ 164 h 201"/>
                  <a:gd name="T18" fmla="*/ 89 w 121"/>
                  <a:gd name="T19" fmla="*/ 167 h 201"/>
                  <a:gd name="T20" fmla="*/ 87 w 121"/>
                  <a:gd name="T21" fmla="*/ 199 h 201"/>
                  <a:gd name="T22" fmla="*/ 88 w 121"/>
                  <a:gd name="T23" fmla="*/ 199 h 201"/>
                  <a:gd name="T24" fmla="*/ 92 w 121"/>
                  <a:gd name="T25" fmla="*/ 167 h 201"/>
                  <a:gd name="T26" fmla="*/ 92 w 121"/>
                  <a:gd name="T27" fmla="*/ 167 h 201"/>
                  <a:gd name="T28" fmla="*/ 102 w 121"/>
                  <a:gd name="T29" fmla="*/ 178 h 201"/>
                  <a:gd name="T30" fmla="*/ 104 w 121"/>
                  <a:gd name="T31" fmla="*/ 178 h 201"/>
                  <a:gd name="T32" fmla="*/ 104 w 121"/>
                  <a:gd name="T33" fmla="*/ 177 h 201"/>
                  <a:gd name="T34" fmla="*/ 87 w 121"/>
                  <a:gd name="T35" fmla="*/ 157 h 201"/>
                  <a:gd name="T36" fmla="*/ 116 w 121"/>
                  <a:gd name="T37" fmla="*/ 159 h 201"/>
                  <a:gd name="T38" fmla="*/ 120 w 121"/>
                  <a:gd name="T39" fmla="*/ 160 h 201"/>
                  <a:gd name="T40" fmla="*/ 121 w 121"/>
                  <a:gd name="T41" fmla="*/ 159 h 201"/>
                  <a:gd name="T42" fmla="*/ 92 w 121"/>
                  <a:gd name="T43" fmla="*/ 154 h 201"/>
                  <a:gd name="T44" fmla="*/ 85 w 121"/>
                  <a:gd name="T45" fmla="*/ 155 h 201"/>
                  <a:gd name="T46" fmla="*/ 85 w 121"/>
                  <a:gd name="T47" fmla="*/ 155 h 201"/>
                  <a:gd name="T48" fmla="*/ 66 w 121"/>
                  <a:gd name="T49" fmla="*/ 131 h 201"/>
                  <a:gd name="T50" fmla="*/ 67 w 121"/>
                  <a:gd name="T51" fmla="*/ 131 h 201"/>
                  <a:gd name="T52" fmla="*/ 95 w 121"/>
                  <a:gd name="T53" fmla="*/ 138 h 201"/>
                  <a:gd name="T54" fmla="*/ 96 w 121"/>
                  <a:gd name="T55" fmla="*/ 136 h 201"/>
                  <a:gd name="T56" fmla="*/ 65 w 121"/>
                  <a:gd name="T57" fmla="*/ 128 h 201"/>
                  <a:gd name="T58" fmla="*/ 64 w 121"/>
                  <a:gd name="T59" fmla="*/ 128 h 201"/>
                  <a:gd name="T60" fmla="*/ 34 w 121"/>
                  <a:gd name="T61" fmla="*/ 83 h 201"/>
                  <a:gd name="T62" fmla="*/ 65 w 121"/>
                  <a:gd name="T63" fmla="*/ 87 h 201"/>
                  <a:gd name="T64" fmla="*/ 90 w 121"/>
                  <a:gd name="T65" fmla="*/ 102 h 201"/>
                  <a:gd name="T66" fmla="*/ 92 w 121"/>
                  <a:gd name="T67" fmla="*/ 103 h 201"/>
                  <a:gd name="T68" fmla="*/ 93 w 121"/>
                  <a:gd name="T69" fmla="*/ 102 h 201"/>
                  <a:gd name="T70" fmla="*/ 53 w 121"/>
                  <a:gd name="T71" fmla="*/ 81 h 201"/>
                  <a:gd name="T72" fmla="*/ 34 w 121"/>
                  <a:gd name="T73" fmla="*/ 80 h 201"/>
                  <a:gd name="T74" fmla="*/ 33 w 121"/>
                  <a:gd name="T75" fmla="*/ 80 h 201"/>
                  <a:gd name="T76" fmla="*/ 13 w 121"/>
                  <a:gd name="T77" fmla="*/ 38 h 201"/>
                  <a:gd name="T78" fmla="*/ 4 w 121"/>
                  <a:gd name="T79" fmla="*/ 3 h 201"/>
                  <a:gd name="T80" fmla="*/ 3 w 121"/>
                  <a:gd name="T81" fmla="*/ 2 h 201"/>
                  <a:gd name="T82" fmla="*/ 3 w 121"/>
                  <a:gd name="T83" fmla="*/ 3 h 201"/>
                  <a:gd name="T84" fmla="*/ 3 w 121"/>
                  <a:gd name="T85" fmla="*/ 2 h 201"/>
                  <a:gd name="T86" fmla="*/ 2 w 121"/>
                  <a:gd name="T87" fmla="*/ 1 h 201"/>
                  <a:gd name="T88" fmla="*/ 1 w 121"/>
                  <a:gd name="T89" fmla="*/ 4 h 201"/>
                  <a:gd name="T90" fmla="*/ 14 w 121"/>
                  <a:gd name="T91" fmla="*/ 48 h 201"/>
                  <a:gd name="T92" fmla="*/ 17 w 121"/>
                  <a:gd name="T93" fmla="*/ 56 h 201"/>
                  <a:gd name="T94" fmla="*/ 1 w 121"/>
                  <a:gd name="T95" fmla="*/ 102 h 201"/>
                  <a:gd name="T96" fmla="*/ 1 w 121"/>
                  <a:gd name="T97" fmla="*/ 104 h 201"/>
                  <a:gd name="T98" fmla="*/ 2 w 121"/>
                  <a:gd name="T99" fmla="*/ 103 h 201"/>
                  <a:gd name="T100" fmla="*/ 18 w 121"/>
                  <a:gd name="T101" fmla="*/ 59 h 201"/>
                  <a:gd name="T102" fmla="*/ 1 w 121"/>
                  <a:gd name="T103" fmla="*/ 3 h 201"/>
                  <a:gd name="T104" fmla="*/ 3 w 121"/>
                  <a:gd name="T105" fmla="*/ 3 h 201"/>
                  <a:gd name="T106" fmla="*/ 1 w 121"/>
                  <a:gd name="T107" fmla="*/ 3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1" h="201">
                    <a:moveTo>
                      <a:pt x="18" y="59"/>
                    </a:moveTo>
                    <a:cubicBezTo>
                      <a:pt x="27" y="77"/>
                      <a:pt x="37" y="94"/>
                      <a:pt x="48" y="111"/>
                    </a:cubicBezTo>
                    <a:cubicBezTo>
                      <a:pt x="46" y="112"/>
                      <a:pt x="44" y="117"/>
                      <a:pt x="42" y="122"/>
                    </a:cubicBezTo>
                    <a:cubicBezTo>
                      <a:pt x="38" y="136"/>
                      <a:pt x="37" y="149"/>
                      <a:pt x="40" y="161"/>
                    </a:cubicBezTo>
                    <a:cubicBezTo>
                      <a:pt x="40" y="161"/>
                      <a:pt x="41" y="162"/>
                      <a:pt x="42" y="160"/>
                    </a:cubicBezTo>
                    <a:cubicBezTo>
                      <a:pt x="42" y="159"/>
                      <a:pt x="42" y="159"/>
                      <a:pt x="41" y="158"/>
                    </a:cubicBezTo>
                    <a:cubicBezTo>
                      <a:pt x="39" y="145"/>
                      <a:pt x="41" y="130"/>
                      <a:pt x="48" y="116"/>
                    </a:cubicBezTo>
                    <a:cubicBezTo>
                      <a:pt x="49" y="115"/>
                      <a:pt x="50" y="113"/>
                      <a:pt x="50" y="113"/>
                    </a:cubicBezTo>
                    <a:cubicBezTo>
                      <a:pt x="62" y="131"/>
                      <a:pt x="76" y="148"/>
                      <a:pt x="90" y="164"/>
                    </a:cubicBezTo>
                    <a:cubicBezTo>
                      <a:pt x="89" y="165"/>
                      <a:pt x="89" y="166"/>
                      <a:pt x="89" y="167"/>
                    </a:cubicBezTo>
                    <a:cubicBezTo>
                      <a:pt x="84" y="178"/>
                      <a:pt x="85" y="189"/>
                      <a:pt x="87" y="199"/>
                    </a:cubicBezTo>
                    <a:cubicBezTo>
                      <a:pt x="87" y="199"/>
                      <a:pt x="87" y="201"/>
                      <a:pt x="88" y="199"/>
                    </a:cubicBezTo>
                    <a:cubicBezTo>
                      <a:pt x="87" y="189"/>
                      <a:pt x="87" y="178"/>
                      <a:pt x="92" y="167"/>
                    </a:cubicBezTo>
                    <a:cubicBezTo>
                      <a:pt x="92" y="167"/>
                      <a:pt x="92" y="167"/>
                      <a:pt x="92" y="167"/>
                    </a:cubicBezTo>
                    <a:cubicBezTo>
                      <a:pt x="95" y="171"/>
                      <a:pt x="99" y="175"/>
                      <a:pt x="102" y="178"/>
                    </a:cubicBezTo>
                    <a:cubicBezTo>
                      <a:pt x="104" y="178"/>
                      <a:pt x="104" y="178"/>
                      <a:pt x="104" y="178"/>
                    </a:cubicBezTo>
                    <a:cubicBezTo>
                      <a:pt x="104" y="178"/>
                      <a:pt x="104" y="177"/>
                      <a:pt x="104" y="177"/>
                    </a:cubicBezTo>
                    <a:cubicBezTo>
                      <a:pt x="98" y="170"/>
                      <a:pt x="93" y="164"/>
                      <a:pt x="87" y="157"/>
                    </a:cubicBezTo>
                    <a:cubicBezTo>
                      <a:pt x="97" y="156"/>
                      <a:pt x="107" y="157"/>
                      <a:pt x="116" y="159"/>
                    </a:cubicBezTo>
                    <a:cubicBezTo>
                      <a:pt x="118" y="159"/>
                      <a:pt x="119" y="160"/>
                      <a:pt x="120" y="160"/>
                    </a:cubicBezTo>
                    <a:cubicBezTo>
                      <a:pt x="120" y="160"/>
                      <a:pt x="121" y="161"/>
                      <a:pt x="121" y="159"/>
                    </a:cubicBezTo>
                    <a:cubicBezTo>
                      <a:pt x="112" y="155"/>
                      <a:pt x="102" y="154"/>
                      <a:pt x="92" y="154"/>
                    </a:cubicBezTo>
                    <a:cubicBezTo>
                      <a:pt x="89" y="154"/>
                      <a:pt x="87" y="154"/>
                      <a:pt x="85" y="155"/>
                    </a:cubicBezTo>
                    <a:cubicBezTo>
                      <a:pt x="85" y="155"/>
                      <a:pt x="85" y="155"/>
                      <a:pt x="85" y="155"/>
                    </a:cubicBezTo>
                    <a:cubicBezTo>
                      <a:pt x="79" y="147"/>
                      <a:pt x="72" y="139"/>
                      <a:pt x="66" y="131"/>
                    </a:cubicBezTo>
                    <a:cubicBezTo>
                      <a:pt x="67" y="131"/>
                      <a:pt x="67" y="131"/>
                      <a:pt x="67" y="131"/>
                    </a:cubicBezTo>
                    <a:cubicBezTo>
                      <a:pt x="77" y="132"/>
                      <a:pt x="87" y="133"/>
                      <a:pt x="95" y="138"/>
                    </a:cubicBezTo>
                    <a:cubicBezTo>
                      <a:pt x="95" y="138"/>
                      <a:pt x="97" y="138"/>
                      <a:pt x="96" y="136"/>
                    </a:cubicBezTo>
                    <a:cubicBezTo>
                      <a:pt x="87" y="131"/>
                      <a:pt x="76" y="129"/>
                      <a:pt x="65" y="128"/>
                    </a:cubicBezTo>
                    <a:cubicBezTo>
                      <a:pt x="64" y="128"/>
                      <a:pt x="64" y="128"/>
                      <a:pt x="64" y="128"/>
                    </a:cubicBezTo>
                    <a:cubicBezTo>
                      <a:pt x="53" y="114"/>
                      <a:pt x="43" y="99"/>
                      <a:pt x="34" y="83"/>
                    </a:cubicBezTo>
                    <a:cubicBezTo>
                      <a:pt x="45" y="83"/>
                      <a:pt x="56" y="84"/>
                      <a:pt x="65" y="87"/>
                    </a:cubicBezTo>
                    <a:cubicBezTo>
                      <a:pt x="75" y="91"/>
                      <a:pt x="83" y="96"/>
                      <a:pt x="90" y="102"/>
                    </a:cubicBezTo>
                    <a:cubicBezTo>
                      <a:pt x="92" y="103"/>
                      <a:pt x="92" y="103"/>
                      <a:pt x="92" y="103"/>
                    </a:cubicBezTo>
                    <a:cubicBezTo>
                      <a:pt x="92" y="103"/>
                      <a:pt x="93" y="104"/>
                      <a:pt x="93" y="102"/>
                    </a:cubicBezTo>
                    <a:cubicBezTo>
                      <a:pt x="81" y="93"/>
                      <a:pt x="69" y="84"/>
                      <a:pt x="53" y="81"/>
                    </a:cubicBezTo>
                    <a:cubicBezTo>
                      <a:pt x="47" y="80"/>
                      <a:pt x="41" y="80"/>
                      <a:pt x="34" y="80"/>
                    </a:cubicBezTo>
                    <a:cubicBezTo>
                      <a:pt x="33" y="80"/>
                      <a:pt x="33" y="80"/>
                      <a:pt x="33" y="80"/>
                    </a:cubicBezTo>
                    <a:cubicBezTo>
                      <a:pt x="25" y="67"/>
                      <a:pt x="18" y="52"/>
                      <a:pt x="13" y="38"/>
                    </a:cubicBezTo>
                    <a:cubicBezTo>
                      <a:pt x="9" y="27"/>
                      <a:pt x="5" y="15"/>
                      <a:pt x="4" y="3"/>
                    </a:cubicBezTo>
                    <a:cubicBezTo>
                      <a:pt x="3" y="1"/>
                      <a:pt x="3" y="2"/>
                      <a:pt x="3" y="2"/>
                    </a:cubicBezTo>
                    <a:cubicBezTo>
                      <a:pt x="3" y="3"/>
                      <a:pt x="3" y="3"/>
                      <a:pt x="3" y="3"/>
                    </a:cubicBezTo>
                    <a:cubicBezTo>
                      <a:pt x="3" y="3"/>
                      <a:pt x="3" y="3"/>
                      <a:pt x="3" y="2"/>
                    </a:cubicBezTo>
                    <a:cubicBezTo>
                      <a:pt x="3" y="2"/>
                      <a:pt x="3" y="0"/>
                      <a:pt x="2" y="1"/>
                    </a:cubicBezTo>
                    <a:cubicBezTo>
                      <a:pt x="2" y="1"/>
                      <a:pt x="0" y="2"/>
                      <a:pt x="1" y="4"/>
                    </a:cubicBezTo>
                    <a:cubicBezTo>
                      <a:pt x="2" y="20"/>
                      <a:pt x="8" y="34"/>
                      <a:pt x="14" y="48"/>
                    </a:cubicBezTo>
                    <a:cubicBezTo>
                      <a:pt x="15" y="51"/>
                      <a:pt x="16" y="53"/>
                      <a:pt x="17" y="56"/>
                    </a:cubicBezTo>
                    <a:cubicBezTo>
                      <a:pt x="8" y="71"/>
                      <a:pt x="2" y="86"/>
                      <a:pt x="1" y="102"/>
                    </a:cubicBezTo>
                    <a:cubicBezTo>
                      <a:pt x="1" y="104"/>
                      <a:pt x="1" y="104"/>
                      <a:pt x="1" y="104"/>
                    </a:cubicBezTo>
                    <a:cubicBezTo>
                      <a:pt x="1" y="104"/>
                      <a:pt x="2" y="104"/>
                      <a:pt x="2" y="103"/>
                    </a:cubicBezTo>
                    <a:cubicBezTo>
                      <a:pt x="4" y="88"/>
                      <a:pt x="10" y="73"/>
                      <a:pt x="18" y="59"/>
                    </a:cubicBezTo>
                    <a:close/>
                    <a:moveTo>
                      <a:pt x="1" y="3"/>
                    </a:moveTo>
                    <a:cubicBezTo>
                      <a:pt x="3" y="3"/>
                      <a:pt x="3" y="3"/>
                      <a:pt x="3" y="3"/>
                    </a:cubicBezTo>
                    <a:cubicBezTo>
                      <a:pt x="3" y="3"/>
                      <a:pt x="2" y="3"/>
                      <a:pt x="1" y="3"/>
                    </a:cubicBezTo>
                    <a:close/>
                  </a:path>
                </a:pathLst>
              </a:custGeom>
              <a:solidFill>
                <a:srgbClr val="783C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5" name="Freeform 980">
                <a:extLst>
                  <a:ext uri="{FF2B5EF4-FFF2-40B4-BE49-F238E27FC236}">
                    <a16:creationId xmlns:a16="http://schemas.microsoft.com/office/drawing/2014/main" id="{3DD07F70-2811-4A55-A504-D77CE7A24F28}"/>
                  </a:ext>
                </a:extLst>
              </p:cNvPr>
              <p:cNvSpPr>
                <a:spLocks/>
              </p:cNvSpPr>
              <p:nvPr/>
            </p:nvSpPr>
            <p:spPr bwMode="auto">
              <a:xfrm>
                <a:off x="7168" y="4071"/>
                <a:ext cx="38" cy="60"/>
              </a:xfrm>
              <a:custGeom>
                <a:avLst/>
                <a:gdLst>
                  <a:gd name="T0" fmla="*/ 8 w 16"/>
                  <a:gd name="T1" fmla="*/ 1 h 25"/>
                  <a:gd name="T2" fmla="*/ 0 w 16"/>
                  <a:gd name="T3" fmla="*/ 17 h 25"/>
                  <a:gd name="T4" fmla="*/ 8 w 16"/>
                  <a:gd name="T5" fmla="*/ 18 h 25"/>
                  <a:gd name="T6" fmla="*/ 16 w 16"/>
                  <a:gd name="T7" fmla="*/ 12 h 25"/>
                  <a:gd name="T8" fmla="*/ 8 w 16"/>
                  <a:gd name="T9" fmla="*/ 1 h 25"/>
                </a:gdLst>
                <a:ahLst/>
                <a:cxnLst>
                  <a:cxn ang="0">
                    <a:pos x="T0" y="T1"/>
                  </a:cxn>
                  <a:cxn ang="0">
                    <a:pos x="T2" y="T3"/>
                  </a:cxn>
                  <a:cxn ang="0">
                    <a:pos x="T4" y="T5"/>
                  </a:cxn>
                  <a:cxn ang="0">
                    <a:pos x="T6" y="T7"/>
                  </a:cxn>
                  <a:cxn ang="0">
                    <a:pos x="T8" y="T9"/>
                  </a:cxn>
                </a:cxnLst>
                <a:rect l="0" t="0" r="r" b="b"/>
                <a:pathLst>
                  <a:path w="16" h="25">
                    <a:moveTo>
                      <a:pt x="8" y="1"/>
                    </a:moveTo>
                    <a:cubicBezTo>
                      <a:pt x="4" y="2"/>
                      <a:pt x="0" y="10"/>
                      <a:pt x="0" y="17"/>
                    </a:cubicBezTo>
                    <a:cubicBezTo>
                      <a:pt x="1" y="25"/>
                      <a:pt x="4" y="23"/>
                      <a:pt x="8" y="18"/>
                    </a:cubicBezTo>
                    <a:cubicBezTo>
                      <a:pt x="13" y="21"/>
                      <a:pt x="16" y="20"/>
                      <a:pt x="16" y="12"/>
                    </a:cubicBezTo>
                    <a:cubicBezTo>
                      <a:pt x="15" y="6"/>
                      <a:pt x="12" y="0"/>
                      <a:pt x="8"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6" name="Freeform 981">
                <a:extLst>
                  <a:ext uri="{FF2B5EF4-FFF2-40B4-BE49-F238E27FC236}">
                    <a16:creationId xmlns:a16="http://schemas.microsoft.com/office/drawing/2014/main" id="{6B1092B9-F6C8-490C-898F-5E5B9C9DAB41}"/>
                  </a:ext>
                </a:extLst>
              </p:cNvPr>
              <p:cNvSpPr>
                <a:spLocks/>
              </p:cNvSpPr>
              <p:nvPr/>
            </p:nvSpPr>
            <p:spPr bwMode="auto">
              <a:xfrm>
                <a:off x="7127" y="4031"/>
                <a:ext cx="57" cy="43"/>
              </a:xfrm>
              <a:custGeom>
                <a:avLst/>
                <a:gdLst>
                  <a:gd name="T0" fmla="*/ 23 w 24"/>
                  <a:gd name="T1" fmla="*/ 5 h 18"/>
                  <a:gd name="T2" fmla="*/ 8 w 24"/>
                  <a:gd name="T3" fmla="*/ 3 h 18"/>
                  <a:gd name="T4" fmla="*/ 6 w 24"/>
                  <a:gd name="T5" fmla="*/ 10 h 18"/>
                  <a:gd name="T6" fmla="*/ 11 w 24"/>
                  <a:gd name="T7" fmla="*/ 15 h 18"/>
                  <a:gd name="T8" fmla="*/ 23 w 24"/>
                  <a:gd name="T9" fmla="*/ 5 h 18"/>
                </a:gdLst>
                <a:ahLst/>
                <a:cxnLst>
                  <a:cxn ang="0">
                    <a:pos x="T0" y="T1"/>
                  </a:cxn>
                  <a:cxn ang="0">
                    <a:pos x="T2" y="T3"/>
                  </a:cxn>
                  <a:cxn ang="0">
                    <a:pos x="T4" y="T5"/>
                  </a:cxn>
                  <a:cxn ang="0">
                    <a:pos x="T6" y="T7"/>
                  </a:cxn>
                  <a:cxn ang="0">
                    <a:pos x="T8" y="T9"/>
                  </a:cxn>
                </a:cxnLst>
                <a:rect l="0" t="0" r="r" b="b"/>
                <a:pathLst>
                  <a:path w="24" h="18">
                    <a:moveTo>
                      <a:pt x="23" y="5"/>
                    </a:moveTo>
                    <a:cubicBezTo>
                      <a:pt x="23" y="1"/>
                      <a:pt x="15" y="0"/>
                      <a:pt x="8" y="3"/>
                    </a:cubicBezTo>
                    <a:cubicBezTo>
                      <a:pt x="0" y="6"/>
                      <a:pt x="1" y="8"/>
                      <a:pt x="6" y="10"/>
                    </a:cubicBezTo>
                    <a:cubicBezTo>
                      <a:pt x="1" y="16"/>
                      <a:pt x="2" y="18"/>
                      <a:pt x="11" y="15"/>
                    </a:cubicBezTo>
                    <a:cubicBezTo>
                      <a:pt x="16" y="13"/>
                      <a:pt x="24" y="8"/>
                      <a:pt x="23" y="5"/>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7" name="Freeform 982">
                <a:extLst>
                  <a:ext uri="{FF2B5EF4-FFF2-40B4-BE49-F238E27FC236}">
                    <a16:creationId xmlns:a16="http://schemas.microsoft.com/office/drawing/2014/main" id="{AA775A09-0695-4F6A-9D41-550B2E76D863}"/>
                  </a:ext>
                </a:extLst>
              </p:cNvPr>
              <p:cNvSpPr>
                <a:spLocks/>
              </p:cNvSpPr>
              <p:nvPr/>
            </p:nvSpPr>
            <p:spPr bwMode="auto">
              <a:xfrm>
                <a:off x="7063" y="3916"/>
                <a:ext cx="57" cy="55"/>
              </a:xfrm>
              <a:custGeom>
                <a:avLst/>
                <a:gdLst>
                  <a:gd name="T0" fmla="*/ 3 w 24"/>
                  <a:gd name="T1" fmla="*/ 3 h 23"/>
                  <a:gd name="T2" fmla="*/ 6 w 24"/>
                  <a:gd name="T3" fmla="*/ 17 h 23"/>
                  <a:gd name="T4" fmla="*/ 15 w 24"/>
                  <a:gd name="T5" fmla="*/ 14 h 23"/>
                  <a:gd name="T6" fmla="*/ 18 w 24"/>
                  <a:gd name="T7" fmla="*/ 5 h 23"/>
                  <a:gd name="T8" fmla="*/ 3 w 24"/>
                  <a:gd name="T9" fmla="*/ 3 h 23"/>
                </a:gdLst>
                <a:ahLst/>
                <a:cxnLst>
                  <a:cxn ang="0">
                    <a:pos x="T0" y="T1"/>
                  </a:cxn>
                  <a:cxn ang="0">
                    <a:pos x="T2" y="T3"/>
                  </a:cxn>
                  <a:cxn ang="0">
                    <a:pos x="T4" y="T5"/>
                  </a:cxn>
                  <a:cxn ang="0">
                    <a:pos x="T6" y="T7"/>
                  </a:cxn>
                  <a:cxn ang="0">
                    <a:pos x="T8" y="T9"/>
                  </a:cxn>
                </a:cxnLst>
                <a:rect l="0" t="0" r="r" b="b"/>
                <a:pathLst>
                  <a:path w="24" h="23">
                    <a:moveTo>
                      <a:pt x="3" y="3"/>
                    </a:moveTo>
                    <a:cubicBezTo>
                      <a:pt x="0" y="6"/>
                      <a:pt x="1" y="13"/>
                      <a:pt x="6" y="17"/>
                    </a:cubicBezTo>
                    <a:cubicBezTo>
                      <a:pt x="12" y="23"/>
                      <a:pt x="14" y="19"/>
                      <a:pt x="15" y="14"/>
                    </a:cubicBezTo>
                    <a:cubicBezTo>
                      <a:pt x="22" y="13"/>
                      <a:pt x="24" y="10"/>
                      <a:pt x="18" y="5"/>
                    </a:cubicBezTo>
                    <a:cubicBezTo>
                      <a:pt x="14" y="2"/>
                      <a:pt x="6" y="0"/>
                      <a:pt x="3" y="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8" name="Freeform 983">
                <a:extLst>
                  <a:ext uri="{FF2B5EF4-FFF2-40B4-BE49-F238E27FC236}">
                    <a16:creationId xmlns:a16="http://schemas.microsoft.com/office/drawing/2014/main" id="{49970FE7-CE70-4EE1-B962-0F9CDFD8388E}"/>
                  </a:ext>
                </a:extLst>
              </p:cNvPr>
              <p:cNvSpPr>
                <a:spLocks/>
              </p:cNvSpPr>
              <p:nvPr/>
            </p:nvSpPr>
            <p:spPr bwMode="auto">
              <a:xfrm>
                <a:off x="6991" y="3771"/>
                <a:ext cx="58" cy="55"/>
              </a:xfrm>
              <a:custGeom>
                <a:avLst/>
                <a:gdLst>
                  <a:gd name="T0" fmla="*/ 3 w 24"/>
                  <a:gd name="T1" fmla="*/ 3 h 23"/>
                  <a:gd name="T2" fmla="*/ 6 w 24"/>
                  <a:gd name="T3" fmla="*/ 18 h 23"/>
                  <a:gd name="T4" fmla="*/ 15 w 24"/>
                  <a:gd name="T5" fmla="*/ 14 h 23"/>
                  <a:gd name="T6" fmla="*/ 18 w 24"/>
                  <a:gd name="T7" fmla="*/ 6 h 23"/>
                  <a:gd name="T8" fmla="*/ 3 w 24"/>
                  <a:gd name="T9" fmla="*/ 3 h 23"/>
                </a:gdLst>
                <a:ahLst/>
                <a:cxnLst>
                  <a:cxn ang="0">
                    <a:pos x="T0" y="T1"/>
                  </a:cxn>
                  <a:cxn ang="0">
                    <a:pos x="T2" y="T3"/>
                  </a:cxn>
                  <a:cxn ang="0">
                    <a:pos x="T4" y="T5"/>
                  </a:cxn>
                  <a:cxn ang="0">
                    <a:pos x="T6" y="T7"/>
                  </a:cxn>
                  <a:cxn ang="0">
                    <a:pos x="T8" y="T9"/>
                  </a:cxn>
                </a:cxnLst>
                <a:rect l="0" t="0" r="r" b="b"/>
                <a:pathLst>
                  <a:path w="24" h="23">
                    <a:moveTo>
                      <a:pt x="3" y="3"/>
                    </a:moveTo>
                    <a:cubicBezTo>
                      <a:pt x="0" y="6"/>
                      <a:pt x="2" y="13"/>
                      <a:pt x="6" y="18"/>
                    </a:cubicBezTo>
                    <a:cubicBezTo>
                      <a:pt x="12" y="23"/>
                      <a:pt x="14" y="20"/>
                      <a:pt x="15" y="14"/>
                    </a:cubicBezTo>
                    <a:cubicBezTo>
                      <a:pt x="22" y="13"/>
                      <a:pt x="24" y="11"/>
                      <a:pt x="18" y="6"/>
                    </a:cubicBezTo>
                    <a:cubicBezTo>
                      <a:pt x="14" y="2"/>
                      <a:pt x="6" y="0"/>
                      <a:pt x="3" y="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9" name="Freeform 984">
                <a:extLst>
                  <a:ext uri="{FF2B5EF4-FFF2-40B4-BE49-F238E27FC236}">
                    <a16:creationId xmlns:a16="http://schemas.microsoft.com/office/drawing/2014/main" id="{72822EE8-77BF-438A-8340-7550831DE514}"/>
                  </a:ext>
                </a:extLst>
              </p:cNvPr>
              <p:cNvSpPr>
                <a:spLocks/>
              </p:cNvSpPr>
              <p:nvPr/>
            </p:nvSpPr>
            <p:spPr bwMode="auto">
              <a:xfrm>
                <a:off x="7208" y="4012"/>
                <a:ext cx="81" cy="78"/>
              </a:xfrm>
              <a:custGeom>
                <a:avLst/>
                <a:gdLst>
                  <a:gd name="T0" fmla="*/ 5 w 34"/>
                  <a:gd name="T1" fmla="*/ 5 h 33"/>
                  <a:gd name="T2" fmla="*/ 9 w 34"/>
                  <a:gd name="T3" fmla="*/ 26 h 33"/>
                  <a:gd name="T4" fmla="*/ 21 w 34"/>
                  <a:gd name="T5" fmla="*/ 21 h 33"/>
                  <a:gd name="T6" fmla="*/ 26 w 34"/>
                  <a:gd name="T7" fmla="*/ 9 h 33"/>
                  <a:gd name="T8" fmla="*/ 5 w 34"/>
                  <a:gd name="T9" fmla="*/ 5 h 33"/>
                </a:gdLst>
                <a:ahLst/>
                <a:cxnLst>
                  <a:cxn ang="0">
                    <a:pos x="T0" y="T1"/>
                  </a:cxn>
                  <a:cxn ang="0">
                    <a:pos x="T2" y="T3"/>
                  </a:cxn>
                  <a:cxn ang="0">
                    <a:pos x="T4" y="T5"/>
                  </a:cxn>
                  <a:cxn ang="0">
                    <a:pos x="T6" y="T7"/>
                  </a:cxn>
                  <a:cxn ang="0">
                    <a:pos x="T8" y="T9"/>
                  </a:cxn>
                </a:cxnLst>
                <a:rect l="0" t="0" r="r" b="b"/>
                <a:pathLst>
                  <a:path w="34" h="33">
                    <a:moveTo>
                      <a:pt x="5" y="5"/>
                    </a:moveTo>
                    <a:cubicBezTo>
                      <a:pt x="0" y="9"/>
                      <a:pt x="2" y="20"/>
                      <a:pt x="9" y="26"/>
                    </a:cubicBezTo>
                    <a:cubicBezTo>
                      <a:pt x="17" y="33"/>
                      <a:pt x="20" y="29"/>
                      <a:pt x="21" y="21"/>
                    </a:cubicBezTo>
                    <a:cubicBezTo>
                      <a:pt x="31" y="20"/>
                      <a:pt x="34" y="16"/>
                      <a:pt x="26" y="9"/>
                    </a:cubicBezTo>
                    <a:cubicBezTo>
                      <a:pt x="20" y="4"/>
                      <a:pt x="9" y="0"/>
                      <a:pt x="5" y="5"/>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0" name="Freeform 985">
                <a:extLst>
                  <a:ext uri="{FF2B5EF4-FFF2-40B4-BE49-F238E27FC236}">
                    <a16:creationId xmlns:a16="http://schemas.microsoft.com/office/drawing/2014/main" id="{9C607382-3BE5-4C9F-8177-6D7607DCE35F}"/>
                  </a:ext>
                </a:extLst>
              </p:cNvPr>
              <p:cNvSpPr>
                <a:spLocks/>
              </p:cNvSpPr>
              <p:nvPr/>
            </p:nvSpPr>
            <p:spPr bwMode="auto">
              <a:xfrm>
                <a:off x="7013" y="3883"/>
                <a:ext cx="67" cy="50"/>
              </a:xfrm>
              <a:custGeom>
                <a:avLst/>
                <a:gdLst>
                  <a:gd name="T0" fmla="*/ 27 w 28"/>
                  <a:gd name="T1" fmla="*/ 4 h 21"/>
                  <a:gd name="T2" fmla="*/ 10 w 28"/>
                  <a:gd name="T3" fmla="*/ 3 h 21"/>
                  <a:gd name="T4" fmla="*/ 7 w 28"/>
                  <a:gd name="T5" fmla="*/ 12 h 21"/>
                  <a:gd name="T6" fmla="*/ 14 w 28"/>
                  <a:gd name="T7" fmla="*/ 17 h 21"/>
                  <a:gd name="T8" fmla="*/ 27 w 28"/>
                  <a:gd name="T9" fmla="*/ 4 h 21"/>
                </a:gdLst>
                <a:ahLst/>
                <a:cxnLst>
                  <a:cxn ang="0">
                    <a:pos x="T0" y="T1"/>
                  </a:cxn>
                  <a:cxn ang="0">
                    <a:pos x="T2" y="T3"/>
                  </a:cxn>
                  <a:cxn ang="0">
                    <a:pos x="T4" y="T5"/>
                  </a:cxn>
                  <a:cxn ang="0">
                    <a:pos x="T6" y="T7"/>
                  </a:cxn>
                  <a:cxn ang="0">
                    <a:pos x="T8" y="T9"/>
                  </a:cxn>
                </a:cxnLst>
                <a:rect l="0" t="0" r="r" b="b"/>
                <a:pathLst>
                  <a:path w="28" h="21">
                    <a:moveTo>
                      <a:pt x="27" y="4"/>
                    </a:moveTo>
                    <a:cubicBezTo>
                      <a:pt x="27" y="1"/>
                      <a:pt x="18" y="0"/>
                      <a:pt x="10" y="3"/>
                    </a:cubicBezTo>
                    <a:cubicBezTo>
                      <a:pt x="0" y="7"/>
                      <a:pt x="2" y="9"/>
                      <a:pt x="7" y="12"/>
                    </a:cubicBezTo>
                    <a:cubicBezTo>
                      <a:pt x="3" y="18"/>
                      <a:pt x="4" y="21"/>
                      <a:pt x="14" y="17"/>
                    </a:cubicBezTo>
                    <a:cubicBezTo>
                      <a:pt x="20" y="14"/>
                      <a:pt x="28" y="8"/>
                      <a:pt x="27" y="4"/>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1" name="Freeform 986">
                <a:extLst>
                  <a:ext uri="{FF2B5EF4-FFF2-40B4-BE49-F238E27FC236}">
                    <a16:creationId xmlns:a16="http://schemas.microsoft.com/office/drawing/2014/main" id="{EB3FD260-39D4-43F5-8B94-FD6529F9F6E0}"/>
                  </a:ext>
                </a:extLst>
              </p:cNvPr>
              <p:cNvSpPr>
                <a:spLocks/>
              </p:cNvSpPr>
              <p:nvPr/>
            </p:nvSpPr>
            <p:spPr bwMode="auto">
              <a:xfrm>
                <a:off x="6925" y="3788"/>
                <a:ext cx="64" cy="50"/>
              </a:xfrm>
              <a:custGeom>
                <a:avLst/>
                <a:gdLst>
                  <a:gd name="T0" fmla="*/ 27 w 27"/>
                  <a:gd name="T1" fmla="*/ 4 h 21"/>
                  <a:gd name="T2" fmla="*/ 9 w 27"/>
                  <a:gd name="T3" fmla="*/ 3 h 21"/>
                  <a:gd name="T4" fmla="*/ 7 w 27"/>
                  <a:gd name="T5" fmla="*/ 12 h 21"/>
                  <a:gd name="T6" fmla="*/ 13 w 27"/>
                  <a:gd name="T7" fmla="*/ 17 h 21"/>
                  <a:gd name="T8" fmla="*/ 27 w 27"/>
                  <a:gd name="T9" fmla="*/ 4 h 21"/>
                </a:gdLst>
                <a:ahLst/>
                <a:cxnLst>
                  <a:cxn ang="0">
                    <a:pos x="T0" y="T1"/>
                  </a:cxn>
                  <a:cxn ang="0">
                    <a:pos x="T2" y="T3"/>
                  </a:cxn>
                  <a:cxn ang="0">
                    <a:pos x="T4" y="T5"/>
                  </a:cxn>
                  <a:cxn ang="0">
                    <a:pos x="T6" y="T7"/>
                  </a:cxn>
                  <a:cxn ang="0">
                    <a:pos x="T8" y="T9"/>
                  </a:cxn>
                </a:cxnLst>
                <a:rect l="0" t="0" r="r" b="b"/>
                <a:pathLst>
                  <a:path w="27" h="21">
                    <a:moveTo>
                      <a:pt x="27" y="4"/>
                    </a:moveTo>
                    <a:cubicBezTo>
                      <a:pt x="26" y="1"/>
                      <a:pt x="17" y="0"/>
                      <a:pt x="9" y="3"/>
                    </a:cubicBezTo>
                    <a:cubicBezTo>
                      <a:pt x="0" y="7"/>
                      <a:pt x="2" y="9"/>
                      <a:pt x="7" y="12"/>
                    </a:cubicBezTo>
                    <a:cubicBezTo>
                      <a:pt x="2" y="18"/>
                      <a:pt x="4" y="21"/>
                      <a:pt x="13" y="17"/>
                    </a:cubicBezTo>
                    <a:cubicBezTo>
                      <a:pt x="19" y="14"/>
                      <a:pt x="27" y="8"/>
                      <a:pt x="27" y="4"/>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2" name="Freeform 987">
                <a:extLst>
                  <a:ext uri="{FF2B5EF4-FFF2-40B4-BE49-F238E27FC236}">
                    <a16:creationId xmlns:a16="http://schemas.microsoft.com/office/drawing/2014/main" id="{CC60D1BD-72C5-4303-9A58-52B6886F0DBC}"/>
                  </a:ext>
                </a:extLst>
              </p:cNvPr>
              <p:cNvSpPr>
                <a:spLocks/>
              </p:cNvSpPr>
              <p:nvPr/>
            </p:nvSpPr>
            <p:spPr bwMode="auto">
              <a:xfrm>
                <a:off x="7051" y="3974"/>
                <a:ext cx="52" cy="73"/>
              </a:xfrm>
              <a:custGeom>
                <a:avLst/>
                <a:gdLst>
                  <a:gd name="T0" fmla="*/ 9 w 22"/>
                  <a:gd name="T1" fmla="*/ 2 h 31"/>
                  <a:gd name="T2" fmla="*/ 1 w 22"/>
                  <a:gd name="T3" fmla="*/ 22 h 31"/>
                  <a:gd name="T4" fmla="*/ 11 w 22"/>
                  <a:gd name="T5" fmla="*/ 22 h 31"/>
                  <a:gd name="T6" fmla="*/ 20 w 22"/>
                  <a:gd name="T7" fmla="*/ 14 h 31"/>
                  <a:gd name="T8" fmla="*/ 9 w 22"/>
                  <a:gd name="T9" fmla="*/ 2 h 31"/>
                </a:gdLst>
                <a:ahLst/>
                <a:cxnLst>
                  <a:cxn ang="0">
                    <a:pos x="T0" y="T1"/>
                  </a:cxn>
                  <a:cxn ang="0">
                    <a:pos x="T2" y="T3"/>
                  </a:cxn>
                  <a:cxn ang="0">
                    <a:pos x="T4" y="T5"/>
                  </a:cxn>
                  <a:cxn ang="0">
                    <a:pos x="T6" y="T7"/>
                  </a:cxn>
                  <a:cxn ang="0">
                    <a:pos x="T8" y="T9"/>
                  </a:cxn>
                </a:cxnLst>
                <a:rect l="0" t="0" r="r" b="b"/>
                <a:pathLst>
                  <a:path w="22" h="31">
                    <a:moveTo>
                      <a:pt x="9" y="2"/>
                    </a:moveTo>
                    <a:cubicBezTo>
                      <a:pt x="4" y="4"/>
                      <a:pt x="0" y="14"/>
                      <a:pt x="1" y="22"/>
                    </a:cubicBezTo>
                    <a:cubicBezTo>
                      <a:pt x="3" y="31"/>
                      <a:pt x="7" y="28"/>
                      <a:pt x="11" y="22"/>
                    </a:cubicBezTo>
                    <a:cubicBezTo>
                      <a:pt x="18" y="26"/>
                      <a:pt x="22" y="24"/>
                      <a:pt x="20" y="14"/>
                    </a:cubicBezTo>
                    <a:cubicBezTo>
                      <a:pt x="19" y="8"/>
                      <a:pt x="14" y="0"/>
                      <a:pt x="9" y="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3" name="Freeform 988">
                <a:extLst>
                  <a:ext uri="{FF2B5EF4-FFF2-40B4-BE49-F238E27FC236}">
                    <a16:creationId xmlns:a16="http://schemas.microsoft.com/office/drawing/2014/main" id="{57E659FF-2729-4FC1-BB26-019737CE961C}"/>
                  </a:ext>
                </a:extLst>
              </p:cNvPr>
              <p:cNvSpPr>
                <a:spLocks/>
              </p:cNvSpPr>
              <p:nvPr/>
            </p:nvSpPr>
            <p:spPr bwMode="auto">
              <a:xfrm>
                <a:off x="6963" y="3835"/>
                <a:ext cx="50" cy="72"/>
              </a:xfrm>
              <a:custGeom>
                <a:avLst/>
                <a:gdLst>
                  <a:gd name="T0" fmla="*/ 8 w 21"/>
                  <a:gd name="T1" fmla="*/ 1 h 30"/>
                  <a:gd name="T2" fmla="*/ 1 w 21"/>
                  <a:gd name="T3" fmla="*/ 21 h 30"/>
                  <a:gd name="T4" fmla="*/ 11 w 21"/>
                  <a:gd name="T5" fmla="*/ 22 h 30"/>
                  <a:gd name="T6" fmla="*/ 20 w 21"/>
                  <a:gd name="T7" fmla="*/ 13 h 30"/>
                  <a:gd name="T8" fmla="*/ 8 w 21"/>
                  <a:gd name="T9" fmla="*/ 1 h 30"/>
                </a:gdLst>
                <a:ahLst/>
                <a:cxnLst>
                  <a:cxn ang="0">
                    <a:pos x="T0" y="T1"/>
                  </a:cxn>
                  <a:cxn ang="0">
                    <a:pos x="T2" y="T3"/>
                  </a:cxn>
                  <a:cxn ang="0">
                    <a:pos x="T4" y="T5"/>
                  </a:cxn>
                  <a:cxn ang="0">
                    <a:pos x="T6" y="T7"/>
                  </a:cxn>
                  <a:cxn ang="0">
                    <a:pos x="T8" y="T9"/>
                  </a:cxn>
                </a:cxnLst>
                <a:rect l="0" t="0" r="r" b="b"/>
                <a:pathLst>
                  <a:path w="21" h="30">
                    <a:moveTo>
                      <a:pt x="8" y="1"/>
                    </a:moveTo>
                    <a:cubicBezTo>
                      <a:pt x="4" y="3"/>
                      <a:pt x="0" y="13"/>
                      <a:pt x="1" y="21"/>
                    </a:cubicBezTo>
                    <a:cubicBezTo>
                      <a:pt x="3" y="30"/>
                      <a:pt x="6" y="28"/>
                      <a:pt x="11" y="22"/>
                    </a:cubicBezTo>
                    <a:cubicBezTo>
                      <a:pt x="18" y="25"/>
                      <a:pt x="21" y="23"/>
                      <a:pt x="20" y="13"/>
                    </a:cubicBezTo>
                    <a:cubicBezTo>
                      <a:pt x="18" y="7"/>
                      <a:pt x="13" y="0"/>
                      <a:pt x="8"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4" name="Freeform 989">
                <a:extLst>
                  <a:ext uri="{FF2B5EF4-FFF2-40B4-BE49-F238E27FC236}">
                    <a16:creationId xmlns:a16="http://schemas.microsoft.com/office/drawing/2014/main" id="{14E31AB3-E7DA-4397-AA9A-3779B79C3084}"/>
                  </a:ext>
                </a:extLst>
              </p:cNvPr>
              <p:cNvSpPr>
                <a:spLocks/>
              </p:cNvSpPr>
              <p:nvPr/>
            </p:nvSpPr>
            <p:spPr bwMode="auto">
              <a:xfrm>
                <a:off x="7192" y="3907"/>
                <a:ext cx="64" cy="40"/>
              </a:xfrm>
              <a:custGeom>
                <a:avLst/>
                <a:gdLst>
                  <a:gd name="T0" fmla="*/ 1 w 27"/>
                  <a:gd name="T1" fmla="*/ 6 h 17"/>
                  <a:gd name="T2" fmla="*/ 13 w 27"/>
                  <a:gd name="T3" fmla="*/ 16 h 17"/>
                  <a:gd name="T4" fmla="*/ 20 w 27"/>
                  <a:gd name="T5" fmla="*/ 9 h 17"/>
                  <a:gd name="T6" fmla="*/ 18 w 27"/>
                  <a:gd name="T7" fmla="*/ 1 h 17"/>
                  <a:gd name="T8" fmla="*/ 1 w 27"/>
                  <a:gd name="T9" fmla="*/ 6 h 17"/>
                </a:gdLst>
                <a:ahLst/>
                <a:cxnLst>
                  <a:cxn ang="0">
                    <a:pos x="T0" y="T1"/>
                  </a:cxn>
                  <a:cxn ang="0">
                    <a:pos x="T2" y="T3"/>
                  </a:cxn>
                  <a:cxn ang="0">
                    <a:pos x="T4" y="T5"/>
                  </a:cxn>
                  <a:cxn ang="0">
                    <a:pos x="T6" y="T7"/>
                  </a:cxn>
                  <a:cxn ang="0">
                    <a:pos x="T8" y="T9"/>
                  </a:cxn>
                </a:cxnLst>
                <a:rect l="0" t="0" r="r" b="b"/>
                <a:pathLst>
                  <a:path w="27" h="17">
                    <a:moveTo>
                      <a:pt x="1" y="6"/>
                    </a:moveTo>
                    <a:cubicBezTo>
                      <a:pt x="0" y="10"/>
                      <a:pt x="6" y="15"/>
                      <a:pt x="13" y="16"/>
                    </a:cubicBezTo>
                    <a:cubicBezTo>
                      <a:pt x="22" y="17"/>
                      <a:pt x="22" y="14"/>
                      <a:pt x="20" y="9"/>
                    </a:cubicBezTo>
                    <a:cubicBezTo>
                      <a:pt x="27" y="5"/>
                      <a:pt x="27" y="1"/>
                      <a:pt x="18" y="1"/>
                    </a:cubicBezTo>
                    <a:cubicBezTo>
                      <a:pt x="12" y="0"/>
                      <a:pt x="3" y="2"/>
                      <a:pt x="1" y="6"/>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5" name="Freeform 990">
                <a:extLst>
                  <a:ext uri="{FF2B5EF4-FFF2-40B4-BE49-F238E27FC236}">
                    <a16:creationId xmlns:a16="http://schemas.microsoft.com/office/drawing/2014/main" id="{47DA0F74-E846-4DE7-9076-440BC51E6790}"/>
                  </a:ext>
                </a:extLst>
              </p:cNvPr>
              <p:cNvSpPr>
                <a:spLocks/>
              </p:cNvSpPr>
              <p:nvPr/>
            </p:nvSpPr>
            <p:spPr bwMode="auto">
              <a:xfrm>
                <a:off x="7158" y="3914"/>
                <a:ext cx="31" cy="41"/>
              </a:xfrm>
              <a:custGeom>
                <a:avLst/>
                <a:gdLst>
                  <a:gd name="T0" fmla="*/ 4 w 13"/>
                  <a:gd name="T1" fmla="*/ 1 h 17"/>
                  <a:gd name="T2" fmla="*/ 1 w 13"/>
                  <a:gd name="T3" fmla="*/ 12 h 17"/>
                  <a:gd name="T4" fmla="*/ 7 w 13"/>
                  <a:gd name="T5" fmla="*/ 12 h 17"/>
                  <a:gd name="T6" fmla="*/ 11 w 13"/>
                  <a:gd name="T7" fmla="*/ 8 h 17"/>
                  <a:gd name="T8" fmla="*/ 4 w 13"/>
                  <a:gd name="T9" fmla="*/ 1 h 17"/>
                </a:gdLst>
                <a:ahLst/>
                <a:cxnLst>
                  <a:cxn ang="0">
                    <a:pos x="T0" y="T1"/>
                  </a:cxn>
                  <a:cxn ang="0">
                    <a:pos x="T2" y="T3"/>
                  </a:cxn>
                  <a:cxn ang="0">
                    <a:pos x="T4" y="T5"/>
                  </a:cxn>
                  <a:cxn ang="0">
                    <a:pos x="T6" y="T7"/>
                  </a:cxn>
                  <a:cxn ang="0">
                    <a:pos x="T8" y="T9"/>
                  </a:cxn>
                </a:cxnLst>
                <a:rect l="0" t="0" r="r" b="b"/>
                <a:pathLst>
                  <a:path w="13" h="17">
                    <a:moveTo>
                      <a:pt x="4" y="1"/>
                    </a:moveTo>
                    <a:cubicBezTo>
                      <a:pt x="2" y="3"/>
                      <a:pt x="0" y="8"/>
                      <a:pt x="1" y="12"/>
                    </a:cubicBezTo>
                    <a:cubicBezTo>
                      <a:pt x="2" y="17"/>
                      <a:pt x="4" y="16"/>
                      <a:pt x="7" y="12"/>
                    </a:cubicBezTo>
                    <a:cubicBezTo>
                      <a:pt x="11" y="14"/>
                      <a:pt x="13" y="13"/>
                      <a:pt x="11" y="8"/>
                    </a:cubicBezTo>
                    <a:cubicBezTo>
                      <a:pt x="10" y="4"/>
                      <a:pt x="7" y="0"/>
                      <a:pt x="4"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6" name="Freeform 991">
                <a:extLst>
                  <a:ext uri="{FF2B5EF4-FFF2-40B4-BE49-F238E27FC236}">
                    <a16:creationId xmlns:a16="http://schemas.microsoft.com/office/drawing/2014/main" id="{58DF99E2-CB74-4EC8-9C19-F378F4CA728B}"/>
                  </a:ext>
                </a:extLst>
              </p:cNvPr>
              <p:cNvSpPr>
                <a:spLocks/>
              </p:cNvSpPr>
              <p:nvPr/>
            </p:nvSpPr>
            <p:spPr bwMode="auto">
              <a:xfrm>
                <a:off x="7082" y="3759"/>
                <a:ext cx="38" cy="38"/>
              </a:xfrm>
              <a:custGeom>
                <a:avLst/>
                <a:gdLst>
                  <a:gd name="T0" fmla="*/ 2 w 16"/>
                  <a:gd name="T1" fmla="*/ 15 h 16"/>
                  <a:gd name="T2" fmla="*/ 13 w 16"/>
                  <a:gd name="T3" fmla="*/ 8 h 16"/>
                  <a:gd name="T4" fmla="*/ 9 w 16"/>
                  <a:gd name="T5" fmla="*/ 4 h 16"/>
                  <a:gd name="T6" fmla="*/ 3 w 16"/>
                  <a:gd name="T7" fmla="*/ 5 h 16"/>
                  <a:gd name="T8" fmla="*/ 2 w 16"/>
                  <a:gd name="T9" fmla="*/ 15 h 16"/>
                </a:gdLst>
                <a:ahLst/>
                <a:cxnLst>
                  <a:cxn ang="0">
                    <a:pos x="T0" y="T1"/>
                  </a:cxn>
                  <a:cxn ang="0">
                    <a:pos x="T2" y="T3"/>
                  </a:cxn>
                  <a:cxn ang="0">
                    <a:pos x="T4" y="T5"/>
                  </a:cxn>
                  <a:cxn ang="0">
                    <a:pos x="T6" y="T7"/>
                  </a:cxn>
                  <a:cxn ang="0">
                    <a:pos x="T8" y="T9"/>
                  </a:cxn>
                </a:cxnLst>
                <a:rect l="0" t="0" r="r" b="b"/>
                <a:pathLst>
                  <a:path w="16" h="16">
                    <a:moveTo>
                      <a:pt x="2" y="15"/>
                    </a:moveTo>
                    <a:cubicBezTo>
                      <a:pt x="5" y="16"/>
                      <a:pt x="10" y="12"/>
                      <a:pt x="13" y="8"/>
                    </a:cubicBezTo>
                    <a:cubicBezTo>
                      <a:pt x="16" y="3"/>
                      <a:pt x="13" y="3"/>
                      <a:pt x="9" y="4"/>
                    </a:cubicBezTo>
                    <a:cubicBezTo>
                      <a:pt x="9" y="0"/>
                      <a:pt x="7" y="0"/>
                      <a:pt x="3" y="5"/>
                    </a:cubicBezTo>
                    <a:cubicBezTo>
                      <a:pt x="1" y="9"/>
                      <a:pt x="0" y="14"/>
                      <a:pt x="2" y="15"/>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7" name="Freeform 992">
                <a:extLst>
                  <a:ext uri="{FF2B5EF4-FFF2-40B4-BE49-F238E27FC236}">
                    <a16:creationId xmlns:a16="http://schemas.microsoft.com/office/drawing/2014/main" id="{1C85F357-74D0-475E-BF1E-36842BBADCE1}"/>
                  </a:ext>
                </a:extLst>
              </p:cNvPr>
              <p:cNvSpPr>
                <a:spLocks/>
              </p:cNvSpPr>
              <p:nvPr/>
            </p:nvSpPr>
            <p:spPr bwMode="auto">
              <a:xfrm>
                <a:off x="7170" y="3824"/>
                <a:ext cx="81" cy="64"/>
              </a:xfrm>
              <a:custGeom>
                <a:avLst/>
                <a:gdLst>
                  <a:gd name="T0" fmla="*/ 4 w 34"/>
                  <a:gd name="T1" fmla="*/ 4 h 27"/>
                  <a:gd name="T2" fmla="*/ 12 w 34"/>
                  <a:gd name="T3" fmla="*/ 22 h 27"/>
                  <a:gd name="T4" fmla="*/ 23 w 34"/>
                  <a:gd name="T5" fmla="*/ 15 h 27"/>
                  <a:gd name="T6" fmla="*/ 25 w 34"/>
                  <a:gd name="T7" fmla="*/ 4 h 27"/>
                  <a:gd name="T8" fmla="*/ 4 w 34"/>
                  <a:gd name="T9" fmla="*/ 4 h 27"/>
                </a:gdLst>
                <a:ahLst/>
                <a:cxnLst>
                  <a:cxn ang="0">
                    <a:pos x="T0" y="T1"/>
                  </a:cxn>
                  <a:cxn ang="0">
                    <a:pos x="T2" y="T3"/>
                  </a:cxn>
                  <a:cxn ang="0">
                    <a:pos x="T4" y="T5"/>
                  </a:cxn>
                  <a:cxn ang="0">
                    <a:pos x="T6" y="T7"/>
                  </a:cxn>
                  <a:cxn ang="0">
                    <a:pos x="T8" y="T9"/>
                  </a:cxn>
                </a:cxnLst>
                <a:rect l="0" t="0" r="r" b="b"/>
                <a:pathLst>
                  <a:path w="34" h="27">
                    <a:moveTo>
                      <a:pt x="4" y="4"/>
                    </a:moveTo>
                    <a:cubicBezTo>
                      <a:pt x="0" y="9"/>
                      <a:pt x="5" y="18"/>
                      <a:pt x="12" y="22"/>
                    </a:cubicBezTo>
                    <a:cubicBezTo>
                      <a:pt x="22" y="27"/>
                      <a:pt x="23" y="22"/>
                      <a:pt x="23" y="15"/>
                    </a:cubicBezTo>
                    <a:cubicBezTo>
                      <a:pt x="32" y="13"/>
                      <a:pt x="34" y="9"/>
                      <a:pt x="25" y="4"/>
                    </a:cubicBezTo>
                    <a:cubicBezTo>
                      <a:pt x="18" y="1"/>
                      <a:pt x="7" y="0"/>
                      <a:pt x="4" y="4"/>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8" name="Freeform 993">
                <a:extLst>
                  <a:ext uri="{FF2B5EF4-FFF2-40B4-BE49-F238E27FC236}">
                    <a16:creationId xmlns:a16="http://schemas.microsoft.com/office/drawing/2014/main" id="{408D7887-2589-407D-A182-108DB9FDCAD3}"/>
                  </a:ext>
                </a:extLst>
              </p:cNvPr>
              <p:cNvSpPr>
                <a:spLocks/>
              </p:cNvSpPr>
              <p:nvPr/>
            </p:nvSpPr>
            <p:spPr bwMode="auto">
              <a:xfrm>
                <a:off x="7101" y="3800"/>
                <a:ext cx="50" cy="62"/>
              </a:xfrm>
              <a:custGeom>
                <a:avLst/>
                <a:gdLst>
                  <a:gd name="T0" fmla="*/ 5 w 21"/>
                  <a:gd name="T1" fmla="*/ 2 h 26"/>
                  <a:gd name="T2" fmla="*/ 3 w 21"/>
                  <a:gd name="T3" fmla="*/ 19 h 26"/>
                  <a:gd name="T4" fmla="*/ 12 w 21"/>
                  <a:gd name="T5" fmla="*/ 18 h 26"/>
                  <a:gd name="T6" fmla="*/ 18 w 21"/>
                  <a:gd name="T7" fmla="*/ 10 h 26"/>
                  <a:gd name="T8" fmla="*/ 5 w 21"/>
                  <a:gd name="T9" fmla="*/ 2 h 26"/>
                </a:gdLst>
                <a:ahLst/>
                <a:cxnLst>
                  <a:cxn ang="0">
                    <a:pos x="T0" y="T1"/>
                  </a:cxn>
                  <a:cxn ang="0">
                    <a:pos x="T2" y="T3"/>
                  </a:cxn>
                  <a:cxn ang="0">
                    <a:pos x="T4" y="T5"/>
                  </a:cxn>
                  <a:cxn ang="0">
                    <a:pos x="T6" y="T7"/>
                  </a:cxn>
                  <a:cxn ang="0">
                    <a:pos x="T8" y="T9"/>
                  </a:cxn>
                </a:cxnLst>
                <a:rect l="0" t="0" r="r" b="b"/>
                <a:pathLst>
                  <a:path w="21" h="26">
                    <a:moveTo>
                      <a:pt x="5" y="2"/>
                    </a:moveTo>
                    <a:cubicBezTo>
                      <a:pt x="1" y="4"/>
                      <a:pt x="0" y="13"/>
                      <a:pt x="3" y="19"/>
                    </a:cubicBezTo>
                    <a:cubicBezTo>
                      <a:pt x="6" y="26"/>
                      <a:pt x="9" y="24"/>
                      <a:pt x="12" y="18"/>
                    </a:cubicBezTo>
                    <a:cubicBezTo>
                      <a:pt x="18" y="20"/>
                      <a:pt x="21" y="17"/>
                      <a:pt x="18" y="10"/>
                    </a:cubicBezTo>
                    <a:cubicBezTo>
                      <a:pt x="15" y="5"/>
                      <a:pt x="9" y="0"/>
                      <a:pt x="5" y="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9" name="Freeform 994">
                <a:extLst>
                  <a:ext uri="{FF2B5EF4-FFF2-40B4-BE49-F238E27FC236}">
                    <a16:creationId xmlns:a16="http://schemas.microsoft.com/office/drawing/2014/main" id="{1E16D9FD-6BF9-4C6D-9E9A-53EB4ECBAF04}"/>
                  </a:ext>
                </a:extLst>
              </p:cNvPr>
              <p:cNvSpPr>
                <a:spLocks/>
              </p:cNvSpPr>
              <p:nvPr/>
            </p:nvSpPr>
            <p:spPr bwMode="auto">
              <a:xfrm>
                <a:off x="7151" y="3776"/>
                <a:ext cx="57" cy="45"/>
              </a:xfrm>
              <a:custGeom>
                <a:avLst/>
                <a:gdLst>
                  <a:gd name="T0" fmla="*/ 1 w 24"/>
                  <a:gd name="T1" fmla="*/ 16 h 19"/>
                  <a:gd name="T2" fmla="*/ 16 w 24"/>
                  <a:gd name="T3" fmla="*/ 16 h 19"/>
                  <a:gd name="T4" fmla="*/ 18 w 24"/>
                  <a:gd name="T5" fmla="*/ 8 h 19"/>
                  <a:gd name="T6" fmla="*/ 12 w 24"/>
                  <a:gd name="T7" fmla="*/ 5 h 19"/>
                  <a:gd name="T8" fmla="*/ 1 w 24"/>
                  <a:gd name="T9" fmla="*/ 16 h 19"/>
                </a:gdLst>
                <a:ahLst/>
                <a:cxnLst>
                  <a:cxn ang="0">
                    <a:pos x="T0" y="T1"/>
                  </a:cxn>
                  <a:cxn ang="0">
                    <a:pos x="T2" y="T3"/>
                  </a:cxn>
                  <a:cxn ang="0">
                    <a:pos x="T4" y="T5"/>
                  </a:cxn>
                  <a:cxn ang="0">
                    <a:pos x="T6" y="T7"/>
                  </a:cxn>
                  <a:cxn ang="0">
                    <a:pos x="T8" y="T9"/>
                  </a:cxn>
                </a:cxnLst>
                <a:rect l="0" t="0" r="r" b="b"/>
                <a:pathLst>
                  <a:path w="24" h="19">
                    <a:moveTo>
                      <a:pt x="1" y="16"/>
                    </a:moveTo>
                    <a:cubicBezTo>
                      <a:pt x="2" y="19"/>
                      <a:pt x="10" y="19"/>
                      <a:pt x="16" y="16"/>
                    </a:cubicBezTo>
                    <a:cubicBezTo>
                      <a:pt x="24" y="11"/>
                      <a:pt x="22" y="10"/>
                      <a:pt x="18" y="8"/>
                    </a:cubicBezTo>
                    <a:cubicBezTo>
                      <a:pt x="21" y="2"/>
                      <a:pt x="19" y="0"/>
                      <a:pt x="12" y="5"/>
                    </a:cubicBezTo>
                    <a:cubicBezTo>
                      <a:pt x="6" y="8"/>
                      <a:pt x="0" y="13"/>
                      <a:pt x="1" y="16"/>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0" name="Freeform 995">
                <a:extLst>
                  <a:ext uri="{FF2B5EF4-FFF2-40B4-BE49-F238E27FC236}">
                    <a16:creationId xmlns:a16="http://schemas.microsoft.com/office/drawing/2014/main" id="{1AF609D6-E826-409E-8089-8031376FD7A2}"/>
                  </a:ext>
                </a:extLst>
              </p:cNvPr>
              <p:cNvSpPr>
                <a:spLocks/>
              </p:cNvSpPr>
              <p:nvPr/>
            </p:nvSpPr>
            <p:spPr bwMode="auto">
              <a:xfrm>
                <a:off x="7230" y="3933"/>
                <a:ext cx="52" cy="45"/>
              </a:xfrm>
              <a:custGeom>
                <a:avLst/>
                <a:gdLst>
                  <a:gd name="T0" fmla="*/ 1 w 22"/>
                  <a:gd name="T1" fmla="*/ 17 h 19"/>
                  <a:gd name="T2" fmla="*/ 15 w 22"/>
                  <a:gd name="T3" fmla="*/ 14 h 19"/>
                  <a:gd name="T4" fmla="*/ 15 w 22"/>
                  <a:gd name="T5" fmla="*/ 7 h 19"/>
                  <a:gd name="T6" fmla="*/ 9 w 22"/>
                  <a:gd name="T7" fmla="*/ 5 h 19"/>
                  <a:gd name="T8" fmla="*/ 1 w 22"/>
                  <a:gd name="T9" fmla="*/ 17 h 19"/>
                </a:gdLst>
                <a:ahLst/>
                <a:cxnLst>
                  <a:cxn ang="0">
                    <a:pos x="T0" y="T1"/>
                  </a:cxn>
                  <a:cxn ang="0">
                    <a:pos x="T2" y="T3"/>
                  </a:cxn>
                  <a:cxn ang="0">
                    <a:pos x="T4" y="T5"/>
                  </a:cxn>
                  <a:cxn ang="0">
                    <a:pos x="T6" y="T7"/>
                  </a:cxn>
                  <a:cxn ang="0">
                    <a:pos x="T8" y="T9"/>
                  </a:cxn>
                </a:cxnLst>
                <a:rect l="0" t="0" r="r" b="b"/>
                <a:pathLst>
                  <a:path w="22" h="19">
                    <a:moveTo>
                      <a:pt x="1" y="17"/>
                    </a:moveTo>
                    <a:cubicBezTo>
                      <a:pt x="3" y="19"/>
                      <a:pt x="10" y="17"/>
                      <a:pt x="15" y="14"/>
                    </a:cubicBezTo>
                    <a:cubicBezTo>
                      <a:pt x="22" y="9"/>
                      <a:pt x="20" y="8"/>
                      <a:pt x="15" y="7"/>
                    </a:cubicBezTo>
                    <a:cubicBezTo>
                      <a:pt x="17" y="2"/>
                      <a:pt x="15" y="0"/>
                      <a:pt x="9" y="5"/>
                    </a:cubicBezTo>
                    <a:cubicBezTo>
                      <a:pt x="5" y="8"/>
                      <a:pt x="0" y="14"/>
                      <a:pt x="1" y="1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1" name="Freeform 996">
                <a:extLst>
                  <a:ext uri="{FF2B5EF4-FFF2-40B4-BE49-F238E27FC236}">
                    <a16:creationId xmlns:a16="http://schemas.microsoft.com/office/drawing/2014/main" id="{C934CE01-5BBE-4061-9BB5-23449375AB1F}"/>
                  </a:ext>
                </a:extLst>
              </p:cNvPr>
              <p:cNvSpPr>
                <a:spLocks/>
              </p:cNvSpPr>
              <p:nvPr/>
            </p:nvSpPr>
            <p:spPr bwMode="auto">
              <a:xfrm>
                <a:off x="7256" y="3964"/>
                <a:ext cx="64" cy="38"/>
              </a:xfrm>
              <a:custGeom>
                <a:avLst/>
                <a:gdLst>
                  <a:gd name="T0" fmla="*/ 1 w 27"/>
                  <a:gd name="T1" fmla="*/ 6 h 16"/>
                  <a:gd name="T2" fmla="*/ 14 w 27"/>
                  <a:gd name="T3" fmla="*/ 15 h 16"/>
                  <a:gd name="T4" fmla="*/ 20 w 27"/>
                  <a:gd name="T5" fmla="*/ 8 h 16"/>
                  <a:gd name="T6" fmla="*/ 18 w 27"/>
                  <a:gd name="T7" fmla="*/ 0 h 16"/>
                  <a:gd name="T8" fmla="*/ 1 w 27"/>
                  <a:gd name="T9" fmla="*/ 6 h 16"/>
                </a:gdLst>
                <a:ahLst/>
                <a:cxnLst>
                  <a:cxn ang="0">
                    <a:pos x="T0" y="T1"/>
                  </a:cxn>
                  <a:cxn ang="0">
                    <a:pos x="T2" y="T3"/>
                  </a:cxn>
                  <a:cxn ang="0">
                    <a:pos x="T4" y="T5"/>
                  </a:cxn>
                  <a:cxn ang="0">
                    <a:pos x="T6" y="T7"/>
                  </a:cxn>
                  <a:cxn ang="0">
                    <a:pos x="T8" y="T9"/>
                  </a:cxn>
                </a:cxnLst>
                <a:rect l="0" t="0" r="r" b="b"/>
                <a:pathLst>
                  <a:path w="27" h="16">
                    <a:moveTo>
                      <a:pt x="1" y="6"/>
                    </a:moveTo>
                    <a:cubicBezTo>
                      <a:pt x="0" y="10"/>
                      <a:pt x="6" y="15"/>
                      <a:pt x="14" y="15"/>
                    </a:cubicBezTo>
                    <a:cubicBezTo>
                      <a:pt x="23" y="16"/>
                      <a:pt x="22" y="12"/>
                      <a:pt x="20" y="8"/>
                    </a:cubicBezTo>
                    <a:cubicBezTo>
                      <a:pt x="27" y="4"/>
                      <a:pt x="27" y="0"/>
                      <a:pt x="18" y="0"/>
                    </a:cubicBezTo>
                    <a:cubicBezTo>
                      <a:pt x="12" y="0"/>
                      <a:pt x="3" y="2"/>
                      <a:pt x="1" y="6"/>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2" name="Freeform 997">
                <a:extLst>
                  <a:ext uri="{FF2B5EF4-FFF2-40B4-BE49-F238E27FC236}">
                    <a16:creationId xmlns:a16="http://schemas.microsoft.com/office/drawing/2014/main" id="{078E1905-4B8F-4F09-A9A4-C5777123AE15}"/>
                  </a:ext>
                </a:extLst>
              </p:cNvPr>
              <p:cNvSpPr>
                <a:spLocks noEditPoints="1"/>
              </p:cNvSpPr>
              <p:nvPr/>
            </p:nvSpPr>
            <p:spPr bwMode="auto">
              <a:xfrm>
                <a:off x="6972" y="3376"/>
                <a:ext cx="437" cy="164"/>
              </a:xfrm>
              <a:custGeom>
                <a:avLst/>
                <a:gdLst>
                  <a:gd name="T0" fmla="*/ 49 w 183"/>
                  <a:gd name="T1" fmla="*/ 39 h 69"/>
                  <a:gd name="T2" fmla="*/ 100 w 183"/>
                  <a:gd name="T3" fmla="*/ 32 h 69"/>
                  <a:gd name="T4" fmla="*/ 105 w 183"/>
                  <a:gd name="T5" fmla="*/ 22 h 69"/>
                  <a:gd name="T6" fmla="*/ 131 w 183"/>
                  <a:gd name="T7" fmla="*/ 0 h 69"/>
                  <a:gd name="T8" fmla="*/ 131 w 183"/>
                  <a:gd name="T9" fmla="*/ 2 h 69"/>
                  <a:gd name="T10" fmla="*/ 130 w 183"/>
                  <a:gd name="T11" fmla="*/ 2 h 69"/>
                  <a:gd name="T12" fmla="*/ 104 w 183"/>
                  <a:gd name="T13" fmla="*/ 29 h 69"/>
                  <a:gd name="T14" fmla="*/ 103 w 183"/>
                  <a:gd name="T15" fmla="*/ 32 h 69"/>
                  <a:gd name="T16" fmla="*/ 159 w 183"/>
                  <a:gd name="T17" fmla="*/ 33 h 69"/>
                  <a:gd name="T18" fmla="*/ 160 w 183"/>
                  <a:gd name="T19" fmla="*/ 31 h 69"/>
                  <a:gd name="T20" fmla="*/ 182 w 183"/>
                  <a:gd name="T21" fmla="*/ 13 h 69"/>
                  <a:gd name="T22" fmla="*/ 182 w 183"/>
                  <a:gd name="T23" fmla="*/ 14 h 69"/>
                  <a:gd name="T24" fmla="*/ 162 w 183"/>
                  <a:gd name="T25" fmla="*/ 33 h 69"/>
                  <a:gd name="T26" fmla="*/ 162 w 183"/>
                  <a:gd name="T27" fmla="*/ 33 h 69"/>
                  <a:gd name="T28" fmla="*/ 175 w 183"/>
                  <a:gd name="T29" fmla="*/ 34 h 69"/>
                  <a:gd name="T30" fmla="*/ 176 w 183"/>
                  <a:gd name="T31" fmla="*/ 36 h 69"/>
                  <a:gd name="T32" fmla="*/ 175 w 183"/>
                  <a:gd name="T33" fmla="*/ 37 h 69"/>
                  <a:gd name="T34" fmla="*/ 153 w 183"/>
                  <a:gd name="T35" fmla="*/ 35 h 69"/>
                  <a:gd name="T36" fmla="*/ 169 w 183"/>
                  <a:gd name="T37" fmla="*/ 55 h 69"/>
                  <a:gd name="T38" fmla="*/ 172 w 183"/>
                  <a:gd name="T39" fmla="*/ 57 h 69"/>
                  <a:gd name="T40" fmla="*/ 171 w 183"/>
                  <a:gd name="T41" fmla="*/ 58 h 69"/>
                  <a:gd name="T42" fmla="*/ 153 w 183"/>
                  <a:gd name="T43" fmla="*/ 40 h 69"/>
                  <a:gd name="T44" fmla="*/ 150 w 183"/>
                  <a:gd name="T45" fmla="*/ 35 h 69"/>
                  <a:gd name="T46" fmla="*/ 150 w 183"/>
                  <a:gd name="T47" fmla="*/ 35 h 69"/>
                  <a:gd name="T48" fmla="*/ 124 w 183"/>
                  <a:gd name="T49" fmla="*/ 34 h 69"/>
                  <a:gd name="T50" fmla="*/ 124 w 183"/>
                  <a:gd name="T51" fmla="*/ 35 h 69"/>
                  <a:gd name="T52" fmla="*/ 143 w 183"/>
                  <a:gd name="T53" fmla="*/ 51 h 69"/>
                  <a:gd name="T54" fmla="*/ 143 w 183"/>
                  <a:gd name="T55" fmla="*/ 53 h 69"/>
                  <a:gd name="T56" fmla="*/ 121 w 183"/>
                  <a:gd name="T57" fmla="*/ 35 h 69"/>
                  <a:gd name="T58" fmla="*/ 121 w 183"/>
                  <a:gd name="T59" fmla="*/ 34 h 69"/>
                  <a:gd name="T60" fmla="*/ 74 w 183"/>
                  <a:gd name="T61" fmla="*/ 37 h 69"/>
                  <a:gd name="T62" fmla="*/ 93 w 183"/>
                  <a:gd name="T63" fmla="*/ 57 h 69"/>
                  <a:gd name="T64" fmla="*/ 116 w 183"/>
                  <a:gd name="T65" fmla="*/ 67 h 69"/>
                  <a:gd name="T66" fmla="*/ 118 w 183"/>
                  <a:gd name="T67" fmla="*/ 67 h 69"/>
                  <a:gd name="T68" fmla="*/ 117 w 183"/>
                  <a:gd name="T69" fmla="*/ 69 h 69"/>
                  <a:gd name="T70" fmla="*/ 82 w 183"/>
                  <a:gd name="T71" fmla="*/ 51 h 69"/>
                  <a:gd name="T72" fmla="*/ 72 w 183"/>
                  <a:gd name="T73" fmla="*/ 38 h 69"/>
                  <a:gd name="T74" fmla="*/ 71 w 183"/>
                  <a:gd name="T75" fmla="*/ 37 h 69"/>
                  <a:gd name="T76" fmla="*/ 31 w 183"/>
                  <a:gd name="T77" fmla="*/ 46 h 69"/>
                  <a:gd name="T78" fmla="*/ 2 w 183"/>
                  <a:gd name="T79" fmla="*/ 58 h 69"/>
                  <a:gd name="T80" fmla="*/ 2 w 183"/>
                  <a:gd name="T81" fmla="*/ 58 h 69"/>
                  <a:gd name="T82" fmla="*/ 2 w 183"/>
                  <a:gd name="T83" fmla="*/ 57 h 69"/>
                  <a:gd name="T84" fmla="*/ 2 w 183"/>
                  <a:gd name="T85" fmla="*/ 58 h 69"/>
                  <a:gd name="T86" fmla="*/ 0 w 183"/>
                  <a:gd name="T87" fmla="*/ 57 h 69"/>
                  <a:gd name="T88" fmla="*/ 1 w 183"/>
                  <a:gd name="T89" fmla="*/ 55 h 69"/>
                  <a:gd name="T90" fmla="*/ 39 w 183"/>
                  <a:gd name="T91" fmla="*/ 41 h 69"/>
                  <a:gd name="T92" fmla="*/ 46 w 183"/>
                  <a:gd name="T93" fmla="*/ 39 h 69"/>
                  <a:gd name="T94" fmla="*/ 69 w 183"/>
                  <a:gd name="T95" fmla="*/ 4 h 69"/>
                  <a:gd name="T96" fmla="*/ 71 w 183"/>
                  <a:gd name="T97" fmla="*/ 3 h 69"/>
                  <a:gd name="T98" fmla="*/ 71 w 183"/>
                  <a:gd name="T99" fmla="*/ 4 h 69"/>
                  <a:gd name="T100" fmla="*/ 49 w 183"/>
                  <a:gd name="T101" fmla="*/ 39 h 69"/>
                  <a:gd name="T102" fmla="*/ 1 w 183"/>
                  <a:gd name="T103" fmla="*/ 56 h 69"/>
                  <a:gd name="T104" fmla="*/ 2 w 183"/>
                  <a:gd name="T105" fmla="*/ 57 h 69"/>
                  <a:gd name="T106" fmla="*/ 1 w 183"/>
                  <a:gd name="T107" fmla="*/ 5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83" h="69">
                    <a:moveTo>
                      <a:pt x="49" y="39"/>
                    </a:moveTo>
                    <a:cubicBezTo>
                      <a:pt x="66" y="35"/>
                      <a:pt x="83" y="33"/>
                      <a:pt x="100" y="32"/>
                    </a:cubicBezTo>
                    <a:cubicBezTo>
                      <a:pt x="100" y="30"/>
                      <a:pt x="103" y="26"/>
                      <a:pt x="105" y="22"/>
                    </a:cubicBezTo>
                    <a:cubicBezTo>
                      <a:pt x="112" y="12"/>
                      <a:pt x="121" y="4"/>
                      <a:pt x="131" y="0"/>
                    </a:cubicBezTo>
                    <a:cubicBezTo>
                      <a:pt x="131" y="0"/>
                      <a:pt x="132" y="0"/>
                      <a:pt x="131" y="2"/>
                    </a:cubicBezTo>
                    <a:cubicBezTo>
                      <a:pt x="130" y="2"/>
                      <a:pt x="130" y="2"/>
                      <a:pt x="130" y="2"/>
                    </a:cubicBezTo>
                    <a:cubicBezTo>
                      <a:pt x="119" y="7"/>
                      <a:pt x="109" y="17"/>
                      <a:pt x="104" y="29"/>
                    </a:cubicBezTo>
                    <a:cubicBezTo>
                      <a:pt x="103" y="30"/>
                      <a:pt x="103" y="32"/>
                      <a:pt x="103" y="32"/>
                    </a:cubicBezTo>
                    <a:cubicBezTo>
                      <a:pt x="121" y="32"/>
                      <a:pt x="140" y="32"/>
                      <a:pt x="159" y="33"/>
                    </a:cubicBezTo>
                    <a:cubicBezTo>
                      <a:pt x="159" y="32"/>
                      <a:pt x="160" y="32"/>
                      <a:pt x="160" y="31"/>
                    </a:cubicBezTo>
                    <a:cubicBezTo>
                      <a:pt x="166" y="22"/>
                      <a:pt x="174" y="17"/>
                      <a:pt x="182" y="13"/>
                    </a:cubicBezTo>
                    <a:cubicBezTo>
                      <a:pt x="182" y="13"/>
                      <a:pt x="183" y="12"/>
                      <a:pt x="182" y="14"/>
                    </a:cubicBezTo>
                    <a:cubicBezTo>
                      <a:pt x="174" y="18"/>
                      <a:pt x="167" y="24"/>
                      <a:pt x="162" y="33"/>
                    </a:cubicBezTo>
                    <a:cubicBezTo>
                      <a:pt x="162" y="33"/>
                      <a:pt x="162" y="33"/>
                      <a:pt x="162" y="33"/>
                    </a:cubicBezTo>
                    <a:cubicBezTo>
                      <a:pt x="166" y="34"/>
                      <a:pt x="171" y="34"/>
                      <a:pt x="175" y="34"/>
                    </a:cubicBezTo>
                    <a:cubicBezTo>
                      <a:pt x="176" y="36"/>
                      <a:pt x="176" y="36"/>
                      <a:pt x="176" y="36"/>
                    </a:cubicBezTo>
                    <a:cubicBezTo>
                      <a:pt x="176" y="36"/>
                      <a:pt x="175" y="36"/>
                      <a:pt x="175" y="37"/>
                    </a:cubicBezTo>
                    <a:cubicBezTo>
                      <a:pt x="168" y="36"/>
                      <a:pt x="160" y="35"/>
                      <a:pt x="153" y="35"/>
                    </a:cubicBezTo>
                    <a:cubicBezTo>
                      <a:pt x="157" y="43"/>
                      <a:pt x="163" y="49"/>
                      <a:pt x="169" y="55"/>
                    </a:cubicBezTo>
                    <a:cubicBezTo>
                      <a:pt x="170" y="55"/>
                      <a:pt x="171" y="56"/>
                      <a:pt x="172" y="57"/>
                    </a:cubicBezTo>
                    <a:cubicBezTo>
                      <a:pt x="172" y="57"/>
                      <a:pt x="173" y="57"/>
                      <a:pt x="171" y="58"/>
                    </a:cubicBezTo>
                    <a:cubicBezTo>
                      <a:pt x="164" y="54"/>
                      <a:pt x="158" y="47"/>
                      <a:pt x="153" y="40"/>
                    </a:cubicBezTo>
                    <a:cubicBezTo>
                      <a:pt x="152" y="38"/>
                      <a:pt x="151" y="37"/>
                      <a:pt x="150" y="35"/>
                    </a:cubicBezTo>
                    <a:cubicBezTo>
                      <a:pt x="150" y="35"/>
                      <a:pt x="150" y="35"/>
                      <a:pt x="150" y="35"/>
                    </a:cubicBezTo>
                    <a:cubicBezTo>
                      <a:pt x="141" y="35"/>
                      <a:pt x="132" y="34"/>
                      <a:pt x="124" y="34"/>
                    </a:cubicBezTo>
                    <a:cubicBezTo>
                      <a:pt x="124" y="34"/>
                      <a:pt x="124" y="35"/>
                      <a:pt x="124" y="35"/>
                    </a:cubicBezTo>
                    <a:cubicBezTo>
                      <a:pt x="130" y="42"/>
                      <a:pt x="136" y="48"/>
                      <a:pt x="143" y="51"/>
                    </a:cubicBezTo>
                    <a:cubicBezTo>
                      <a:pt x="143" y="51"/>
                      <a:pt x="144" y="52"/>
                      <a:pt x="143" y="53"/>
                    </a:cubicBezTo>
                    <a:cubicBezTo>
                      <a:pt x="135" y="49"/>
                      <a:pt x="127" y="42"/>
                      <a:pt x="121" y="35"/>
                    </a:cubicBezTo>
                    <a:cubicBezTo>
                      <a:pt x="121" y="34"/>
                      <a:pt x="121" y="34"/>
                      <a:pt x="121" y="34"/>
                    </a:cubicBezTo>
                    <a:cubicBezTo>
                      <a:pt x="105" y="34"/>
                      <a:pt x="89" y="35"/>
                      <a:pt x="74" y="37"/>
                    </a:cubicBezTo>
                    <a:cubicBezTo>
                      <a:pt x="79" y="45"/>
                      <a:pt x="86" y="52"/>
                      <a:pt x="93" y="57"/>
                    </a:cubicBezTo>
                    <a:cubicBezTo>
                      <a:pt x="100" y="62"/>
                      <a:pt x="108" y="64"/>
                      <a:pt x="116" y="67"/>
                    </a:cubicBezTo>
                    <a:cubicBezTo>
                      <a:pt x="118" y="67"/>
                      <a:pt x="118" y="67"/>
                      <a:pt x="118" y="67"/>
                    </a:cubicBezTo>
                    <a:cubicBezTo>
                      <a:pt x="118" y="67"/>
                      <a:pt x="119" y="68"/>
                      <a:pt x="117" y="69"/>
                    </a:cubicBezTo>
                    <a:cubicBezTo>
                      <a:pt x="105" y="65"/>
                      <a:pt x="92" y="61"/>
                      <a:pt x="82" y="51"/>
                    </a:cubicBezTo>
                    <a:cubicBezTo>
                      <a:pt x="78" y="47"/>
                      <a:pt x="75" y="43"/>
                      <a:pt x="72" y="38"/>
                    </a:cubicBezTo>
                    <a:cubicBezTo>
                      <a:pt x="71" y="37"/>
                      <a:pt x="71" y="37"/>
                      <a:pt x="71" y="37"/>
                    </a:cubicBezTo>
                    <a:cubicBezTo>
                      <a:pt x="58" y="39"/>
                      <a:pt x="44" y="42"/>
                      <a:pt x="31" y="46"/>
                    </a:cubicBezTo>
                    <a:cubicBezTo>
                      <a:pt x="21" y="49"/>
                      <a:pt x="12" y="52"/>
                      <a:pt x="2" y="58"/>
                    </a:cubicBezTo>
                    <a:cubicBezTo>
                      <a:pt x="1" y="58"/>
                      <a:pt x="1" y="58"/>
                      <a:pt x="2" y="58"/>
                    </a:cubicBezTo>
                    <a:cubicBezTo>
                      <a:pt x="2" y="58"/>
                      <a:pt x="2" y="57"/>
                      <a:pt x="2" y="57"/>
                    </a:cubicBezTo>
                    <a:cubicBezTo>
                      <a:pt x="2" y="57"/>
                      <a:pt x="2" y="58"/>
                      <a:pt x="2" y="58"/>
                    </a:cubicBezTo>
                    <a:cubicBezTo>
                      <a:pt x="1" y="58"/>
                      <a:pt x="0" y="59"/>
                      <a:pt x="0" y="57"/>
                    </a:cubicBezTo>
                    <a:cubicBezTo>
                      <a:pt x="0" y="57"/>
                      <a:pt x="0" y="56"/>
                      <a:pt x="1" y="55"/>
                    </a:cubicBezTo>
                    <a:cubicBezTo>
                      <a:pt x="13" y="47"/>
                      <a:pt x="26" y="44"/>
                      <a:pt x="39" y="41"/>
                    </a:cubicBezTo>
                    <a:cubicBezTo>
                      <a:pt x="41" y="40"/>
                      <a:pt x="44" y="40"/>
                      <a:pt x="46" y="39"/>
                    </a:cubicBezTo>
                    <a:cubicBezTo>
                      <a:pt x="52" y="25"/>
                      <a:pt x="59" y="13"/>
                      <a:pt x="69" y="4"/>
                    </a:cubicBezTo>
                    <a:cubicBezTo>
                      <a:pt x="71" y="2"/>
                      <a:pt x="71" y="3"/>
                      <a:pt x="71" y="3"/>
                    </a:cubicBezTo>
                    <a:cubicBezTo>
                      <a:pt x="71" y="3"/>
                      <a:pt x="71" y="3"/>
                      <a:pt x="71" y="4"/>
                    </a:cubicBezTo>
                    <a:cubicBezTo>
                      <a:pt x="62" y="13"/>
                      <a:pt x="54" y="25"/>
                      <a:pt x="49" y="39"/>
                    </a:cubicBezTo>
                    <a:close/>
                    <a:moveTo>
                      <a:pt x="1" y="56"/>
                    </a:moveTo>
                    <a:cubicBezTo>
                      <a:pt x="2" y="57"/>
                      <a:pt x="2" y="57"/>
                      <a:pt x="2" y="57"/>
                    </a:cubicBezTo>
                    <a:cubicBezTo>
                      <a:pt x="2" y="57"/>
                      <a:pt x="2" y="56"/>
                      <a:pt x="1" y="56"/>
                    </a:cubicBezTo>
                    <a:close/>
                  </a:path>
                </a:pathLst>
              </a:custGeom>
              <a:solidFill>
                <a:srgbClr val="783C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3" name="Freeform 998">
                <a:extLst>
                  <a:ext uri="{FF2B5EF4-FFF2-40B4-BE49-F238E27FC236}">
                    <a16:creationId xmlns:a16="http://schemas.microsoft.com/office/drawing/2014/main" id="{C552849D-E298-4E2C-A7FA-92A245F45F7A}"/>
                  </a:ext>
                </a:extLst>
              </p:cNvPr>
              <p:cNvSpPr>
                <a:spLocks/>
              </p:cNvSpPr>
              <p:nvPr/>
            </p:nvSpPr>
            <p:spPr bwMode="auto">
              <a:xfrm>
                <a:off x="7401" y="3368"/>
                <a:ext cx="46" cy="51"/>
              </a:xfrm>
              <a:custGeom>
                <a:avLst/>
                <a:gdLst>
                  <a:gd name="T0" fmla="*/ 1 w 19"/>
                  <a:gd name="T1" fmla="*/ 18 h 21"/>
                  <a:gd name="T2" fmla="*/ 9 w 19"/>
                  <a:gd name="T3" fmla="*/ 4 h 21"/>
                  <a:gd name="T4" fmla="*/ 14 w 19"/>
                  <a:gd name="T5" fmla="*/ 9 h 21"/>
                  <a:gd name="T6" fmla="*/ 13 w 19"/>
                  <a:gd name="T7" fmla="*/ 18 h 21"/>
                  <a:gd name="T8" fmla="*/ 1 w 19"/>
                  <a:gd name="T9" fmla="*/ 18 h 21"/>
                </a:gdLst>
                <a:ahLst/>
                <a:cxnLst>
                  <a:cxn ang="0">
                    <a:pos x="T0" y="T1"/>
                  </a:cxn>
                  <a:cxn ang="0">
                    <a:pos x="T2" y="T3"/>
                  </a:cxn>
                  <a:cxn ang="0">
                    <a:pos x="T4" y="T5"/>
                  </a:cxn>
                  <a:cxn ang="0">
                    <a:pos x="T6" y="T7"/>
                  </a:cxn>
                  <a:cxn ang="0">
                    <a:pos x="T8" y="T9"/>
                  </a:cxn>
                </a:cxnLst>
                <a:rect l="0" t="0" r="r" b="b"/>
                <a:pathLst>
                  <a:path w="19" h="21">
                    <a:moveTo>
                      <a:pt x="1" y="18"/>
                    </a:moveTo>
                    <a:cubicBezTo>
                      <a:pt x="0" y="14"/>
                      <a:pt x="4" y="7"/>
                      <a:pt x="9" y="4"/>
                    </a:cubicBezTo>
                    <a:cubicBezTo>
                      <a:pt x="15" y="0"/>
                      <a:pt x="15" y="4"/>
                      <a:pt x="14" y="9"/>
                    </a:cubicBezTo>
                    <a:cubicBezTo>
                      <a:pt x="19" y="11"/>
                      <a:pt x="19" y="14"/>
                      <a:pt x="13" y="18"/>
                    </a:cubicBezTo>
                    <a:cubicBezTo>
                      <a:pt x="9" y="20"/>
                      <a:pt x="3" y="21"/>
                      <a:pt x="1" y="18"/>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4" name="Freeform 999">
                <a:extLst>
                  <a:ext uri="{FF2B5EF4-FFF2-40B4-BE49-F238E27FC236}">
                    <a16:creationId xmlns:a16="http://schemas.microsoft.com/office/drawing/2014/main" id="{A86006E1-0FF5-4D6F-8B33-8A4F4DD2C6C7}"/>
                  </a:ext>
                </a:extLst>
              </p:cNvPr>
              <p:cNvSpPr>
                <a:spLocks/>
              </p:cNvSpPr>
              <p:nvPr/>
            </p:nvSpPr>
            <p:spPr bwMode="auto">
              <a:xfrm>
                <a:off x="7354" y="3373"/>
                <a:ext cx="33" cy="55"/>
              </a:xfrm>
              <a:custGeom>
                <a:avLst/>
                <a:gdLst>
                  <a:gd name="T0" fmla="*/ 12 w 14"/>
                  <a:gd name="T1" fmla="*/ 22 h 23"/>
                  <a:gd name="T2" fmla="*/ 2 w 14"/>
                  <a:gd name="T3" fmla="*/ 12 h 23"/>
                  <a:gd name="T4" fmla="*/ 6 w 14"/>
                  <a:gd name="T5" fmla="*/ 6 h 23"/>
                  <a:gd name="T6" fmla="*/ 12 w 14"/>
                  <a:gd name="T7" fmla="*/ 7 h 23"/>
                  <a:gd name="T8" fmla="*/ 12 w 14"/>
                  <a:gd name="T9" fmla="*/ 22 h 23"/>
                </a:gdLst>
                <a:ahLst/>
                <a:cxnLst>
                  <a:cxn ang="0">
                    <a:pos x="T0" y="T1"/>
                  </a:cxn>
                  <a:cxn ang="0">
                    <a:pos x="T2" y="T3"/>
                  </a:cxn>
                  <a:cxn ang="0">
                    <a:pos x="T4" y="T5"/>
                  </a:cxn>
                  <a:cxn ang="0">
                    <a:pos x="T6" y="T7"/>
                  </a:cxn>
                  <a:cxn ang="0">
                    <a:pos x="T8" y="T9"/>
                  </a:cxn>
                </a:cxnLst>
                <a:rect l="0" t="0" r="r" b="b"/>
                <a:pathLst>
                  <a:path w="14" h="23">
                    <a:moveTo>
                      <a:pt x="12" y="22"/>
                    </a:moveTo>
                    <a:cubicBezTo>
                      <a:pt x="9" y="23"/>
                      <a:pt x="4" y="18"/>
                      <a:pt x="2" y="12"/>
                    </a:cubicBezTo>
                    <a:cubicBezTo>
                      <a:pt x="0" y="5"/>
                      <a:pt x="3" y="4"/>
                      <a:pt x="6" y="6"/>
                    </a:cubicBezTo>
                    <a:cubicBezTo>
                      <a:pt x="8" y="0"/>
                      <a:pt x="10" y="0"/>
                      <a:pt x="12" y="7"/>
                    </a:cubicBezTo>
                    <a:cubicBezTo>
                      <a:pt x="14" y="13"/>
                      <a:pt x="14" y="20"/>
                      <a:pt x="12" y="22"/>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5" name="Freeform 1000">
                <a:extLst>
                  <a:ext uri="{FF2B5EF4-FFF2-40B4-BE49-F238E27FC236}">
                    <a16:creationId xmlns:a16="http://schemas.microsoft.com/office/drawing/2014/main" id="{812AAC73-D78D-4DA8-9075-79F851CFA4C9}"/>
                  </a:ext>
                </a:extLst>
              </p:cNvPr>
              <p:cNvSpPr>
                <a:spLocks/>
              </p:cNvSpPr>
              <p:nvPr/>
            </p:nvSpPr>
            <p:spPr bwMode="auto">
              <a:xfrm>
                <a:off x="7239" y="3392"/>
                <a:ext cx="46" cy="41"/>
              </a:xfrm>
              <a:custGeom>
                <a:avLst/>
                <a:gdLst>
                  <a:gd name="T0" fmla="*/ 1 w 19"/>
                  <a:gd name="T1" fmla="*/ 7 h 17"/>
                  <a:gd name="T2" fmla="*/ 12 w 19"/>
                  <a:gd name="T3" fmla="*/ 1 h 17"/>
                  <a:gd name="T4" fmla="*/ 14 w 19"/>
                  <a:gd name="T5" fmla="*/ 9 h 17"/>
                  <a:gd name="T6" fmla="*/ 10 w 19"/>
                  <a:gd name="T7" fmla="*/ 16 h 17"/>
                  <a:gd name="T8" fmla="*/ 1 w 19"/>
                  <a:gd name="T9" fmla="*/ 7 h 17"/>
                </a:gdLst>
                <a:ahLst/>
                <a:cxnLst>
                  <a:cxn ang="0">
                    <a:pos x="T0" y="T1"/>
                  </a:cxn>
                  <a:cxn ang="0">
                    <a:pos x="T2" y="T3"/>
                  </a:cxn>
                  <a:cxn ang="0">
                    <a:pos x="T4" y="T5"/>
                  </a:cxn>
                  <a:cxn ang="0">
                    <a:pos x="T6" y="T7"/>
                  </a:cxn>
                  <a:cxn ang="0">
                    <a:pos x="T8" y="T9"/>
                  </a:cxn>
                </a:cxnLst>
                <a:rect l="0" t="0" r="r" b="b"/>
                <a:pathLst>
                  <a:path w="19" h="17">
                    <a:moveTo>
                      <a:pt x="1" y="7"/>
                    </a:moveTo>
                    <a:cubicBezTo>
                      <a:pt x="1" y="3"/>
                      <a:pt x="7" y="0"/>
                      <a:pt x="12" y="1"/>
                    </a:cubicBezTo>
                    <a:cubicBezTo>
                      <a:pt x="19" y="3"/>
                      <a:pt x="18" y="6"/>
                      <a:pt x="14" y="9"/>
                    </a:cubicBezTo>
                    <a:cubicBezTo>
                      <a:pt x="17" y="14"/>
                      <a:pt x="17" y="17"/>
                      <a:pt x="10" y="16"/>
                    </a:cubicBezTo>
                    <a:cubicBezTo>
                      <a:pt x="6" y="15"/>
                      <a:pt x="0" y="11"/>
                      <a:pt x="1" y="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6" name="Freeform 1001">
                <a:extLst>
                  <a:ext uri="{FF2B5EF4-FFF2-40B4-BE49-F238E27FC236}">
                    <a16:creationId xmlns:a16="http://schemas.microsoft.com/office/drawing/2014/main" id="{E296B05C-03B7-4727-A115-0260653D8424}"/>
                  </a:ext>
                </a:extLst>
              </p:cNvPr>
              <p:cNvSpPr>
                <a:spLocks/>
              </p:cNvSpPr>
              <p:nvPr/>
            </p:nvSpPr>
            <p:spPr bwMode="auto">
              <a:xfrm>
                <a:off x="7103" y="3419"/>
                <a:ext cx="43" cy="40"/>
              </a:xfrm>
              <a:custGeom>
                <a:avLst/>
                <a:gdLst>
                  <a:gd name="T0" fmla="*/ 0 w 18"/>
                  <a:gd name="T1" fmla="*/ 7 h 17"/>
                  <a:gd name="T2" fmla="*/ 12 w 18"/>
                  <a:gd name="T3" fmla="*/ 1 h 17"/>
                  <a:gd name="T4" fmla="*/ 14 w 18"/>
                  <a:gd name="T5" fmla="*/ 9 h 17"/>
                  <a:gd name="T6" fmla="*/ 9 w 18"/>
                  <a:gd name="T7" fmla="*/ 16 h 17"/>
                  <a:gd name="T8" fmla="*/ 0 w 18"/>
                  <a:gd name="T9" fmla="*/ 7 h 17"/>
                </a:gdLst>
                <a:ahLst/>
                <a:cxnLst>
                  <a:cxn ang="0">
                    <a:pos x="T0" y="T1"/>
                  </a:cxn>
                  <a:cxn ang="0">
                    <a:pos x="T2" y="T3"/>
                  </a:cxn>
                  <a:cxn ang="0">
                    <a:pos x="T4" y="T5"/>
                  </a:cxn>
                  <a:cxn ang="0">
                    <a:pos x="T6" y="T7"/>
                  </a:cxn>
                  <a:cxn ang="0">
                    <a:pos x="T8" y="T9"/>
                  </a:cxn>
                </a:cxnLst>
                <a:rect l="0" t="0" r="r" b="b"/>
                <a:pathLst>
                  <a:path w="18" h="17">
                    <a:moveTo>
                      <a:pt x="0" y="7"/>
                    </a:moveTo>
                    <a:cubicBezTo>
                      <a:pt x="0" y="3"/>
                      <a:pt x="6" y="0"/>
                      <a:pt x="12" y="1"/>
                    </a:cubicBezTo>
                    <a:cubicBezTo>
                      <a:pt x="18" y="3"/>
                      <a:pt x="17" y="6"/>
                      <a:pt x="14" y="9"/>
                    </a:cubicBezTo>
                    <a:cubicBezTo>
                      <a:pt x="17" y="14"/>
                      <a:pt x="16" y="17"/>
                      <a:pt x="9" y="16"/>
                    </a:cubicBezTo>
                    <a:cubicBezTo>
                      <a:pt x="5" y="15"/>
                      <a:pt x="0" y="11"/>
                      <a:pt x="0" y="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7" name="Freeform 1002">
                <a:extLst>
                  <a:ext uri="{FF2B5EF4-FFF2-40B4-BE49-F238E27FC236}">
                    <a16:creationId xmlns:a16="http://schemas.microsoft.com/office/drawing/2014/main" id="{17351B6F-FDFB-4B05-8300-95465F94FADA}"/>
                  </a:ext>
                </a:extLst>
              </p:cNvPr>
              <p:cNvSpPr>
                <a:spLocks/>
              </p:cNvSpPr>
              <p:nvPr/>
            </p:nvSpPr>
            <p:spPr bwMode="auto">
              <a:xfrm>
                <a:off x="7387" y="3438"/>
                <a:ext cx="65" cy="59"/>
              </a:xfrm>
              <a:custGeom>
                <a:avLst/>
                <a:gdLst>
                  <a:gd name="T0" fmla="*/ 0 w 27"/>
                  <a:gd name="T1" fmla="*/ 10 h 25"/>
                  <a:gd name="T2" fmla="*/ 17 w 27"/>
                  <a:gd name="T3" fmla="*/ 2 h 25"/>
                  <a:gd name="T4" fmla="*/ 20 w 27"/>
                  <a:gd name="T5" fmla="*/ 13 h 25"/>
                  <a:gd name="T6" fmla="*/ 14 w 27"/>
                  <a:gd name="T7" fmla="*/ 22 h 25"/>
                  <a:gd name="T8" fmla="*/ 0 w 27"/>
                  <a:gd name="T9" fmla="*/ 10 h 25"/>
                </a:gdLst>
                <a:ahLst/>
                <a:cxnLst>
                  <a:cxn ang="0">
                    <a:pos x="T0" y="T1"/>
                  </a:cxn>
                  <a:cxn ang="0">
                    <a:pos x="T2" y="T3"/>
                  </a:cxn>
                  <a:cxn ang="0">
                    <a:pos x="T4" y="T5"/>
                  </a:cxn>
                  <a:cxn ang="0">
                    <a:pos x="T6" y="T7"/>
                  </a:cxn>
                  <a:cxn ang="0">
                    <a:pos x="T8" y="T9"/>
                  </a:cxn>
                </a:cxnLst>
                <a:rect l="0" t="0" r="r" b="b"/>
                <a:pathLst>
                  <a:path w="27" h="25">
                    <a:moveTo>
                      <a:pt x="0" y="10"/>
                    </a:moveTo>
                    <a:cubicBezTo>
                      <a:pt x="1" y="4"/>
                      <a:pt x="9" y="0"/>
                      <a:pt x="17" y="2"/>
                    </a:cubicBezTo>
                    <a:cubicBezTo>
                      <a:pt x="27" y="4"/>
                      <a:pt x="25" y="8"/>
                      <a:pt x="20" y="13"/>
                    </a:cubicBezTo>
                    <a:cubicBezTo>
                      <a:pt x="24" y="20"/>
                      <a:pt x="23" y="25"/>
                      <a:pt x="14" y="22"/>
                    </a:cubicBezTo>
                    <a:cubicBezTo>
                      <a:pt x="7" y="21"/>
                      <a:pt x="0" y="15"/>
                      <a:pt x="0" y="10"/>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8" name="Freeform 1003">
                <a:extLst>
                  <a:ext uri="{FF2B5EF4-FFF2-40B4-BE49-F238E27FC236}">
                    <a16:creationId xmlns:a16="http://schemas.microsoft.com/office/drawing/2014/main" id="{85037299-D8F0-4A56-A990-339758FDDF24}"/>
                  </a:ext>
                </a:extLst>
              </p:cNvPr>
              <p:cNvSpPr>
                <a:spLocks/>
              </p:cNvSpPr>
              <p:nvPr/>
            </p:nvSpPr>
            <p:spPr bwMode="auto">
              <a:xfrm>
                <a:off x="7196" y="3371"/>
                <a:ext cx="36" cy="62"/>
              </a:xfrm>
              <a:custGeom>
                <a:avLst/>
                <a:gdLst>
                  <a:gd name="T0" fmla="*/ 12 w 15"/>
                  <a:gd name="T1" fmla="*/ 25 h 26"/>
                  <a:gd name="T2" fmla="*/ 2 w 15"/>
                  <a:gd name="T3" fmla="*/ 13 h 26"/>
                  <a:gd name="T4" fmla="*/ 7 w 15"/>
                  <a:gd name="T5" fmla="*/ 7 h 26"/>
                  <a:gd name="T6" fmla="*/ 13 w 15"/>
                  <a:gd name="T7" fmla="*/ 8 h 26"/>
                  <a:gd name="T8" fmla="*/ 12 w 15"/>
                  <a:gd name="T9" fmla="*/ 25 h 26"/>
                </a:gdLst>
                <a:ahLst/>
                <a:cxnLst>
                  <a:cxn ang="0">
                    <a:pos x="T0" y="T1"/>
                  </a:cxn>
                  <a:cxn ang="0">
                    <a:pos x="T2" y="T3"/>
                  </a:cxn>
                  <a:cxn ang="0">
                    <a:pos x="T4" y="T5"/>
                  </a:cxn>
                  <a:cxn ang="0">
                    <a:pos x="T6" y="T7"/>
                  </a:cxn>
                  <a:cxn ang="0">
                    <a:pos x="T8" y="T9"/>
                  </a:cxn>
                </a:cxnLst>
                <a:rect l="0" t="0" r="r" b="b"/>
                <a:pathLst>
                  <a:path w="15" h="26">
                    <a:moveTo>
                      <a:pt x="12" y="25"/>
                    </a:moveTo>
                    <a:cubicBezTo>
                      <a:pt x="9" y="26"/>
                      <a:pt x="4" y="20"/>
                      <a:pt x="2" y="13"/>
                    </a:cubicBezTo>
                    <a:cubicBezTo>
                      <a:pt x="0" y="4"/>
                      <a:pt x="2" y="5"/>
                      <a:pt x="7" y="7"/>
                    </a:cubicBezTo>
                    <a:cubicBezTo>
                      <a:pt x="9" y="0"/>
                      <a:pt x="11" y="0"/>
                      <a:pt x="13" y="8"/>
                    </a:cubicBezTo>
                    <a:cubicBezTo>
                      <a:pt x="15" y="14"/>
                      <a:pt x="15" y="23"/>
                      <a:pt x="12" y="25"/>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9" name="Freeform 1004">
                <a:extLst>
                  <a:ext uri="{FF2B5EF4-FFF2-40B4-BE49-F238E27FC236}">
                    <a16:creationId xmlns:a16="http://schemas.microsoft.com/office/drawing/2014/main" id="{884248DF-09E1-4937-B285-BF563CC4710E}"/>
                  </a:ext>
                </a:extLst>
              </p:cNvPr>
              <p:cNvSpPr>
                <a:spLocks/>
              </p:cNvSpPr>
              <p:nvPr/>
            </p:nvSpPr>
            <p:spPr bwMode="auto">
              <a:xfrm>
                <a:off x="7082" y="3357"/>
                <a:ext cx="36" cy="64"/>
              </a:xfrm>
              <a:custGeom>
                <a:avLst/>
                <a:gdLst>
                  <a:gd name="T0" fmla="*/ 12 w 15"/>
                  <a:gd name="T1" fmla="*/ 25 h 27"/>
                  <a:gd name="T2" fmla="*/ 2 w 15"/>
                  <a:gd name="T3" fmla="*/ 14 h 27"/>
                  <a:gd name="T4" fmla="*/ 7 w 15"/>
                  <a:gd name="T5" fmla="*/ 7 h 27"/>
                  <a:gd name="T6" fmla="*/ 14 w 15"/>
                  <a:gd name="T7" fmla="*/ 9 h 27"/>
                  <a:gd name="T8" fmla="*/ 12 w 15"/>
                  <a:gd name="T9" fmla="*/ 25 h 27"/>
                </a:gdLst>
                <a:ahLst/>
                <a:cxnLst>
                  <a:cxn ang="0">
                    <a:pos x="T0" y="T1"/>
                  </a:cxn>
                  <a:cxn ang="0">
                    <a:pos x="T2" y="T3"/>
                  </a:cxn>
                  <a:cxn ang="0">
                    <a:pos x="T4" y="T5"/>
                  </a:cxn>
                  <a:cxn ang="0">
                    <a:pos x="T6" y="T7"/>
                  </a:cxn>
                  <a:cxn ang="0">
                    <a:pos x="T8" y="T9"/>
                  </a:cxn>
                </a:cxnLst>
                <a:rect l="0" t="0" r="r" b="b"/>
                <a:pathLst>
                  <a:path w="15" h="27">
                    <a:moveTo>
                      <a:pt x="12" y="25"/>
                    </a:moveTo>
                    <a:cubicBezTo>
                      <a:pt x="9" y="27"/>
                      <a:pt x="4" y="21"/>
                      <a:pt x="2" y="14"/>
                    </a:cubicBezTo>
                    <a:cubicBezTo>
                      <a:pt x="0" y="5"/>
                      <a:pt x="3" y="5"/>
                      <a:pt x="7" y="7"/>
                    </a:cubicBezTo>
                    <a:cubicBezTo>
                      <a:pt x="9" y="1"/>
                      <a:pt x="12" y="0"/>
                      <a:pt x="14" y="9"/>
                    </a:cubicBezTo>
                    <a:cubicBezTo>
                      <a:pt x="15" y="15"/>
                      <a:pt x="15" y="24"/>
                      <a:pt x="12" y="25"/>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0" name="Freeform 1005">
                <a:extLst>
                  <a:ext uri="{FF2B5EF4-FFF2-40B4-BE49-F238E27FC236}">
                    <a16:creationId xmlns:a16="http://schemas.microsoft.com/office/drawing/2014/main" id="{E7A78B65-ECE1-46A7-B053-58E9A1F981E6}"/>
                  </a:ext>
                </a:extLst>
              </p:cNvPr>
              <p:cNvSpPr>
                <a:spLocks/>
              </p:cNvSpPr>
              <p:nvPr/>
            </p:nvSpPr>
            <p:spPr bwMode="auto">
              <a:xfrm>
                <a:off x="7277" y="3335"/>
                <a:ext cx="55" cy="55"/>
              </a:xfrm>
              <a:custGeom>
                <a:avLst/>
                <a:gdLst>
                  <a:gd name="T0" fmla="*/ 1 w 23"/>
                  <a:gd name="T1" fmla="*/ 19 h 23"/>
                  <a:gd name="T2" fmla="*/ 11 w 23"/>
                  <a:gd name="T3" fmla="*/ 3 h 23"/>
                  <a:gd name="T4" fmla="*/ 17 w 23"/>
                  <a:gd name="T5" fmla="*/ 10 h 23"/>
                  <a:gd name="T6" fmla="*/ 15 w 23"/>
                  <a:gd name="T7" fmla="*/ 20 h 23"/>
                  <a:gd name="T8" fmla="*/ 1 w 23"/>
                  <a:gd name="T9" fmla="*/ 19 h 23"/>
                </a:gdLst>
                <a:ahLst/>
                <a:cxnLst>
                  <a:cxn ang="0">
                    <a:pos x="T0" y="T1"/>
                  </a:cxn>
                  <a:cxn ang="0">
                    <a:pos x="T2" y="T3"/>
                  </a:cxn>
                  <a:cxn ang="0">
                    <a:pos x="T4" y="T5"/>
                  </a:cxn>
                  <a:cxn ang="0">
                    <a:pos x="T6" y="T7"/>
                  </a:cxn>
                  <a:cxn ang="0">
                    <a:pos x="T8" y="T9"/>
                  </a:cxn>
                </a:cxnLst>
                <a:rect l="0" t="0" r="r" b="b"/>
                <a:pathLst>
                  <a:path w="23" h="23">
                    <a:moveTo>
                      <a:pt x="1" y="19"/>
                    </a:moveTo>
                    <a:cubicBezTo>
                      <a:pt x="0" y="15"/>
                      <a:pt x="5" y="7"/>
                      <a:pt x="11" y="3"/>
                    </a:cubicBezTo>
                    <a:cubicBezTo>
                      <a:pt x="18" y="0"/>
                      <a:pt x="18" y="4"/>
                      <a:pt x="17" y="10"/>
                    </a:cubicBezTo>
                    <a:cubicBezTo>
                      <a:pt x="22" y="13"/>
                      <a:pt x="23" y="17"/>
                      <a:pt x="15" y="20"/>
                    </a:cubicBezTo>
                    <a:cubicBezTo>
                      <a:pt x="10" y="23"/>
                      <a:pt x="3" y="23"/>
                      <a:pt x="1" y="19"/>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1" name="Freeform 1006">
                <a:extLst>
                  <a:ext uri="{FF2B5EF4-FFF2-40B4-BE49-F238E27FC236}">
                    <a16:creationId xmlns:a16="http://schemas.microsoft.com/office/drawing/2014/main" id="{1BF3C336-0DA2-4D9B-B6CD-D152FFE50B0D}"/>
                  </a:ext>
                </a:extLst>
              </p:cNvPr>
              <p:cNvSpPr>
                <a:spLocks/>
              </p:cNvSpPr>
              <p:nvPr/>
            </p:nvSpPr>
            <p:spPr bwMode="auto">
              <a:xfrm>
                <a:off x="7132" y="3345"/>
                <a:ext cx="57" cy="57"/>
              </a:xfrm>
              <a:custGeom>
                <a:avLst/>
                <a:gdLst>
                  <a:gd name="T0" fmla="*/ 2 w 24"/>
                  <a:gd name="T1" fmla="*/ 20 h 24"/>
                  <a:gd name="T2" fmla="*/ 12 w 24"/>
                  <a:gd name="T3" fmla="*/ 4 h 24"/>
                  <a:gd name="T4" fmla="*/ 17 w 24"/>
                  <a:gd name="T5" fmla="*/ 11 h 24"/>
                  <a:gd name="T6" fmla="*/ 16 w 24"/>
                  <a:gd name="T7" fmla="*/ 21 h 24"/>
                  <a:gd name="T8" fmla="*/ 2 w 24"/>
                  <a:gd name="T9" fmla="*/ 20 h 24"/>
                </a:gdLst>
                <a:ahLst/>
                <a:cxnLst>
                  <a:cxn ang="0">
                    <a:pos x="T0" y="T1"/>
                  </a:cxn>
                  <a:cxn ang="0">
                    <a:pos x="T2" y="T3"/>
                  </a:cxn>
                  <a:cxn ang="0">
                    <a:pos x="T4" y="T5"/>
                  </a:cxn>
                  <a:cxn ang="0">
                    <a:pos x="T6" y="T7"/>
                  </a:cxn>
                  <a:cxn ang="0">
                    <a:pos x="T8" y="T9"/>
                  </a:cxn>
                </a:cxnLst>
                <a:rect l="0" t="0" r="r" b="b"/>
                <a:pathLst>
                  <a:path w="24" h="24">
                    <a:moveTo>
                      <a:pt x="2" y="20"/>
                    </a:moveTo>
                    <a:cubicBezTo>
                      <a:pt x="0" y="16"/>
                      <a:pt x="5" y="8"/>
                      <a:pt x="12" y="4"/>
                    </a:cubicBezTo>
                    <a:cubicBezTo>
                      <a:pt x="19" y="0"/>
                      <a:pt x="19" y="4"/>
                      <a:pt x="17" y="11"/>
                    </a:cubicBezTo>
                    <a:cubicBezTo>
                      <a:pt x="23" y="14"/>
                      <a:pt x="24" y="17"/>
                      <a:pt x="16" y="21"/>
                    </a:cubicBezTo>
                    <a:cubicBezTo>
                      <a:pt x="11" y="24"/>
                      <a:pt x="3" y="24"/>
                      <a:pt x="2" y="20"/>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2" name="Freeform 1007">
                <a:extLst>
                  <a:ext uri="{FF2B5EF4-FFF2-40B4-BE49-F238E27FC236}">
                    <a16:creationId xmlns:a16="http://schemas.microsoft.com/office/drawing/2014/main" id="{41FF05BC-648A-43BF-9264-CFFA892A2691}"/>
                  </a:ext>
                </a:extLst>
              </p:cNvPr>
              <p:cNvSpPr>
                <a:spLocks/>
              </p:cNvSpPr>
              <p:nvPr/>
            </p:nvSpPr>
            <p:spPr bwMode="auto">
              <a:xfrm>
                <a:off x="7301" y="3490"/>
                <a:ext cx="48" cy="57"/>
              </a:xfrm>
              <a:custGeom>
                <a:avLst/>
                <a:gdLst>
                  <a:gd name="T0" fmla="*/ 1 w 20"/>
                  <a:gd name="T1" fmla="*/ 3 h 24"/>
                  <a:gd name="T2" fmla="*/ 14 w 20"/>
                  <a:gd name="T3" fmla="*/ 6 h 24"/>
                  <a:gd name="T4" fmla="*/ 13 w 20"/>
                  <a:gd name="T5" fmla="*/ 15 h 24"/>
                  <a:gd name="T6" fmla="*/ 6 w 20"/>
                  <a:gd name="T7" fmla="*/ 18 h 24"/>
                  <a:gd name="T8" fmla="*/ 1 w 20"/>
                  <a:gd name="T9" fmla="*/ 3 h 24"/>
                </a:gdLst>
                <a:ahLst/>
                <a:cxnLst>
                  <a:cxn ang="0">
                    <a:pos x="T0" y="T1"/>
                  </a:cxn>
                  <a:cxn ang="0">
                    <a:pos x="T2" y="T3"/>
                  </a:cxn>
                  <a:cxn ang="0">
                    <a:pos x="T4" y="T5"/>
                  </a:cxn>
                  <a:cxn ang="0">
                    <a:pos x="T6" y="T7"/>
                  </a:cxn>
                  <a:cxn ang="0">
                    <a:pos x="T8" y="T9"/>
                  </a:cxn>
                </a:cxnLst>
                <a:rect l="0" t="0" r="r" b="b"/>
                <a:pathLst>
                  <a:path w="20" h="24">
                    <a:moveTo>
                      <a:pt x="1" y="3"/>
                    </a:moveTo>
                    <a:cubicBezTo>
                      <a:pt x="3" y="0"/>
                      <a:pt x="10" y="1"/>
                      <a:pt x="14" y="6"/>
                    </a:cubicBezTo>
                    <a:cubicBezTo>
                      <a:pt x="20" y="12"/>
                      <a:pt x="17" y="14"/>
                      <a:pt x="13" y="15"/>
                    </a:cubicBezTo>
                    <a:cubicBezTo>
                      <a:pt x="14" y="22"/>
                      <a:pt x="12" y="24"/>
                      <a:pt x="6" y="18"/>
                    </a:cubicBezTo>
                    <a:cubicBezTo>
                      <a:pt x="3" y="14"/>
                      <a:pt x="0" y="6"/>
                      <a:pt x="1" y="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3" name="Freeform 1008">
                <a:extLst>
                  <a:ext uri="{FF2B5EF4-FFF2-40B4-BE49-F238E27FC236}">
                    <a16:creationId xmlns:a16="http://schemas.microsoft.com/office/drawing/2014/main" id="{9896F843-4388-408F-9FBB-57F8BF5AD8CE}"/>
                  </a:ext>
                </a:extLst>
              </p:cNvPr>
              <p:cNvSpPr>
                <a:spLocks/>
              </p:cNvSpPr>
              <p:nvPr/>
            </p:nvSpPr>
            <p:spPr bwMode="auto">
              <a:xfrm>
                <a:off x="7287" y="3457"/>
                <a:ext cx="31" cy="31"/>
              </a:xfrm>
              <a:custGeom>
                <a:avLst/>
                <a:gdLst>
                  <a:gd name="T0" fmla="*/ 1 w 13"/>
                  <a:gd name="T1" fmla="*/ 10 h 13"/>
                  <a:gd name="T2" fmla="*/ 6 w 13"/>
                  <a:gd name="T3" fmla="*/ 2 h 13"/>
                  <a:gd name="T4" fmla="*/ 9 w 13"/>
                  <a:gd name="T5" fmla="*/ 6 h 13"/>
                  <a:gd name="T6" fmla="*/ 8 w 13"/>
                  <a:gd name="T7" fmla="*/ 12 h 13"/>
                  <a:gd name="T8" fmla="*/ 1 w 13"/>
                  <a:gd name="T9" fmla="*/ 10 h 13"/>
                </a:gdLst>
                <a:ahLst/>
                <a:cxnLst>
                  <a:cxn ang="0">
                    <a:pos x="T0" y="T1"/>
                  </a:cxn>
                  <a:cxn ang="0">
                    <a:pos x="T2" y="T3"/>
                  </a:cxn>
                  <a:cxn ang="0">
                    <a:pos x="T4" y="T5"/>
                  </a:cxn>
                  <a:cxn ang="0">
                    <a:pos x="T6" y="T7"/>
                  </a:cxn>
                  <a:cxn ang="0">
                    <a:pos x="T8" y="T9"/>
                  </a:cxn>
                </a:cxnLst>
                <a:rect l="0" t="0" r="r" b="b"/>
                <a:pathLst>
                  <a:path w="13" h="13">
                    <a:moveTo>
                      <a:pt x="1" y="10"/>
                    </a:moveTo>
                    <a:cubicBezTo>
                      <a:pt x="0" y="8"/>
                      <a:pt x="3" y="4"/>
                      <a:pt x="6" y="2"/>
                    </a:cubicBezTo>
                    <a:cubicBezTo>
                      <a:pt x="11" y="0"/>
                      <a:pt x="10" y="3"/>
                      <a:pt x="9" y="6"/>
                    </a:cubicBezTo>
                    <a:cubicBezTo>
                      <a:pt x="12" y="8"/>
                      <a:pt x="13" y="10"/>
                      <a:pt x="8" y="12"/>
                    </a:cubicBezTo>
                    <a:cubicBezTo>
                      <a:pt x="5" y="13"/>
                      <a:pt x="1" y="13"/>
                      <a:pt x="1" y="10"/>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4" name="Freeform 1009">
                <a:extLst>
                  <a:ext uri="{FF2B5EF4-FFF2-40B4-BE49-F238E27FC236}">
                    <a16:creationId xmlns:a16="http://schemas.microsoft.com/office/drawing/2014/main" id="{4E7DF935-A5D8-438F-AF72-0E469A970D30}"/>
                  </a:ext>
                </a:extLst>
              </p:cNvPr>
              <p:cNvSpPr>
                <a:spLocks/>
              </p:cNvSpPr>
              <p:nvPr/>
            </p:nvSpPr>
            <p:spPr bwMode="auto">
              <a:xfrm>
                <a:off x="7142" y="3485"/>
                <a:ext cx="23" cy="41"/>
              </a:xfrm>
              <a:custGeom>
                <a:avLst/>
                <a:gdLst>
                  <a:gd name="T0" fmla="*/ 8 w 10"/>
                  <a:gd name="T1" fmla="*/ 1 h 17"/>
                  <a:gd name="T2" fmla="*/ 9 w 10"/>
                  <a:gd name="T3" fmla="*/ 12 h 17"/>
                  <a:gd name="T4" fmla="*/ 4 w 10"/>
                  <a:gd name="T5" fmla="*/ 12 h 17"/>
                  <a:gd name="T6" fmla="*/ 2 w 10"/>
                  <a:gd name="T7" fmla="*/ 7 h 17"/>
                  <a:gd name="T8" fmla="*/ 8 w 10"/>
                  <a:gd name="T9" fmla="*/ 1 h 17"/>
                </a:gdLst>
                <a:ahLst/>
                <a:cxnLst>
                  <a:cxn ang="0">
                    <a:pos x="T0" y="T1"/>
                  </a:cxn>
                  <a:cxn ang="0">
                    <a:pos x="T2" y="T3"/>
                  </a:cxn>
                  <a:cxn ang="0">
                    <a:pos x="T4" y="T5"/>
                  </a:cxn>
                  <a:cxn ang="0">
                    <a:pos x="T6" y="T7"/>
                  </a:cxn>
                  <a:cxn ang="0">
                    <a:pos x="T8" y="T9"/>
                  </a:cxn>
                </a:cxnLst>
                <a:rect l="0" t="0" r="r" b="b"/>
                <a:pathLst>
                  <a:path w="10" h="17">
                    <a:moveTo>
                      <a:pt x="8" y="1"/>
                    </a:moveTo>
                    <a:cubicBezTo>
                      <a:pt x="10" y="2"/>
                      <a:pt x="10" y="8"/>
                      <a:pt x="9" y="12"/>
                    </a:cubicBezTo>
                    <a:cubicBezTo>
                      <a:pt x="7" y="17"/>
                      <a:pt x="5" y="16"/>
                      <a:pt x="4" y="12"/>
                    </a:cubicBezTo>
                    <a:cubicBezTo>
                      <a:pt x="1" y="14"/>
                      <a:pt x="0" y="12"/>
                      <a:pt x="2" y="7"/>
                    </a:cubicBezTo>
                    <a:cubicBezTo>
                      <a:pt x="3" y="4"/>
                      <a:pt x="6" y="0"/>
                      <a:pt x="8"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5" name="Freeform 1010">
                <a:extLst>
                  <a:ext uri="{FF2B5EF4-FFF2-40B4-BE49-F238E27FC236}">
                    <a16:creationId xmlns:a16="http://schemas.microsoft.com/office/drawing/2014/main" id="{A5A263FA-88F4-42D3-98F8-8D28753F68A8}"/>
                  </a:ext>
                </a:extLst>
              </p:cNvPr>
              <p:cNvSpPr>
                <a:spLocks/>
              </p:cNvSpPr>
              <p:nvPr/>
            </p:nvSpPr>
            <p:spPr bwMode="auto">
              <a:xfrm>
                <a:off x="7232" y="3516"/>
                <a:ext cx="62" cy="62"/>
              </a:xfrm>
              <a:custGeom>
                <a:avLst/>
                <a:gdLst>
                  <a:gd name="T0" fmla="*/ 2 w 26"/>
                  <a:gd name="T1" fmla="*/ 7 h 26"/>
                  <a:gd name="T2" fmla="*/ 18 w 26"/>
                  <a:gd name="T3" fmla="*/ 4 h 26"/>
                  <a:gd name="T4" fmla="*/ 19 w 26"/>
                  <a:gd name="T5" fmla="*/ 14 h 26"/>
                  <a:gd name="T6" fmla="*/ 12 w 26"/>
                  <a:gd name="T7" fmla="*/ 22 h 26"/>
                  <a:gd name="T8" fmla="*/ 2 w 26"/>
                  <a:gd name="T9" fmla="*/ 7 h 26"/>
                </a:gdLst>
                <a:ahLst/>
                <a:cxnLst>
                  <a:cxn ang="0">
                    <a:pos x="T0" y="T1"/>
                  </a:cxn>
                  <a:cxn ang="0">
                    <a:pos x="T2" y="T3"/>
                  </a:cxn>
                  <a:cxn ang="0">
                    <a:pos x="T4" y="T5"/>
                  </a:cxn>
                  <a:cxn ang="0">
                    <a:pos x="T6" y="T7"/>
                  </a:cxn>
                  <a:cxn ang="0">
                    <a:pos x="T8" y="T9"/>
                  </a:cxn>
                </a:cxnLst>
                <a:rect l="0" t="0" r="r" b="b"/>
                <a:pathLst>
                  <a:path w="26" h="26">
                    <a:moveTo>
                      <a:pt x="2" y="7"/>
                    </a:moveTo>
                    <a:cubicBezTo>
                      <a:pt x="3" y="2"/>
                      <a:pt x="11" y="0"/>
                      <a:pt x="18" y="4"/>
                    </a:cubicBezTo>
                    <a:cubicBezTo>
                      <a:pt x="26" y="8"/>
                      <a:pt x="24" y="11"/>
                      <a:pt x="19" y="14"/>
                    </a:cubicBezTo>
                    <a:cubicBezTo>
                      <a:pt x="22" y="22"/>
                      <a:pt x="20" y="26"/>
                      <a:pt x="12" y="22"/>
                    </a:cubicBezTo>
                    <a:cubicBezTo>
                      <a:pt x="7" y="19"/>
                      <a:pt x="0" y="12"/>
                      <a:pt x="2" y="7"/>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6" name="Freeform 1011">
                <a:extLst>
                  <a:ext uri="{FF2B5EF4-FFF2-40B4-BE49-F238E27FC236}">
                    <a16:creationId xmlns:a16="http://schemas.microsoft.com/office/drawing/2014/main" id="{7166F0FE-74E3-4B8D-95E5-2EE8B42E23EF}"/>
                  </a:ext>
                </a:extLst>
              </p:cNvPr>
              <p:cNvSpPr>
                <a:spLocks/>
              </p:cNvSpPr>
              <p:nvPr/>
            </p:nvSpPr>
            <p:spPr bwMode="auto">
              <a:xfrm>
                <a:off x="7180" y="3471"/>
                <a:ext cx="45" cy="45"/>
              </a:xfrm>
              <a:custGeom>
                <a:avLst/>
                <a:gdLst>
                  <a:gd name="T0" fmla="*/ 0 w 19"/>
                  <a:gd name="T1" fmla="*/ 13 h 19"/>
                  <a:gd name="T2" fmla="*/ 11 w 19"/>
                  <a:gd name="T3" fmla="*/ 2 h 19"/>
                  <a:gd name="T4" fmla="*/ 15 w 19"/>
                  <a:gd name="T5" fmla="*/ 9 h 19"/>
                  <a:gd name="T6" fmla="*/ 12 w 19"/>
                  <a:gd name="T7" fmla="*/ 18 h 19"/>
                  <a:gd name="T8" fmla="*/ 0 w 19"/>
                  <a:gd name="T9" fmla="*/ 13 h 19"/>
                </a:gdLst>
                <a:ahLst/>
                <a:cxnLst>
                  <a:cxn ang="0">
                    <a:pos x="T0" y="T1"/>
                  </a:cxn>
                  <a:cxn ang="0">
                    <a:pos x="T2" y="T3"/>
                  </a:cxn>
                  <a:cxn ang="0">
                    <a:pos x="T4" y="T5"/>
                  </a:cxn>
                  <a:cxn ang="0">
                    <a:pos x="T6" y="T7"/>
                  </a:cxn>
                  <a:cxn ang="0">
                    <a:pos x="T8" y="T9"/>
                  </a:cxn>
                </a:cxnLst>
                <a:rect l="0" t="0" r="r" b="b"/>
                <a:pathLst>
                  <a:path w="19" h="19">
                    <a:moveTo>
                      <a:pt x="0" y="13"/>
                    </a:moveTo>
                    <a:cubicBezTo>
                      <a:pt x="0" y="9"/>
                      <a:pt x="5" y="3"/>
                      <a:pt x="11" y="2"/>
                    </a:cubicBezTo>
                    <a:cubicBezTo>
                      <a:pt x="18" y="0"/>
                      <a:pt x="17" y="4"/>
                      <a:pt x="15" y="9"/>
                    </a:cubicBezTo>
                    <a:cubicBezTo>
                      <a:pt x="19" y="13"/>
                      <a:pt x="19" y="16"/>
                      <a:pt x="12" y="18"/>
                    </a:cubicBezTo>
                    <a:cubicBezTo>
                      <a:pt x="8" y="19"/>
                      <a:pt x="1" y="17"/>
                      <a:pt x="0" y="1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7" name="Freeform 1012">
                <a:extLst>
                  <a:ext uri="{FF2B5EF4-FFF2-40B4-BE49-F238E27FC236}">
                    <a16:creationId xmlns:a16="http://schemas.microsoft.com/office/drawing/2014/main" id="{6149580B-CFEC-4593-ACB6-E128B4D18ABA}"/>
                  </a:ext>
                </a:extLst>
              </p:cNvPr>
              <p:cNvSpPr>
                <a:spLocks/>
              </p:cNvSpPr>
              <p:nvPr/>
            </p:nvSpPr>
            <p:spPr bwMode="auto">
              <a:xfrm>
                <a:off x="7201" y="3521"/>
                <a:ext cx="29" cy="55"/>
              </a:xfrm>
              <a:custGeom>
                <a:avLst/>
                <a:gdLst>
                  <a:gd name="T0" fmla="*/ 3 w 12"/>
                  <a:gd name="T1" fmla="*/ 1 h 23"/>
                  <a:gd name="T2" fmla="*/ 11 w 12"/>
                  <a:gd name="T3" fmla="*/ 13 h 23"/>
                  <a:gd name="T4" fmla="*/ 6 w 12"/>
                  <a:gd name="T5" fmla="*/ 17 h 23"/>
                  <a:gd name="T6" fmla="*/ 1 w 12"/>
                  <a:gd name="T7" fmla="*/ 15 h 23"/>
                  <a:gd name="T8" fmla="*/ 3 w 12"/>
                  <a:gd name="T9" fmla="*/ 1 h 23"/>
                </a:gdLst>
                <a:ahLst/>
                <a:cxnLst>
                  <a:cxn ang="0">
                    <a:pos x="T0" y="T1"/>
                  </a:cxn>
                  <a:cxn ang="0">
                    <a:pos x="T2" y="T3"/>
                  </a:cxn>
                  <a:cxn ang="0">
                    <a:pos x="T4" y="T5"/>
                  </a:cxn>
                  <a:cxn ang="0">
                    <a:pos x="T6" y="T7"/>
                  </a:cxn>
                  <a:cxn ang="0">
                    <a:pos x="T8" y="T9"/>
                  </a:cxn>
                </a:cxnLst>
                <a:rect l="0" t="0" r="r" b="b"/>
                <a:pathLst>
                  <a:path w="12" h="23">
                    <a:moveTo>
                      <a:pt x="3" y="1"/>
                    </a:moveTo>
                    <a:cubicBezTo>
                      <a:pt x="6" y="0"/>
                      <a:pt x="10" y="6"/>
                      <a:pt x="11" y="13"/>
                    </a:cubicBezTo>
                    <a:cubicBezTo>
                      <a:pt x="12" y="20"/>
                      <a:pt x="10" y="20"/>
                      <a:pt x="6" y="17"/>
                    </a:cubicBezTo>
                    <a:cubicBezTo>
                      <a:pt x="4" y="23"/>
                      <a:pt x="2" y="23"/>
                      <a:pt x="1" y="15"/>
                    </a:cubicBezTo>
                    <a:cubicBezTo>
                      <a:pt x="0" y="10"/>
                      <a:pt x="1" y="2"/>
                      <a:pt x="3" y="1"/>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8" name="Freeform 1013">
                <a:extLst>
                  <a:ext uri="{FF2B5EF4-FFF2-40B4-BE49-F238E27FC236}">
                    <a16:creationId xmlns:a16="http://schemas.microsoft.com/office/drawing/2014/main" id="{E4F98E0B-2804-4E4F-8C13-AFF5995FE18C}"/>
                  </a:ext>
                </a:extLst>
              </p:cNvPr>
              <p:cNvSpPr>
                <a:spLocks/>
              </p:cNvSpPr>
              <p:nvPr/>
            </p:nvSpPr>
            <p:spPr bwMode="auto">
              <a:xfrm>
                <a:off x="7349" y="3497"/>
                <a:ext cx="24" cy="45"/>
              </a:xfrm>
              <a:custGeom>
                <a:avLst/>
                <a:gdLst>
                  <a:gd name="T0" fmla="*/ 5 w 10"/>
                  <a:gd name="T1" fmla="*/ 0 h 19"/>
                  <a:gd name="T2" fmla="*/ 10 w 10"/>
                  <a:gd name="T3" fmla="*/ 11 h 19"/>
                  <a:gd name="T4" fmla="*/ 5 w 10"/>
                  <a:gd name="T5" fmla="*/ 15 h 19"/>
                  <a:gd name="T6" fmla="*/ 0 w 10"/>
                  <a:gd name="T7" fmla="*/ 11 h 19"/>
                  <a:gd name="T8" fmla="*/ 5 w 10"/>
                  <a:gd name="T9" fmla="*/ 0 h 19"/>
                </a:gdLst>
                <a:ahLst/>
                <a:cxnLst>
                  <a:cxn ang="0">
                    <a:pos x="T0" y="T1"/>
                  </a:cxn>
                  <a:cxn ang="0">
                    <a:pos x="T2" y="T3"/>
                  </a:cxn>
                  <a:cxn ang="0">
                    <a:pos x="T4" y="T5"/>
                  </a:cxn>
                  <a:cxn ang="0">
                    <a:pos x="T6" y="T7"/>
                  </a:cxn>
                  <a:cxn ang="0">
                    <a:pos x="T8" y="T9"/>
                  </a:cxn>
                </a:cxnLst>
                <a:rect l="0" t="0" r="r" b="b"/>
                <a:pathLst>
                  <a:path w="10" h="19">
                    <a:moveTo>
                      <a:pt x="5" y="0"/>
                    </a:moveTo>
                    <a:cubicBezTo>
                      <a:pt x="7" y="0"/>
                      <a:pt x="10" y="6"/>
                      <a:pt x="10" y="11"/>
                    </a:cubicBezTo>
                    <a:cubicBezTo>
                      <a:pt x="10" y="18"/>
                      <a:pt x="8" y="17"/>
                      <a:pt x="5" y="15"/>
                    </a:cubicBezTo>
                    <a:cubicBezTo>
                      <a:pt x="2" y="19"/>
                      <a:pt x="0" y="18"/>
                      <a:pt x="0" y="11"/>
                    </a:cubicBezTo>
                    <a:cubicBezTo>
                      <a:pt x="0" y="6"/>
                      <a:pt x="2" y="0"/>
                      <a:pt x="5" y="0"/>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9" name="Freeform 1014">
                <a:extLst>
                  <a:ext uri="{FF2B5EF4-FFF2-40B4-BE49-F238E27FC236}">
                    <a16:creationId xmlns:a16="http://schemas.microsoft.com/office/drawing/2014/main" id="{8B4DA8A6-63E5-40CB-9713-804665BA8707}"/>
                  </a:ext>
                </a:extLst>
              </p:cNvPr>
              <p:cNvSpPr>
                <a:spLocks/>
              </p:cNvSpPr>
              <p:nvPr/>
            </p:nvSpPr>
            <p:spPr bwMode="auto">
              <a:xfrm>
                <a:off x="7373" y="3504"/>
                <a:ext cx="48" cy="57"/>
              </a:xfrm>
              <a:custGeom>
                <a:avLst/>
                <a:gdLst>
                  <a:gd name="T0" fmla="*/ 2 w 20"/>
                  <a:gd name="T1" fmla="*/ 3 h 24"/>
                  <a:gd name="T2" fmla="*/ 15 w 20"/>
                  <a:gd name="T3" fmla="*/ 7 h 24"/>
                  <a:gd name="T4" fmla="*/ 13 w 20"/>
                  <a:gd name="T5" fmla="*/ 16 h 24"/>
                  <a:gd name="T6" fmla="*/ 6 w 20"/>
                  <a:gd name="T7" fmla="*/ 18 h 24"/>
                  <a:gd name="T8" fmla="*/ 2 w 20"/>
                  <a:gd name="T9" fmla="*/ 3 h 24"/>
                </a:gdLst>
                <a:ahLst/>
                <a:cxnLst>
                  <a:cxn ang="0">
                    <a:pos x="T0" y="T1"/>
                  </a:cxn>
                  <a:cxn ang="0">
                    <a:pos x="T2" y="T3"/>
                  </a:cxn>
                  <a:cxn ang="0">
                    <a:pos x="T4" y="T5"/>
                  </a:cxn>
                  <a:cxn ang="0">
                    <a:pos x="T6" y="T7"/>
                  </a:cxn>
                  <a:cxn ang="0">
                    <a:pos x="T8" y="T9"/>
                  </a:cxn>
                </a:cxnLst>
                <a:rect l="0" t="0" r="r" b="b"/>
                <a:pathLst>
                  <a:path w="20" h="24">
                    <a:moveTo>
                      <a:pt x="2" y="3"/>
                    </a:moveTo>
                    <a:cubicBezTo>
                      <a:pt x="4" y="0"/>
                      <a:pt x="10" y="2"/>
                      <a:pt x="15" y="7"/>
                    </a:cubicBezTo>
                    <a:cubicBezTo>
                      <a:pt x="20" y="13"/>
                      <a:pt x="17" y="15"/>
                      <a:pt x="13" y="16"/>
                    </a:cubicBezTo>
                    <a:cubicBezTo>
                      <a:pt x="13" y="22"/>
                      <a:pt x="11" y="24"/>
                      <a:pt x="6" y="18"/>
                    </a:cubicBezTo>
                    <a:cubicBezTo>
                      <a:pt x="3" y="14"/>
                      <a:pt x="0" y="6"/>
                      <a:pt x="2" y="3"/>
                    </a:cubicBezTo>
                    <a:close/>
                  </a:path>
                </a:pathLst>
              </a:custGeom>
              <a:solidFill>
                <a:srgbClr val="F9B7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0" name="Freeform 1015">
                <a:extLst>
                  <a:ext uri="{FF2B5EF4-FFF2-40B4-BE49-F238E27FC236}">
                    <a16:creationId xmlns:a16="http://schemas.microsoft.com/office/drawing/2014/main" id="{D3A35434-71A4-43FE-A9D0-F4EB0AEB0CDE}"/>
                  </a:ext>
                </a:extLst>
              </p:cNvPr>
              <p:cNvSpPr>
                <a:spLocks/>
              </p:cNvSpPr>
              <p:nvPr/>
            </p:nvSpPr>
            <p:spPr bwMode="auto">
              <a:xfrm>
                <a:off x="7091" y="3040"/>
                <a:ext cx="77" cy="166"/>
              </a:xfrm>
              <a:custGeom>
                <a:avLst/>
                <a:gdLst>
                  <a:gd name="T0" fmla="*/ 15 w 32"/>
                  <a:gd name="T1" fmla="*/ 0 h 70"/>
                  <a:gd name="T2" fmla="*/ 32 w 32"/>
                  <a:gd name="T3" fmla="*/ 34 h 70"/>
                  <a:gd name="T4" fmla="*/ 17 w 32"/>
                  <a:gd name="T5" fmla="*/ 70 h 70"/>
                  <a:gd name="T6" fmla="*/ 0 w 32"/>
                  <a:gd name="T7" fmla="*/ 36 h 70"/>
                  <a:gd name="T8" fmla="*/ 15 w 32"/>
                  <a:gd name="T9" fmla="*/ 0 h 70"/>
                </a:gdLst>
                <a:ahLst/>
                <a:cxnLst>
                  <a:cxn ang="0">
                    <a:pos x="T0" y="T1"/>
                  </a:cxn>
                  <a:cxn ang="0">
                    <a:pos x="T2" y="T3"/>
                  </a:cxn>
                  <a:cxn ang="0">
                    <a:pos x="T4" y="T5"/>
                  </a:cxn>
                  <a:cxn ang="0">
                    <a:pos x="T6" y="T7"/>
                  </a:cxn>
                  <a:cxn ang="0">
                    <a:pos x="T8" y="T9"/>
                  </a:cxn>
                </a:cxnLst>
                <a:rect l="0" t="0" r="r" b="b"/>
                <a:pathLst>
                  <a:path w="32" h="70">
                    <a:moveTo>
                      <a:pt x="15" y="0"/>
                    </a:moveTo>
                    <a:cubicBezTo>
                      <a:pt x="23" y="0"/>
                      <a:pt x="31" y="15"/>
                      <a:pt x="32" y="34"/>
                    </a:cubicBezTo>
                    <a:cubicBezTo>
                      <a:pt x="32" y="54"/>
                      <a:pt x="26" y="70"/>
                      <a:pt x="17" y="70"/>
                    </a:cubicBezTo>
                    <a:cubicBezTo>
                      <a:pt x="9" y="70"/>
                      <a:pt x="1" y="55"/>
                      <a:pt x="0" y="36"/>
                    </a:cubicBezTo>
                    <a:cubicBezTo>
                      <a:pt x="0" y="16"/>
                      <a:pt x="6" y="0"/>
                      <a:pt x="15" y="0"/>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1" name="Freeform 1016">
                <a:extLst>
                  <a:ext uri="{FF2B5EF4-FFF2-40B4-BE49-F238E27FC236}">
                    <a16:creationId xmlns:a16="http://schemas.microsoft.com/office/drawing/2014/main" id="{FFF87BCC-339B-4297-ACF3-45725BE4096A}"/>
                  </a:ext>
                </a:extLst>
              </p:cNvPr>
              <p:cNvSpPr>
                <a:spLocks/>
              </p:cNvSpPr>
              <p:nvPr/>
            </p:nvSpPr>
            <p:spPr bwMode="auto">
              <a:xfrm>
                <a:off x="6965" y="3171"/>
                <a:ext cx="169" cy="76"/>
              </a:xfrm>
              <a:custGeom>
                <a:avLst/>
                <a:gdLst>
                  <a:gd name="T0" fmla="*/ 0 w 71"/>
                  <a:gd name="T1" fmla="*/ 17 h 32"/>
                  <a:gd name="T2" fmla="*/ 35 w 71"/>
                  <a:gd name="T3" fmla="*/ 1 h 32"/>
                  <a:gd name="T4" fmla="*/ 70 w 71"/>
                  <a:gd name="T5" fmla="*/ 15 h 32"/>
                  <a:gd name="T6" fmla="*/ 36 w 71"/>
                  <a:gd name="T7" fmla="*/ 32 h 32"/>
                  <a:gd name="T8" fmla="*/ 0 w 71"/>
                  <a:gd name="T9" fmla="*/ 17 h 32"/>
                </a:gdLst>
                <a:ahLst/>
                <a:cxnLst>
                  <a:cxn ang="0">
                    <a:pos x="T0" y="T1"/>
                  </a:cxn>
                  <a:cxn ang="0">
                    <a:pos x="T2" y="T3"/>
                  </a:cxn>
                  <a:cxn ang="0">
                    <a:pos x="T4" y="T5"/>
                  </a:cxn>
                  <a:cxn ang="0">
                    <a:pos x="T6" y="T7"/>
                  </a:cxn>
                  <a:cxn ang="0">
                    <a:pos x="T8" y="T9"/>
                  </a:cxn>
                </a:cxnLst>
                <a:rect l="0" t="0" r="r" b="b"/>
                <a:pathLst>
                  <a:path w="71" h="32">
                    <a:moveTo>
                      <a:pt x="0" y="17"/>
                    </a:moveTo>
                    <a:cubicBezTo>
                      <a:pt x="0" y="9"/>
                      <a:pt x="15" y="1"/>
                      <a:pt x="35" y="1"/>
                    </a:cubicBezTo>
                    <a:cubicBezTo>
                      <a:pt x="54" y="0"/>
                      <a:pt x="70" y="6"/>
                      <a:pt x="70" y="15"/>
                    </a:cubicBezTo>
                    <a:cubicBezTo>
                      <a:pt x="71" y="24"/>
                      <a:pt x="55" y="31"/>
                      <a:pt x="36" y="32"/>
                    </a:cubicBezTo>
                    <a:cubicBezTo>
                      <a:pt x="17" y="32"/>
                      <a:pt x="1" y="26"/>
                      <a:pt x="0" y="17"/>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2" name="Freeform 1017">
                <a:extLst>
                  <a:ext uri="{FF2B5EF4-FFF2-40B4-BE49-F238E27FC236}">
                    <a16:creationId xmlns:a16="http://schemas.microsoft.com/office/drawing/2014/main" id="{A83168FA-8C2F-46BF-8BD2-DCB03CC7C958}"/>
                  </a:ext>
                </a:extLst>
              </p:cNvPr>
              <p:cNvSpPr>
                <a:spLocks/>
              </p:cNvSpPr>
              <p:nvPr/>
            </p:nvSpPr>
            <p:spPr bwMode="auto">
              <a:xfrm>
                <a:off x="7096" y="3206"/>
                <a:ext cx="79" cy="167"/>
              </a:xfrm>
              <a:custGeom>
                <a:avLst/>
                <a:gdLst>
                  <a:gd name="T0" fmla="*/ 18 w 33"/>
                  <a:gd name="T1" fmla="*/ 70 h 70"/>
                  <a:gd name="T2" fmla="*/ 1 w 33"/>
                  <a:gd name="T3" fmla="*/ 35 h 70"/>
                  <a:gd name="T4" fmla="*/ 15 w 33"/>
                  <a:gd name="T5" fmla="*/ 0 h 70"/>
                  <a:gd name="T6" fmla="*/ 32 w 33"/>
                  <a:gd name="T7" fmla="*/ 34 h 70"/>
                  <a:gd name="T8" fmla="*/ 18 w 33"/>
                  <a:gd name="T9" fmla="*/ 70 h 70"/>
                </a:gdLst>
                <a:ahLst/>
                <a:cxnLst>
                  <a:cxn ang="0">
                    <a:pos x="T0" y="T1"/>
                  </a:cxn>
                  <a:cxn ang="0">
                    <a:pos x="T2" y="T3"/>
                  </a:cxn>
                  <a:cxn ang="0">
                    <a:pos x="T4" y="T5"/>
                  </a:cxn>
                  <a:cxn ang="0">
                    <a:pos x="T6" y="T7"/>
                  </a:cxn>
                  <a:cxn ang="0">
                    <a:pos x="T8" y="T9"/>
                  </a:cxn>
                </a:cxnLst>
                <a:rect l="0" t="0" r="r" b="b"/>
                <a:pathLst>
                  <a:path w="33" h="70">
                    <a:moveTo>
                      <a:pt x="18" y="70"/>
                    </a:moveTo>
                    <a:cubicBezTo>
                      <a:pt x="9" y="70"/>
                      <a:pt x="2" y="55"/>
                      <a:pt x="1" y="35"/>
                    </a:cubicBezTo>
                    <a:cubicBezTo>
                      <a:pt x="0" y="16"/>
                      <a:pt x="7" y="0"/>
                      <a:pt x="15" y="0"/>
                    </a:cubicBezTo>
                    <a:cubicBezTo>
                      <a:pt x="24" y="0"/>
                      <a:pt x="32" y="15"/>
                      <a:pt x="32" y="34"/>
                    </a:cubicBezTo>
                    <a:cubicBezTo>
                      <a:pt x="33" y="54"/>
                      <a:pt x="27" y="69"/>
                      <a:pt x="18" y="70"/>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3" name="Freeform 1018">
                <a:extLst>
                  <a:ext uri="{FF2B5EF4-FFF2-40B4-BE49-F238E27FC236}">
                    <a16:creationId xmlns:a16="http://schemas.microsoft.com/office/drawing/2014/main" id="{4AA415F5-F547-4639-B379-D0CDB1769C92}"/>
                  </a:ext>
                </a:extLst>
              </p:cNvPr>
              <p:cNvSpPr>
                <a:spLocks/>
              </p:cNvSpPr>
              <p:nvPr/>
            </p:nvSpPr>
            <p:spPr bwMode="auto">
              <a:xfrm>
                <a:off x="7132" y="3164"/>
                <a:ext cx="167" cy="78"/>
              </a:xfrm>
              <a:custGeom>
                <a:avLst/>
                <a:gdLst>
                  <a:gd name="T0" fmla="*/ 70 w 70"/>
                  <a:gd name="T1" fmla="*/ 16 h 33"/>
                  <a:gd name="T2" fmla="*/ 36 w 70"/>
                  <a:gd name="T3" fmla="*/ 32 h 33"/>
                  <a:gd name="T4" fmla="*/ 0 w 70"/>
                  <a:gd name="T5" fmla="*/ 18 h 33"/>
                  <a:gd name="T6" fmla="*/ 35 w 70"/>
                  <a:gd name="T7" fmla="*/ 1 h 33"/>
                  <a:gd name="T8" fmla="*/ 70 w 70"/>
                  <a:gd name="T9" fmla="*/ 16 h 33"/>
                </a:gdLst>
                <a:ahLst/>
                <a:cxnLst>
                  <a:cxn ang="0">
                    <a:pos x="T0" y="T1"/>
                  </a:cxn>
                  <a:cxn ang="0">
                    <a:pos x="T2" y="T3"/>
                  </a:cxn>
                  <a:cxn ang="0">
                    <a:pos x="T4" y="T5"/>
                  </a:cxn>
                  <a:cxn ang="0">
                    <a:pos x="T6" y="T7"/>
                  </a:cxn>
                  <a:cxn ang="0">
                    <a:pos x="T8" y="T9"/>
                  </a:cxn>
                </a:cxnLst>
                <a:rect l="0" t="0" r="r" b="b"/>
                <a:pathLst>
                  <a:path w="70" h="33">
                    <a:moveTo>
                      <a:pt x="70" y="16"/>
                    </a:moveTo>
                    <a:cubicBezTo>
                      <a:pt x="70" y="24"/>
                      <a:pt x="55" y="32"/>
                      <a:pt x="36" y="32"/>
                    </a:cubicBezTo>
                    <a:cubicBezTo>
                      <a:pt x="17" y="33"/>
                      <a:pt x="1" y="27"/>
                      <a:pt x="0" y="18"/>
                    </a:cubicBezTo>
                    <a:cubicBezTo>
                      <a:pt x="0" y="9"/>
                      <a:pt x="15" y="2"/>
                      <a:pt x="35" y="1"/>
                    </a:cubicBezTo>
                    <a:cubicBezTo>
                      <a:pt x="54" y="0"/>
                      <a:pt x="70" y="7"/>
                      <a:pt x="70" y="16"/>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4" name="Freeform 1019">
                <a:extLst>
                  <a:ext uri="{FF2B5EF4-FFF2-40B4-BE49-F238E27FC236}">
                    <a16:creationId xmlns:a16="http://schemas.microsoft.com/office/drawing/2014/main" id="{63F074C2-1EBA-4485-A945-E57FDE4DBA80}"/>
                  </a:ext>
                </a:extLst>
              </p:cNvPr>
              <p:cNvSpPr>
                <a:spLocks/>
              </p:cNvSpPr>
              <p:nvPr/>
            </p:nvSpPr>
            <p:spPr bwMode="auto">
              <a:xfrm>
                <a:off x="7118" y="3071"/>
                <a:ext cx="143" cy="150"/>
              </a:xfrm>
              <a:custGeom>
                <a:avLst/>
                <a:gdLst>
                  <a:gd name="T0" fmla="*/ 54 w 60"/>
                  <a:gd name="T1" fmla="*/ 6 h 63"/>
                  <a:gd name="T2" fmla="*/ 41 w 60"/>
                  <a:gd name="T3" fmla="*/ 42 h 63"/>
                  <a:gd name="T4" fmla="*/ 6 w 60"/>
                  <a:gd name="T5" fmla="*/ 57 h 63"/>
                  <a:gd name="T6" fmla="*/ 19 w 60"/>
                  <a:gd name="T7" fmla="*/ 21 h 63"/>
                  <a:gd name="T8" fmla="*/ 54 w 60"/>
                  <a:gd name="T9" fmla="*/ 6 h 63"/>
                </a:gdLst>
                <a:ahLst/>
                <a:cxnLst>
                  <a:cxn ang="0">
                    <a:pos x="T0" y="T1"/>
                  </a:cxn>
                  <a:cxn ang="0">
                    <a:pos x="T2" y="T3"/>
                  </a:cxn>
                  <a:cxn ang="0">
                    <a:pos x="T4" y="T5"/>
                  </a:cxn>
                  <a:cxn ang="0">
                    <a:pos x="T6" y="T7"/>
                  </a:cxn>
                  <a:cxn ang="0">
                    <a:pos x="T8" y="T9"/>
                  </a:cxn>
                </a:cxnLst>
                <a:rect l="0" t="0" r="r" b="b"/>
                <a:pathLst>
                  <a:path w="60" h="63">
                    <a:moveTo>
                      <a:pt x="54" y="6"/>
                    </a:moveTo>
                    <a:cubicBezTo>
                      <a:pt x="60" y="12"/>
                      <a:pt x="55" y="28"/>
                      <a:pt x="41" y="42"/>
                    </a:cubicBezTo>
                    <a:cubicBezTo>
                      <a:pt x="28" y="56"/>
                      <a:pt x="13" y="63"/>
                      <a:pt x="6" y="57"/>
                    </a:cubicBezTo>
                    <a:cubicBezTo>
                      <a:pt x="0" y="51"/>
                      <a:pt x="5" y="35"/>
                      <a:pt x="19" y="21"/>
                    </a:cubicBezTo>
                    <a:cubicBezTo>
                      <a:pt x="32" y="7"/>
                      <a:pt x="47" y="0"/>
                      <a:pt x="54"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5" name="Freeform 1020">
                <a:extLst>
                  <a:ext uri="{FF2B5EF4-FFF2-40B4-BE49-F238E27FC236}">
                    <a16:creationId xmlns:a16="http://schemas.microsoft.com/office/drawing/2014/main" id="{FF89F57A-40B8-430A-B138-839D79F1BD4F}"/>
                  </a:ext>
                </a:extLst>
              </p:cNvPr>
              <p:cNvSpPr>
                <a:spLocks/>
              </p:cNvSpPr>
              <p:nvPr/>
            </p:nvSpPr>
            <p:spPr bwMode="auto">
              <a:xfrm>
                <a:off x="6996" y="3078"/>
                <a:ext cx="150" cy="143"/>
              </a:xfrm>
              <a:custGeom>
                <a:avLst/>
                <a:gdLst>
                  <a:gd name="T0" fmla="*/ 6 w 63"/>
                  <a:gd name="T1" fmla="*/ 6 h 60"/>
                  <a:gd name="T2" fmla="*/ 42 w 63"/>
                  <a:gd name="T3" fmla="*/ 19 h 60"/>
                  <a:gd name="T4" fmla="*/ 57 w 63"/>
                  <a:gd name="T5" fmla="*/ 54 h 60"/>
                  <a:gd name="T6" fmla="*/ 21 w 63"/>
                  <a:gd name="T7" fmla="*/ 41 h 60"/>
                  <a:gd name="T8" fmla="*/ 6 w 63"/>
                  <a:gd name="T9" fmla="*/ 6 h 60"/>
                </a:gdLst>
                <a:ahLst/>
                <a:cxnLst>
                  <a:cxn ang="0">
                    <a:pos x="T0" y="T1"/>
                  </a:cxn>
                  <a:cxn ang="0">
                    <a:pos x="T2" y="T3"/>
                  </a:cxn>
                  <a:cxn ang="0">
                    <a:pos x="T4" y="T5"/>
                  </a:cxn>
                  <a:cxn ang="0">
                    <a:pos x="T6" y="T7"/>
                  </a:cxn>
                  <a:cxn ang="0">
                    <a:pos x="T8" y="T9"/>
                  </a:cxn>
                </a:cxnLst>
                <a:rect l="0" t="0" r="r" b="b"/>
                <a:pathLst>
                  <a:path w="63" h="60">
                    <a:moveTo>
                      <a:pt x="6" y="6"/>
                    </a:moveTo>
                    <a:cubicBezTo>
                      <a:pt x="12" y="0"/>
                      <a:pt x="28" y="6"/>
                      <a:pt x="42" y="19"/>
                    </a:cubicBezTo>
                    <a:cubicBezTo>
                      <a:pt x="56" y="32"/>
                      <a:pt x="63" y="48"/>
                      <a:pt x="57" y="54"/>
                    </a:cubicBezTo>
                    <a:cubicBezTo>
                      <a:pt x="51" y="60"/>
                      <a:pt x="35" y="55"/>
                      <a:pt x="21" y="41"/>
                    </a:cubicBezTo>
                    <a:cubicBezTo>
                      <a:pt x="7" y="28"/>
                      <a:pt x="0" y="13"/>
                      <a:pt x="6"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6" name="Freeform 1021">
                <a:extLst>
                  <a:ext uri="{FF2B5EF4-FFF2-40B4-BE49-F238E27FC236}">
                    <a16:creationId xmlns:a16="http://schemas.microsoft.com/office/drawing/2014/main" id="{F6AB6083-4C5A-4421-9055-29858E0EDAC2}"/>
                  </a:ext>
                </a:extLst>
              </p:cNvPr>
              <p:cNvSpPr>
                <a:spLocks/>
              </p:cNvSpPr>
              <p:nvPr/>
            </p:nvSpPr>
            <p:spPr bwMode="auto">
              <a:xfrm>
                <a:off x="7006" y="3192"/>
                <a:ext cx="143" cy="150"/>
              </a:xfrm>
              <a:custGeom>
                <a:avLst/>
                <a:gdLst>
                  <a:gd name="T0" fmla="*/ 6 w 60"/>
                  <a:gd name="T1" fmla="*/ 57 h 63"/>
                  <a:gd name="T2" fmla="*/ 18 w 60"/>
                  <a:gd name="T3" fmla="*/ 21 h 63"/>
                  <a:gd name="T4" fmla="*/ 53 w 60"/>
                  <a:gd name="T5" fmla="*/ 6 h 63"/>
                  <a:gd name="T6" fmla="*/ 41 w 60"/>
                  <a:gd name="T7" fmla="*/ 42 h 63"/>
                  <a:gd name="T8" fmla="*/ 6 w 60"/>
                  <a:gd name="T9" fmla="*/ 57 h 63"/>
                </a:gdLst>
                <a:ahLst/>
                <a:cxnLst>
                  <a:cxn ang="0">
                    <a:pos x="T0" y="T1"/>
                  </a:cxn>
                  <a:cxn ang="0">
                    <a:pos x="T2" y="T3"/>
                  </a:cxn>
                  <a:cxn ang="0">
                    <a:pos x="T4" y="T5"/>
                  </a:cxn>
                  <a:cxn ang="0">
                    <a:pos x="T6" y="T7"/>
                  </a:cxn>
                  <a:cxn ang="0">
                    <a:pos x="T8" y="T9"/>
                  </a:cxn>
                </a:cxnLst>
                <a:rect l="0" t="0" r="r" b="b"/>
                <a:pathLst>
                  <a:path w="60" h="63">
                    <a:moveTo>
                      <a:pt x="6" y="57"/>
                    </a:moveTo>
                    <a:cubicBezTo>
                      <a:pt x="0" y="51"/>
                      <a:pt x="5" y="35"/>
                      <a:pt x="18" y="21"/>
                    </a:cubicBezTo>
                    <a:cubicBezTo>
                      <a:pt x="31" y="7"/>
                      <a:pt x="47" y="0"/>
                      <a:pt x="53" y="6"/>
                    </a:cubicBezTo>
                    <a:cubicBezTo>
                      <a:pt x="60" y="12"/>
                      <a:pt x="54" y="28"/>
                      <a:pt x="41" y="42"/>
                    </a:cubicBezTo>
                    <a:cubicBezTo>
                      <a:pt x="28" y="56"/>
                      <a:pt x="12" y="63"/>
                      <a:pt x="6" y="57"/>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7" name="Freeform 1022">
                <a:extLst>
                  <a:ext uri="{FF2B5EF4-FFF2-40B4-BE49-F238E27FC236}">
                    <a16:creationId xmlns:a16="http://schemas.microsoft.com/office/drawing/2014/main" id="{90150FC4-EC16-4461-88D9-1E8947E941DD}"/>
                  </a:ext>
                </a:extLst>
              </p:cNvPr>
              <p:cNvSpPr>
                <a:spLocks/>
              </p:cNvSpPr>
              <p:nvPr/>
            </p:nvSpPr>
            <p:spPr bwMode="auto">
              <a:xfrm>
                <a:off x="7118" y="3192"/>
                <a:ext cx="150" cy="143"/>
              </a:xfrm>
              <a:custGeom>
                <a:avLst/>
                <a:gdLst>
                  <a:gd name="T0" fmla="*/ 58 w 63"/>
                  <a:gd name="T1" fmla="*/ 54 h 60"/>
                  <a:gd name="T2" fmla="*/ 21 w 63"/>
                  <a:gd name="T3" fmla="*/ 41 h 60"/>
                  <a:gd name="T4" fmla="*/ 6 w 63"/>
                  <a:gd name="T5" fmla="*/ 6 h 60"/>
                  <a:gd name="T6" fmla="*/ 43 w 63"/>
                  <a:gd name="T7" fmla="*/ 18 h 60"/>
                  <a:gd name="T8" fmla="*/ 58 w 63"/>
                  <a:gd name="T9" fmla="*/ 54 h 60"/>
                </a:gdLst>
                <a:ahLst/>
                <a:cxnLst>
                  <a:cxn ang="0">
                    <a:pos x="T0" y="T1"/>
                  </a:cxn>
                  <a:cxn ang="0">
                    <a:pos x="T2" y="T3"/>
                  </a:cxn>
                  <a:cxn ang="0">
                    <a:pos x="T4" y="T5"/>
                  </a:cxn>
                  <a:cxn ang="0">
                    <a:pos x="T6" y="T7"/>
                  </a:cxn>
                  <a:cxn ang="0">
                    <a:pos x="T8" y="T9"/>
                  </a:cxn>
                </a:cxnLst>
                <a:rect l="0" t="0" r="r" b="b"/>
                <a:pathLst>
                  <a:path w="63" h="60">
                    <a:moveTo>
                      <a:pt x="58" y="54"/>
                    </a:moveTo>
                    <a:cubicBezTo>
                      <a:pt x="52" y="60"/>
                      <a:pt x="36" y="54"/>
                      <a:pt x="21" y="41"/>
                    </a:cubicBezTo>
                    <a:cubicBezTo>
                      <a:pt x="7" y="28"/>
                      <a:pt x="0" y="12"/>
                      <a:pt x="6" y="6"/>
                    </a:cubicBezTo>
                    <a:cubicBezTo>
                      <a:pt x="12" y="0"/>
                      <a:pt x="28" y="5"/>
                      <a:pt x="43" y="18"/>
                    </a:cubicBezTo>
                    <a:cubicBezTo>
                      <a:pt x="57" y="31"/>
                      <a:pt x="63" y="47"/>
                      <a:pt x="58" y="54"/>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8" name="Freeform 1023">
                <a:extLst>
                  <a:ext uri="{FF2B5EF4-FFF2-40B4-BE49-F238E27FC236}">
                    <a16:creationId xmlns:a16="http://schemas.microsoft.com/office/drawing/2014/main" id="{4A8D7ADB-8D41-4C70-8D4F-83CD4B90FA8D}"/>
                  </a:ext>
                </a:extLst>
              </p:cNvPr>
              <p:cNvSpPr>
                <a:spLocks/>
              </p:cNvSpPr>
              <p:nvPr/>
            </p:nvSpPr>
            <p:spPr bwMode="auto">
              <a:xfrm>
                <a:off x="7084" y="3159"/>
                <a:ext cx="96" cy="95"/>
              </a:xfrm>
              <a:custGeom>
                <a:avLst/>
                <a:gdLst>
                  <a:gd name="T0" fmla="*/ 32 w 40"/>
                  <a:gd name="T1" fmla="*/ 7 h 40"/>
                  <a:gd name="T2" fmla="*/ 33 w 40"/>
                  <a:gd name="T3" fmla="*/ 32 h 40"/>
                  <a:gd name="T4" fmla="*/ 8 w 40"/>
                  <a:gd name="T5" fmla="*/ 33 h 40"/>
                  <a:gd name="T6" fmla="*/ 7 w 40"/>
                  <a:gd name="T7" fmla="*/ 8 h 40"/>
                  <a:gd name="T8" fmla="*/ 32 w 40"/>
                  <a:gd name="T9" fmla="*/ 7 h 40"/>
                </a:gdLst>
                <a:ahLst/>
                <a:cxnLst>
                  <a:cxn ang="0">
                    <a:pos x="T0" y="T1"/>
                  </a:cxn>
                  <a:cxn ang="0">
                    <a:pos x="T2" y="T3"/>
                  </a:cxn>
                  <a:cxn ang="0">
                    <a:pos x="T4" y="T5"/>
                  </a:cxn>
                  <a:cxn ang="0">
                    <a:pos x="T6" y="T7"/>
                  </a:cxn>
                  <a:cxn ang="0">
                    <a:pos x="T8" y="T9"/>
                  </a:cxn>
                </a:cxnLst>
                <a:rect l="0" t="0" r="r" b="b"/>
                <a:pathLst>
                  <a:path w="40" h="40">
                    <a:moveTo>
                      <a:pt x="32" y="7"/>
                    </a:moveTo>
                    <a:cubicBezTo>
                      <a:pt x="40" y="14"/>
                      <a:pt x="40" y="25"/>
                      <a:pt x="33" y="32"/>
                    </a:cubicBezTo>
                    <a:cubicBezTo>
                      <a:pt x="27" y="39"/>
                      <a:pt x="15" y="40"/>
                      <a:pt x="8" y="33"/>
                    </a:cubicBezTo>
                    <a:cubicBezTo>
                      <a:pt x="1" y="26"/>
                      <a:pt x="0" y="15"/>
                      <a:pt x="7" y="8"/>
                    </a:cubicBezTo>
                    <a:cubicBezTo>
                      <a:pt x="14" y="0"/>
                      <a:pt x="25" y="0"/>
                      <a:pt x="32" y="7"/>
                    </a:cubicBezTo>
                    <a:close/>
                  </a:path>
                </a:pathLst>
              </a:custGeom>
              <a:solidFill>
                <a:srgbClr val="B843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9" name="Freeform 1024">
                <a:extLst>
                  <a:ext uri="{FF2B5EF4-FFF2-40B4-BE49-F238E27FC236}">
                    <a16:creationId xmlns:a16="http://schemas.microsoft.com/office/drawing/2014/main" id="{1551E22F-E612-4238-A4C2-A988F492FB02}"/>
                  </a:ext>
                </a:extLst>
              </p:cNvPr>
              <p:cNvSpPr>
                <a:spLocks/>
              </p:cNvSpPr>
              <p:nvPr/>
            </p:nvSpPr>
            <p:spPr bwMode="auto">
              <a:xfrm>
                <a:off x="6576" y="3500"/>
                <a:ext cx="79" cy="166"/>
              </a:xfrm>
              <a:custGeom>
                <a:avLst/>
                <a:gdLst>
                  <a:gd name="T0" fmla="*/ 15 w 33"/>
                  <a:gd name="T1" fmla="*/ 0 h 70"/>
                  <a:gd name="T2" fmla="*/ 32 w 33"/>
                  <a:gd name="T3" fmla="*/ 34 h 70"/>
                  <a:gd name="T4" fmla="*/ 18 w 33"/>
                  <a:gd name="T5" fmla="*/ 70 h 70"/>
                  <a:gd name="T6" fmla="*/ 1 w 33"/>
                  <a:gd name="T7" fmla="*/ 35 h 70"/>
                  <a:gd name="T8" fmla="*/ 15 w 33"/>
                  <a:gd name="T9" fmla="*/ 0 h 70"/>
                </a:gdLst>
                <a:ahLst/>
                <a:cxnLst>
                  <a:cxn ang="0">
                    <a:pos x="T0" y="T1"/>
                  </a:cxn>
                  <a:cxn ang="0">
                    <a:pos x="T2" y="T3"/>
                  </a:cxn>
                  <a:cxn ang="0">
                    <a:pos x="T4" y="T5"/>
                  </a:cxn>
                  <a:cxn ang="0">
                    <a:pos x="T6" y="T7"/>
                  </a:cxn>
                  <a:cxn ang="0">
                    <a:pos x="T8" y="T9"/>
                  </a:cxn>
                </a:cxnLst>
                <a:rect l="0" t="0" r="r" b="b"/>
                <a:pathLst>
                  <a:path w="33" h="70">
                    <a:moveTo>
                      <a:pt x="15" y="0"/>
                    </a:moveTo>
                    <a:cubicBezTo>
                      <a:pt x="23" y="0"/>
                      <a:pt x="31" y="15"/>
                      <a:pt x="32" y="34"/>
                    </a:cubicBezTo>
                    <a:cubicBezTo>
                      <a:pt x="33" y="54"/>
                      <a:pt x="26" y="69"/>
                      <a:pt x="18" y="70"/>
                    </a:cubicBezTo>
                    <a:cubicBezTo>
                      <a:pt x="9" y="70"/>
                      <a:pt x="1" y="55"/>
                      <a:pt x="1" y="35"/>
                    </a:cubicBezTo>
                    <a:cubicBezTo>
                      <a:pt x="0" y="16"/>
                      <a:pt x="6" y="0"/>
                      <a:pt x="15" y="0"/>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0" name="Freeform 1025">
                <a:extLst>
                  <a:ext uri="{FF2B5EF4-FFF2-40B4-BE49-F238E27FC236}">
                    <a16:creationId xmlns:a16="http://schemas.microsoft.com/office/drawing/2014/main" id="{D3E498CD-3387-41B9-A85F-9FFA8A65E72B}"/>
                  </a:ext>
                </a:extLst>
              </p:cNvPr>
              <p:cNvSpPr>
                <a:spLocks/>
              </p:cNvSpPr>
              <p:nvPr/>
            </p:nvSpPr>
            <p:spPr bwMode="auto">
              <a:xfrm>
                <a:off x="6450" y="3631"/>
                <a:ext cx="169" cy="76"/>
              </a:xfrm>
              <a:custGeom>
                <a:avLst/>
                <a:gdLst>
                  <a:gd name="T0" fmla="*/ 1 w 71"/>
                  <a:gd name="T1" fmla="*/ 17 h 32"/>
                  <a:gd name="T2" fmla="*/ 35 w 71"/>
                  <a:gd name="T3" fmla="*/ 0 h 32"/>
                  <a:gd name="T4" fmla="*/ 71 w 71"/>
                  <a:gd name="T5" fmla="*/ 15 h 32"/>
                  <a:gd name="T6" fmla="*/ 36 w 71"/>
                  <a:gd name="T7" fmla="*/ 32 h 32"/>
                  <a:gd name="T8" fmla="*/ 1 w 71"/>
                  <a:gd name="T9" fmla="*/ 17 h 32"/>
                </a:gdLst>
                <a:ahLst/>
                <a:cxnLst>
                  <a:cxn ang="0">
                    <a:pos x="T0" y="T1"/>
                  </a:cxn>
                  <a:cxn ang="0">
                    <a:pos x="T2" y="T3"/>
                  </a:cxn>
                  <a:cxn ang="0">
                    <a:pos x="T4" y="T5"/>
                  </a:cxn>
                  <a:cxn ang="0">
                    <a:pos x="T6" y="T7"/>
                  </a:cxn>
                  <a:cxn ang="0">
                    <a:pos x="T8" y="T9"/>
                  </a:cxn>
                </a:cxnLst>
                <a:rect l="0" t="0" r="r" b="b"/>
                <a:pathLst>
                  <a:path w="71" h="32">
                    <a:moveTo>
                      <a:pt x="1" y="17"/>
                    </a:moveTo>
                    <a:cubicBezTo>
                      <a:pt x="0" y="9"/>
                      <a:pt x="16" y="1"/>
                      <a:pt x="35" y="0"/>
                    </a:cubicBezTo>
                    <a:cubicBezTo>
                      <a:pt x="54" y="0"/>
                      <a:pt x="70" y="6"/>
                      <a:pt x="71" y="15"/>
                    </a:cubicBezTo>
                    <a:cubicBezTo>
                      <a:pt x="71" y="23"/>
                      <a:pt x="56" y="31"/>
                      <a:pt x="36" y="32"/>
                    </a:cubicBezTo>
                    <a:cubicBezTo>
                      <a:pt x="17" y="32"/>
                      <a:pt x="1" y="26"/>
                      <a:pt x="1" y="17"/>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1" name="Freeform 1026">
                <a:extLst>
                  <a:ext uri="{FF2B5EF4-FFF2-40B4-BE49-F238E27FC236}">
                    <a16:creationId xmlns:a16="http://schemas.microsoft.com/office/drawing/2014/main" id="{E76198A6-CBC9-43E7-98F8-E0E3441FF5B1}"/>
                  </a:ext>
                </a:extLst>
              </p:cNvPr>
              <p:cNvSpPr>
                <a:spLocks/>
              </p:cNvSpPr>
              <p:nvPr/>
            </p:nvSpPr>
            <p:spPr bwMode="auto">
              <a:xfrm>
                <a:off x="6584" y="3664"/>
                <a:ext cx="76" cy="169"/>
              </a:xfrm>
              <a:custGeom>
                <a:avLst/>
                <a:gdLst>
                  <a:gd name="T0" fmla="*/ 17 w 32"/>
                  <a:gd name="T1" fmla="*/ 71 h 71"/>
                  <a:gd name="T2" fmla="*/ 0 w 32"/>
                  <a:gd name="T3" fmla="*/ 36 h 71"/>
                  <a:gd name="T4" fmla="*/ 15 w 32"/>
                  <a:gd name="T5" fmla="*/ 1 h 71"/>
                  <a:gd name="T6" fmla="*/ 32 w 32"/>
                  <a:gd name="T7" fmla="*/ 35 h 71"/>
                  <a:gd name="T8" fmla="*/ 17 w 32"/>
                  <a:gd name="T9" fmla="*/ 71 h 71"/>
                </a:gdLst>
                <a:ahLst/>
                <a:cxnLst>
                  <a:cxn ang="0">
                    <a:pos x="T0" y="T1"/>
                  </a:cxn>
                  <a:cxn ang="0">
                    <a:pos x="T2" y="T3"/>
                  </a:cxn>
                  <a:cxn ang="0">
                    <a:pos x="T4" y="T5"/>
                  </a:cxn>
                  <a:cxn ang="0">
                    <a:pos x="T6" y="T7"/>
                  </a:cxn>
                  <a:cxn ang="0">
                    <a:pos x="T8" y="T9"/>
                  </a:cxn>
                </a:cxnLst>
                <a:rect l="0" t="0" r="r" b="b"/>
                <a:pathLst>
                  <a:path w="32" h="71">
                    <a:moveTo>
                      <a:pt x="17" y="71"/>
                    </a:moveTo>
                    <a:cubicBezTo>
                      <a:pt x="9" y="71"/>
                      <a:pt x="1" y="55"/>
                      <a:pt x="0" y="36"/>
                    </a:cubicBezTo>
                    <a:cubicBezTo>
                      <a:pt x="0" y="17"/>
                      <a:pt x="6" y="1"/>
                      <a:pt x="15" y="1"/>
                    </a:cubicBezTo>
                    <a:cubicBezTo>
                      <a:pt x="23" y="0"/>
                      <a:pt x="31" y="16"/>
                      <a:pt x="32" y="35"/>
                    </a:cubicBezTo>
                    <a:cubicBezTo>
                      <a:pt x="32" y="54"/>
                      <a:pt x="26" y="70"/>
                      <a:pt x="17" y="71"/>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2" name="Freeform 1027">
                <a:extLst>
                  <a:ext uri="{FF2B5EF4-FFF2-40B4-BE49-F238E27FC236}">
                    <a16:creationId xmlns:a16="http://schemas.microsoft.com/office/drawing/2014/main" id="{44D42124-8718-4B83-844A-3FD56D1A57DF}"/>
                  </a:ext>
                </a:extLst>
              </p:cNvPr>
              <p:cNvSpPr>
                <a:spLocks/>
              </p:cNvSpPr>
              <p:nvPr/>
            </p:nvSpPr>
            <p:spPr bwMode="auto">
              <a:xfrm>
                <a:off x="6617" y="3623"/>
                <a:ext cx="169" cy="79"/>
              </a:xfrm>
              <a:custGeom>
                <a:avLst/>
                <a:gdLst>
                  <a:gd name="T0" fmla="*/ 70 w 71"/>
                  <a:gd name="T1" fmla="*/ 15 h 33"/>
                  <a:gd name="T2" fmla="*/ 36 w 71"/>
                  <a:gd name="T3" fmla="*/ 32 h 33"/>
                  <a:gd name="T4" fmla="*/ 1 w 71"/>
                  <a:gd name="T5" fmla="*/ 18 h 33"/>
                  <a:gd name="T6" fmla="*/ 35 w 71"/>
                  <a:gd name="T7" fmla="*/ 1 h 33"/>
                  <a:gd name="T8" fmla="*/ 70 w 71"/>
                  <a:gd name="T9" fmla="*/ 15 h 33"/>
                </a:gdLst>
                <a:ahLst/>
                <a:cxnLst>
                  <a:cxn ang="0">
                    <a:pos x="T0" y="T1"/>
                  </a:cxn>
                  <a:cxn ang="0">
                    <a:pos x="T2" y="T3"/>
                  </a:cxn>
                  <a:cxn ang="0">
                    <a:pos x="T4" y="T5"/>
                  </a:cxn>
                  <a:cxn ang="0">
                    <a:pos x="T6" y="T7"/>
                  </a:cxn>
                  <a:cxn ang="0">
                    <a:pos x="T8" y="T9"/>
                  </a:cxn>
                </a:cxnLst>
                <a:rect l="0" t="0" r="r" b="b"/>
                <a:pathLst>
                  <a:path w="71" h="33">
                    <a:moveTo>
                      <a:pt x="70" y="15"/>
                    </a:moveTo>
                    <a:cubicBezTo>
                      <a:pt x="71" y="24"/>
                      <a:pt x="55" y="31"/>
                      <a:pt x="36" y="32"/>
                    </a:cubicBezTo>
                    <a:cubicBezTo>
                      <a:pt x="17" y="33"/>
                      <a:pt x="1" y="26"/>
                      <a:pt x="1" y="18"/>
                    </a:cubicBezTo>
                    <a:cubicBezTo>
                      <a:pt x="0" y="9"/>
                      <a:pt x="16" y="2"/>
                      <a:pt x="35" y="1"/>
                    </a:cubicBezTo>
                    <a:cubicBezTo>
                      <a:pt x="54" y="0"/>
                      <a:pt x="70" y="7"/>
                      <a:pt x="70" y="15"/>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3" name="Freeform 1028">
                <a:extLst>
                  <a:ext uri="{FF2B5EF4-FFF2-40B4-BE49-F238E27FC236}">
                    <a16:creationId xmlns:a16="http://schemas.microsoft.com/office/drawing/2014/main" id="{51D02D63-6CE7-4326-94D8-2F73A5BA54BA}"/>
                  </a:ext>
                </a:extLst>
              </p:cNvPr>
              <p:cNvSpPr>
                <a:spLocks/>
              </p:cNvSpPr>
              <p:nvPr/>
            </p:nvSpPr>
            <p:spPr bwMode="auto">
              <a:xfrm>
                <a:off x="6603" y="3530"/>
                <a:ext cx="143" cy="151"/>
              </a:xfrm>
              <a:custGeom>
                <a:avLst/>
                <a:gdLst>
                  <a:gd name="T0" fmla="*/ 54 w 60"/>
                  <a:gd name="T1" fmla="*/ 6 h 63"/>
                  <a:gd name="T2" fmla="*/ 42 w 60"/>
                  <a:gd name="T3" fmla="*/ 42 h 63"/>
                  <a:gd name="T4" fmla="*/ 7 w 60"/>
                  <a:gd name="T5" fmla="*/ 57 h 63"/>
                  <a:gd name="T6" fmla="*/ 19 w 60"/>
                  <a:gd name="T7" fmla="*/ 21 h 63"/>
                  <a:gd name="T8" fmla="*/ 54 w 60"/>
                  <a:gd name="T9" fmla="*/ 6 h 63"/>
                </a:gdLst>
                <a:ahLst/>
                <a:cxnLst>
                  <a:cxn ang="0">
                    <a:pos x="T0" y="T1"/>
                  </a:cxn>
                  <a:cxn ang="0">
                    <a:pos x="T2" y="T3"/>
                  </a:cxn>
                  <a:cxn ang="0">
                    <a:pos x="T4" y="T5"/>
                  </a:cxn>
                  <a:cxn ang="0">
                    <a:pos x="T6" y="T7"/>
                  </a:cxn>
                  <a:cxn ang="0">
                    <a:pos x="T8" y="T9"/>
                  </a:cxn>
                </a:cxnLst>
                <a:rect l="0" t="0" r="r" b="b"/>
                <a:pathLst>
                  <a:path w="60" h="63">
                    <a:moveTo>
                      <a:pt x="54" y="6"/>
                    </a:moveTo>
                    <a:cubicBezTo>
                      <a:pt x="60" y="12"/>
                      <a:pt x="55" y="28"/>
                      <a:pt x="42" y="42"/>
                    </a:cubicBezTo>
                    <a:cubicBezTo>
                      <a:pt x="29" y="56"/>
                      <a:pt x="13" y="63"/>
                      <a:pt x="7" y="57"/>
                    </a:cubicBezTo>
                    <a:cubicBezTo>
                      <a:pt x="0" y="51"/>
                      <a:pt x="6" y="35"/>
                      <a:pt x="19" y="21"/>
                    </a:cubicBezTo>
                    <a:cubicBezTo>
                      <a:pt x="32" y="6"/>
                      <a:pt x="48" y="0"/>
                      <a:pt x="54"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4" name="Freeform 1029">
                <a:extLst>
                  <a:ext uri="{FF2B5EF4-FFF2-40B4-BE49-F238E27FC236}">
                    <a16:creationId xmlns:a16="http://schemas.microsoft.com/office/drawing/2014/main" id="{A8F1500A-C5E2-4FDE-9849-5508241B5824}"/>
                  </a:ext>
                </a:extLst>
              </p:cNvPr>
              <p:cNvSpPr>
                <a:spLocks/>
              </p:cNvSpPr>
              <p:nvPr/>
            </p:nvSpPr>
            <p:spPr bwMode="auto">
              <a:xfrm>
                <a:off x="6481" y="3538"/>
                <a:ext cx="150" cy="143"/>
              </a:xfrm>
              <a:custGeom>
                <a:avLst/>
                <a:gdLst>
                  <a:gd name="T0" fmla="*/ 6 w 63"/>
                  <a:gd name="T1" fmla="*/ 6 h 60"/>
                  <a:gd name="T2" fmla="*/ 42 w 63"/>
                  <a:gd name="T3" fmla="*/ 18 h 60"/>
                  <a:gd name="T4" fmla="*/ 58 w 63"/>
                  <a:gd name="T5" fmla="*/ 54 h 60"/>
                  <a:gd name="T6" fmla="*/ 21 w 63"/>
                  <a:gd name="T7" fmla="*/ 41 h 60"/>
                  <a:gd name="T8" fmla="*/ 6 w 63"/>
                  <a:gd name="T9" fmla="*/ 6 h 60"/>
                </a:gdLst>
                <a:ahLst/>
                <a:cxnLst>
                  <a:cxn ang="0">
                    <a:pos x="T0" y="T1"/>
                  </a:cxn>
                  <a:cxn ang="0">
                    <a:pos x="T2" y="T3"/>
                  </a:cxn>
                  <a:cxn ang="0">
                    <a:pos x="T4" y="T5"/>
                  </a:cxn>
                  <a:cxn ang="0">
                    <a:pos x="T6" y="T7"/>
                  </a:cxn>
                  <a:cxn ang="0">
                    <a:pos x="T8" y="T9"/>
                  </a:cxn>
                </a:cxnLst>
                <a:rect l="0" t="0" r="r" b="b"/>
                <a:pathLst>
                  <a:path w="63" h="60">
                    <a:moveTo>
                      <a:pt x="6" y="6"/>
                    </a:moveTo>
                    <a:cubicBezTo>
                      <a:pt x="12" y="0"/>
                      <a:pt x="28" y="5"/>
                      <a:pt x="42" y="18"/>
                    </a:cubicBezTo>
                    <a:cubicBezTo>
                      <a:pt x="57" y="32"/>
                      <a:pt x="63" y="47"/>
                      <a:pt x="58" y="54"/>
                    </a:cubicBezTo>
                    <a:cubicBezTo>
                      <a:pt x="52" y="60"/>
                      <a:pt x="35" y="54"/>
                      <a:pt x="21" y="41"/>
                    </a:cubicBezTo>
                    <a:cubicBezTo>
                      <a:pt x="7" y="28"/>
                      <a:pt x="0" y="12"/>
                      <a:pt x="6"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5" name="Freeform 1030">
                <a:extLst>
                  <a:ext uri="{FF2B5EF4-FFF2-40B4-BE49-F238E27FC236}">
                    <a16:creationId xmlns:a16="http://schemas.microsoft.com/office/drawing/2014/main" id="{AC1CE12B-0E3A-4CF8-A17C-6230A37CE8E8}"/>
                  </a:ext>
                </a:extLst>
              </p:cNvPr>
              <p:cNvSpPr>
                <a:spLocks/>
              </p:cNvSpPr>
              <p:nvPr/>
            </p:nvSpPr>
            <p:spPr bwMode="auto">
              <a:xfrm>
                <a:off x="6491" y="3652"/>
                <a:ext cx="143" cy="150"/>
              </a:xfrm>
              <a:custGeom>
                <a:avLst/>
                <a:gdLst>
                  <a:gd name="T0" fmla="*/ 6 w 60"/>
                  <a:gd name="T1" fmla="*/ 57 h 63"/>
                  <a:gd name="T2" fmla="*/ 18 w 60"/>
                  <a:gd name="T3" fmla="*/ 21 h 63"/>
                  <a:gd name="T4" fmla="*/ 54 w 60"/>
                  <a:gd name="T5" fmla="*/ 6 h 63"/>
                  <a:gd name="T6" fmla="*/ 41 w 60"/>
                  <a:gd name="T7" fmla="*/ 42 h 63"/>
                  <a:gd name="T8" fmla="*/ 6 w 60"/>
                  <a:gd name="T9" fmla="*/ 57 h 63"/>
                </a:gdLst>
                <a:ahLst/>
                <a:cxnLst>
                  <a:cxn ang="0">
                    <a:pos x="T0" y="T1"/>
                  </a:cxn>
                  <a:cxn ang="0">
                    <a:pos x="T2" y="T3"/>
                  </a:cxn>
                  <a:cxn ang="0">
                    <a:pos x="T4" y="T5"/>
                  </a:cxn>
                  <a:cxn ang="0">
                    <a:pos x="T6" y="T7"/>
                  </a:cxn>
                  <a:cxn ang="0">
                    <a:pos x="T8" y="T9"/>
                  </a:cxn>
                </a:cxnLst>
                <a:rect l="0" t="0" r="r" b="b"/>
                <a:pathLst>
                  <a:path w="60" h="63">
                    <a:moveTo>
                      <a:pt x="6" y="57"/>
                    </a:moveTo>
                    <a:cubicBezTo>
                      <a:pt x="0" y="51"/>
                      <a:pt x="5" y="35"/>
                      <a:pt x="18" y="21"/>
                    </a:cubicBezTo>
                    <a:cubicBezTo>
                      <a:pt x="31" y="7"/>
                      <a:pt x="47" y="0"/>
                      <a:pt x="54" y="6"/>
                    </a:cubicBezTo>
                    <a:cubicBezTo>
                      <a:pt x="60" y="12"/>
                      <a:pt x="54" y="28"/>
                      <a:pt x="41" y="42"/>
                    </a:cubicBezTo>
                    <a:cubicBezTo>
                      <a:pt x="28" y="56"/>
                      <a:pt x="12" y="63"/>
                      <a:pt x="6" y="57"/>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6" name="Freeform 1031">
                <a:extLst>
                  <a:ext uri="{FF2B5EF4-FFF2-40B4-BE49-F238E27FC236}">
                    <a16:creationId xmlns:a16="http://schemas.microsoft.com/office/drawing/2014/main" id="{7CA55541-39EB-450A-993E-3F02F71B7E74}"/>
                  </a:ext>
                </a:extLst>
              </p:cNvPr>
              <p:cNvSpPr>
                <a:spLocks/>
              </p:cNvSpPr>
              <p:nvPr/>
            </p:nvSpPr>
            <p:spPr bwMode="auto">
              <a:xfrm>
                <a:off x="6605" y="3650"/>
                <a:ext cx="150" cy="145"/>
              </a:xfrm>
              <a:custGeom>
                <a:avLst/>
                <a:gdLst>
                  <a:gd name="T0" fmla="*/ 57 w 63"/>
                  <a:gd name="T1" fmla="*/ 54 h 61"/>
                  <a:gd name="T2" fmla="*/ 21 w 63"/>
                  <a:gd name="T3" fmla="*/ 42 h 61"/>
                  <a:gd name="T4" fmla="*/ 6 w 63"/>
                  <a:gd name="T5" fmla="*/ 7 h 61"/>
                  <a:gd name="T6" fmla="*/ 42 w 63"/>
                  <a:gd name="T7" fmla="*/ 19 h 61"/>
                  <a:gd name="T8" fmla="*/ 57 w 63"/>
                  <a:gd name="T9" fmla="*/ 54 h 61"/>
                </a:gdLst>
                <a:ahLst/>
                <a:cxnLst>
                  <a:cxn ang="0">
                    <a:pos x="T0" y="T1"/>
                  </a:cxn>
                  <a:cxn ang="0">
                    <a:pos x="T2" y="T3"/>
                  </a:cxn>
                  <a:cxn ang="0">
                    <a:pos x="T4" y="T5"/>
                  </a:cxn>
                  <a:cxn ang="0">
                    <a:pos x="T6" y="T7"/>
                  </a:cxn>
                  <a:cxn ang="0">
                    <a:pos x="T8" y="T9"/>
                  </a:cxn>
                </a:cxnLst>
                <a:rect l="0" t="0" r="r" b="b"/>
                <a:pathLst>
                  <a:path w="63" h="61">
                    <a:moveTo>
                      <a:pt x="57" y="54"/>
                    </a:moveTo>
                    <a:cubicBezTo>
                      <a:pt x="51" y="61"/>
                      <a:pt x="35" y="55"/>
                      <a:pt x="21" y="42"/>
                    </a:cubicBezTo>
                    <a:cubicBezTo>
                      <a:pt x="6" y="29"/>
                      <a:pt x="0" y="13"/>
                      <a:pt x="6" y="7"/>
                    </a:cubicBezTo>
                    <a:cubicBezTo>
                      <a:pt x="11" y="0"/>
                      <a:pt x="28" y="6"/>
                      <a:pt x="42" y="19"/>
                    </a:cubicBezTo>
                    <a:cubicBezTo>
                      <a:pt x="56" y="32"/>
                      <a:pt x="63" y="48"/>
                      <a:pt x="57" y="54"/>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7" name="Freeform 1032">
                <a:extLst>
                  <a:ext uri="{FF2B5EF4-FFF2-40B4-BE49-F238E27FC236}">
                    <a16:creationId xmlns:a16="http://schemas.microsoft.com/office/drawing/2014/main" id="{2FAF12EE-1F5C-430B-A3A4-7401BCC0AEBD}"/>
                  </a:ext>
                </a:extLst>
              </p:cNvPr>
              <p:cNvSpPr>
                <a:spLocks/>
              </p:cNvSpPr>
              <p:nvPr/>
            </p:nvSpPr>
            <p:spPr bwMode="auto">
              <a:xfrm>
                <a:off x="6572" y="3619"/>
                <a:ext cx="93" cy="95"/>
              </a:xfrm>
              <a:custGeom>
                <a:avLst/>
                <a:gdLst>
                  <a:gd name="T0" fmla="*/ 32 w 39"/>
                  <a:gd name="T1" fmla="*/ 7 h 40"/>
                  <a:gd name="T2" fmla="*/ 33 w 39"/>
                  <a:gd name="T3" fmla="*/ 32 h 40"/>
                  <a:gd name="T4" fmla="*/ 7 w 39"/>
                  <a:gd name="T5" fmla="*/ 33 h 40"/>
                  <a:gd name="T6" fmla="*/ 6 w 39"/>
                  <a:gd name="T7" fmla="*/ 8 h 40"/>
                  <a:gd name="T8" fmla="*/ 32 w 39"/>
                  <a:gd name="T9" fmla="*/ 7 h 40"/>
                </a:gdLst>
                <a:ahLst/>
                <a:cxnLst>
                  <a:cxn ang="0">
                    <a:pos x="T0" y="T1"/>
                  </a:cxn>
                  <a:cxn ang="0">
                    <a:pos x="T2" y="T3"/>
                  </a:cxn>
                  <a:cxn ang="0">
                    <a:pos x="T4" y="T5"/>
                  </a:cxn>
                  <a:cxn ang="0">
                    <a:pos x="T6" y="T7"/>
                  </a:cxn>
                  <a:cxn ang="0">
                    <a:pos x="T8" y="T9"/>
                  </a:cxn>
                </a:cxnLst>
                <a:rect l="0" t="0" r="r" b="b"/>
                <a:pathLst>
                  <a:path w="39" h="40">
                    <a:moveTo>
                      <a:pt x="32" y="7"/>
                    </a:moveTo>
                    <a:cubicBezTo>
                      <a:pt x="39" y="13"/>
                      <a:pt x="39" y="25"/>
                      <a:pt x="33" y="32"/>
                    </a:cubicBezTo>
                    <a:cubicBezTo>
                      <a:pt x="26" y="39"/>
                      <a:pt x="15" y="40"/>
                      <a:pt x="7" y="33"/>
                    </a:cubicBezTo>
                    <a:cubicBezTo>
                      <a:pt x="0" y="26"/>
                      <a:pt x="0" y="15"/>
                      <a:pt x="6" y="8"/>
                    </a:cubicBezTo>
                    <a:cubicBezTo>
                      <a:pt x="13" y="0"/>
                      <a:pt x="24" y="0"/>
                      <a:pt x="32" y="7"/>
                    </a:cubicBezTo>
                    <a:close/>
                  </a:path>
                </a:pathLst>
              </a:custGeom>
              <a:solidFill>
                <a:srgbClr val="B843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8" name="Freeform 1033">
                <a:extLst>
                  <a:ext uri="{FF2B5EF4-FFF2-40B4-BE49-F238E27FC236}">
                    <a16:creationId xmlns:a16="http://schemas.microsoft.com/office/drawing/2014/main" id="{984ACE15-0559-4C73-B577-E7E133827F0A}"/>
                  </a:ext>
                </a:extLst>
              </p:cNvPr>
              <p:cNvSpPr>
                <a:spLocks/>
              </p:cNvSpPr>
              <p:nvPr/>
            </p:nvSpPr>
            <p:spPr bwMode="auto">
              <a:xfrm>
                <a:off x="7115" y="3204"/>
                <a:ext cx="246" cy="198"/>
              </a:xfrm>
              <a:custGeom>
                <a:avLst/>
                <a:gdLst>
                  <a:gd name="T0" fmla="*/ 70 w 103"/>
                  <a:gd name="T1" fmla="*/ 48 h 83"/>
                  <a:gd name="T2" fmla="*/ 2 w 103"/>
                  <a:gd name="T3" fmla="*/ 61 h 83"/>
                  <a:gd name="T4" fmla="*/ 70 w 103"/>
                  <a:gd name="T5" fmla="*/ 48 h 83"/>
                </a:gdLst>
                <a:ahLst/>
                <a:cxnLst>
                  <a:cxn ang="0">
                    <a:pos x="T0" y="T1"/>
                  </a:cxn>
                  <a:cxn ang="0">
                    <a:pos x="T2" y="T3"/>
                  </a:cxn>
                  <a:cxn ang="0">
                    <a:pos x="T4" y="T5"/>
                  </a:cxn>
                </a:cxnLst>
                <a:rect l="0" t="0" r="r" b="b"/>
                <a:pathLst>
                  <a:path w="103" h="83">
                    <a:moveTo>
                      <a:pt x="70" y="48"/>
                    </a:moveTo>
                    <a:cubicBezTo>
                      <a:pt x="103" y="83"/>
                      <a:pt x="4" y="72"/>
                      <a:pt x="2" y="61"/>
                    </a:cubicBezTo>
                    <a:cubicBezTo>
                      <a:pt x="0" y="49"/>
                      <a:pt x="86" y="0"/>
                      <a:pt x="70" y="48"/>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9" name="Freeform 1034">
                <a:extLst>
                  <a:ext uri="{FF2B5EF4-FFF2-40B4-BE49-F238E27FC236}">
                    <a16:creationId xmlns:a16="http://schemas.microsoft.com/office/drawing/2014/main" id="{B19AD6CE-6047-47AE-BA38-F368929F0761}"/>
                  </a:ext>
                </a:extLst>
              </p:cNvPr>
              <p:cNvSpPr>
                <a:spLocks/>
              </p:cNvSpPr>
              <p:nvPr/>
            </p:nvSpPr>
            <p:spPr bwMode="auto">
              <a:xfrm>
                <a:off x="7084" y="3080"/>
                <a:ext cx="232" cy="260"/>
              </a:xfrm>
              <a:custGeom>
                <a:avLst/>
                <a:gdLst>
                  <a:gd name="T0" fmla="*/ 49 w 97"/>
                  <a:gd name="T1" fmla="*/ 46 h 109"/>
                  <a:gd name="T2" fmla="*/ 9 w 97"/>
                  <a:gd name="T3" fmla="*/ 103 h 109"/>
                  <a:gd name="T4" fmla="*/ 49 w 97"/>
                  <a:gd name="T5" fmla="*/ 46 h 109"/>
                </a:gdLst>
                <a:ahLst/>
                <a:cxnLst>
                  <a:cxn ang="0">
                    <a:pos x="T0" y="T1"/>
                  </a:cxn>
                  <a:cxn ang="0">
                    <a:pos x="T2" y="T3"/>
                  </a:cxn>
                  <a:cxn ang="0">
                    <a:pos x="T4" y="T5"/>
                  </a:cxn>
                </a:cxnLst>
                <a:rect l="0" t="0" r="r" b="b"/>
                <a:pathLst>
                  <a:path w="97" h="109">
                    <a:moveTo>
                      <a:pt x="49" y="46"/>
                    </a:moveTo>
                    <a:cubicBezTo>
                      <a:pt x="97" y="47"/>
                      <a:pt x="19" y="109"/>
                      <a:pt x="9" y="103"/>
                    </a:cubicBezTo>
                    <a:cubicBezTo>
                      <a:pt x="0" y="96"/>
                      <a:pt x="26" y="0"/>
                      <a:pt x="49" y="46"/>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0" name="Freeform 1035">
                <a:extLst>
                  <a:ext uri="{FF2B5EF4-FFF2-40B4-BE49-F238E27FC236}">
                    <a16:creationId xmlns:a16="http://schemas.microsoft.com/office/drawing/2014/main" id="{B35DFD2D-64A0-4E9F-8C53-37F7FDA0C710}"/>
                  </a:ext>
                </a:extLst>
              </p:cNvPr>
              <p:cNvSpPr>
                <a:spLocks/>
              </p:cNvSpPr>
              <p:nvPr/>
            </p:nvSpPr>
            <p:spPr bwMode="auto">
              <a:xfrm>
                <a:off x="6936" y="3075"/>
                <a:ext cx="198" cy="248"/>
              </a:xfrm>
              <a:custGeom>
                <a:avLst/>
                <a:gdLst>
                  <a:gd name="T0" fmla="*/ 48 w 83"/>
                  <a:gd name="T1" fmla="*/ 33 h 104"/>
                  <a:gd name="T2" fmla="*/ 61 w 83"/>
                  <a:gd name="T3" fmla="*/ 102 h 104"/>
                  <a:gd name="T4" fmla="*/ 48 w 83"/>
                  <a:gd name="T5" fmla="*/ 33 h 104"/>
                </a:gdLst>
                <a:ahLst/>
                <a:cxnLst>
                  <a:cxn ang="0">
                    <a:pos x="T0" y="T1"/>
                  </a:cxn>
                  <a:cxn ang="0">
                    <a:pos x="T2" y="T3"/>
                  </a:cxn>
                  <a:cxn ang="0">
                    <a:pos x="T4" y="T5"/>
                  </a:cxn>
                </a:cxnLst>
                <a:rect l="0" t="0" r="r" b="b"/>
                <a:pathLst>
                  <a:path w="83" h="104">
                    <a:moveTo>
                      <a:pt x="48" y="33"/>
                    </a:moveTo>
                    <a:cubicBezTo>
                      <a:pt x="83" y="0"/>
                      <a:pt x="72" y="100"/>
                      <a:pt x="61" y="102"/>
                    </a:cubicBezTo>
                    <a:cubicBezTo>
                      <a:pt x="50" y="104"/>
                      <a:pt x="0" y="17"/>
                      <a:pt x="48" y="33"/>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1" name="Freeform 1036">
                <a:extLst>
                  <a:ext uri="{FF2B5EF4-FFF2-40B4-BE49-F238E27FC236}">
                    <a16:creationId xmlns:a16="http://schemas.microsoft.com/office/drawing/2014/main" id="{0D2DA243-E546-4DE2-B5DD-557A7406EC4A}"/>
                  </a:ext>
                </a:extLst>
              </p:cNvPr>
              <p:cNvSpPr>
                <a:spLocks/>
              </p:cNvSpPr>
              <p:nvPr/>
            </p:nvSpPr>
            <p:spPr bwMode="auto">
              <a:xfrm>
                <a:off x="6815" y="3123"/>
                <a:ext cx="260" cy="229"/>
              </a:xfrm>
              <a:custGeom>
                <a:avLst/>
                <a:gdLst>
                  <a:gd name="T0" fmla="*/ 45 w 109"/>
                  <a:gd name="T1" fmla="*/ 47 h 96"/>
                  <a:gd name="T2" fmla="*/ 102 w 109"/>
                  <a:gd name="T3" fmla="*/ 87 h 96"/>
                  <a:gd name="T4" fmla="*/ 45 w 109"/>
                  <a:gd name="T5" fmla="*/ 47 h 96"/>
                </a:gdLst>
                <a:ahLst/>
                <a:cxnLst>
                  <a:cxn ang="0">
                    <a:pos x="T0" y="T1"/>
                  </a:cxn>
                  <a:cxn ang="0">
                    <a:pos x="T2" y="T3"/>
                  </a:cxn>
                  <a:cxn ang="0">
                    <a:pos x="T4" y="T5"/>
                  </a:cxn>
                </a:cxnLst>
                <a:rect l="0" t="0" r="r" b="b"/>
                <a:pathLst>
                  <a:path w="109" h="96">
                    <a:moveTo>
                      <a:pt x="45" y="47"/>
                    </a:moveTo>
                    <a:cubicBezTo>
                      <a:pt x="46" y="0"/>
                      <a:pt x="109" y="78"/>
                      <a:pt x="102" y="87"/>
                    </a:cubicBezTo>
                    <a:cubicBezTo>
                      <a:pt x="96" y="96"/>
                      <a:pt x="0" y="70"/>
                      <a:pt x="45" y="47"/>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2" name="Freeform 1037">
                <a:extLst>
                  <a:ext uri="{FF2B5EF4-FFF2-40B4-BE49-F238E27FC236}">
                    <a16:creationId xmlns:a16="http://schemas.microsoft.com/office/drawing/2014/main" id="{61DCEB81-EF3D-413A-86DB-E25988CC882B}"/>
                  </a:ext>
                </a:extLst>
              </p:cNvPr>
              <p:cNvSpPr>
                <a:spLocks/>
              </p:cNvSpPr>
              <p:nvPr/>
            </p:nvSpPr>
            <p:spPr bwMode="auto">
              <a:xfrm>
                <a:off x="6810" y="3302"/>
                <a:ext cx="246" cy="198"/>
              </a:xfrm>
              <a:custGeom>
                <a:avLst/>
                <a:gdLst>
                  <a:gd name="T0" fmla="*/ 32 w 103"/>
                  <a:gd name="T1" fmla="*/ 35 h 83"/>
                  <a:gd name="T2" fmla="*/ 101 w 103"/>
                  <a:gd name="T3" fmla="*/ 23 h 83"/>
                  <a:gd name="T4" fmla="*/ 32 w 103"/>
                  <a:gd name="T5" fmla="*/ 35 h 83"/>
                </a:gdLst>
                <a:ahLst/>
                <a:cxnLst>
                  <a:cxn ang="0">
                    <a:pos x="T0" y="T1"/>
                  </a:cxn>
                  <a:cxn ang="0">
                    <a:pos x="T2" y="T3"/>
                  </a:cxn>
                  <a:cxn ang="0">
                    <a:pos x="T4" y="T5"/>
                  </a:cxn>
                </a:cxnLst>
                <a:rect l="0" t="0" r="r" b="b"/>
                <a:pathLst>
                  <a:path w="103" h="83">
                    <a:moveTo>
                      <a:pt x="32" y="35"/>
                    </a:moveTo>
                    <a:cubicBezTo>
                      <a:pt x="0" y="0"/>
                      <a:pt x="99" y="11"/>
                      <a:pt x="101" y="23"/>
                    </a:cubicBezTo>
                    <a:cubicBezTo>
                      <a:pt x="103" y="34"/>
                      <a:pt x="16" y="83"/>
                      <a:pt x="32" y="35"/>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3" name="Freeform 1038">
                <a:extLst>
                  <a:ext uri="{FF2B5EF4-FFF2-40B4-BE49-F238E27FC236}">
                    <a16:creationId xmlns:a16="http://schemas.microsoft.com/office/drawing/2014/main" id="{AFF52B97-7990-4856-95BD-2CF5F9847BC2}"/>
                  </a:ext>
                </a:extLst>
              </p:cNvPr>
              <p:cNvSpPr>
                <a:spLocks/>
              </p:cNvSpPr>
              <p:nvPr/>
            </p:nvSpPr>
            <p:spPr bwMode="auto">
              <a:xfrm>
                <a:off x="6855" y="3364"/>
                <a:ext cx="232" cy="259"/>
              </a:xfrm>
              <a:custGeom>
                <a:avLst/>
                <a:gdLst>
                  <a:gd name="T0" fmla="*/ 48 w 97"/>
                  <a:gd name="T1" fmla="*/ 64 h 109"/>
                  <a:gd name="T2" fmla="*/ 87 w 97"/>
                  <a:gd name="T3" fmla="*/ 6 h 109"/>
                  <a:gd name="T4" fmla="*/ 48 w 97"/>
                  <a:gd name="T5" fmla="*/ 64 h 109"/>
                </a:gdLst>
                <a:ahLst/>
                <a:cxnLst>
                  <a:cxn ang="0">
                    <a:pos x="T0" y="T1"/>
                  </a:cxn>
                  <a:cxn ang="0">
                    <a:pos x="T2" y="T3"/>
                  </a:cxn>
                  <a:cxn ang="0">
                    <a:pos x="T4" y="T5"/>
                  </a:cxn>
                </a:cxnLst>
                <a:rect l="0" t="0" r="r" b="b"/>
                <a:pathLst>
                  <a:path w="97" h="109">
                    <a:moveTo>
                      <a:pt x="48" y="64"/>
                    </a:moveTo>
                    <a:cubicBezTo>
                      <a:pt x="0" y="62"/>
                      <a:pt x="78" y="0"/>
                      <a:pt x="87" y="6"/>
                    </a:cubicBezTo>
                    <a:cubicBezTo>
                      <a:pt x="97" y="13"/>
                      <a:pt x="70" y="109"/>
                      <a:pt x="48" y="64"/>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4" name="Freeform 1039">
                <a:extLst>
                  <a:ext uri="{FF2B5EF4-FFF2-40B4-BE49-F238E27FC236}">
                    <a16:creationId xmlns:a16="http://schemas.microsoft.com/office/drawing/2014/main" id="{92F88BE4-B6A0-4794-8863-45B642595791}"/>
                  </a:ext>
                </a:extLst>
              </p:cNvPr>
              <p:cNvSpPr>
                <a:spLocks/>
              </p:cNvSpPr>
              <p:nvPr/>
            </p:nvSpPr>
            <p:spPr bwMode="auto">
              <a:xfrm>
                <a:off x="7037" y="3380"/>
                <a:ext cx="195" cy="248"/>
              </a:xfrm>
              <a:custGeom>
                <a:avLst/>
                <a:gdLst>
                  <a:gd name="T0" fmla="*/ 34 w 82"/>
                  <a:gd name="T1" fmla="*/ 71 h 104"/>
                  <a:gd name="T2" fmla="*/ 22 w 82"/>
                  <a:gd name="T3" fmla="*/ 2 h 104"/>
                  <a:gd name="T4" fmla="*/ 34 w 82"/>
                  <a:gd name="T5" fmla="*/ 71 h 104"/>
                </a:gdLst>
                <a:ahLst/>
                <a:cxnLst>
                  <a:cxn ang="0">
                    <a:pos x="T0" y="T1"/>
                  </a:cxn>
                  <a:cxn ang="0">
                    <a:pos x="T2" y="T3"/>
                  </a:cxn>
                  <a:cxn ang="0">
                    <a:pos x="T4" y="T5"/>
                  </a:cxn>
                </a:cxnLst>
                <a:rect l="0" t="0" r="r" b="b"/>
                <a:pathLst>
                  <a:path w="82" h="104">
                    <a:moveTo>
                      <a:pt x="34" y="71"/>
                    </a:moveTo>
                    <a:cubicBezTo>
                      <a:pt x="0" y="104"/>
                      <a:pt x="11" y="4"/>
                      <a:pt x="22" y="2"/>
                    </a:cubicBezTo>
                    <a:cubicBezTo>
                      <a:pt x="33" y="0"/>
                      <a:pt x="82" y="87"/>
                      <a:pt x="34" y="71"/>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5" name="Freeform 1040">
                <a:extLst>
                  <a:ext uri="{FF2B5EF4-FFF2-40B4-BE49-F238E27FC236}">
                    <a16:creationId xmlns:a16="http://schemas.microsoft.com/office/drawing/2014/main" id="{A9ACDEDC-50CA-41EA-B098-E1E16D641F7A}"/>
                  </a:ext>
                </a:extLst>
              </p:cNvPr>
              <p:cNvSpPr>
                <a:spLocks/>
              </p:cNvSpPr>
              <p:nvPr/>
            </p:nvSpPr>
            <p:spPr bwMode="auto">
              <a:xfrm>
                <a:off x="7096" y="3352"/>
                <a:ext cx="260" cy="231"/>
              </a:xfrm>
              <a:custGeom>
                <a:avLst/>
                <a:gdLst>
                  <a:gd name="T0" fmla="*/ 64 w 109"/>
                  <a:gd name="T1" fmla="*/ 49 h 97"/>
                  <a:gd name="T2" fmla="*/ 7 w 109"/>
                  <a:gd name="T3" fmla="*/ 9 h 97"/>
                  <a:gd name="T4" fmla="*/ 64 w 109"/>
                  <a:gd name="T5" fmla="*/ 49 h 97"/>
                </a:gdLst>
                <a:ahLst/>
                <a:cxnLst>
                  <a:cxn ang="0">
                    <a:pos x="T0" y="T1"/>
                  </a:cxn>
                  <a:cxn ang="0">
                    <a:pos x="T2" y="T3"/>
                  </a:cxn>
                  <a:cxn ang="0">
                    <a:pos x="T4" y="T5"/>
                  </a:cxn>
                </a:cxnLst>
                <a:rect l="0" t="0" r="r" b="b"/>
                <a:pathLst>
                  <a:path w="109" h="97">
                    <a:moveTo>
                      <a:pt x="64" y="49"/>
                    </a:moveTo>
                    <a:cubicBezTo>
                      <a:pt x="63" y="97"/>
                      <a:pt x="0" y="19"/>
                      <a:pt x="7" y="9"/>
                    </a:cubicBezTo>
                    <a:cubicBezTo>
                      <a:pt x="13" y="0"/>
                      <a:pt x="109" y="26"/>
                      <a:pt x="64" y="49"/>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6" name="Freeform 1041">
                <a:extLst>
                  <a:ext uri="{FF2B5EF4-FFF2-40B4-BE49-F238E27FC236}">
                    <a16:creationId xmlns:a16="http://schemas.microsoft.com/office/drawing/2014/main" id="{09B40976-E9EB-4A03-93B4-08FA510CA095}"/>
                  </a:ext>
                </a:extLst>
              </p:cNvPr>
              <p:cNvSpPr>
                <a:spLocks/>
              </p:cNvSpPr>
              <p:nvPr/>
            </p:nvSpPr>
            <p:spPr bwMode="auto">
              <a:xfrm>
                <a:off x="7025" y="3292"/>
                <a:ext cx="121" cy="122"/>
              </a:xfrm>
              <a:custGeom>
                <a:avLst/>
                <a:gdLst>
                  <a:gd name="T0" fmla="*/ 48 w 51"/>
                  <a:gd name="T1" fmla="*/ 21 h 51"/>
                  <a:gd name="T2" fmla="*/ 30 w 51"/>
                  <a:gd name="T3" fmla="*/ 48 h 51"/>
                  <a:gd name="T4" fmla="*/ 2 w 51"/>
                  <a:gd name="T5" fmla="*/ 29 h 51"/>
                  <a:gd name="T6" fmla="*/ 21 w 51"/>
                  <a:gd name="T7" fmla="*/ 2 h 51"/>
                  <a:gd name="T8" fmla="*/ 48 w 51"/>
                  <a:gd name="T9" fmla="*/ 21 h 51"/>
                </a:gdLst>
                <a:ahLst/>
                <a:cxnLst>
                  <a:cxn ang="0">
                    <a:pos x="T0" y="T1"/>
                  </a:cxn>
                  <a:cxn ang="0">
                    <a:pos x="T2" y="T3"/>
                  </a:cxn>
                  <a:cxn ang="0">
                    <a:pos x="T4" y="T5"/>
                  </a:cxn>
                  <a:cxn ang="0">
                    <a:pos x="T6" y="T7"/>
                  </a:cxn>
                  <a:cxn ang="0">
                    <a:pos x="T8" y="T9"/>
                  </a:cxn>
                </a:cxnLst>
                <a:rect l="0" t="0" r="r" b="b"/>
                <a:pathLst>
                  <a:path w="51" h="51">
                    <a:moveTo>
                      <a:pt x="48" y="21"/>
                    </a:moveTo>
                    <a:cubicBezTo>
                      <a:pt x="51" y="34"/>
                      <a:pt x="42" y="46"/>
                      <a:pt x="30" y="48"/>
                    </a:cubicBezTo>
                    <a:cubicBezTo>
                      <a:pt x="17" y="51"/>
                      <a:pt x="5" y="42"/>
                      <a:pt x="2" y="29"/>
                    </a:cubicBezTo>
                    <a:cubicBezTo>
                      <a:pt x="0" y="17"/>
                      <a:pt x="8" y="4"/>
                      <a:pt x="21" y="2"/>
                    </a:cubicBezTo>
                    <a:cubicBezTo>
                      <a:pt x="34" y="0"/>
                      <a:pt x="46" y="8"/>
                      <a:pt x="48" y="21"/>
                    </a:cubicBezTo>
                    <a:close/>
                  </a:path>
                </a:pathLst>
              </a:custGeom>
              <a:solidFill>
                <a:srgbClr val="FCD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7" name="Freeform 1042">
                <a:extLst>
                  <a:ext uri="{FF2B5EF4-FFF2-40B4-BE49-F238E27FC236}">
                    <a16:creationId xmlns:a16="http://schemas.microsoft.com/office/drawing/2014/main" id="{A23AFCBB-3711-4EB4-9792-7C7F2F1E8DED}"/>
                  </a:ext>
                </a:extLst>
              </p:cNvPr>
              <p:cNvSpPr>
                <a:spLocks/>
              </p:cNvSpPr>
              <p:nvPr/>
            </p:nvSpPr>
            <p:spPr bwMode="auto">
              <a:xfrm>
                <a:off x="6877" y="3573"/>
                <a:ext cx="222" cy="181"/>
              </a:xfrm>
              <a:custGeom>
                <a:avLst/>
                <a:gdLst>
                  <a:gd name="T0" fmla="*/ 64 w 93"/>
                  <a:gd name="T1" fmla="*/ 44 h 76"/>
                  <a:gd name="T2" fmla="*/ 2 w 93"/>
                  <a:gd name="T3" fmla="*/ 55 h 76"/>
                  <a:gd name="T4" fmla="*/ 64 w 93"/>
                  <a:gd name="T5" fmla="*/ 44 h 76"/>
                </a:gdLst>
                <a:ahLst/>
                <a:cxnLst>
                  <a:cxn ang="0">
                    <a:pos x="T0" y="T1"/>
                  </a:cxn>
                  <a:cxn ang="0">
                    <a:pos x="T2" y="T3"/>
                  </a:cxn>
                  <a:cxn ang="0">
                    <a:pos x="T4" y="T5"/>
                  </a:cxn>
                </a:cxnLst>
                <a:rect l="0" t="0" r="r" b="b"/>
                <a:pathLst>
                  <a:path w="93" h="76">
                    <a:moveTo>
                      <a:pt x="64" y="44"/>
                    </a:moveTo>
                    <a:cubicBezTo>
                      <a:pt x="93" y="76"/>
                      <a:pt x="4" y="66"/>
                      <a:pt x="2" y="55"/>
                    </a:cubicBezTo>
                    <a:cubicBezTo>
                      <a:pt x="0" y="45"/>
                      <a:pt x="78" y="0"/>
                      <a:pt x="64" y="44"/>
                    </a:cubicBezTo>
                    <a:close/>
                  </a:path>
                </a:pathLst>
              </a:custGeom>
              <a:solidFill>
                <a:srgbClr val="DC5B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8" name="Freeform 1043">
                <a:extLst>
                  <a:ext uri="{FF2B5EF4-FFF2-40B4-BE49-F238E27FC236}">
                    <a16:creationId xmlns:a16="http://schemas.microsoft.com/office/drawing/2014/main" id="{F9D5F4EA-0976-49D5-B211-E074A5D70696}"/>
                  </a:ext>
                </a:extLst>
              </p:cNvPr>
              <p:cNvSpPr>
                <a:spLocks/>
              </p:cNvSpPr>
              <p:nvPr/>
            </p:nvSpPr>
            <p:spPr bwMode="auto">
              <a:xfrm>
                <a:off x="6848" y="3461"/>
                <a:ext cx="210" cy="236"/>
              </a:xfrm>
              <a:custGeom>
                <a:avLst/>
                <a:gdLst>
                  <a:gd name="T0" fmla="*/ 45 w 88"/>
                  <a:gd name="T1" fmla="*/ 41 h 99"/>
                  <a:gd name="T2" fmla="*/ 9 w 88"/>
                  <a:gd name="T3" fmla="*/ 94 h 99"/>
                  <a:gd name="T4" fmla="*/ 45 w 88"/>
                  <a:gd name="T5" fmla="*/ 41 h 99"/>
                </a:gdLst>
                <a:ahLst/>
                <a:cxnLst>
                  <a:cxn ang="0">
                    <a:pos x="T0" y="T1"/>
                  </a:cxn>
                  <a:cxn ang="0">
                    <a:pos x="T2" y="T3"/>
                  </a:cxn>
                  <a:cxn ang="0">
                    <a:pos x="T4" y="T5"/>
                  </a:cxn>
                </a:cxnLst>
                <a:rect l="0" t="0" r="r" b="b"/>
                <a:pathLst>
                  <a:path w="88" h="99">
                    <a:moveTo>
                      <a:pt x="45" y="41"/>
                    </a:moveTo>
                    <a:cubicBezTo>
                      <a:pt x="88" y="43"/>
                      <a:pt x="17" y="99"/>
                      <a:pt x="9" y="94"/>
                    </a:cubicBezTo>
                    <a:cubicBezTo>
                      <a:pt x="0" y="88"/>
                      <a:pt x="24" y="0"/>
                      <a:pt x="45" y="41"/>
                    </a:cubicBezTo>
                    <a:close/>
                  </a:path>
                </a:pathLst>
              </a:custGeom>
              <a:solidFill>
                <a:srgbClr val="DC5B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9" name="Freeform 1044">
                <a:extLst>
                  <a:ext uri="{FF2B5EF4-FFF2-40B4-BE49-F238E27FC236}">
                    <a16:creationId xmlns:a16="http://schemas.microsoft.com/office/drawing/2014/main" id="{1AD82478-1A1C-4830-82B4-7684DDB7AE74}"/>
                  </a:ext>
                </a:extLst>
              </p:cNvPr>
              <p:cNvSpPr>
                <a:spLocks/>
              </p:cNvSpPr>
              <p:nvPr/>
            </p:nvSpPr>
            <p:spPr bwMode="auto">
              <a:xfrm>
                <a:off x="6717" y="3457"/>
                <a:ext cx="177" cy="224"/>
              </a:xfrm>
              <a:custGeom>
                <a:avLst/>
                <a:gdLst>
                  <a:gd name="T0" fmla="*/ 43 w 74"/>
                  <a:gd name="T1" fmla="*/ 30 h 94"/>
                  <a:gd name="T2" fmla="*/ 54 w 74"/>
                  <a:gd name="T3" fmla="*/ 93 h 94"/>
                  <a:gd name="T4" fmla="*/ 43 w 74"/>
                  <a:gd name="T5" fmla="*/ 30 h 94"/>
                </a:gdLst>
                <a:ahLst/>
                <a:cxnLst>
                  <a:cxn ang="0">
                    <a:pos x="T0" y="T1"/>
                  </a:cxn>
                  <a:cxn ang="0">
                    <a:pos x="T2" y="T3"/>
                  </a:cxn>
                  <a:cxn ang="0">
                    <a:pos x="T4" y="T5"/>
                  </a:cxn>
                </a:cxnLst>
                <a:rect l="0" t="0" r="r" b="b"/>
                <a:pathLst>
                  <a:path w="74" h="94">
                    <a:moveTo>
                      <a:pt x="43" y="30"/>
                    </a:moveTo>
                    <a:cubicBezTo>
                      <a:pt x="74" y="0"/>
                      <a:pt x="64" y="91"/>
                      <a:pt x="54" y="93"/>
                    </a:cubicBezTo>
                    <a:cubicBezTo>
                      <a:pt x="44" y="94"/>
                      <a:pt x="0" y="15"/>
                      <a:pt x="43" y="30"/>
                    </a:cubicBezTo>
                    <a:close/>
                  </a:path>
                </a:pathLst>
              </a:custGeom>
              <a:solidFill>
                <a:srgbClr val="DC5B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0" name="Freeform 1045">
                <a:extLst>
                  <a:ext uri="{FF2B5EF4-FFF2-40B4-BE49-F238E27FC236}">
                    <a16:creationId xmlns:a16="http://schemas.microsoft.com/office/drawing/2014/main" id="{A61BA422-953D-4014-A37F-76666687D83F}"/>
                  </a:ext>
                </a:extLst>
              </p:cNvPr>
              <p:cNvSpPr>
                <a:spLocks/>
              </p:cNvSpPr>
              <p:nvPr/>
            </p:nvSpPr>
            <p:spPr bwMode="auto">
              <a:xfrm>
                <a:off x="6605" y="3500"/>
                <a:ext cx="234" cy="209"/>
              </a:xfrm>
              <a:custGeom>
                <a:avLst/>
                <a:gdLst>
                  <a:gd name="T0" fmla="*/ 41 w 98"/>
                  <a:gd name="T1" fmla="*/ 43 h 88"/>
                  <a:gd name="T2" fmla="*/ 93 w 98"/>
                  <a:gd name="T3" fmla="*/ 79 h 88"/>
                  <a:gd name="T4" fmla="*/ 41 w 98"/>
                  <a:gd name="T5" fmla="*/ 43 h 88"/>
                </a:gdLst>
                <a:ahLst/>
                <a:cxnLst>
                  <a:cxn ang="0">
                    <a:pos x="T0" y="T1"/>
                  </a:cxn>
                  <a:cxn ang="0">
                    <a:pos x="T2" y="T3"/>
                  </a:cxn>
                  <a:cxn ang="0">
                    <a:pos x="T4" y="T5"/>
                  </a:cxn>
                </a:cxnLst>
                <a:rect l="0" t="0" r="r" b="b"/>
                <a:pathLst>
                  <a:path w="98" h="88">
                    <a:moveTo>
                      <a:pt x="41" y="43"/>
                    </a:moveTo>
                    <a:cubicBezTo>
                      <a:pt x="42" y="0"/>
                      <a:pt x="98" y="71"/>
                      <a:pt x="93" y="79"/>
                    </a:cubicBezTo>
                    <a:cubicBezTo>
                      <a:pt x="87" y="88"/>
                      <a:pt x="0" y="64"/>
                      <a:pt x="41" y="43"/>
                    </a:cubicBezTo>
                    <a:close/>
                  </a:path>
                </a:pathLst>
              </a:custGeom>
              <a:solidFill>
                <a:srgbClr val="DC5B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1" name="Freeform 1046">
                <a:extLst>
                  <a:ext uri="{FF2B5EF4-FFF2-40B4-BE49-F238E27FC236}">
                    <a16:creationId xmlns:a16="http://schemas.microsoft.com/office/drawing/2014/main" id="{775D655A-9E3B-4288-9A24-8EF4896F5D30}"/>
                  </a:ext>
                </a:extLst>
              </p:cNvPr>
              <p:cNvSpPr>
                <a:spLocks/>
              </p:cNvSpPr>
              <p:nvPr/>
            </p:nvSpPr>
            <p:spPr bwMode="auto">
              <a:xfrm>
                <a:off x="6600" y="3664"/>
                <a:ext cx="224" cy="179"/>
              </a:xfrm>
              <a:custGeom>
                <a:avLst/>
                <a:gdLst>
                  <a:gd name="T0" fmla="*/ 30 w 94"/>
                  <a:gd name="T1" fmla="*/ 31 h 75"/>
                  <a:gd name="T2" fmla="*/ 92 w 94"/>
                  <a:gd name="T3" fmla="*/ 20 h 75"/>
                  <a:gd name="T4" fmla="*/ 30 w 94"/>
                  <a:gd name="T5" fmla="*/ 31 h 75"/>
                </a:gdLst>
                <a:ahLst/>
                <a:cxnLst>
                  <a:cxn ang="0">
                    <a:pos x="T0" y="T1"/>
                  </a:cxn>
                  <a:cxn ang="0">
                    <a:pos x="T2" y="T3"/>
                  </a:cxn>
                  <a:cxn ang="0">
                    <a:pos x="T4" y="T5"/>
                  </a:cxn>
                </a:cxnLst>
                <a:rect l="0" t="0" r="r" b="b"/>
                <a:pathLst>
                  <a:path w="94" h="75">
                    <a:moveTo>
                      <a:pt x="30" y="31"/>
                    </a:moveTo>
                    <a:cubicBezTo>
                      <a:pt x="0" y="0"/>
                      <a:pt x="90" y="10"/>
                      <a:pt x="92" y="20"/>
                    </a:cubicBezTo>
                    <a:cubicBezTo>
                      <a:pt x="94" y="30"/>
                      <a:pt x="16" y="75"/>
                      <a:pt x="30" y="31"/>
                    </a:cubicBezTo>
                    <a:close/>
                  </a:path>
                </a:pathLst>
              </a:custGeom>
              <a:solidFill>
                <a:srgbClr val="DC5B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2" name="Freeform 1047">
                <a:extLst>
                  <a:ext uri="{FF2B5EF4-FFF2-40B4-BE49-F238E27FC236}">
                    <a16:creationId xmlns:a16="http://schemas.microsoft.com/office/drawing/2014/main" id="{5783B78B-2634-41DB-AA85-800C525B7FCD}"/>
                  </a:ext>
                </a:extLst>
              </p:cNvPr>
              <p:cNvSpPr>
                <a:spLocks/>
              </p:cNvSpPr>
              <p:nvPr/>
            </p:nvSpPr>
            <p:spPr bwMode="auto">
              <a:xfrm>
                <a:off x="6643" y="3719"/>
                <a:ext cx="208" cy="238"/>
              </a:xfrm>
              <a:custGeom>
                <a:avLst/>
                <a:gdLst>
                  <a:gd name="T0" fmla="*/ 43 w 87"/>
                  <a:gd name="T1" fmla="*/ 58 h 100"/>
                  <a:gd name="T2" fmla="*/ 79 w 87"/>
                  <a:gd name="T3" fmla="*/ 6 h 100"/>
                  <a:gd name="T4" fmla="*/ 43 w 87"/>
                  <a:gd name="T5" fmla="*/ 58 h 100"/>
                </a:gdLst>
                <a:ahLst/>
                <a:cxnLst>
                  <a:cxn ang="0">
                    <a:pos x="T0" y="T1"/>
                  </a:cxn>
                  <a:cxn ang="0">
                    <a:pos x="T2" y="T3"/>
                  </a:cxn>
                  <a:cxn ang="0">
                    <a:pos x="T4" y="T5"/>
                  </a:cxn>
                </a:cxnLst>
                <a:rect l="0" t="0" r="r" b="b"/>
                <a:pathLst>
                  <a:path w="87" h="100">
                    <a:moveTo>
                      <a:pt x="43" y="58"/>
                    </a:moveTo>
                    <a:cubicBezTo>
                      <a:pt x="0" y="57"/>
                      <a:pt x="70" y="0"/>
                      <a:pt x="79" y="6"/>
                    </a:cubicBezTo>
                    <a:cubicBezTo>
                      <a:pt x="87" y="12"/>
                      <a:pt x="63" y="100"/>
                      <a:pt x="43" y="58"/>
                    </a:cubicBezTo>
                    <a:close/>
                  </a:path>
                </a:pathLst>
              </a:custGeom>
              <a:solidFill>
                <a:srgbClr val="DC5B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3" name="Freeform 1048">
                <a:extLst>
                  <a:ext uri="{FF2B5EF4-FFF2-40B4-BE49-F238E27FC236}">
                    <a16:creationId xmlns:a16="http://schemas.microsoft.com/office/drawing/2014/main" id="{99210E61-5FD5-445E-8561-B4574081BA8D}"/>
                  </a:ext>
                </a:extLst>
              </p:cNvPr>
              <p:cNvSpPr>
                <a:spLocks/>
              </p:cNvSpPr>
              <p:nvPr/>
            </p:nvSpPr>
            <p:spPr bwMode="auto">
              <a:xfrm>
                <a:off x="6805" y="3735"/>
                <a:ext cx="179" cy="224"/>
              </a:xfrm>
              <a:custGeom>
                <a:avLst/>
                <a:gdLst>
                  <a:gd name="T0" fmla="*/ 31 w 75"/>
                  <a:gd name="T1" fmla="*/ 65 h 94"/>
                  <a:gd name="T2" fmla="*/ 20 w 75"/>
                  <a:gd name="T3" fmla="*/ 2 h 94"/>
                  <a:gd name="T4" fmla="*/ 31 w 75"/>
                  <a:gd name="T5" fmla="*/ 65 h 94"/>
                </a:gdLst>
                <a:ahLst/>
                <a:cxnLst>
                  <a:cxn ang="0">
                    <a:pos x="T0" y="T1"/>
                  </a:cxn>
                  <a:cxn ang="0">
                    <a:pos x="T2" y="T3"/>
                  </a:cxn>
                  <a:cxn ang="0">
                    <a:pos x="T4" y="T5"/>
                  </a:cxn>
                </a:cxnLst>
                <a:rect l="0" t="0" r="r" b="b"/>
                <a:pathLst>
                  <a:path w="75" h="94">
                    <a:moveTo>
                      <a:pt x="31" y="65"/>
                    </a:moveTo>
                    <a:cubicBezTo>
                      <a:pt x="0" y="94"/>
                      <a:pt x="10" y="4"/>
                      <a:pt x="20" y="2"/>
                    </a:cubicBezTo>
                    <a:cubicBezTo>
                      <a:pt x="30" y="0"/>
                      <a:pt x="75" y="79"/>
                      <a:pt x="31" y="65"/>
                    </a:cubicBezTo>
                    <a:close/>
                  </a:path>
                </a:pathLst>
              </a:custGeom>
              <a:solidFill>
                <a:srgbClr val="DC5B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4" name="Freeform 1049">
                <a:extLst>
                  <a:ext uri="{FF2B5EF4-FFF2-40B4-BE49-F238E27FC236}">
                    <a16:creationId xmlns:a16="http://schemas.microsoft.com/office/drawing/2014/main" id="{33CD43FE-772C-4978-8B49-B6E534840650}"/>
                  </a:ext>
                </a:extLst>
              </p:cNvPr>
              <p:cNvSpPr>
                <a:spLocks/>
              </p:cNvSpPr>
              <p:nvPr/>
            </p:nvSpPr>
            <p:spPr bwMode="auto">
              <a:xfrm>
                <a:off x="6860" y="3707"/>
                <a:ext cx="234" cy="212"/>
              </a:xfrm>
              <a:custGeom>
                <a:avLst/>
                <a:gdLst>
                  <a:gd name="T0" fmla="*/ 58 w 98"/>
                  <a:gd name="T1" fmla="*/ 45 h 89"/>
                  <a:gd name="T2" fmla="*/ 6 w 98"/>
                  <a:gd name="T3" fmla="*/ 9 h 89"/>
                  <a:gd name="T4" fmla="*/ 58 w 98"/>
                  <a:gd name="T5" fmla="*/ 45 h 89"/>
                </a:gdLst>
                <a:ahLst/>
                <a:cxnLst>
                  <a:cxn ang="0">
                    <a:pos x="T0" y="T1"/>
                  </a:cxn>
                  <a:cxn ang="0">
                    <a:pos x="T2" y="T3"/>
                  </a:cxn>
                  <a:cxn ang="0">
                    <a:pos x="T4" y="T5"/>
                  </a:cxn>
                </a:cxnLst>
                <a:rect l="0" t="0" r="r" b="b"/>
                <a:pathLst>
                  <a:path w="98" h="89">
                    <a:moveTo>
                      <a:pt x="58" y="45"/>
                    </a:moveTo>
                    <a:cubicBezTo>
                      <a:pt x="57" y="89"/>
                      <a:pt x="0" y="18"/>
                      <a:pt x="6" y="9"/>
                    </a:cubicBezTo>
                    <a:cubicBezTo>
                      <a:pt x="12" y="0"/>
                      <a:pt x="98" y="25"/>
                      <a:pt x="58" y="45"/>
                    </a:cubicBezTo>
                    <a:close/>
                  </a:path>
                </a:pathLst>
              </a:custGeom>
              <a:solidFill>
                <a:srgbClr val="DC5B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937" name="Freeform 1051">
              <a:extLst>
                <a:ext uri="{FF2B5EF4-FFF2-40B4-BE49-F238E27FC236}">
                  <a16:creationId xmlns:a16="http://schemas.microsoft.com/office/drawing/2014/main" id="{51ABADE6-33C6-4235-B02A-7BDE4528833C}"/>
                </a:ext>
              </a:extLst>
            </p:cNvPr>
            <p:cNvSpPr>
              <a:spLocks/>
            </p:cNvSpPr>
            <p:nvPr/>
          </p:nvSpPr>
          <p:spPr bwMode="auto">
            <a:xfrm>
              <a:off x="6796" y="3654"/>
              <a:ext cx="109" cy="110"/>
            </a:xfrm>
            <a:custGeom>
              <a:avLst/>
              <a:gdLst>
                <a:gd name="T0" fmla="*/ 44 w 46"/>
                <a:gd name="T1" fmla="*/ 19 h 46"/>
                <a:gd name="T2" fmla="*/ 27 w 46"/>
                <a:gd name="T3" fmla="*/ 44 h 46"/>
                <a:gd name="T4" fmla="*/ 2 w 46"/>
                <a:gd name="T5" fmla="*/ 26 h 46"/>
                <a:gd name="T6" fmla="*/ 19 w 46"/>
                <a:gd name="T7" fmla="*/ 2 h 46"/>
                <a:gd name="T8" fmla="*/ 44 w 46"/>
                <a:gd name="T9" fmla="*/ 19 h 46"/>
              </a:gdLst>
              <a:ahLst/>
              <a:cxnLst>
                <a:cxn ang="0">
                  <a:pos x="T0" y="T1"/>
                </a:cxn>
                <a:cxn ang="0">
                  <a:pos x="T2" y="T3"/>
                </a:cxn>
                <a:cxn ang="0">
                  <a:pos x="T4" y="T5"/>
                </a:cxn>
                <a:cxn ang="0">
                  <a:pos x="T6" y="T7"/>
                </a:cxn>
                <a:cxn ang="0">
                  <a:pos x="T8" y="T9"/>
                </a:cxn>
              </a:cxnLst>
              <a:rect l="0" t="0" r="r" b="b"/>
              <a:pathLst>
                <a:path w="46" h="46">
                  <a:moveTo>
                    <a:pt x="44" y="19"/>
                  </a:moveTo>
                  <a:cubicBezTo>
                    <a:pt x="46" y="31"/>
                    <a:pt x="38" y="42"/>
                    <a:pt x="27" y="44"/>
                  </a:cubicBezTo>
                  <a:cubicBezTo>
                    <a:pt x="15" y="46"/>
                    <a:pt x="4" y="38"/>
                    <a:pt x="2" y="26"/>
                  </a:cubicBezTo>
                  <a:cubicBezTo>
                    <a:pt x="0" y="15"/>
                    <a:pt x="7" y="4"/>
                    <a:pt x="19" y="2"/>
                  </a:cubicBezTo>
                  <a:cubicBezTo>
                    <a:pt x="30" y="0"/>
                    <a:pt x="42" y="7"/>
                    <a:pt x="44" y="19"/>
                  </a:cubicBezTo>
                  <a:close/>
                </a:path>
              </a:pathLst>
            </a:custGeom>
            <a:solidFill>
              <a:srgbClr val="FCD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8" name="Freeform 1052">
              <a:extLst>
                <a:ext uri="{FF2B5EF4-FFF2-40B4-BE49-F238E27FC236}">
                  <a16:creationId xmlns:a16="http://schemas.microsoft.com/office/drawing/2014/main" id="{823AACF6-B5C3-4F4C-84E3-349FA5AC26C5}"/>
                </a:ext>
              </a:extLst>
            </p:cNvPr>
            <p:cNvSpPr>
              <a:spLocks/>
            </p:cNvSpPr>
            <p:nvPr/>
          </p:nvSpPr>
          <p:spPr bwMode="auto">
            <a:xfrm>
              <a:off x="6674" y="3268"/>
              <a:ext cx="210" cy="162"/>
            </a:xfrm>
            <a:custGeom>
              <a:avLst/>
              <a:gdLst>
                <a:gd name="T0" fmla="*/ 60 w 88"/>
                <a:gd name="T1" fmla="*/ 40 h 68"/>
                <a:gd name="T2" fmla="*/ 2 w 88"/>
                <a:gd name="T3" fmla="*/ 50 h 68"/>
                <a:gd name="T4" fmla="*/ 60 w 88"/>
                <a:gd name="T5" fmla="*/ 40 h 68"/>
              </a:gdLst>
              <a:ahLst/>
              <a:cxnLst>
                <a:cxn ang="0">
                  <a:pos x="T0" y="T1"/>
                </a:cxn>
                <a:cxn ang="0">
                  <a:pos x="T2" y="T3"/>
                </a:cxn>
                <a:cxn ang="0">
                  <a:pos x="T4" y="T5"/>
                </a:cxn>
              </a:cxnLst>
              <a:rect l="0" t="0" r="r" b="b"/>
              <a:pathLst>
                <a:path w="88" h="68">
                  <a:moveTo>
                    <a:pt x="60" y="40"/>
                  </a:moveTo>
                  <a:cubicBezTo>
                    <a:pt x="88" y="68"/>
                    <a:pt x="4" y="60"/>
                    <a:pt x="2" y="50"/>
                  </a:cubicBezTo>
                  <a:cubicBezTo>
                    <a:pt x="0" y="41"/>
                    <a:pt x="74" y="0"/>
                    <a:pt x="60" y="40"/>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9" name="Freeform 1053">
              <a:extLst>
                <a:ext uri="{FF2B5EF4-FFF2-40B4-BE49-F238E27FC236}">
                  <a16:creationId xmlns:a16="http://schemas.microsoft.com/office/drawing/2014/main" id="{7278DBA4-FDEB-4724-A905-AA5168757C7A}"/>
                </a:ext>
              </a:extLst>
            </p:cNvPr>
            <p:cNvSpPr>
              <a:spLocks/>
            </p:cNvSpPr>
            <p:nvPr/>
          </p:nvSpPr>
          <p:spPr bwMode="auto">
            <a:xfrm>
              <a:off x="6650" y="3168"/>
              <a:ext cx="196" cy="215"/>
            </a:xfrm>
            <a:custGeom>
              <a:avLst/>
              <a:gdLst>
                <a:gd name="T0" fmla="*/ 41 w 82"/>
                <a:gd name="T1" fmla="*/ 37 h 90"/>
                <a:gd name="T2" fmla="*/ 7 w 82"/>
                <a:gd name="T3" fmla="*/ 84 h 90"/>
                <a:gd name="T4" fmla="*/ 41 w 82"/>
                <a:gd name="T5" fmla="*/ 37 h 90"/>
              </a:gdLst>
              <a:ahLst/>
              <a:cxnLst>
                <a:cxn ang="0">
                  <a:pos x="T0" y="T1"/>
                </a:cxn>
                <a:cxn ang="0">
                  <a:pos x="T2" y="T3"/>
                </a:cxn>
                <a:cxn ang="0">
                  <a:pos x="T4" y="T5"/>
                </a:cxn>
              </a:cxnLst>
              <a:rect l="0" t="0" r="r" b="b"/>
              <a:pathLst>
                <a:path w="82" h="90">
                  <a:moveTo>
                    <a:pt x="41" y="37"/>
                  </a:moveTo>
                  <a:cubicBezTo>
                    <a:pt x="82" y="38"/>
                    <a:pt x="15" y="90"/>
                    <a:pt x="7" y="84"/>
                  </a:cubicBezTo>
                  <a:cubicBezTo>
                    <a:pt x="0" y="79"/>
                    <a:pt x="22" y="0"/>
                    <a:pt x="41" y="37"/>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0" name="Freeform 1054">
              <a:extLst>
                <a:ext uri="{FF2B5EF4-FFF2-40B4-BE49-F238E27FC236}">
                  <a16:creationId xmlns:a16="http://schemas.microsoft.com/office/drawing/2014/main" id="{D61D9BBC-247A-4312-8F2B-5A02B707459B}"/>
                </a:ext>
              </a:extLst>
            </p:cNvPr>
            <p:cNvSpPr>
              <a:spLocks/>
            </p:cNvSpPr>
            <p:nvPr/>
          </p:nvSpPr>
          <p:spPr bwMode="auto">
            <a:xfrm>
              <a:off x="6526" y="3164"/>
              <a:ext cx="167" cy="204"/>
            </a:xfrm>
            <a:custGeom>
              <a:avLst/>
              <a:gdLst>
                <a:gd name="T0" fmla="*/ 40 w 70"/>
                <a:gd name="T1" fmla="*/ 27 h 86"/>
                <a:gd name="T2" fmla="*/ 50 w 70"/>
                <a:gd name="T3" fmla="*/ 84 h 86"/>
                <a:gd name="T4" fmla="*/ 40 w 70"/>
                <a:gd name="T5" fmla="*/ 27 h 86"/>
              </a:gdLst>
              <a:ahLst/>
              <a:cxnLst>
                <a:cxn ang="0">
                  <a:pos x="T0" y="T1"/>
                </a:cxn>
                <a:cxn ang="0">
                  <a:pos x="T2" y="T3"/>
                </a:cxn>
                <a:cxn ang="0">
                  <a:pos x="T4" y="T5"/>
                </a:cxn>
              </a:cxnLst>
              <a:rect l="0" t="0" r="r" b="b"/>
              <a:pathLst>
                <a:path w="70" h="86">
                  <a:moveTo>
                    <a:pt x="40" y="27"/>
                  </a:moveTo>
                  <a:cubicBezTo>
                    <a:pt x="70" y="0"/>
                    <a:pt x="60" y="82"/>
                    <a:pt x="50" y="84"/>
                  </a:cubicBezTo>
                  <a:cubicBezTo>
                    <a:pt x="41" y="86"/>
                    <a:pt x="0" y="14"/>
                    <a:pt x="40" y="27"/>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1" name="Freeform 1055">
              <a:extLst>
                <a:ext uri="{FF2B5EF4-FFF2-40B4-BE49-F238E27FC236}">
                  <a16:creationId xmlns:a16="http://schemas.microsoft.com/office/drawing/2014/main" id="{6801EBC8-10F4-450E-8703-6D6483675E6D}"/>
                </a:ext>
              </a:extLst>
            </p:cNvPr>
            <p:cNvSpPr>
              <a:spLocks/>
            </p:cNvSpPr>
            <p:nvPr/>
          </p:nvSpPr>
          <p:spPr bwMode="auto">
            <a:xfrm>
              <a:off x="6419" y="3202"/>
              <a:ext cx="222" cy="190"/>
            </a:xfrm>
            <a:custGeom>
              <a:avLst/>
              <a:gdLst>
                <a:gd name="T0" fmla="*/ 39 w 93"/>
                <a:gd name="T1" fmla="*/ 40 h 80"/>
                <a:gd name="T2" fmla="*/ 87 w 93"/>
                <a:gd name="T3" fmla="*/ 72 h 80"/>
                <a:gd name="T4" fmla="*/ 39 w 93"/>
                <a:gd name="T5" fmla="*/ 40 h 80"/>
              </a:gdLst>
              <a:ahLst/>
              <a:cxnLst>
                <a:cxn ang="0">
                  <a:pos x="T0" y="T1"/>
                </a:cxn>
                <a:cxn ang="0">
                  <a:pos x="T2" y="T3"/>
                </a:cxn>
                <a:cxn ang="0">
                  <a:pos x="T4" y="T5"/>
                </a:cxn>
              </a:cxnLst>
              <a:rect l="0" t="0" r="r" b="b"/>
              <a:pathLst>
                <a:path w="93" h="80">
                  <a:moveTo>
                    <a:pt x="39" y="40"/>
                  </a:moveTo>
                  <a:cubicBezTo>
                    <a:pt x="40" y="0"/>
                    <a:pt x="93" y="65"/>
                    <a:pt x="87" y="72"/>
                  </a:cubicBezTo>
                  <a:cubicBezTo>
                    <a:pt x="82" y="80"/>
                    <a:pt x="0" y="59"/>
                    <a:pt x="39" y="40"/>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2" name="Freeform 1056">
              <a:extLst>
                <a:ext uri="{FF2B5EF4-FFF2-40B4-BE49-F238E27FC236}">
                  <a16:creationId xmlns:a16="http://schemas.microsoft.com/office/drawing/2014/main" id="{8C77AB48-2A0A-4891-B2B6-19E68D2803AD}"/>
                </a:ext>
              </a:extLst>
            </p:cNvPr>
            <p:cNvSpPr>
              <a:spLocks/>
            </p:cNvSpPr>
            <p:nvPr/>
          </p:nvSpPr>
          <p:spPr bwMode="auto">
            <a:xfrm>
              <a:off x="6417" y="3352"/>
              <a:ext cx="207" cy="162"/>
            </a:xfrm>
            <a:custGeom>
              <a:avLst/>
              <a:gdLst>
                <a:gd name="T0" fmla="*/ 27 w 87"/>
                <a:gd name="T1" fmla="*/ 29 h 68"/>
                <a:gd name="T2" fmla="*/ 86 w 87"/>
                <a:gd name="T3" fmla="*/ 18 h 68"/>
                <a:gd name="T4" fmla="*/ 27 w 87"/>
                <a:gd name="T5" fmla="*/ 29 h 68"/>
              </a:gdLst>
              <a:ahLst/>
              <a:cxnLst>
                <a:cxn ang="0">
                  <a:pos x="T0" y="T1"/>
                </a:cxn>
                <a:cxn ang="0">
                  <a:pos x="T2" y="T3"/>
                </a:cxn>
                <a:cxn ang="0">
                  <a:pos x="T4" y="T5"/>
                </a:cxn>
              </a:cxnLst>
              <a:rect l="0" t="0" r="r" b="b"/>
              <a:pathLst>
                <a:path w="87" h="68">
                  <a:moveTo>
                    <a:pt x="27" y="29"/>
                  </a:moveTo>
                  <a:cubicBezTo>
                    <a:pt x="0" y="0"/>
                    <a:pt x="84" y="9"/>
                    <a:pt x="86" y="18"/>
                  </a:cubicBezTo>
                  <a:cubicBezTo>
                    <a:pt x="87" y="27"/>
                    <a:pt x="14" y="68"/>
                    <a:pt x="27" y="29"/>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3" name="Freeform 1057">
              <a:extLst>
                <a:ext uri="{FF2B5EF4-FFF2-40B4-BE49-F238E27FC236}">
                  <a16:creationId xmlns:a16="http://schemas.microsoft.com/office/drawing/2014/main" id="{F5B50C41-A801-41A8-81EA-24880E4333F3}"/>
                </a:ext>
              </a:extLst>
            </p:cNvPr>
            <p:cNvSpPr>
              <a:spLocks/>
            </p:cNvSpPr>
            <p:nvPr/>
          </p:nvSpPr>
          <p:spPr bwMode="auto">
            <a:xfrm>
              <a:off x="6455" y="3402"/>
              <a:ext cx="195" cy="214"/>
            </a:xfrm>
            <a:custGeom>
              <a:avLst/>
              <a:gdLst>
                <a:gd name="T0" fmla="*/ 40 w 82"/>
                <a:gd name="T1" fmla="*/ 53 h 90"/>
                <a:gd name="T2" fmla="*/ 74 w 82"/>
                <a:gd name="T3" fmla="*/ 5 h 90"/>
                <a:gd name="T4" fmla="*/ 40 w 82"/>
                <a:gd name="T5" fmla="*/ 53 h 90"/>
              </a:gdLst>
              <a:ahLst/>
              <a:cxnLst>
                <a:cxn ang="0">
                  <a:pos x="T0" y="T1"/>
                </a:cxn>
                <a:cxn ang="0">
                  <a:pos x="T2" y="T3"/>
                </a:cxn>
                <a:cxn ang="0">
                  <a:pos x="T4" y="T5"/>
                </a:cxn>
              </a:cxnLst>
              <a:rect l="0" t="0" r="r" b="b"/>
              <a:pathLst>
                <a:path w="82" h="90">
                  <a:moveTo>
                    <a:pt x="40" y="53"/>
                  </a:moveTo>
                  <a:cubicBezTo>
                    <a:pt x="0" y="52"/>
                    <a:pt x="66" y="0"/>
                    <a:pt x="74" y="5"/>
                  </a:cubicBezTo>
                  <a:cubicBezTo>
                    <a:pt x="82" y="10"/>
                    <a:pt x="59" y="90"/>
                    <a:pt x="40" y="53"/>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4" name="Freeform 1058">
              <a:extLst>
                <a:ext uri="{FF2B5EF4-FFF2-40B4-BE49-F238E27FC236}">
                  <a16:creationId xmlns:a16="http://schemas.microsoft.com/office/drawing/2014/main" id="{F3811231-0FC8-4FAC-8BB9-05EF94CA004B}"/>
                </a:ext>
              </a:extLst>
            </p:cNvPr>
            <p:cNvSpPr>
              <a:spLocks/>
            </p:cNvSpPr>
            <p:nvPr/>
          </p:nvSpPr>
          <p:spPr bwMode="auto">
            <a:xfrm>
              <a:off x="6607" y="3416"/>
              <a:ext cx="167" cy="203"/>
            </a:xfrm>
            <a:custGeom>
              <a:avLst/>
              <a:gdLst>
                <a:gd name="T0" fmla="*/ 29 w 70"/>
                <a:gd name="T1" fmla="*/ 58 h 85"/>
                <a:gd name="T2" fmla="*/ 19 w 70"/>
                <a:gd name="T3" fmla="*/ 2 h 85"/>
                <a:gd name="T4" fmla="*/ 29 w 70"/>
                <a:gd name="T5" fmla="*/ 58 h 85"/>
              </a:gdLst>
              <a:ahLst/>
              <a:cxnLst>
                <a:cxn ang="0">
                  <a:pos x="T0" y="T1"/>
                </a:cxn>
                <a:cxn ang="0">
                  <a:pos x="T2" y="T3"/>
                </a:cxn>
                <a:cxn ang="0">
                  <a:pos x="T4" y="T5"/>
                </a:cxn>
              </a:cxnLst>
              <a:rect l="0" t="0" r="r" b="b"/>
              <a:pathLst>
                <a:path w="70" h="85">
                  <a:moveTo>
                    <a:pt x="29" y="58"/>
                  </a:moveTo>
                  <a:cubicBezTo>
                    <a:pt x="0" y="85"/>
                    <a:pt x="9" y="3"/>
                    <a:pt x="19" y="2"/>
                  </a:cubicBezTo>
                  <a:cubicBezTo>
                    <a:pt x="29" y="0"/>
                    <a:pt x="70" y="71"/>
                    <a:pt x="29" y="58"/>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5" name="Freeform 1059">
              <a:extLst>
                <a:ext uri="{FF2B5EF4-FFF2-40B4-BE49-F238E27FC236}">
                  <a16:creationId xmlns:a16="http://schemas.microsoft.com/office/drawing/2014/main" id="{E7A697D7-0535-41CF-B0C8-283DBE72CDE5}"/>
                </a:ext>
              </a:extLst>
            </p:cNvPr>
            <p:cNvSpPr>
              <a:spLocks/>
            </p:cNvSpPr>
            <p:nvPr/>
          </p:nvSpPr>
          <p:spPr bwMode="auto">
            <a:xfrm>
              <a:off x="6660" y="3390"/>
              <a:ext cx="219" cy="191"/>
            </a:xfrm>
            <a:custGeom>
              <a:avLst/>
              <a:gdLst>
                <a:gd name="T0" fmla="*/ 54 w 92"/>
                <a:gd name="T1" fmla="*/ 41 h 80"/>
                <a:gd name="T2" fmla="*/ 5 w 92"/>
                <a:gd name="T3" fmla="*/ 8 h 80"/>
                <a:gd name="T4" fmla="*/ 54 w 92"/>
                <a:gd name="T5" fmla="*/ 41 h 80"/>
              </a:gdLst>
              <a:ahLst/>
              <a:cxnLst>
                <a:cxn ang="0">
                  <a:pos x="T0" y="T1"/>
                </a:cxn>
                <a:cxn ang="0">
                  <a:pos x="T2" y="T3"/>
                </a:cxn>
                <a:cxn ang="0">
                  <a:pos x="T4" y="T5"/>
                </a:cxn>
              </a:cxnLst>
              <a:rect l="0" t="0" r="r" b="b"/>
              <a:pathLst>
                <a:path w="92" h="80">
                  <a:moveTo>
                    <a:pt x="54" y="41"/>
                  </a:moveTo>
                  <a:cubicBezTo>
                    <a:pt x="52" y="80"/>
                    <a:pt x="0" y="16"/>
                    <a:pt x="5" y="8"/>
                  </a:cubicBezTo>
                  <a:cubicBezTo>
                    <a:pt x="11" y="0"/>
                    <a:pt x="92" y="22"/>
                    <a:pt x="54" y="41"/>
                  </a:cubicBezTo>
                  <a:close/>
                </a:path>
              </a:pathLst>
            </a:custGeom>
            <a:solidFill>
              <a:srgbClr val="E27A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6" name="Freeform 1060">
              <a:extLst>
                <a:ext uri="{FF2B5EF4-FFF2-40B4-BE49-F238E27FC236}">
                  <a16:creationId xmlns:a16="http://schemas.microsoft.com/office/drawing/2014/main" id="{8A94B2FB-61E4-4155-9928-98F87512F492}"/>
                </a:ext>
              </a:extLst>
            </p:cNvPr>
            <p:cNvSpPr>
              <a:spLocks/>
            </p:cNvSpPr>
            <p:nvPr/>
          </p:nvSpPr>
          <p:spPr bwMode="auto">
            <a:xfrm>
              <a:off x="6598" y="3342"/>
              <a:ext cx="102" cy="100"/>
            </a:xfrm>
            <a:custGeom>
              <a:avLst/>
              <a:gdLst>
                <a:gd name="T0" fmla="*/ 41 w 43"/>
                <a:gd name="T1" fmla="*/ 17 h 42"/>
                <a:gd name="T2" fmla="*/ 25 w 43"/>
                <a:gd name="T3" fmla="*/ 40 h 42"/>
                <a:gd name="T4" fmla="*/ 2 w 43"/>
                <a:gd name="T5" fmla="*/ 24 h 42"/>
                <a:gd name="T6" fmla="*/ 18 w 43"/>
                <a:gd name="T7" fmla="*/ 2 h 42"/>
                <a:gd name="T8" fmla="*/ 41 w 43"/>
                <a:gd name="T9" fmla="*/ 17 h 42"/>
              </a:gdLst>
              <a:ahLst/>
              <a:cxnLst>
                <a:cxn ang="0">
                  <a:pos x="T0" y="T1"/>
                </a:cxn>
                <a:cxn ang="0">
                  <a:pos x="T2" y="T3"/>
                </a:cxn>
                <a:cxn ang="0">
                  <a:pos x="T4" y="T5"/>
                </a:cxn>
                <a:cxn ang="0">
                  <a:pos x="T6" y="T7"/>
                </a:cxn>
                <a:cxn ang="0">
                  <a:pos x="T8" y="T9"/>
                </a:cxn>
              </a:cxnLst>
              <a:rect l="0" t="0" r="r" b="b"/>
              <a:pathLst>
                <a:path w="43" h="42">
                  <a:moveTo>
                    <a:pt x="41" y="17"/>
                  </a:moveTo>
                  <a:cubicBezTo>
                    <a:pt x="43" y="28"/>
                    <a:pt x="36" y="38"/>
                    <a:pt x="25" y="40"/>
                  </a:cubicBezTo>
                  <a:cubicBezTo>
                    <a:pt x="14" y="42"/>
                    <a:pt x="4" y="35"/>
                    <a:pt x="2" y="24"/>
                  </a:cubicBezTo>
                  <a:cubicBezTo>
                    <a:pt x="0" y="14"/>
                    <a:pt x="7" y="4"/>
                    <a:pt x="18" y="2"/>
                  </a:cubicBezTo>
                  <a:cubicBezTo>
                    <a:pt x="29" y="0"/>
                    <a:pt x="39" y="7"/>
                    <a:pt x="41" y="17"/>
                  </a:cubicBezTo>
                  <a:close/>
                </a:path>
              </a:pathLst>
            </a:custGeom>
            <a:solidFill>
              <a:srgbClr val="FCD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7" name="Freeform 1061">
              <a:extLst>
                <a:ext uri="{FF2B5EF4-FFF2-40B4-BE49-F238E27FC236}">
                  <a16:creationId xmlns:a16="http://schemas.microsoft.com/office/drawing/2014/main" id="{A1638FFF-544D-4F87-97D5-79BC3F54F47B}"/>
                </a:ext>
              </a:extLst>
            </p:cNvPr>
            <p:cNvSpPr>
              <a:spLocks/>
            </p:cNvSpPr>
            <p:nvPr/>
          </p:nvSpPr>
          <p:spPr bwMode="auto">
            <a:xfrm>
              <a:off x="6832" y="3071"/>
              <a:ext cx="128" cy="159"/>
            </a:xfrm>
            <a:custGeom>
              <a:avLst/>
              <a:gdLst>
                <a:gd name="T0" fmla="*/ 47 w 54"/>
                <a:gd name="T1" fmla="*/ 5 h 67"/>
                <a:gd name="T2" fmla="*/ 40 w 54"/>
                <a:gd name="T3" fmla="*/ 43 h 67"/>
                <a:gd name="T4" fmla="*/ 7 w 54"/>
                <a:gd name="T5" fmla="*/ 62 h 67"/>
                <a:gd name="T6" fmla="*/ 15 w 54"/>
                <a:gd name="T7" fmla="*/ 25 h 67"/>
                <a:gd name="T8" fmla="*/ 47 w 54"/>
                <a:gd name="T9" fmla="*/ 5 h 67"/>
              </a:gdLst>
              <a:ahLst/>
              <a:cxnLst>
                <a:cxn ang="0">
                  <a:pos x="T0" y="T1"/>
                </a:cxn>
                <a:cxn ang="0">
                  <a:pos x="T2" y="T3"/>
                </a:cxn>
                <a:cxn ang="0">
                  <a:pos x="T4" y="T5"/>
                </a:cxn>
                <a:cxn ang="0">
                  <a:pos x="T6" y="T7"/>
                </a:cxn>
                <a:cxn ang="0">
                  <a:pos x="T8" y="T9"/>
                </a:cxn>
              </a:cxnLst>
              <a:rect l="0" t="0" r="r" b="b"/>
              <a:pathLst>
                <a:path w="54" h="67">
                  <a:moveTo>
                    <a:pt x="47" y="5"/>
                  </a:moveTo>
                  <a:cubicBezTo>
                    <a:pt x="54" y="10"/>
                    <a:pt x="51" y="27"/>
                    <a:pt x="40" y="43"/>
                  </a:cubicBezTo>
                  <a:cubicBezTo>
                    <a:pt x="29" y="58"/>
                    <a:pt x="15" y="67"/>
                    <a:pt x="7" y="62"/>
                  </a:cubicBezTo>
                  <a:cubicBezTo>
                    <a:pt x="0" y="57"/>
                    <a:pt x="4" y="41"/>
                    <a:pt x="15" y="25"/>
                  </a:cubicBezTo>
                  <a:cubicBezTo>
                    <a:pt x="26" y="9"/>
                    <a:pt x="40" y="0"/>
                    <a:pt x="47" y="5"/>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8" name="Freeform 1062">
              <a:extLst>
                <a:ext uri="{FF2B5EF4-FFF2-40B4-BE49-F238E27FC236}">
                  <a16:creationId xmlns:a16="http://schemas.microsoft.com/office/drawing/2014/main" id="{61AC3E25-4FFE-48AF-87FD-4DB451E3A111}"/>
                </a:ext>
              </a:extLst>
            </p:cNvPr>
            <p:cNvSpPr>
              <a:spLocks/>
            </p:cNvSpPr>
            <p:nvPr/>
          </p:nvSpPr>
          <p:spPr bwMode="auto">
            <a:xfrm>
              <a:off x="6700" y="3106"/>
              <a:ext cx="160" cy="129"/>
            </a:xfrm>
            <a:custGeom>
              <a:avLst/>
              <a:gdLst>
                <a:gd name="T0" fmla="*/ 5 w 67"/>
                <a:gd name="T1" fmla="*/ 7 h 54"/>
                <a:gd name="T2" fmla="*/ 43 w 67"/>
                <a:gd name="T3" fmla="*/ 15 h 54"/>
                <a:gd name="T4" fmla="*/ 62 w 67"/>
                <a:gd name="T5" fmla="*/ 47 h 54"/>
                <a:gd name="T6" fmla="*/ 25 w 67"/>
                <a:gd name="T7" fmla="*/ 40 h 54"/>
                <a:gd name="T8" fmla="*/ 5 w 67"/>
                <a:gd name="T9" fmla="*/ 7 h 54"/>
              </a:gdLst>
              <a:ahLst/>
              <a:cxnLst>
                <a:cxn ang="0">
                  <a:pos x="T0" y="T1"/>
                </a:cxn>
                <a:cxn ang="0">
                  <a:pos x="T2" y="T3"/>
                </a:cxn>
                <a:cxn ang="0">
                  <a:pos x="T4" y="T5"/>
                </a:cxn>
                <a:cxn ang="0">
                  <a:pos x="T6" y="T7"/>
                </a:cxn>
                <a:cxn ang="0">
                  <a:pos x="T8" y="T9"/>
                </a:cxn>
              </a:cxnLst>
              <a:rect l="0" t="0" r="r" b="b"/>
              <a:pathLst>
                <a:path w="67" h="54">
                  <a:moveTo>
                    <a:pt x="5" y="7"/>
                  </a:moveTo>
                  <a:cubicBezTo>
                    <a:pt x="10" y="0"/>
                    <a:pt x="27" y="4"/>
                    <a:pt x="43" y="15"/>
                  </a:cubicBezTo>
                  <a:cubicBezTo>
                    <a:pt x="59" y="26"/>
                    <a:pt x="67" y="40"/>
                    <a:pt x="62" y="47"/>
                  </a:cubicBezTo>
                  <a:cubicBezTo>
                    <a:pt x="58" y="54"/>
                    <a:pt x="41" y="51"/>
                    <a:pt x="25" y="40"/>
                  </a:cubicBezTo>
                  <a:cubicBezTo>
                    <a:pt x="9" y="29"/>
                    <a:pt x="0" y="14"/>
                    <a:pt x="5" y="7"/>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9" name="Freeform 1063">
              <a:extLst>
                <a:ext uri="{FF2B5EF4-FFF2-40B4-BE49-F238E27FC236}">
                  <a16:creationId xmlns:a16="http://schemas.microsoft.com/office/drawing/2014/main" id="{76739E4A-537B-4616-8922-4C997C698E3B}"/>
                </a:ext>
              </a:extLst>
            </p:cNvPr>
            <p:cNvSpPr>
              <a:spLocks/>
            </p:cNvSpPr>
            <p:nvPr/>
          </p:nvSpPr>
          <p:spPr bwMode="auto">
            <a:xfrm>
              <a:off x="6739" y="3206"/>
              <a:ext cx="128" cy="162"/>
            </a:xfrm>
            <a:custGeom>
              <a:avLst/>
              <a:gdLst>
                <a:gd name="T0" fmla="*/ 7 w 54"/>
                <a:gd name="T1" fmla="*/ 63 h 68"/>
                <a:gd name="T2" fmla="*/ 14 w 54"/>
                <a:gd name="T3" fmla="*/ 25 h 68"/>
                <a:gd name="T4" fmla="*/ 46 w 54"/>
                <a:gd name="T5" fmla="*/ 5 h 68"/>
                <a:gd name="T6" fmla="*/ 39 w 54"/>
                <a:gd name="T7" fmla="*/ 43 h 68"/>
                <a:gd name="T8" fmla="*/ 7 w 54"/>
                <a:gd name="T9" fmla="*/ 63 h 68"/>
              </a:gdLst>
              <a:ahLst/>
              <a:cxnLst>
                <a:cxn ang="0">
                  <a:pos x="T0" y="T1"/>
                </a:cxn>
                <a:cxn ang="0">
                  <a:pos x="T2" y="T3"/>
                </a:cxn>
                <a:cxn ang="0">
                  <a:pos x="T4" y="T5"/>
                </a:cxn>
                <a:cxn ang="0">
                  <a:pos x="T6" y="T7"/>
                </a:cxn>
                <a:cxn ang="0">
                  <a:pos x="T8" y="T9"/>
                </a:cxn>
              </a:cxnLst>
              <a:rect l="0" t="0" r="r" b="b"/>
              <a:pathLst>
                <a:path w="54" h="68">
                  <a:moveTo>
                    <a:pt x="7" y="63"/>
                  </a:moveTo>
                  <a:cubicBezTo>
                    <a:pt x="0" y="58"/>
                    <a:pt x="3" y="41"/>
                    <a:pt x="14" y="25"/>
                  </a:cubicBezTo>
                  <a:cubicBezTo>
                    <a:pt x="25" y="9"/>
                    <a:pt x="39" y="0"/>
                    <a:pt x="46" y="5"/>
                  </a:cubicBezTo>
                  <a:cubicBezTo>
                    <a:pt x="54" y="10"/>
                    <a:pt x="50" y="27"/>
                    <a:pt x="39" y="43"/>
                  </a:cubicBezTo>
                  <a:cubicBezTo>
                    <a:pt x="28" y="59"/>
                    <a:pt x="14" y="68"/>
                    <a:pt x="7" y="63"/>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0" name="Freeform 1064">
              <a:extLst>
                <a:ext uri="{FF2B5EF4-FFF2-40B4-BE49-F238E27FC236}">
                  <a16:creationId xmlns:a16="http://schemas.microsoft.com/office/drawing/2014/main" id="{789F52EE-BBE0-4680-8285-13AEE1224953}"/>
                </a:ext>
              </a:extLst>
            </p:cNvPr>
            <p:cNvSpPr>
              <a:spLocks/>
            </p:cNvSpPr>
            <p:nvPr/>
          </p:nvSpPr>
          <p:spPr bwMode="auto">
            <a:xfrm>
              <a:off x="6839" y="3202"/>
              <a:ext cx="159" cy="131"/>
            </a:xfrm>
            <a:custGeom>
              <a:avLst/>
              <a:gdLst>
                <a:gd name="T0" fmla="*/ 62 w 67"/>
                <a:gd name="T1" fmla="*/ 47 h 55"/>
                <a:gd name="T2" fmla="*/ 24 w 67"/>
                <a:gd name="T3" fmla="*/ 40 h 55"/>
                <a:gd name="T4" fmla="*/ 4 w 67"/>
                <a:gd name="T5" fmla="*/ 7 h 55"/>
                <a:gd name="T6" fmla="*/ 42 w 67"/>
                <a:gd name="T7" fmla="*/ 15 h 55"/>
                <a:gd name="T8" fmla="*/ 62 w 67"/>
                <a:gd name="T9" fmla="*/ 47 h 55"/>
              </a:gdLst>
              <a:ahLst/>
              <a:cxnLst>
                <a:cxn ang="0">
                  <a:pos x="T0" y="T1"/>
                </a:cxn>
                <a:cxn ang="0">
                  <a:pos x="T2" y="T3"/>
                </a:cxn>
                <a:cxn ang="0">
                  <a:pos x="T4" y="T5"/>
                </a:cxn>
                <a:cxn ang="0">
                  <a:pos x="T6" y="T7"/>
                </a:cxn>
                <a:cxn ang="0">
                  <a:pos x="T8" y="T9"/>
                </a:cxn>
              </a:cxnLst>
              <a:rect l="0" t="0" r="r" b="b"/>
              <a:pathLst>
                <a:path w="67" h="55">
                  <a:moveTo>
                    <a:pt x="62" y="47"/>
                  </a:moveTo>
                  <a:cubicBezTo>
                    <a:pt x="57" y="55"/>
                    <a:pt x="40" y="51"/>
                    <a:pt x="24" y="40"/>
                  </a:cubicBezTo>
                  <a:cubicBezTo>
                    <a:pt x="8" y="29"/>
                    <a:pt x="0" y="14"/>
                    <a:pt x="4" y="7"/>
                  </a:cubicBezTo>
                  <a:cubicBezTo>
                    <a:pt x="9" y="0"/>
                    <a:pt x="26" y="4"/>
                    <a:pt x="42" y="15"/>
                  </a:cubicBezTo>
                  <a:cubicBezTo>
                    <a:pt x="58" y="26"/>
                    <a:pt x="67" y="40"/>
                    <a:pt x="62" y="47"/>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1" name="Freeform 1065">
              <a:extLst>
                <a:ext uri="{FF2B5EF4-FFF2-40B4-BE49-F238E27FC236}">
                  <a16:creationId xmlns:a16="http://schemas.microsoft.com/office/drawing/2014/main" id="{9E71E217-4014-4B5A-8E51-1B806817AA0B}"/>
                </a:ext>
              </a:extLst>
            </p:cNvPr>
            <p:cNvSpPr>
              <a:spLocks/>
            </p:cNvSpPr>
            <p:nvPr/>
          </p:nvSpPr>
          <p:spPr bwMode="auto">
            <a:xfrm>
              <a:off x="6846" y="3159"/>
              <a:ext cx="172" cy="90"/>
            </a:xfrm>
            <a:custGeom>
              <a:avLst/>
              <a:gdLst>
                <a:gd name="T0" fmla="*/ 70 w 72"/>
                <a:gd name="T1" fmla="*/ 13 h 38"/>
                <a:gd name="T2" fmla="*/ 39 w 72"/>
                <a:gd name="T3" fmla="*/ 35 h 38"/>
                <a:gd name="T4" fmla="*/ 1 w 72"/>
                <a:gd name="T5" fmla="*/ 25 h 38"/>
                <a:gd name="T6" fmla="*/ 33 w 72"/>
                <a:gd name="T7" fmla="*/ 4 h 38"/>
                <a:gd name="T8" fmla="*/ 70 w 72"/>
                <a:gd name="T9" fmla="*/ 13 h 38"/>
              </a:gdLst>
              <a:ahLst/>
              <a:cxnLst>
                <a:cxn ang="0">
                  <a:pos x="T0" y="T1"/>
                </a:cxn>
                <a:cxn ang="0">
                  <a:pos x="T2" y="T3"/>
                </a:cxn>
                <a:cxn ang="0">
                  <a:pos x="T4" y="T5"/>
                </a:cxn>
                <a:cxn ang="0">
                  <a:pos x="T6" y="T7"/>
                </a:cxn>
                <a:cxn ang="0">
                  <a:pos x="T8" y="T9"/>
                </a:cxn>
              </a:cxnLst>
              <a:rect l="0" t="0" r="r" b="b"/>
              <a:pathLst>
                <a:path w="72" h="38">
                  <a:moveTo>
                    <a:pt x="70" y="13"/>
                  </a:moveTo>
                  <a:cubicBezTo>
                    <a:pt x="72" y="22"/>
                    <a:pt x="57" y="31"/>
                    <a:pt x="39" y="35"/>
                  </a:cubicBezTo>
                  <a:cubicBezTo>
                    <a:pt x="20" y="38"/>
                    <a:pt x="3" y="34"/>
                    <a:pt x="1" y="25"/>
                  </a:cubicBezTo>
                  <a:cubicBezTo>
                    <a:pt x="0" y="17"/>
                    <a:pt x="14" y="7"/>
                    <a:pt x="33" y="4"/>
                  </a:cubicBezTo>
                  <a:cubicBezTo>
                    <a:pt x="52" y="0"/>
                    <a:pt x="69" y="5"/>
                    <a:pt x="70" y="13"/>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2" name="Freeform 1066">
              <a:extLst>
                <a:ext uri="{FF2B5EF4-FFF2-40B4-BE49-F238E27FC236}">
                  <a16:creationId xmlns:a16="http://schemas.microsoft.com/office/drawing/2014/main" id="{55DD95CF-4742-4C12-B25B-79AFC232803B}"/>
                </a:ext>
              </a:extLst>
            </p:cNvPr>
            <p:cNvSpPr>
              <a:spLocks/>
            </p:cNvSpPr>
            <p:nvPr/>
          </p:nvSpPr>
          <p:spPr bwMode="auto">
            <a:xfrm>
              <a:off x="6791" y="3052"/>
              <a:ext cx="88" cy="171"/>
            </a:xfrm>
            <a:custGeom>
              <a:avLst/>
              <a:gdLst>
                <a:gd name="T0" fmla="*/ 12 w 37"/>
                <a:gd name="T1" fmla="*/ 1 h 72"/>
                <a:gd name="T2" fmla="*/ 34 w 37"/>
                <a:gd name="T3" fmla="*/ 33 h 72"/>
                <a:gd name="T4" fmla="*/ 24 w 37"/>
                <a:gd name="T5" fmla="*/ 70 h 72"/>
                <a:gd name="T6" fmla="*/ 3 w 37"/>
                <a:gd name="T7" fmla="*/ 39 h 72"/>
                <a:gd name="T8" fmla="*/ 12 w 37"/>
                <a:gd name="T9" fmla="*/ 1 h 72"/>
              </a:gdLst>
              <a:ahLst/>
              <a:cxnLst>
                <a:cxn ang="0">
                  <a:pos x="T0" y="T1"/>
                </a:cxn>
                <a:cxn ang="0">
                  <a:pos x="T2" y="T3"/>
                </a:cxn>
                <a:cxn ang="0">
                  <a:pos x="T4" y="T5"/>
                </a:cxn>
                <a:cxn ang="0">
                  <a:pos x="T6" y="T7"/>
                </a:cxn>
                <a:cxn ang="0">
                  <a:pos x="T8" y="T9"/>
                </a:cxn>
              </a:cxnLst>
              <a:rect l="0" t="0" r="r" b="b"/>
              <a:pathLst>
                <a:path w="37" h="72">
                  <a:moveTo>
                    <a:pt x="12" y="1"/>
                  </a:moveTo>
                  <a:cubicBezTo>
                    <a:pt x="21" y="0"/>
                    <a:pt x="30" y="14"/>
                    <a:pt x="34" y="33"/>
                  </a:cubicBezTo>
                  <a:cubicBezTo>
                    <a:pt x="37" y="52"/>
                    <a:pt x="33" y="69"/>
                    <a:pt x="24" y="70"/>
                  </a:cubicBezTo>
                  <a:cubicBezTo>
                    <a:pt x="16" y="72"/>
                    <a:pt x="6" y="58"/>
                    <a:pt x="3" y="39"/>
                  </a:cubicBezTo>
                  <a:cubicBezTo>
                    <a:pt x="0" y="20"/>
                    <a:pt x="4" y="3"/>
                    <a:pt x="12" y="1"/>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3" name="Freeform 1067">
              <a:extLst>
                <a:ext uri="{FF2B5EF4-FFF2-40B4-BE49-F238E27FC236}">
                  <a16:creationId xmlns:a16="http://schemas.microsoft.com/office/drawing/2014/main" id="{6C616E5C-0563-4FA2-BF01-6A0A052816C2}"/>
                </a:ext>
              </a:extLst>
            </p:cNvPr>
            <p:cNvSpPr>
              <a:spLocks/>
            </p:cNvSpPr>
            <p:nvPr/>
          </p:nvSpPr>
          <p:spPr bwMode="auto">
            <a:xfrm>
              <a:off x="6681" y="3190"/>
              <a:ext cx="172" cy="88"/>
            </a:xfrm>
            <a:custGeom>
              <a:avLst/>
              <a:gdLst>
                <a:gd name="T0" fmla="*/ 2 w 72"/>
                <a:gd name="T1" fmla="*/ 25 h 37"/>
                <a:gd name="T2" fmla="*/ 33 w 72"/>
                <a:gd name="T3" fmla="*/ 3 h 37"/>
                <a:gd name="T4" fmla="*/ 70 w 72"/>
                <a:gd name="T5" fmla="*/ 12 h 37"/>
                <a:gd name="T6" fmla="*/ 39 w 72"/>
                <a:gd name="T7" fmla="*/ 34 h 37"/>
                <a:gd name="T8" fmla="*/ 2 w 72"/>
                <a:gd name="T9" fmla="*/ 25 h 37"/>
              </a:gdLst>
              <a:ahLst/>
              <a:cxnLst>
                <a:cxn ang="0">
                  <a:pos x="T0" y="T1"/>
                </a:cxn>
                <a:cxn ang="0">
                  <a:pos x="T2" y="T3"/>
                </a:cxn>
                <a:cxn ang="0">
                  <a:pos x="T4" y="T5"/>
                </a:cxn>
                <a:cxn ang="0">
                  <a:pos x="T6" y="T7"/>
                </a:cxn>
                <a:cxn ang="0">
                  <a:pos x="T8" y="T9"/>
                </a:cxn>
              </a:cxnLst>
              <a:rect l="0" t="0" r="r" b="b"/>
              <a:pathLst>
                <a:path w="72" h="37">
                  <a:moveTo>
                    <a:pt x="2" y="25"/>
                  </a:moveTo>
                  <a:cubicBezTo>
                    <a:pt x="0" y="16"/>
                    <a:pt x="15" y="7"/>
                    <a:pt x="33" y="3"/>
                  </a:cubicBezTo>
                  <a:cubicBezTo>
                    <a:pt x="52" y="0"/>
                    <a:pt x="69" y="4"/>
                    <a:pt x="70" y="12"/>
                  </a:cubicBezTo>
                  <a:cubicBezTo>
                    <a:pt x="72" y="21"/>
                    <a:pt x="58" y="31"/>
                    <a:pt x="39" y="34"/>
                  </a:cubicBezTo>
                  <a:cubicBezTo>
                    <a:pt x="20" y="37"/>
                    <a:pt x="3" y="33"/>
                    <a:pt x="2" y="25"/>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4" name="Freeform 1068">
              <a:extLst>
                <a:ext uri="{FF2B5EF4-FFF2-40B4-BE49-F238E27FC236}">
                  <a16:creationId xmlns:a16="http://schemas.microsoft.com/office/drawing/2014/main" id="{6272148E-A02E-43D3-8875-184C27F7CD01}"/>
                </a:ext>
              </a:extLst>
            </p:cNvPr>
            <p:cNvSpPr>
              <a:spLocks/>
            </p:cNvSpPr>
            <p:nvPr/>
          </p:nvSpPr>
          <p:spPr bwMode="auto">
            <a:xfrm>
              <a:off x="6820" y="3216"/>
              <a:ext cx="88" cy="172"/>
            </a:xfrm>
            <a:custGeom>
              <a:avLst/>
              <a:gdLst>
                <a:gd name="T0" fmla="*/ 25 w 37"/>
                <a:gd name="T1" fmla="*/ 70 h 72"/>
                <a:gd name="T2" fmla="*/ 3 w 37"/>
                <a:gd name="T3" fmla="*/ 39 h 72"/>
                <a:gd name="T4" fmla="*/ 12 w 37"/>
                <a:gd name="T5" fmla="*/ 1 h 72"/>
                <a:gd name="T6" fmla="*/ 34 w 37"/>
                <a:gd name="T7" fmla="*/ 33 h 72"/>
                <a:gd name="T8" fmla="*/ 25 w 37"/>
                <a:gd name="T9" fmla="*/ 70 h 72"/>
              </a:gdLst>
              <a:ahLst/>
              <a:cxnLst>
                <a:cxn ang="0">
                  <a:pos x="T0" y="T1"/>
                </a:cxn>
                <a:cxn ang="0">
                  <a:pos x="T2" y="T3"/>
                </a:cxn>
                <a:cxn ang="0">
                  <a:pos x="T4" y="T5"/>
                </a:cxn>
                <a:cxn ang="0">
                  <a:pos x="T6" y="T7"/>
                </a:cxn>
                <a:cxn ang="0">
                  <a:pos x="T8" y="T9"/>
                </a:cxn>
              </a:cxnLst>
              <a:rect l="0" t="0" r="r" b="b"/>
              <a:pathLst>
                <a:path w="37" h="72">
                  <a:moveTo>
                    <a:pt x="25" y="70"/>
                  </a:moveTo>
                  <a:cubicBezTo>
                    <a:pt x="16" y="72"/>
                    <a:pt x="7" y="58"/>
                    <a:pt x="3" y="39"/>
                  </a:cubicBezTo>
                  <a:cubicBezTo>
                    <a:pt x="0" y="20"/>
                    <a:pt x="4" y="3"/>
                    <a:pt x="12" y="1"/>
                  </a:cubicBezTo>
                  <a:cubicBezTo>
                    <a:pt x="21" y="0"/>
                    <a:pt x="31" y="14"/>
                    <a:pt x="34" y="33"/>
                  </a:cubicBezTo>
                  <a:cubicBezTo>
                    <a:pt x="37" y="52"/>
                    <a:pt x="33" y="69"/>
                    <a:pt x="25" y="70"/>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5" name="Freeform 1069">
              <a:extLst>
                <a:ext uri="{FF2B5EF4-FFF2-40B4-BE49-F238E27FC236}">
                  <a16:creationId xmlns:a16="http://schemas.microsoft.com/office/drawing/2014/main" id="{96981B20-C976-4CD8-9042-8ABF64542B18}"/>
                </a:ext>
              </a:extLst>
            </p:cNvPr>
            <p:cNvSpPr>
              <a:spLocks/>
            </p:cNvSpPr>
            <p:nvPr/>
          </p:nvSpPr>
          <p:spPr bwMode="auto">
            <a:xfrm>
              <a:off x="6803" y="3173"/>
              <a:ext cx="93" cy="93"/>
            </a:xfrm>
            <a:custGeom>
              <a:avLst/>
              <a:gdLst>
                <a:gd name="T0" fmla="*/ 37 w 39"/>
                <a:gd name="T1" fmla="*/ 16 h 39"/>
                <a:gd name="T2" fmla="*/ 23 w 39"/>
                <a:gd name="T3" fmla="*/ 37 h 39"/>
                <a:gd name="T4" fmla="*/ 2 w 39"/>
                <a:gd name="T5" fmla="*/ 23 h 39"/>
                <a:gd name="T6" fmla="*/ 16 w 39"/>
                <a:gd name="T7" fmla="*/ 2 h 39"/>
                <a:gd name="T8" fmla="*/ 37 w 39"/>
                <a:gd name="T9" fmla="*/ 16 h 39"/>
              </a:gdLst>
              <a:ahLst/>
              <a:cxnLst>
                <a:cxn ang="0">
                  <a:pos x="T0" y="T1"/>
                </a:cxn>
                <a:cxn ang="0">
                  <a:pos x="T2" y="T3"/>
                </a:cxn>
                <a:cxn ang="0">
                  <a:pos x="T4" y="T5"/>
                </a:cxn>
                <a:cxn ang="0">
                  <a:pos x="T6" y="T7"/>
                </a:cxn>
                <a:cxn ang="0">
                  <a:pos x="T8" y="T9"/>
                </a:cxn>
              </a:cxnLst>
              <a:rect l="0" t="0" r="r" b="b"/>
              <a:pathLst>
                <a:path w="39" h="39">
                  <a:moveTo>
                    <a:pt x="37" y="16"/>
                  </a:moveTo>
                  <a:cubicBezTo>
                    <a:pt x="39" y="26"/>
                    <a:pt x="32" y="35"/>
                    <a:pt x="23" y="37"/>
                  </a:cubicBezTo>
                  <a:cubicBezTo>
                    <a:pt x="13" y="39"/>
                    <a:pt x="4" y="32"/>
                    <a:pt x="2" y="23"/>
                  </a:cubicBezTo>
                  <a:cubicBezTo>
                    <a:pt x="0" y="13"/>
                    <a:pt x="7" y="3"/>
                    <a:pt x="16" y="2"/>
                  </a:cubicBezTo>
                  <a:cubicBezTo>
                    <a:pt x="26" y="0"/>
                    <a:pt x="35" y="6"/>
                    <a:pt x="37" y="16"/>
                  </a:cubicBezTo>
                  <a:close/>
                </a:path>
              </a:pathLst>
            </a:custGeom>
            <a:solidFill>
              <a:srgbClr val="B843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6" name="Freeform 1070">
              <a:extLst>
                <a:ext uri="{FF2B5EF4-FFF2-40B4-BE49-F238E27FC236}">
                  <a16:creationId xmlns:a16="http://schemas.microsoft.com/office/drawing/2014/main" id="{E69C4171-F081-47AE-B5DA-C3274AC6A87C}"/>
                </a:ext>
              </a:extLst>
            </p:cNvPr>
            <p:cNvSpPr>
              <a:spLocks/>
            </p:cNvSpPr>
            <p:nvPr/>
          </p:nvSpPr>
          <p:spPr bwMode="auto">
            <a:xfrm>
              <a:off x="7058" y="3473"/>
              <a:ext cx="76" cy="167"/>
            </a:xfrm>
            <a:custGeom>
              <a:avLst/>
              <a:gdLst>
                <a:gd name="T0" fmla="*/ 15 w 32"/>
                <a:gd name="T1" fmla="*/ 0 h 70"/>
                <a:gd name="T2" fmla="*/ 31 w 32"/>
                <a:gd name="T3" fmla="*/ 35 h 70"/>
                <a:gd name="T4" fmla="*/ 17 w 32"/>
                <a:gd name="T5" fmla="*/ 70 h 70"/>
                <a:gd name="T6" fmla="*/ 0 w 32"/>
                <a:gd name="T7" fmla="*/ 36 h 70"/>
                <a:gd name="T8" fmla="*/ 15 w 32"/>
                <a:gd name="T9" fmla="*/ 0 h 70"/>
              </a:gdLst>
              <a:ahLst/>
              <a:cxnLst>
                <a:cxn ang="0">
                  <a:pos x="T0" y="T1"/>
                </a:cxn>
                <a:cxn ang="0">
                  <a:pos x="T2" y="T3"/>
                </a:cxn>
                <a:cxn ang="0">
                  <a:pos x="T4" y="T5"/>
                </a:cxn>
                <a:cxn ang="0">
                  <a:pos x="T6" y="T7"/>
                </a:cxn>
                <a:cxn ang="0">
                  <a:pos x="T8" y="T9"/>
                </a:cxn>
              </a:cxnLst>
              <a:rect l="0" t="0" r="r" b="b"/>
              <a:pathLst>
                <a:path w="32" h="70">
                  <a:moveTo>
                    <a:pt x="15" y="0"/>
                  </a:moveTo>
                  <a:cubicBezTo>
                    <a:pt x="23" y="0"/>
                    <a:pt x="31" y="15"/>
                    <a:pt x="31" y="35"/>
                  </a:cubicBezTo>
                  <a:cubicBezTo>
                    <a:pt x="32" y="54"/>
                    <a:pt x="26" y="70"/>
                    <a:pt x="17" y="70"/>
                  </a:cubicBezTo>
                  <a:cubicBezTo>
                    <a:pt x="9" y="70"/>
                    <a:pt x="1" y="55"/>
                    <a:pt x="0" y="36"/>
                  </a:cubicBezTo>
                  <a:cubicBezTo>
                    <a:pt x="0" y="17"/>
                    <a:pt x="6" y="1"/>
                    <a:pt x="15" y="0"/>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7" name="Freeform 1071">
              <a:extLst>
                <a:ext uri="{FF2B5EF4-FFF2-40B4-BE49-F238E27FC236}">
                  <a16:creationId xmlns:a16="http://schemas.microsoft.com/office/drawing/2014/main" id="{4ADA1559-0644-4160-A2DD-E498717D90F0}"/>
                </a:ext>
              </a:extLst>
            </p:cNvPr>
            <p:cNvSpPr>
              <a:spLocks/>
            </p:cNvSpPr>
            <p:nvPr/>
          </p:nvSpPr>
          <p:spPr bwMode="auto">
            <a:xfrm>
              <a:off x="6932" y="3604"/>
              <a:ext cx="169" cy="79"/>
            </a:xfrm>
            <a:custGeom>
              <a:avLst/>
              <a:gdLst>
                <a:gd name="T0" fmla="*/ 0 w 71"/>
                <a:gd name="T1" fmla="*/ 18 h 33"/>
                <a:gd name="T2" fmla="*/ 35 w 71"/>
                <a:gd name="T3" fmla="*/ 1 h 33"/>
                <a:gd name="T4" fmla="*/ 70 w 71"/>
                <a:gd name="T5" fmla="*/ 15 h 33"/>
                <a:gd name="T6" fmla="*/ 36 w 71"/>
                <a:gd name="T7" fmla="*/ 32 h 33"/>
                <a:gd name="T8" fmla="*/ 0 w 71"/>
                <a:gd name="T9" fmla="*/ 18 h 33"/>
              </a:gdLst>
              <a:ahLst/>
              <a:cxnLst>
                <a:cxn ang="0">
                  <a:pos x="T0" y="T1"/>
                </a:cxn>
                <a:cxn ang="0">
                  <a:pos x="T2" y="T3"/>
                </a:cxn>
                <a:cxn ang="0">
                  <a:pos x="T4" y="T5"/>
                </a:cxn>
                <a:cxn ang="0">
                  <a:pos x="T6" y="T7"/>
                </a:cxn>
                <a:cxn ang="0">
                  <a:pos x="T8" y="T9"/>
                </a:cxn>
              </a:cxnLst>
              <a:rect l="0" t="0" r="r" b="b"/>
              <a:pathLst>
                <a:path w="71" h="33">
                  <a:moveTo>
                    <a:pt x="0" y="18"/>
                  </a:moveTo>
                  <a:cubicBezTo>
                    <a:pt x="0" y="9"/>
                    <a:pt x="15" y="1"/>
                    <a:pt x="35" y="1"/>
                  </a:cubicBezTo>
                  <a:cubicBezTo>
                    <a:pt x="54" y="0"/>
                    <a:pt x="70" y="7"/>
                    <a:pt x="70" y="15"/>
                  </a:cubicBezTo>
                  <a:cubicBezTo>
                    <a:pt x="71" y="24"/>
                    <a:pt x="55" y="31"/>
                    <a:pt x="36" y="32"/>
                  </a:cubicBezTo>
                  <a:cubicBezTo>
                    <a:pt x="17" y="33"/>
                    <a:pt x="1" y="26"/>
                    <a:pt x="0" y="18"/>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8" name="Freeform 1072">
              <a:extLst>
                <a:ext uri="{FF2B5EF4-FFF2-40B4-BE49-F238E27FC236}">
                  <a16:creationId xmlns:a16="http://schemas.microsoft.com/office/drawing/2014/main" id="{D0994AA3-6FB4-4424-B08D-B30EBBB4CF6E}"/>
                </a:ext>
              </a:extLst>
            </p:cNvPr>
            <p:cNvSpPr>
              <a:spLocks/>
            </p:cNvSpPr>
            <p:nvPr/>
          </p:nvSpPr>
          <p:spPr bwMode="auto">
            <a:xfrm>
              <a:off x="7063" y="3640"/>
              <a:ext cx="79" cy="167"/>
            </a:xfrm>
            <a:custGeom>
              <a:avLst/>
              <a:gdLst>
                <a:gd name="T0" fmla="*/ 18 w 33"/>
                <a:gd name="T1" fmla="*/ 70 h 70"/>
                <a:gd name="T2" fmla="*/ 1 w 33"/>
                <a:gd name="T3" fmla="*/ 36 h 70"/>
                <a:gd name="T4" fmla="*/ 15 w 33"/>
                <a:gd name="T5" fmla="*/ 0 h 70"/>
                <a:gd name="T6" fmla="*/ 32 w 33"/>
                <a:gd name="T7" fmla="*/ 35 h 70"/>
                <a:gd name="T8" fmla="*/ 18 w 33"/>
                <a:gd name="T9" fmla="*/ 70 h 70"/>
              </a:gdLst>
              <a:ahLst/>
              <a:cxnLst>
                <a:cxn ang="0">
                  <a:pos x="T0" y="T1"/>
                </a:cxn>
                <a:cxn ang="0">
                  <a:pos x="T2" y="T3"/>
                </a:cxn>
                <a:cxn ang="0">
                  <a:pos x="T4" y="T5"/>
                </a:cxn>
                <a:cxn ang="0">
                  <a:pos x="T6" y="T7"/>
                </a:cxn>
                <a:cxn ang="0">
                  <a:pos x="T8" y="T9"/>
                </a:cxn>
              </a:cxnLst>
              <a:rect l="0" t="0" r="r" b="b"/>
              <a:pathLst>
                <a:path w="33" h="70">
                  <a:moveTo>
                    <a:pt x="18" y="70"/>
                  </a:moveTo>
                  <a:cubicBezTo>
                    <a:pt x="9" y="70"/>
                    <a:pt x="2" y="55"/>
                    <a:pt x="1" y="36"/>
                  </a:cubicBezTo>
                  <a:cubicBezTo>
                    <a:pt x="0" y="16"/>
                    <a:pt x="7" y="0"/>
                    <a:pt x="15" y="0"/>
                  </a:cubicBezTo>
                  <a:cubicBezTo>
                    <a:pt x="24" y="0"/>
                    <a:pt x="31" y="15"/>
                    <a:pt x="32" y="35"/>
                  </a:cubicBezTo>
                  <a:cubicBezTo>
                    <a:pt x="33" y="54"/>
                    <a:pt x="27" y="70"/>
                    <a:pt x="18" y="70"/>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9" name="Freeform 1073">
              <a:extLst>
                <a:ext uri="{FF2B5EF4-FFF2-40B4-BE49-F238E27FC236}">
                  <a16:creationId xmlns:a16="http://schemas.microsoft.com/office/drawing/2014/main" id="{FAC61504-472A-46E2-A7D4-7DC6404659D8}"/>
                </a:ext>
              </a:extLst>
            </p:cNvPr>
            <p:cNvSpPr>
              <a:spLocks/>
            </p:cNvSpPr>
            <p:nvPr/>
          </p:nvSpPr>
          <p:spPr bwMode="auto">
            <a:xfrm>
              <a:off x="7099" y="3602"/>
              <a:ext cx="167" cy="76"/>
            </a:xfrm>
            <a:custGeom>
              <a:avLst/>
              <a:gdLst>
                <a:gd name="T0" fmla="*/ 69 w 70"/>
                <a:gd name="T1" fmla="*/ 15 h 32"/>
                <a:gd name="T2" fmla="*/ 35 w 70"/>
                <a:gd name="T3" fmla="*/ 31 h 32"/>
                <a:gd name="T4" fmla="*/ 1 w 70"/>
                <a:gd name="T5" fmla="*/ 17 h 32"/>
                <a:gd name="T6" fmla="*/ 34 w 70"/>
                <a:gd name="T7" fmla="*/ 1 h 32"/>
                <a:gd name="T8" fmla="*/ 69 w 70"/>
                <a:gd name="T9" fmla="*/ 15 h 32"/>
              </a:gdLst>
              <a:ahLst/>
              <a:cxnLst>
                <a:cxn ang="0">
                  <a:pos x="T0" y="T1"/>
                </a:cxn>
                <a:cxn ang="0">
                  <a:pos x="T2" y="T3"/>
                </a:cxn>
                <a:cxn ang="0">
                  <a:pos x="T4" y="T5"/>
                </a:cxn>
                <a:cxn ang="0">
                  <a:pos x="T6" y="T7"/>
                </a:cxn>
                <a:cxn ang="0">
                  <a:pos x="T8" y="T9"/>
                </a:cxn>
              </a:cxnLst>
              <a:rect l="0" t="0" r="r" b="b"/>
              <a:pathLst>
                <a:path w="70" h="32">
                  <a:moveTo>
                    <a:pt x="69" y="15"/>
                  </a:moveTo>
                  <a:cubicBezTo>
                    <a:pt x="70" y="23"/>
                    <a:pt x="54" y="31"/>
                    <a:pt x="35" y="31"/>
                  </a:cubicBezTo>
                  <a:cubicBezTo>
                    <a:pt x="17" y="32"/>
                    <a:pt x="1" y="26"/>
                    <a:pt x="1" y="17"/>
                  </a:cubicBezTo>
                  <a:cubicBezTo>
                    <a:pt x="0" y="9"/>
                    <a:pt x="15" y="1"/>
                    <a:pt x="34" y="1"/>
                  </a:cubicBezTo>
                  <a:cubicBezTo>
                    <a:pt x="53" y="0"/>
                    <a:pt x="69" y="6"/>
                    <a:pt x="69" y="15"/>
                  </a:cubicBezTo>
                  <a:close/>
                </a:path>
              </a:pathLst>
            </a:custGeom>
            <a:solidFill>
              <a:srgbClr val="FBA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0" name="Freeform 1074">
              <a:extLst>
                <a:ext uri="{FF2B5EF4-FFF2-40B4-BE49-F238E27FC236}">
                  <a16:creationId xmlns:a16="http://schemas.microsoft.com/office/drawing/2014/main" id="{86100417-74B2-414C-B4C0-195473012616}"/>
                </a:ext>
              </a:extLst>
            </p:cNvPr>
            <p:cNvSpPr>
              <a:spLocks/>
            </p:cNvSpPr>
            <p:nvPr/>
          </p:nvSpPr>
          <p:spPr bwMode="auto">
            <a:xfrm>
              <a:off x="7084" y="3509"/>
              <a:ext cx="141" cy="148"/>
            </a:xfrm>
            <a:custGeom>
              <a:avLst/>
              <a:gdLst>
                <a:gd name="T0" fmla="*/ 53 w 59"/>
                <a:gd name="T1" fmla="*/ 6 h 62"/>
                <a:gd name="T2" fmla="*/ 41 w 59"/>
                <a:gd name="T3" fmla="*/ 41 h 62"/>
                <a:gd name="T4" fmla="*/ 7 w 59"/>
                <a:gd name="T5" fmla="*/ 56 h 62"/>
                <a:gd name="T6" fmla="*/ 19 w 59"/>
                <a:gd name="T7" fmla="*/ 20 h 62"/>
                <a:gd name="T8" fmla="*/ 53 w 59"/>
                <a:gd name="T9" fmla="*/ 6 h 62"/>
              </a:gdLst>
              <a:ahLst/>
              <a:cxnLst>
                <a:cxn ang="0">
                  <a:pos x="T0" y="T1"/>
                </a:cxn>
                <a:cxn ang="0">
                  <a:pos x="T2" y="T3"/>
                </a:cxn>
                <a:cxn ang="0">
                  <a:pos x="T4" y="T5"/>
                </a:cxn>
                <a:cxn ang="0">
                  <a:pos x="T6" y="T7"/>
                </a:cxn>
                <a:cxn ang="0">
                  <a:pos x="T8" y="T9"/>
                </a:cxn>
              </a:cxnLst>
              <a:rect l="0" t="0" r="r" b="b"/>
              <a:pathLst>
                <a:path w="59" h="62">
                  <a:moveTo>
                    <a:pt x="53" y="6"/>
                  </a:moveTo>
                  <a:cubicBezTo>
                    <a:pt x="59" y="12"/>
                    <a:pt x="54" y="28"/>
                    <a:pt x="41" y="41"/>
                  </a:cubicBezTo>
                  <a:cubicBezTo>
                    <a:pt x="28" y="55"/>
                    <a:pt x="13" y="62"/>
                    <a:pt x="7" y="56"/>
                  </a:cubicBezTo>
                  <a:cubicBezTo>
                    <a:pt x="0" y="50"/>
                    <a:pt x="6" y="34"/>
                    <a:pt x="19" y="20"/>
                  </a:cubicBezTo>
                  <a:cubicBezTo>
                    <a:pt x="31" y="7"/>
                    <a:pt x="47" y="0"/>
                    <a:pt x="53"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1" name="Freeform 1075">
              <a:extLst>
                <a:ext uri="{FF2B5EF4-FFF2-40B4-BE49-F238E27FC236}">
                  <a16:creationId xmlns:a16="http://schemas.microsoft.com/office/drawing/2014/main" id="{B940178D-F3B6-4D45-B1B6-3C7BFE3B8039}"/>
                </a:ext>
              </a:extLst>
            </p:cNvPr>
            <p:cNvSpPr>
              <a:spLocks/>
            </p:cNvSpPr>
            <p:nvPr/>
          </p:nvSpPr>
          <p:spPr bwMode="auto">
            <a:xfrm>
              <a:off x="6963" y="3511"/>
              <a:ext cx="150" cy="143"/>
            </a:xfrm>
            <a:custGeom>
              <a:avLst/>
              <a:gdLst>
                <a:gd name="T0" fmla="*/ 6 w 63"/>
                <a:gd name="T1" fmla="*/ 6 h 60"/>
                <a:gd name="T2" fmla="*/ 42 w 63"/>
                <a:gd name="T3" fmla="*/ 19 h 60"/>
                <a:gd name="T4" fmla="*/ 57 w 63"/>
                <a:gd name="T5" fmla="*/ 54 h 60"/>
                <a:gd name="T6" fmla="*/ 21 w 63"/>
                <a:gd name="T7" fmla="*/ 42 h 60"/>
                <a:gd name="T8" fmla="*/ 6 w 63"/>
                <a:gd name="T9" fmla="*/ 6 h 60"/>
              </a:gdLst>
              <a:ahLst/>
              <a:cxnLst>
                <a:cxn ang="0">
                  <a:pos x="T0" y="T1"/>
                </a:cxn>
                <a:cxn ang="0">
                  <a:pos x="T2" y="T3"/>
                </a:cxn>
                <a:cxn ang="0">
                  <a:pos x="T4" y="T5"/>
                </a:cxn>
                <a:cxn ang="0">
                  <a:pos x="T6" y="T7"/>
                </a:cxn>
                <a:cxn ang="0">
                  <a:pos x="T8" y="T9"/>
                </a:cxn>
              </a:cxnLst>
              <a:rect l="0" t="0" r="r" b="b"/>
              <a:pathLst>
                <a:path w="63" h="60">
                  <a:moveTo>
                    <a:pt x="6" y="6"/>
                  </a:moveTo>
                  <a:cubicBezTo>
                    <a:pt x="12" y="0"/>
                    <a:pt x="28" y="6"/>
                    <a:pt x="42" y="19"/>
                  </a:cubicBezTo>
                  <a:cubicBezTo>
                    <a:pt x="56" y="32"/>
                    <a:pt x="63" y="48"/>
                    <a:pt x="57" y="54"/>
                  </a:cubicBezTo>
                  <a:cubicBezTo>
                    <a:pt x="51" y="60"/>
                    <a:pt x="35" y="55"/>
                    <a:pt x="21" y="42"/>
                  </a:cubicBezTo>
                  <a:cubicBezTo>
                    <a:pt x="7" y="29"/>
                    <a:pt x="0" y="13"/>
                    <a:pt x="6" y="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2" name="Freeform 1076">
              <a:extLst>
                <a:ext uri="{FF2B5EF4-FFF2-40B4-BE49-F238E27FC236}">
                  <a16:creationId xmlns:a16="http://schemas.microsoft.com/office/drawing/2014/main" id="{8A4F549B-814E-40A3-904E-F0BC3D680A73}"/>
                </a:ext>
              </a:extLst>
            </p:cNvPr>
            <p:cNvSpPr>
              <a:spLocks/>
            </p:cNvSpPr>
            <p:nvPr/>
          </p:nvSpPr>
          <p:spPr bwMode="auto">
            <a:xfrm>
              <a:off x="6975" y="3628"/>
              <a:ext cx="140" cy="148"/>
            </a:xfrm>
            <a:custGeom>
              <a:avLst/>
              <a:gdLst>
                <a:gd name="T0" fmla="*/ 6 w 59"/>
                <a:gd name="T1" fmla="*/ 56 h 62"/>
                <a:gd name="T2" fmla="*/ 18 w 59"/>
                <a:gd name="T3" fmla="*/ 21 h 62"/>
                <a:gd name="T4" fmla="*/ 53 w 59"/>
                <a:gd name="T5" fmla="*/ 6 h 62"/>
                <a:gd name="T6" fmla="*/ 40 w 59"/>
                <a:gd name="T7" fmla="*/ 42 h 62"/>
                <a:gd name="T8" fmla="*/ 6 w 59"/>
                <a:gd name="T9" fmla="*/ 56 h 62"/>
              </a:gdLst>
              <a:ahLst/>
              <a:cxnLst>
                <a:cxn ang="0">
                  <a:pos x="T0" y="T1"/>
                </a:cxn>
                <a:cxn ang="0">
                  <a:pos x="T2" y="T3"/>
                </a:cxn>
                <a:cxn ang="0">
                  <a:pos x="T4" y="T5"/>
                </a:cxn>
                <a:cxn ang="0">
                  <a:pos x="T6" y="T7"/>
                </a:cxn>
                <a:cxn ang="0">
                  <a:pos x="T8" y="T9"/>
                </a:cxn>
              </a:cxnLst>
              <a:rect l="0" t="0" r="r" b="b"/>
              <a:pathLst>
                <a:path w="59" h="62">
                  <a:moveTo>
                    <a:pt x="6" y="56"/>
                  </a:moveTo>
                  <a:cubicBezTo>
                    <a:pt x="0" y="50"/>
                    <a:pt x="5" y="35"/>
                    <a:pt x="18" y="21"/>
                  </a:cubicBezTo>
                  <a:cubicBezTo>
                    <a:pt x="31" y="7"/>
                    <a:pt x="46" y="0"/>
                    <a:pt x="53" y="6"/>
                  </a:cubicBezTo>
                  <a:cubicBezTo>
                    <a:pt x="59" y="12"/>
                    <a:pt x="53" y="28"/>
                    <a:pt x="40" y="42"/>
                  </a:cubicBezTo>
                  <a:cubicBezTo>
                    <a:pt x="28" y="56"/>
                    <a:pt x="12" y="62"/>
                    <a:pt x="6" y="56"/>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3" name="Freeform 1077">
              <a:extLst>
                <a:ext uri="{FF2B5EF4-FFF2-40B4-BE49-F238E27FC236}">
                  <a16:creationId xmlns:a16="http://schemas.microsoft.com/office/drawing/2014/main" id="{23934035-80C6-4230-ABC4-B47AF830CA04}"/>
                </a:ext>
              </a:extLst>
            </p:cNvPr>
            <p:cNvSpPr>
              <a:spLocks/>
            </p:cNvSpPr>
            <p:nvPr/>
          </p:nvSpPr>
          <p:spPr bwMode="auto">
            <a:xfrm>
              <a:off x="7087" y="3628"/>
              <a:ext cx="148" cy="141"/>
            </a:xfrm>
            <a:custGeom>
              <a:avLst/>
              <a:gdLst>
                <a:gd name="T0" fmla="*/ 56 w 62"/>
                <a:gd name="T1" fmla="*/ 53 h 59"/>
                <a:gd name="T2" fmla="*/ 20 w 62"/>
                <a:gd name="T3" fmla="*/ 41 h 59"/>
                <a:gd name="T4" fmla="*/ 6 w 62"/>
                <a:gd name="T5" fmla="*/ 6 h 59"/>
                <a:gd name="T6" fmla="*/ 41 w 62"/>
                <a:gd name="T7" fmla="*/ 18 h 59"/>
                <a:gd name="T8" fmla="*/ 56 w 62"/>
                <a:gd name="T9" fmla="*/ 53 h 59"/>
              </a:gdLst>
              <a:ahLst/>
              <a:cxnLst>
                <a:cxn ang="0">
                  <a:pos x="T0" y="T1"/>
                </a:cxn>
                <a:cxn ang="0">
                  <a:pos x="T2" y="T3"/>
                </a:cxn>
                <a:cxn ang="0">
                  <a:pos x="T4" y="T5"/>
                </a:cxn>
                <a:cxn ang="0">
                  <a:pos x="T6" y="T7"/>
                </a:cxn>
                <a:cxn ang="0">
                  <a:pos x="T8" y="T9"/>
                </a:cxn>
              </a:cxnLst>
              <a:rect l="0" t="0" r="r" b="b"/>
              <a:pathLst>
                <a:path w="62" h="59">
                  <a:moveTo>
                    <a:pt x="56" y="53"/>
                  </a:moveTo>
                  <a:cubicBezTo>
                    <a:pt x="50" y="59"/>
                    <a:pt x="34" y="54"/>
                    <a:pt x="20" y="41"/>
                  </a:cubicBezTo>
                  <a:cubicBezTo>
                    <a:pt x="6" y="28"/>
                    <a:pt x="0" y="12"/>
                    <a:pt x="6" y="6"/>
                  </a:cubicBezTo>
                  <a:cubicBezTo>
                    <a:pt x="11" y="0"/>
                    <a:pt x="27" y="5"/>
                    <a:pt x="41" y="18"/>
                  </a:cubicBezTo>
                  <a:cubicBezTo>
                    <a:pt x="55" y="31"/>
                    <a:pt x="62" y="47"/>
                    <a:pt x="56" y="53"/>
                  </a:cubicBezTo>
                  <a:close/>
                </a:path>
              </a:pathLst>
            </a:custGeom>
            <a:solidFill>
              <a:srgbClr val="FBB4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4" name="Freeform 1078">
              <a:extLst>
                <a:ext uri="{FF2B5EF4-FFF2-40B4-BE49-F238E27FC236}">
                  <a16:creationId xmlns:a16="http://schemas.microsoft.com/office/drawing/2014/main" id="{52157918-3E53-4FC5-B44C-6D818C8259BA}"/>
                </a:ext>
              </a:extLst>
            </p:cNvPr>
            <p:cNvSpPr>
              <a:spLocks/>
            </p:cNvSpPr>
            <p:nvPr/>
          </p:nvSpPr>
          <p:spPr bwMode="auto">
            <a:xfrm>
              <a:off x="7051" y="3592"/>
              <a:ext cx="95" cy="96"/>
            </a:xfrm>
            <a:custGeom>
              <a:avLst/>
              <a:gdLst>
                <a:gd name="T0" fmla="*/ 32 w 40"/>
                <a:gd name="T1" fmla="*/ 7 h 40"/>
                <a:gd name="T2" fmla="*/ 33 w 40"/>
                <a:gd name="T3" fmla="*/ 32 h 40"/>
                <a:gd name="T4" fmla="*/ 8 w 40"/>
                <a:gd name="T5" fmla="*/ 33 h 40"/>
                <a:gd name="T6" fmla="*/ 7 w 40"/>
                <a:gd name="T7" fmla="*/ 8 h 40"/>
                <a:gd name="T8" fmla="*/ 32 w 40"/>
                <a:gd name="T9" fmla="*/ 7 h 40"/>
              </a:gdLst>
              <a:ahLst/>
              <a:cxnLst>
                <a:cxn ang="0">
                  <a:pos x="T0" y="T1"/>
                </a:cxn>
                <a:cxn ang="0">
                  <a:pos x="T2" y="T3"/>
                </a:cxn>
                <a:cxn ang="0">
                  <a:pos x="T4" y="T5"/>
                </a:cxn>
                <a:cxn ang="0">
                  <a:pos x="T6" y="T7"/>
                </a:cxn>
                <a:cxn ang="0">
                  <a:pos x="T8" y="T9"/>
                </a:cxn>
              </a:cxnLst>
              <a:rect l="0" t="0" r="r" b="b"/>
              <a:pathLst>
                <a:path w="40" h="40">
                  <a:moveTo>
                    <a:pt x="32" y="7"/>
                  </a:moveTo>
                  <a:cubicBezTo>
                    <a:pt x="40" y="14"/>
                    <a:pt x="40" y="25"/>
                    <a:pt x="33" y="32"/>
                  </a:cubicBezTo>
                  <a:cubicBezTo>
                    <a:pt x="27" y="40"/>
                    <a:pt x="15" y="40"/>
                    <a:pt x="8" y="33"/>
                  </a:cubicBezTo>
                  <a:cubicBezTo>
                    <a:pt x="1" y="26"/>
                    <a:pt x="0" y="15"/>
                    <a:pt x="7" y="8"/>
                  </a:cubicBezTo>
                  <a:cubicBezTo>
                    <a:pt x="14" y="1"/>
                    <a:pt x="25" y="0"/>
                    <a:pt x="32" y="7"/>
                  </a:cubicBezTo>
                  <a:close/>
                </a:path>
              </a:pathLst>
            </a:custGeom>
            <a:solidFill>
              <a:srgbClr val="B843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974581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1">
            <a:extLst>
              <a:ext uri="{FF2B5EF4-FFF2-40B4-BE49-F238E27FC236}">
                <a16:creationId xmlns:a16="http://schemas.microsoft.com/office/drawing/2014/main" id="{5F2E0EB8-50A6-44BF-8129-7499F9CDE701}"/>
              </a:ext>
            </a:extLst>
          </p:cNvPr>
          <p:cNvGrpSpPr>
            <a:grpSpLocks noChangeAspect="1"/>
          </p:cNvGrpSpPr>
          <p:nvPr/>
        </p:nvGrpSpPr>
        <p:grpSpPr bwMode="auto">
          <a:xfrm>
            <a:off x="5720243" y="1384757"/>
            <a:ext cx="1489074" cy="2471738"/>
            <a:chOff x="3533" y="768"/>
            <a:chExt cx="938" cy="1557"/>
          </a:xfrm>
        </p:grpSpPr>
        <p:sp>
          <p:nvSpPr>
            <p:cNvPr id="19" name="Freeform 12">
              <a:extLst>
                <a:ext uri="{FF2B5EF4-FFF2-40B4-BE49-F238E27FC236}">
                  <a16:creationId xmlns:a16="http://schemas.microsoft.com/office/drawing/2014/main" id="{D4B3596C-A715-481C-8297-5A2F37F45673}"/>
                </a:ext>
              </a:extLst>
            </p:cNvPr>
            <p:cNvSpPr>
              <a:spLocks/>
            </p:cNvSpPr>
            <p:nvPr/>
          </p:nvSpPr>
          <p:spPr bwMode="auto">
            <a:xfrm>
              <a:off x="3808" y="1387"/>
              <a:ext cx="536" cy="267"/>
            </a:xfrm>
            <a:custGeom>
              <a:avLst/>
              <a:gdLst>
                <a:gd name="T0" fmla="*/ 209 w 224"/>
                <a:gd name="T1" fmla="*/ 85 h 112"/>
                <a:gd name="T2" fmla="*/ 126 w 224"/>
                <a:gd name="T3" fmla="*/ 108 h 112"/>
                <a:gd name="T4" fmla="*/ 41 w 224"/>
                <a:gd name="T5" fmla="*/ 100 h 112"/>
                <a:gd name="T6" fmla="*/ 24 w 224"/>
                <a:gd name="T7" fmla="*/ 5 h 112"/>
                <a:gd name="T8" fmla="*/ 60 w 224"/>
                <a:gd name="T9" fmla="*/ 7 h 112"/>
                <a:gd name="T10" fmla="*/ 224 w 224"/>
                <a:gd name="T11" fmla="*/ 21 h 112"/>
                <a:gd name="T12" fmla="*/ 209 w 224"/>
                <a:gd name="T13" fmla="*/ 85 h 112"/>
              </a:gdLst>
              <a:ahLst/>
              <a:cxnLst>
                <a:cxn ang="0">
                  <a:pos x="T0" y="T1"/>
                </a:cxn>
                <a:cxn ang="0">
                  <a:pos x="T2" y="T3"/>
                </a:cxn>
                <a:cxn ang="0">
                  <a:pos x="T4" y="T5"/>
                </a:cxn>
                <a:cxn ang="0">
                  <a:pos x="T6" y="T7"/>
                </a:cxn>
                <a:cxn ang="0">
                  <a:pos x="T8" y="T9"/>
                </a:cxn>
                <a:cxn ang="0">
                  <a:pos x="T10" y="T11"/>
                </a:cxn>
                <a:cxn ang="0">
                  <a:pos x="T12" y="T13"/>
                </a:cxn>
              </a:cxnLst>
              <a:rect l="0" t="0" r="r" b="b"/>
              <a:pathLst>
                <a:path w="224" h="112">
                  <a:moveTo>
                    <a:pt x="209" y="85"/>
                  </a:moveTo>
                  <a:cubicBezTo>
                    <a:pt x="192" y="111"/>
                    <a:pt x="151" y="112"/>
                    <a:pt x="126" y="108"/>
                  </a:cubicBezTo>
                  <a:cubicBezTo>
                    <a:pt x="91" y="102"/>
                    <a:pt x="58" y="78"/>
                    <a:pt x="41" y="100"/>
                  </a:cubicBezTo>
                  <a:cubicBezTo>
                    <a:pt x="41" y="100"/>
                    <a:pt x="0" y="26"/>
                    <a:pt x="24" y="5"/>
                  </a:cubicBezTo>
                  <a:cubicBezTo>
                    <a:pt x="24" y="5"/>
                    <a:pt x="39" y="0"/>
                    <a:pt x="60" y="7"/>
                  </a:cubicBezTo>
                  <a:cubicBezTo>
                    <a:pt x="131" y="31"/>
                    <a:pt x="199" y="48"/>
                    <a:pt x="224" y="21"/>
                  </a:cubicBezTo>
                  <a:cubicBezTo>
                    <a:pt x="224" y="21"/>
                    <a:pt x="222" y="56"/>
                    <a:pt x="209" y="85"/>
                  </a:cubicBezTo>
                  <a:close/>
                </a:path>
              </a:pathLst>
            </a:custGeom>
            <a:solidFill>
              <a:srgbClr val="CA5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3">
              <a:extLst>
                <a:ext uri="{FF2B5EF4-FFF2-40B4-BE49-F238E27FC236}">
                  <a16:creationId xmlns:a16="http://schemas.microsoft.com/office/drawing/2014/main" id="{8CDB8830-283F-49C2-BB58-8A431FEF26C8}"/>
                </a:ext>
              </a:extLst>
            </p:cNvPr>
            <p:cNvSpPr>
              <a:spLocks/>
            </p:cNvSpPr>
            <p:nvPr/>
          </p:nvSpPr>
          <p:spPr bwMode="auto">
            <a:xfrm>
              <a:off x="3533" y="2085"/>
              <a:ext cx="543" cy="240"/>
            </a:xfrm>
            <a:custGeom>
              <a:avLst/>
              <a:gdLst>
                <a:gd name="T0" fmla="*/ 213 w 227"/>
                <a:gd name="T1" fmla="*/ 62 h 101"/>
                <a:gd name="T2" fmla="*/ 151 w 227"/>
                <a:gd name="T3" fmla="*/ 99 h 101"/>
                <a:gd name="T4" fmla="*/ 0 w 227"/>
                <a:gd name="T5" fmla="*/ 79 h 101"/>
                <a:gd name="T6" fmla="*/ 17 w 227"/>
                <a:gd name="T7" fmla="*/ 0 h 101"/>
                <a:gd name="T8" fmla="*/ 90 w 227"/>
                <a:gd name="T9" fmla="*/ 12 h 101"/>
                <a:gd name="T10" fmla="*/ 221 w 227"/>
                <a:gd name="T11" fmla="*/ 2 h 101"/>
                <a:gd name="T12" fmla="*/ 213 w 227"/>
                <a:gd name="T13" fmla="*/ 62 h 101"/>
              </a:gdLst>
              <a:ahLst/>
              <a:cxnLst>
                <a:cxn ang="0">
                  <a:pos x="T0" y="T1"/>
                </a:cxn>
                <a:cxn ang="0">
                  <a:pos x="T2" y="T3"/>
                </a:cxn>
                <a:cxn ang="0">
                  <a:pos x="T4" y="T5"/>
                </a:cxn>
                <a:cxn ang="0">
                  <a:pos x="T6" y="T7"/>
                </a:cxn>
                <a:cxn ang="0">
                  <a:pos x="T8" y="T9"/>
                </a:cxn>
                <a:cxn ang="0">
                  <a:pos x="T10" y="T11"/>
                </a:cxn>
                <a:cxn ang="0">
                  <a:pos x="T12" y="T13"/>
                </a:cxn>
              </a:cxnLst>
              <a:rect l="0" t="0" r="r" b="b"/>
              <a:pathLst>
                <a:path w="227" h="101">
                  <a:moveTo>
                    <a:pt x="213" y="62"/>
                  </a:moveTo>
                  <a:cubicBezTo>
                    <a:pt x="203" y="79"/>
                    <a:pt x="187" y="97"/>
                    <a:pt x="151" y="99"/>
                  </a:cubicBezTo>
                  <a:cubicBezTo>
                    <a:pt x="110" y="101"/>
                    <a:pt x="41" y="86"/>
                    <a:pt x="0" y="79"/>
                  </a:cubicBezTo>
                  <a:cubicBezTo>
                    <a:pt x="17" y="0"/>
                    <a:pt x="17" y="0"/>
                    <a:pt x="17" y="0"/>
                  </a:cubicBezTo>
                  <a:cubicBezTo>
                    <a:pt x="17" y="0"/>
                    <a:pt x="70" y="8"/>
                    <a:pt x="90" y="12"/>
                  </a:cubicBezTo>
                  <a:cubicBezTo>
                    <a:pt x="111" y="17"/>
                    <a:pt x="197" y="35"/>
                    <a:pt x="221" y="2"/>
                  </a:cubicBezTo>
                  <a:cubicBezTo>
                    <a:pt x="221" y="2"/>
                    <a:pt x="227" y="40"/>
                    <a:pt x="213" y="62"/>
                  </a:cubicBezTo>
                  <a:close/>
                </a:path>
              </a:pathLst>
            </a:custGeom>
            <a:solidFill>
              <a:srgbClr val="CA5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4">
              <a:extLst>
                <a:ext uri="{FF2B5EF4-FFF2-40B4-BE49-F238E27FC236}">
                  <a16:creationId xmlns:a16="http://schemas.microsoft.com/office/drawing/2014/main" id="{B1673CFE-9341-4D94-B5BB-524AADF08857}"/>
                </a:ext>
              </a:extLst>
            </p:cNvPr>
            <p:cNvSpPr>
              <a:spLocks/>
            </p:cNvSpPr>
            <p:nvPr/>
          </p:nvSpPr>
          <p:spPr bwMode="auto">
            <a:xfrm>
              <a:off x="4047" y="768"/>
              <a:ext cx="424" cy="821"/>
            </a:xfrm>
            <a:custGeom>
              <a:avLst/>
              <a:gdLst>
                <a:gd name="T0" fmla="*/ 51 w 177"/>
                <a:gd name="T1" fmla="*/ 0 h 345"/>
                <a:gd name="T2" fmla="*/ 13 w 177"/>
                <a:gd name="T3" fmla="*/ 53 h 345"/>
                <a:gd name="T4" fmla="*/ 23 w 177"/>
                <a:gd name="T5" fmla="*/ 124 h 345"/>
                <a:gd name="T6" fmla="*/ 65 w 177"/>
                <a:gd name="T7" fmla="*/ 193 h 345"/>
                <a:gd name="T8" fmla="*/ 109 w 177"/>
                <a:gd name="T9" fmla="*/ 345 h 345"/>
                <a:gd name="T10" fmla="*/ 160 w 177"/>
                <a:gd name="T11" fmla="*/ 260 h 345"/>
                <a:gd name="T12" fmla="*/ 139 w 177"/>
                <a:gd name="T13" fmla="*/ 147 h 345"/>
                <a:gd name="T14" fmla="*/ 51 w 177"/>
                <a:gd name="T15" fmla="*/ 0 h 3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7" h="345">
                  <a:moveTo>
                    <a:pt x="51" y="0"/>
                  </a:moveTo>
                  <a:cubicBezTo>
                    <a:pt x="43" y="5"/>
                    <a:pt x="40" y="2"/>
                    <a:pt x="13" y="53"/>
                  </a:cubicBezTo>
                  <a:cubicBezTo>
                    <a:pt x="0" y="77"/>
                    <a:pt x="17" y="114"/>
                    <a:pt x="23" y="124"/>
                  </a:cubicBezTo>
                  <a:cubicBezTo>
                    <a:pt x="27" y="131"/>
                    <a:pt x="45" y="162"/>
                    <a:pt x="65" y="193"/>
                  </a:cubicBezTo>
                  <a:cubicBezTo>
                    <a:pt x="93" y="237"/>
                    <a:pt x="126" y="282"/>
                    <a:pt x="109" y="345"/>
                  </a:cubicBezTo>
                  <a:cubicBezTo>
                    <a:pt x="160" y="260"/>
                    <a:pt x="160" y="260"/>
                    <a:pt x="160" y="260"/>
                  </a:cubicBezTo>
                  <a:cubicBezTo>
                    <a:pt x="160" y="260"/>
                    <a:pt x="177" y="215"/>
                    <a:pt x="139" y="147"/>
                  </a:cubicBezTo>
                  <a:cubicBezTo>
                    <a:pt x="100" y="79"/>
                    <a:pt x="64" y="23"/>
                    <a:pt x="51" y="0"/>
                  </a:cubicBezTo>
                  <a:close/>
                </a:path>
              </a:pathLst>
            </a:custGeom>
            <a:solidFill>
              <a:srgbClr val="E27B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58637984-5F98-4849-A597-DFA130A565BA}"/>
                </a:ext>
              </a:extLst>
            </p:cNvPr>
            <p:cNvSpPr>
              <a:spLocks/>
            </p:cNvSpPr>
            <p:nvPr/>
          </p:nvSpPr>
          <p:spPr bwMode="auto">
            <a:xfrm>
              <a:off x="3727" y="1401"/>
              <a:ext cx="471" cy="848"/>
            </a:xfrm>
            <a:custGeom>
              <a:avLst/>
              <a:gdLst>
                <a:gd name="T0" fmla="*/ 59 w 197"/>
                <a:gd name="T1" fmla="*/ 0 h 356"/>
                <a:gd name="T2" fmla="*/ 39 w 197"/>
                <a:gd name="T3" fmla="*/ 23 h 356"/>
                <a:gd name="T4" fmla="*/ 8 w 197"/>
                <a:gd name="T5" fmla="*/ 74 h 356"/>
                <a:gd name="T6" fmla="*/ 23 w 197"/>
                <a:gd name="T7" fmla="*/ 122 h 356"/>
                <a:gd name="T8" fmla="*/ 128 w 197"/>
                <a:gd name="T9" fmla="*/ 356 h 356"/>
                <a:gd name="T10" fmla="*/ 176 w 197"/>
                <a:gd name="T11" fmla="*/ 277 h 356"/>
                <a:gd name="T12" fmla="*/ 128 w 197"/>
                <a:gd name="T13" fmla="*/ 124 h 356"/>
                <a:gd name="T14" fmla="*/ 59 w 197"/>
                <a:gd name="T15" fmla="*/ 0 h 3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356">
                  <a:moveTo>
                    <a:pt x="59" y="0"/>
                  </a:moveTo>
                  <a:cubicBezTo>
                    <a:pt x="51" y="3"/>
                    <a:pt x="49" y="7"/>
                    <a:pt x="39" y="23"/>
                  </a:cubicBezTo>
                  <a:cubicBezTo>
                    <a:pt x="28" y="40"/>
                    <a:pt x="12" y="66"/>
                    <a:pt x="8" y="74"/>
                  </a:cubicBezTo>
                  <a:cubicBezTo>
                    <a:pt x="3" y="81"/>
                    <a:pt x="0" y="84"/>
                    <a:pt x="23" y="122"/>
                  </a:cubicBezTo>
                  <a:cubicBezTo>
                    <a:pt x="46" y="161"/>
                    <a:pt x="151" y="303"/>
                    <a:pt x="128" y="356"/>
                  </a:cubicBezTo>
                  <a:cubicBezTo>
                    <a:pt x="176" y="277"/>
                    <a:pt x="176" y="277"/>
                    <a:pt x="176" y="277"/>
                  </a:cubicBezTo>
                  <a:cubicBezTo>
                    <a:pt x="176" y="277"/>
                    <a:pt x="197" y="224"/>
                    <a:pt x="128" y="124"/>
                  </a:cubicBezTo>
                  <a:cubicBezTo>
                    <a:pt x="102" y="85"/>
                    <a:pt x="44" y="18"/>
                    <a:pt x="59" y="0"/>
                  </a:cubicBezTo>
                  <a:close/>
                </a:path>
              </a:pathLst>
            </a:custGeom>
            <a:solidFill>
              <a:srgbClr val="E27B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 name="Group 5">
            <a:extLst>
              <a:ext uri="{FF2B5EF4-FFF2-40B4-BE49-F238E27FC236}">
                <a16:creationId xmlns:a16="http://schemas.microsoft.com/office/drawing/2014/main" id="{9C813CE5-E824-421E-B9AC-C8BC094C930B}"/>
              </a:ext>
            </a:extLst>
          </p:cNvPr>
          <p:cNvGrpSpPr>
            <a:grpSpLocks noChangeAspect="1"/>
          </p:cNvGrpSpPr>
          <p:nvPr/>
        </p:nvGrpSpPr>
        <p:grpSpPr bwMode="auto">
          <a:xfrm>
            <a:off x="6583841" y="791033"/>
            <a:ext cx="4759325" cy="4851400"/>
            <a:chOff x="3953" y="631"/>
            <a:chExt cx="2998" cy="3056"/>
          </a:xfrm>
        </p:grpSpPr>
        <p:sp>
          <p:nvSpPr>
            <p:cNvPr id="7" name="Freeform 6">
              <a:extLst>
                <a:ext uri="{FF2B5EF4-FFF2-40B4-BE49-F238E27FC236}">
                  <a16:creationId xmlns:a16="http://schemas.microsoft.com/office/drawing/2014/main" id="{75FB4B90-54FB-4BCF-83A1-F612E24AE77A}"/>
                </a:ext>
              </a:extLst>
            </p:cNvPr>
            <p:cNvSpPr>
              <a:spLocks/>
            </p:cNvSpPr>
            <p:nvPr/>
          </p:nvSpPr>
          <p:spPr bwMode="auto">
            <a:xfrm>
              <a:off x="3953" y="631"/>
              <a:ext cx="2988" cy="3056"/>
            </a:xfrm>
            <a:custGeom>
              <a:avLst/>
              <a:gdLst>
                <a:gd name="T0" fmla="*/ 2988 w 2988"/>
                <a:gd name="T1" fmla="*/ 2811 h 3056"/>
                <a:gd name="T2" fmla="*/ 252 w 2988"/>
                <a:gd name="T3" fmla="*/ 3056 h 3056"/>
                <a:gd name="T4" fmla="*/ 0 w 2988"/>
                <a:gd name="T5" fmla="*/ 245 h 3056"/>
                <a:gd name="T6" fmla="*/ 2737 w 2988"/>
                <a:gd name="T7" fmla="*/ 0 h 3056"/>
                <a:gd name="T8" fmla="*/ 2988 w 2988"/>
                <a:gd name="T9" fmla="*/ 2811 h 3056"/>
              </a:gdLst>
              <a:ahLst/>
              <a:cxnLst>
                <a:cxn ang="0">
                  <a:pos x="T0" y="T1"/>
                </a:cxn>
                <a:cxn ang="0">
                  <a:pos x="T2" y="T3"/>
                </a:cxn>
                <a:cxn ang="0">
                  <a:pos x="T4" y="T5"/>
                </a:cxn>
                <a:cxn ang="0">
                  <a:pos x="T6" y="T7"/>
                </a:cxn>
                <a:cxn ang="0">
                  <a:pos x="T8" y="T9"/>
                </a:cxn>
              </a:cxnLst>
              <a:rect l="0" t="0" r="r" b="b"/>
              <a:pathLst>
                <a:path w="2988" h="3056">
                  <a:moveTo>
                    <a:pt x="2988" y="2811"/>
                  </a:moveTo>
                  <a:lnTo>
                    <a:pt x="252" y="3056"/>
                  </a:lnTo>
                  <a:lnTo>
                    <a:pt x="0" y="245"/>
                  </a:lnTo>
                  <a:lnTo>
                    <a:pt x="2737" y="0"/>
                  </a:lnTo>
                  <a:lnTo>
                    <a:pt x="2988" y="2811"/>
                  </a:lnTo>
                  <a:close/>
                </a:path>
              </a:pathLst>
            </a:custGeom>
            <a:solidFill>
              <a:srgbClr val="DD95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7F3AF780-CCB5-41F7-8766-58C077F82FFB}"/>
                </a:ext>
              </a:extLst>
            </p:cNvPr>
            <p:cNvSpPr>
              <a:spLocks/>
            </p:cNvSpPr>
            <p:nvPr/>
          </p:nvSpPr>
          <p:spPr bwMode="auto">
            <a:xfrm>
              <a:off x="4029" y="778"/>
              <a:ext cx="2922" cy="2837"/>
            </a:xfrm>
            <a:custGeom>
              <a:avLst/>
              <a:gdLst>
                <a:gd name="T0" fmla="*/ 2815 w 2922"/>
                <a:gd name="T1" fmla="*/ 2837 h 2837"/>
                <a:gd name="T2" fmla="*/ 0 w 2922"/>
                <a:gd name="T3" fmla="*/ 2726 h 2837"/>
                <a:gd name="T4" fmla="*/ 110 w 2922"/>
                <a:gd name="T5" fmla="*/ 0 h 2837"/>
                <a:gd name="T6" fmla="*/ 2922 w 2922"/>
                <a:gd name="T7" fmla="*/ 112 h 2837"/>
                <a:gd name="T8" fmla="*/ 2815 w 2922"/>
                <a:gd name="T9" fmla="*/ 2837 h 2837"/>
              </a:gdLst>
              <a:ahLst/>
              <a:cxnLst>
                <a:cxn ang="0">
                  <a:pos x="T0" y="T1"/>
                </a:cxn>
                <a:cxn ang="0">
                  <a:pos x="T2" y="T3"/>
                </a:cxn>
                <a:cxn ang="0">
                  <a:pos x="T4" y="T5"/>
                </a:cxn>
                <a:cxn ang="0">
                  <a:pos x="T6" y="T7"/>
                </a:cxn>
                <a:cxn ang="0">
                  <a:pos x="T8" y="T9"/>
                </a:cxn>
              </a:cxnLst>
              <a:rect l="0" t="0" r="r" b="b"/>
              <a:pathLst>
                <a:path w="2922" h="2837">
                  <a:moveTo>
                    <a:pt x="2815" y="2837"/>
                  </a:moveTo>
                  <a:lnTo>
                    <a:pt x="0" y="2726"/>
                  </a:lnTo>
                  <a:lnTo>
                    <a:pt x="110" y="0"/>
                  </a:lnTo>
                  <a:lnTo>
                    <a:pt x="2922" y="112"/>
                  </a:lnTo>
                  <a:lnTo>
                    <a:pt x="2815" y="2837"/>
                  </a:lnTo>
                  <a:close/>
                </a:path>
              </a:pathLst>
            </a:custGeom>
            <a:solidFill>
              <a:srgbClr val="F9C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22A647A2-F72D-4AFF-8A6B-0EA999AB612B}"/>
                </a:ext>
              </a:extLst>
            </p:cNvPr>
            <p:cNvSpPr>
              <a:spLocks/>
            </p:cNvSpPr>
            <p:nvPr/>
          </p:nvSpPr>
          <p:spPr bwMode="auto">
            <a:xfrm>
              <a:off x="4020" y="719"/>
              <a:ext cx="2931" cy="2851"/>
            </a:xfrm>
            <a:custGeom>
              <a:avLst/>
              <a:gdLst>
                <a:gd name="T0" fmla="*/ 2931 w 2931"/>
                <a:gd name="T1" fmla="*/ 2654 h 2851"/>
                <a:gd name="T2" fmla="*/ 190 w 2931"/>
                <a:gd name="T3" fmla="*/ 2851 h 2851"/>
                <a:gd name="T4" fmla="*/ 0 w 2931"/>
                <a:gd name="T5" fmla="*/ 197 h 2851"/>
                <a:gd name="T6" fmla="*/ 2741 w 2931"/>
                <a:gd name="T7" fmla="*/ 0 h 2851"/>
                <a:gd name="T8" fmla="*/ 2931 w 2931"/>
                <a:gd name="T9" fmla="*/ 2654 h 2851"/>
              </a:gdLst>
              <a:ahLst/>
              <a:cxnLst>
                <a:cxn ang="0">
                  <a:pos x="T0" y="T1"/>
                </a:cxn>
                <a:cxn ang="0">
                  <a:pos x="T2" y="T3"/>
                </a:cxn>
                <a:cxn ang="0">
                  <a:pos x="T4" y="T5"/>
                </a:cxn>
                <a:cxn ang="0">
                  <a:pos x="T6" y="T7"/>
                </a:cxn>
                <a:cxn ang="0">
                  <a:pos x="T8" y="T9"/>
                </a:cxn>
              </a:cxnLst>
              <a:rect l="0" t="0" r="r" b="b"/>
              <a:pathLst>
                <a:path w="2931" h="2851">
                  <a:moveTo>
                    <a:pt x="2931" y="2654"/>
                  </a:moveTo>
                  <a:lnTo>
                    <a:pt x="190" y="2851"/>
                  </a:lnTo>
                  <a:lnTo>
                    <a:pt x="0" y="197"/>
                  </a:lnTo>
                  <a:lnTo>
                    <a:pt x="2741" y="0"/>
                  </a:lnTo>
                  <a:lnTo>
                    <a:pt x="2931" y="2654"/>
                  </a:lnTo>
                  <a:close/>
                </a:path>
              </a:pathLst>
            </a:custGeom>
            <a:solidFill>
              <a:srgbClr val="F2F2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51" name="TextBox 650">
            <a:extLst>
              <a:ext uri="{FF2B5EF4-FFF2-40B4-BE49-F238E27FC236}">
                <a16:creationId xmlns:a16="http://schemas.microsoft.com/office/drawing/2014/main" id="{28B09CE5-F861-45AC-87B6-90B7CD4A8591}"/>
              </a:ext>
            </a:extLst>
          </p:cNvPr>
          <p:cNvSpPr txBox="1"/>
          <p:nvPr/>
        </p:nvSpPr>
        <p:spPr>
          <a:xfrm>
            <a:off x="659761" y="2898775"/>
            <a:ext cx="4743450" cy="2585323"/>
          </a:xfrm>
          <a:prstGeom prst="rect">
            <a:avLst/>
          </a:prstGeom>
          <a:noFill/>
        </p:spPr>
        <p:txBody>
          <a:bodyPr wrap="square" rtlCol="0">
            <a:spAutoFit/>
          </a:bodyPr>
          <a:lstStyle/>
          <a:p>
            <a:pPr algn="ctr"/>
            <a:r>
              <a:rPr lang="es-CO" b="1" dirty="0">
                <a:solidFill>
                  <a:schemeClr val="tx1">
                    <a:lumMod val="50000"/>
                    <a:lumOff val="50000"/>
                  </a:schemeClr>
                </a:solidFill>
                <a:latin typeface="Lato Light" panose="020F0302020204030203" pitchFamily="34" charset="0"/>
              </a:rPr>
              <a:t>Lorem ipsum dolor </a:t>
            </a:r>
            <a:r>
              <a:rPr lang="es-CO" dirty="0">
                <a:solidFill>
                  <a:schemeClr val="tx1">
                    <a:lumMod val="50000"/>
                    <a:lumOff val="50000"/>
                  </a:schemeClr>
                </a:solidFill>
                <a:latin typeface="Lato Light" panose="020F0302020204030203" pitchFamily="34" charset="0"/>
              </a:rPr>
              <a:t>sit amet, consectetur adipiscing elit. Vestibulum dignissim ornare nisi non porta. Phasellus consectetur enim lacus,</a:t>
            </a:r>
          </a:p>
          <a:p>
            <a:pPr algn="ctr"/>
            <a:endParaRPr lang="es-CO" dirty="0">
              <a:solidFill>
                <a:schemeClr val="tx1">
                  <a:lumMod val="50000"/>
                  <a:lumOff val="50000"/>
                </a:schemeClr>
              </a:solidFill>
              <a:latin typeface="Lato Light" panose="020F0302020204030203" pitchFamily="34" charset="0"/>
            </a:endParaRPr>
          </a:p>
          <a:p>
            <a:pPr algn="ctr"/>
            <a:endParaRPr lang="es-CO" dirty="0">
              <a:solidFill>
                <a:schemeClr val="tx1">
                  <a:lumMod val="50000"/>
                  <a:lumOff val="50000"/>
                </a:schemeClr>
              </a:solidFill>
              <a:latin typeface="Lato Light" panose="020F0302020204030203" pitchFamily="34" charset="0"/>
            </a:endParaRPr>
          </a:p>
          <a:p>
            <a:pPr algn="ctr"/>
            <a:r>
              <a:rPr lang="es-CO" b="1" dirty="0">
                <a:solidFill>
                  <a:schemeClr val="tx1">
                    <a:lumMod val="50000"/>
                    <a:lumOff val="50000"/>
                  </a:schemeClr>
                </a:solidFill>
                <a:latin typeface="Lato Light" panose="020F0302020204030203" pitchFamily="34" charset="0"/>
              </a:rPr>
              <a:t>Lorem ipsum dolor </a:t>
            </a:r>
            <a:r>
              <a:rPr lang="es-CO" dirty="0">
                <a:solidFill>
                  <a:schemeClr val="tx1">
                    <a:lumMod val="50000"/>
                    <a:lumOff val="50000"/>
                  </a:schemeClr>
                </a:solidFill>
                <a:latin typeface="Lato Light" panose="020F0302020204030203" pitchFamily="34" charset="0"/>
              </a:rPr>
              <a:t>sit amet, consectetur adipiscing elit. Vestibulum dignissim ornare nisi non porta. Phasellus consectetur enim lacus, </a:t>
            </a:r>
            <a:endParaRPr lang="en-US" dirty="0">
              <a:solidFill>
                <a:schemeClr val="tx1">
                  <a:lumMod val="50000"/>
                  <a:lumOff val="50000"/>
                </a:schemeClr>
              </a:solidFill>
              <a:latin typeface="Lato Light" panose="020F0302020204030203" pitchFamily="34" charset="0"/>
            </a:endParaRPr>
          </a:p>
          <a:p>
            <a:endParaRPr lang="en-US" dirty="0">
              <a:solidFill>
                <a:schemeClr val="tx1">
                  <a:lumMod val="50000"/>
                  <a:lumOff val="50000"/>
                </a:schemeClr>
              </a:solidFill>
            </a:endParaRPr>
          </a:p>
        </p:txBody>
      </p:sp>
      <p:sp>
        <p:nvSpPr>
          <p:cNvPr id="675" name="TextBox 674">
            <a:extLst>
              <a:ext uri="{FF2B5EF4-FFF2-40B4-BE49-F238E27FC236}">
                <a16:creationId xmlns:a16="http://schemas.microsoft.com/office/drawing/2014/main" id="{30E4DA9C-8469-4AC2-A391-A9C5A0204A78}"/>
              </a:ext>
            </a:extLst>
          </p:cNvPr>
          <p:cNvSpPr txBox="1"/>
          <p:nvPr/>
        </p:nvSpPr>
        <p:spPr>
          <a:xfrm>
            <a:off x="2407845" y="812825"/>
            <a:ext cx="1005539" cy="369332"/>
          </a:xfrm>
          <a:prstGeom prst="rect">
            <a:avLst/>
          </a:prstGeom>
          <a:noFill/>
        </p:spPr>
        <p:txBody>
          <a:bodyPr wrap="square" rtlCol="0">
            <a:spAutoFit/>
          </a:bodyPr>
          <a:lstStyle/>
          <a:p>
            <a:pPr algn="ctr"/>
            <a:r>
              <a:rPr lang="en-US" dirty="0">
                <a:solidFill>
                  <a:schemeClr val="tx1">
                    <a:lumMod val="50000"/>
                    <a:lumOff val="50000"/>
                  </a:schemeClr>
                </a:solidFill>
                <a:latin typeface="Metropolis" panose="00000500000000000000" pitchFamily="50" charset="0"/>
              </a:rPr>
              <a:t>BEST</a:t>
            </a:r>
          </a:p>
        </p:txBody>
      </p:sp>
      <p:sp>
        <p:nvSpPr>
          <p:cNvPr id="676" name="TextBox 675">
            <a:extLst>
              <a:ext uri="{FF2B5EF4-FFF2-40B4-BE49-F238E27FC236}">
                <a16:creationId xmlns:a16="http://schemas.microsoft.com/office/drawing/2014/main" id="{147D9596-55B5-4371-BC4F-1712BDA6C37D}"/>
              </a:ext>
            </a:extLst>
          </p:cNvPr>
          <p:cNvSpPr txBox="1"/>
          <p:nvPr/>
        </p:nvSpPr>
        <p:spPr>
          <a:xfrm>
            <a:off x="2068918" y="1056202"/>
            <a:ext cx="1486304" cy="830997"/>
          </a:xfrm>
          <a:prstGeom prst="rect">
            <a:avLst/>
          </a:prstGeom>
          <a:noFill/>
        </p:spPr>
        <p:txBody>
          <a:bodyPr wrap="none" rtlCol="0">
            <a:spAutoFit/>
          </a:bodyPr>
          <a:lstStyle/>
          <a:p>
            <a:pPr algn="ctr"/>
            <a:r>
              <a:rPr lang="en-US" sz="4800" dirty="0">
                <a:solidFill>
                  <a:srgbClr val="86CFC6"/>
                </a:solidFill>
                <a:latin typeface="Nautilus Pompilius" panose="02000000000000000000" pitchFamily="50" charset="-52"/>
              </a:rPr>
              <a:t>Mom</a:t>
            </a:r>
          </a:p>
        </p:txBody>
      </p:sp>
      <p:sp>
        <p:nvSpPr>
          <p:cNvPr id="677" name="TextBox 676">
            <a:extLst>
              <a:ext uri="{FF2B5EF4-FFF2-40B4-BE49-F238E27FC236}">
                <a16:creationId xmlns:a16="http://schemas.microsoft.com/office/drawing/2014/main" id="{A2541CC5-C7CB-4985-A035-4EF7661BADD1}"/>
              </a:ext>
            </a:extLst>
          </p:cNvPr>
          <p:cNvSpPr txBox="1"/>
          <p:nvPr/>
        </p:nvSpPr>
        <p:spPr>
          <a:xfrm>
            <a:off x="1718498" y="1714401"/>
            <a:ext cx="2384231" cy="369332"/>
          </a:xfrm>
          <a:prstGeom prst="rect">
            <a:avLst/>
          </a:prstGeom>
          <a:noFill/>
        </p:spPr>
        <p:txBody>
          <a:bodyPr wrap="square" rtlCol="0">
            <a:spAutoFit/>
          </a:bodyPr>
          <a:lstStyle/>
          <a:p>
            <a:pPr algn="ctr"/>
            <a:r>
              <a:rPr lang="en-US" dirty="0">
                <a:solidFill>
                  <a:schemeClr val="tx1">
                    <a:lumMod val="50000"/>
                    <a:lumOff val="50000"/>
                  </a:schemeClr>
                </a:solidFill>
                <a:latin typeface="Metropolis" panose="00000500000000000000" pitchFamily="50" charset="0"/>
              </a:rPr>
              <a:t>IN THE WORLD</a:t>
            </a:r>
          </a:p>
        </p:txBody>
      </p:sp>
      <p:grpSp>
        <p:nvGrpSpPr>
          <p:cNvPr id="16546" name="Group 206">
            <a:extLst>
              <a:ext uri="{FF2B5EF4-FFF2-40B4-BE49-F238E27FC236}">
                <a16:creationId xmlns:a16="http://schemas.microsoft.com/office/drawing/2014/main" id="{2C9DE12D-0E69-486F-ADA5-C2D1D45972B2}"/>
              </a:ext>
            </a:extLst>
          </p:cNvPr>
          <p:cNvGrpSpPr>
            <a:grpSpLocks noChangeAspect="1"/>
          </p:cNvGrpSpPr>
          <p:nvPr/>
        </p:nvGrpSpPr>
        <p:grpSpPr bwMode="auto">
          <a:xfrm>
            <a:off x="1145149" y="492150"/>
            <a:ext cx="952500" cy="2012950"/>
            <a:chOff x="515" y="511"/>
            <a:chExt cx="600" cy="1268"/>
          </a:xfrm>
        </p:grpSpPr>
        <p:sp>
          <p:nvSpPr>
            <p:cNvPr id="16548" name="Freeform 207">
              <a:extLst>
                <a:ext uri="{FF2B5EF4-FFF2-40B4-BE49-F238E27FC236}">
                  <a16:creationId xmlns:a16="http://schemas.microsoft.com/office/drawing/2014/main" id="{55525899-CEA8-4FDB-AFB2-33A8E5B3C138}"/>
                </a:ext>
              </a:extLst>
            </p:cNvPr>
            <p:cNvSpPr>
              <a:spLocks noEditPoints="1"/>
            </p:cNvSpPr>
            <p:nvPr/>
          </p:nvSpPr>
          <p:spPr bwMode="auto">
            <a:xfrm>
              <a:off x="515" y="511"/>
              <a:ext cx="600" cy="1268"/>
            </a:xfrm>
            <a:custGeom>
              <a:avLst/>
              <a:gdLst>
                <a:gd name="T0" fmla="*/ 223 w 250"/>
                <a:gd name="T1" fmla="*/ 177 h 532"/>
                <a:gd name="T2" fmla="*/ 210 w 250"/>
                <a:gd name="T3" fmla="*/ 158 h 532"/>
                <a:gd name="T4" fmla="*/ 238 w 250"/>
                <a:gd name="T5" fmla="*/ 128 h 532"/>
                <a:gd name="T6" fmla="*/ 248 w 250"/>
                <a:gd name="T7" fmla="*/ 78 h 532"/>
                <a:gd name="T8" fmla="*/ 214 w 250"/>
                <a:gd name="T9" fmla="*/ 68 h 532"/>
                <a:gd name="T10" fmla="*/ 192 w 250"/>
                <a:gd name="T11" fmla="*/ 85 h 532"/>
                <a:gd name="T12" fmla="*/ 176 w 250"/>
                <a:gd name="T13" fmla="*/ 100 h 532"/>
                <a:gd name="T14" fmla="*/ 168 w 250"/>
                <a:gd name="T15" fmla="*/ 92 h 532"/>
                <a:gd name="T16" fmla="*/ 173 w 250"/>
                <a:gd name="T17" fmla="*/ 22 h 532"/>
                <a:gd name="T18" fmla="*/ 137 w 250"/>
                <a:gd name="T19" fmla="*/ 1 h 532"/>
                <a:gd name="T20" fmla="*/ 122 w 250"/>
                <a:gd name="T21" fmla="*/ 15 h 532"/>
                <a:gd name="T22" fmla="*/ 120 w 250"/>
                <a:gd name="T23" fmla="*/ 75 h 532"/>
                <a:gd name="T24" fmla="*/ 92 w 250"/>
                <a:gd name="T25" fmla="*/ 61 h 532"/>
                <a:gd name="T26" fmla="*/ 59 w 250"/>
                <a:gd name="T27" fmla="*/ 54 h 532"/>
                <a:gd name="T28" fmla="*/ 55 w 250"/>
                <a:gd name="T29" fmla="*/ 103 h 532"/>
                <a:gd name="T30" fmla="*/ 70 w 250"/>
                <a:gd name="T31" fmla="*/ 120 h 532"/>
                <a:gd name="T32" fmla="*/ 96 w 250"/>
                <a:gd name="T33" fmla="*/ 137 h 532"/>
                <a:gd name="T34" fmla="*/ 51 w 250"/>
                <a:gd name="T35" fmla="*/ 154 h 532"/>
                <a:gd name="T36" fmla="*/ 34 w 250"/>
                <a:gd name="T37" fmla="*/ 185 h 532"/>
                <a:gd name="T38" fmla="*/ 46 w 250"/>
                <a:gd name="T39" fmla="*/ 212 h 532"/>
                <a:gd name="T40" fmla="*/ 85 w 250"/>
                <a:gd name="T41" fmla="*/ 208 h 532"/>
                <a:gd name="T42" fmla="*/ 95 w 250"/>
                <a:gd name="T43" fmla="*/ 204 h 532"/>
                <a:gd name="T44" fmla="*/ 86 w 250"/>
                <a:gd name="T45" fmla="*/ 231 h 532"/>
                <a:gd name="T46" fmla="*/ 78 w 250"/>
                <a:gd name="T47" fmla="*/ 263 h 532"/>
                <a:gd name="T48" fmla="*/ 76 w 250"/>
                <a:gd name="T49" fmla="*/ 285 h 532"/>
                <a:gd name="T50" fmla="*/ 76 w 250"/>
                <a:gd name="T51" fmla="*/ 322 h 532"/>
                <a:gd name="T52" fmla="*/ 53 w 250"/>
                <a:gd name="T53" fmla="*/ 329 h 532"/>
                <a:gd name="T54" fmla="*/ 17 w 250"/>
                <a:gd name="T55" fmla="*/ 305 h 532"/>
                <a:gd name="T56" fmla="*/ 6 w 250"/>
                <a:gd name="T57" fmla="*/ 301 h 532"/>
                <a:gd name="T58" fmla="*/ 2 w 250"/>
                <a:gd name="T59" fmla="*/ 320 h 532"/>
                <a:gd name="T60" fmla="*/ 36 w 250"/>
                <a:gd name="T61" fmla="*/ 363 h 532"/>
                <a:gd name="T62" fmla="*/ 84 w 250"/>
                <a:gd name="T63" fmla="*/ 396 h 532"/>
                <a:gd name="T64" fmla="*/ 94 w 250"/>
                <a:gd name="T65" fmla="*/ 411 h 532"/>
                <a:gd name="T66" fmla="*/ 104 w 250"/>
                <a:gd name="T67" fmla="*/ 435 h 532"/>
                <a:gd name="T68" fmla="*/ 116 w 250"/>
                <a:gd name="T69" fmla="*/ 458 h 532"/>
                <a:gd name="T70" fmla="*/ 140 w 250"/>
                <a:gd name="T71" fmla="*/ 492 h 532"/>
                <a:gd name="T72" fmla="*/ 179 w 250"/>
                <a:gd name="T73" fmla="*/ 532 h 532"/>
                <a:gd name="T74" fmla="*/ 150 w 250"/>
                <a:gd name="T75" fmla="*/ 485 h 532"/>
                <a:gd name="T76" fmla="*/ 132 w 250"/>
                <a:gd name="T77" fmla="*/ 458 h 532"/>
                <a:gd name="T78" fmla="*/ 120 w 250"/>
                <a:gd name="T79" fmla="*/ 438 h 532"/>
                <a:gd name="T80" fmla="*/ 125 w 250"/>
                <a:gd name="T81" fmla="*/ 418 h 532"/>
                <a:gd name="T82" fmla="*/ 137 w 250"/>
                <a:gd name="T83" fmla="*/ 395 h 532"/>
                <a:gd name="T84" fmla="*/ 143 w 250"/>
                <a:gd name="T85" fmla="*/ 378 h 532"/>
                <a:gd name="T86" fmla="*/ 153 w 250"/>
                <a:gd name="T87" fmla="*/ 339 h 532"/>
                <a:gd name="T88" fmla="*/ 143 w 250"/>
                <a:gd name="T89" fmla="*/ 320 h 532"/>
                <a:gd name="T90" fmla="*/ 110 w 250"/>
                <a:gd name="T91" fmla="*/ 389 h 532"/>
                <a:gd name="T92" fmla="*/ 102 w 250"/>
                <a:gd name="T93" fmla="*/ 392 h 532"/>
                <a:gd name="T94" fmla="*/ 88 w 250"/>
                <a:gd name="T95" fmla="*/ 311 h 532"/>
                <a:gd name="T96" fmla="*/ 88 w 250"/>
                <a:gd name="T97" fmla="*/ 280 h 532"/>
                <a:gd name="T98" fmla="*/ 91 w 250"/>
                <a:gd name="T99" fmla="*/ 255 h 532"/>
                <a:gd name="T100" fmla="*/ 100 w 250"/>
                <a:gd name="T101" fmla="*/ 267 h 532"/>
                <a:gd name="T102" fmla="*/ 128 w 250"/>
                <a:gd name="T103" fmla="*/ 269 h 532"/>
                <a:gd name="T104" fmla="*/ 157 w 250"/>
                <a:gd name="T105" fmla="*/ 206 h 532"/>
                <a:gd name="T106" fmla="*/ 209 w 250"/>
                <a:gd name="T107" fmla="*/ 235 h 532"/>
                <a:gd name="T108" fmla="*/ 233 w 250"/>
                <a:gd name="T109" fmla="*/ 225 h 532"/>
                <a:gd name="T110" fmla="*/ 172 w 250"/>
                <a:gd name="T111" fmla="*/ 164 h 532"/>
                <a:gd name="T112" fmla="*/ 145 w 250"/>
                <a:gd name="T113" fmla="*/ 179 h 532"/>
                <a:gd name="T114" fmla="*/ 127 w 250"/>
                <a:gd name="T115" fmla="*/ 141 h 532"/>
                <a:gd name="T116" fmla="*/ 171 w 250"/>
                <a:gd name="T117" fmla="*/ 145 h 5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50" h="532">
                  <a:moveTo>
                    <a:pt x="238" y="208"/>
                  </a:moveTo>
                  <a:cubicBezTo>
                    <a:pt x="238" y="205"/>
                    <a:pt x="237" y="202"/>
                    <a:pt x="236" y="200"/>
                  </a:cubicBezTo>
                  <a:cubicBezTo>
                    <a:pt x="236" y="198"/>
                    <a:pt x="236" y="198"/>
                    <a:pt x="236" y="198"/>
                  </a:cubicBezTo>
                  <a:cubicBezTo>
                    <a:pt x="235" y="196"/>
                    <a:pt x="235" y="194"/>
                    <a:pt x="233" y="191"/>
                  </a:cubicBezTo>
                  <a:cubicBezTo>
                    <a:pt x="232" y="188"/>
                    <a:pt x="230" y="184"/>
                    <a:pt x="227" y="181"/>
                  </a:cubicBezTo>
                  <a:cubicBezTo>
                    <a:pt x="225" y="179"/>
                    <a:pt x="224" y="178"/>
                    <a:pt x="223" y="177"/>
                  </a:cubicBezTo>
                  <a:cubicBezTo>
                    <a:pt x="221" y="176"/>
                    <a:pt x="220" y="175"/>
                    <a:pt x="218" y="174"/>
                  </a:cubicBezTo>
                  <a:cubicBezTo>
                    <a:pt x="218" y="174"/>
                    <a:pt x="218" y="174"/>
                    <a:pt x="218" y="174"/>
                  </a:cubicBezTo>
                  <a:cubicBezTo>
                    <a:pt x="215" y="172"/>
                    <a:pt x="212" y="171"/>
                    <a:pt x="209" y="170"/>
                  </a:cubicBezTo>
                  <a:cubicBezTo>
                    <a:pt x="204" y="168"/>
                    <a:pt x="199" y="166"/>
                    <a:pt x="193" y="165"/>
                  </a:cubicBezTo>
                  <a:cubicBezTo>
                    <a:pt x="196" y="164"/>
                    <a:pt x="199" y="163"/>
                    <a:pt x="203" y="161"/>
                  </a:cubicBezTo>
                  <a:cubicBezTo>
                    <a:pt x="205" y="160"/>
                    <a:pt x="208" y="159"/>
                    <a:pt x="210" y="158"/>
                  </a:cubicBezTo>
                  <a:cubicBezTo>
                    <a:pt x="213" y="156"/>
                    <a:pt x="215" y="155"/>
                    <a:pt x="218" y="153"/>
                  </a:cubicBezTo>
                  <a:cubicBezTo>
                    <a:pt x="219" y="153"/>
                    <a:pt x="220" y="152"/>
                    <a:pt x="221" y="151"/>
                  </a:cubicBezTo>
                  <a:cubicBezTo>
                    <a:pt x="221" y="151"/>
                    <a:pt x="221" y="151"/>
                    <a:pt x="221" y="151"/>
                  </a:cubicBezTo>
                  <a:cubicBezTo>
                    <a:pt x="221" y="150"/>
                    <a:pt x="221" y="150"/>
                    <a:pt x="221" y="150"/>
                  </a:cubicBezTo>
                  <a:cubicBezTo>
                    <a:pt x="224" y="148"/>
                    <a:pt x="226" y="146"/>
                    <a:pt x="228" y="144"/>
                  </a:cubicBezTo>
                  <a:cubicBezTo>
                    <a:pt x="232" y="139"/>
                    <a:pt x="235" y="133"/>
                    <a:pt x="238" y="128"/>
                  </a:cubicBezTo>
                  <a:cubicBezTo>
                    <a:pt x="239" y="126"/>
                    <a:pt x="241" y="123"/>
                    <a:pt x="242" y="121"/>
                  </a:cubicBezTo>
                  <a:cubicBezTo>
                    <a:pt x="243" y="118"/>
                    <a:pt x="244" y="115"/>
                    <a:pt x="245" y="112"/>
                  </a:cubicBezTo>
                  <a:cubicBezTo>
                    <a:pt x="246" y="109"/>
                    <a:pt x="247" y="106"/>
                    <a:pt x="248" y="103"/>
                  </a:cubicBezTo>
                  <a:cubicBezTo>
                    <a:pt x="249" y="100"/>
                    <a:pt x="249" y="97"/>
                    <a:pt x="250" y="94"/>
                  </a:cubicBezTo>
                  <a:cubicBezTo>
                    <a:pt x="250" y="91"/>
                    <a:pt x="250" y="88"/>
                    <a:pt x="249" y="85"/>
                  </a:cubicBezTo>
                  <a:cubicBezTo>
                    <a:pt x="249" y="82"/>
                    <a:pt x="249" y="80"/>
                    <a:pt x="248" y="78"/>
                  </a:cubicBezTo>
                  <a:cubicBezTo>
                    <a:pt x="247" y="75"/>
                    <a:pt x="244" y="73"/>
                    <a:pt x="241" y="71"/>
                  </a:cubicBezTo>
                  <a:cubicBezTo>
                    <a:pt x="238" y="69"/>
                    <a:pt x="236" y="67"/>
                    <a:pt x="233" y="66"/>
                  </a:cubicBezTo>
                  <a:cubicBezTo>
                    <a:pt x="231" y="66"/>
                    <a:pt x="230" y="65"/>
                    <a:pt x="228" y="65"/>
                  </a:cubicBezTo>
                  <a:cubicBezTo>
                    <a:pt x="226" y="65"/>
                    <a:pt x="224" y="65"/>
                    <a:pt x="222" y="65"/>
                  </a:cubicBezTo>
                  <a:cubicBezTo>
                    <a:pt x="220" y="65"/>
                    <a:pt x="217" y="66"/>
                    <a:pt x="215" y="67"/>
                  </a:cubicBezTo>
                  <a:cubicBezTo>
                    <a:pt x="214" y="68"/>
                    <a:pt x="214" y="68"/>
                    <a:pt x="214" y="68"/>
                  </a:cubicBezTo>
                  <a:cubicBezTo>
                    <a:pt x="213" y="68"/>
                    <a:pt x="212" y="69"/>
                    <a:pt x="211" y="69"/>
                  </a:cubicBezTo>
                  <a:cubicBezTo>
                    <a:pt x="211" y="69"/>
                    <a:pt x="211" y="69"/>
                    <a:pt x="211" y="69"/>
                  </a:cubicBezTo>
                  <a:cubicBezTo>
                    <a:pt x="209" y="70"/>
                    <a:pt x="208" y="71"/>
                    <a:pt x="207" y="72"/>
                  </a:cubicBezTo>
                  <a:cubicBezTo>
                    <a:pt x="204" y="74"/>
                    <a:pt x="202" y="75"/>
                    <a:pt x="200" y="77"/>
                  </a:cubicBezTo>
                  <a:cubicBezTo>
                    <a:pt x="198" y="79"/>
                    <a:pt x="195" y="82"/>
                    <a:pt x="192" y="84"/>
                  </a:cubicBezTo>
                  <a:cubicBezTo>
                    <a:pt x="192" y="85"/>
                    <a:pt x="192" y="85"/>
                    <a:pt x="192" y="85"/>
                  </a:cubicBezTo>
                  <a:cubicBezTo>
                    <a:pt x="191" y="86"/>
                    <a:pt x="191" y="86"/>
                    <a:pt x="191" y="86"/>
                  </a:cubicBezTo>
                  <a:cubicBezTo>
                    <a:pt x="188" y="89"/>
                    <a:pt x="188" y="89"/>
                    <a:pt x="188" y="89"/>
                  </a:cubicBezTo>
                  <a:cubicBezTo>
                    <a:pt x="185" y="91"/>
                    <a:pt x="185" y="91"/>
                    <a:pt x="185" y="91"/>
                  </a:cubicBezTo>
                  <a:cubicBezTo>
                    <a:pt x="184" y="92"/>
                    <a:pt x="184" y="92"/>
                    <a:pt x="184" y="92"/>
                  </a:cubicBezTo>
                  <a:cubicBezTo>
                    <a:pt x="183" y="93"/>
                    <a:pt x="183" y="93"/>
                    <a:pt x="183" y="93"/>
                  </a:cubicBezTo>
                  <a:cubicBezTo>
                    <a:pt x="180" y="96"/>
                    <a:pt x="178" y="98"/>
                    <a:pt x="176" y="100"/>
                  </a:cubicBezTo>
                  <a:cubicBezTo>
                    <a:pt x="173" y="103"/>
                    <a:pt x="171" y="105"/>
                    <a:pt x="169" y="107"/>
                  </a:cubicBezTo>
                  <a:cubicBezTo>
                    <a:pt x="165" y="111"/>
                    <a:pt x="165" y="111"/>
                    <a:pt x="165" y="111"/>
                  </a:cubicBezTo>
                  <a:cubicBezTo>
                    <a:pt x="164" y="112"/>
                    <a:pt x="163" y="113"/>
                    <a:pt x="162" y="114"/>
                  </a:cubicBezTo>
                  <a:cubicBezTo>
                    <a:pt x="161" y="114"/>
                    <a:pt x="161" y="114"/>
                    <a:pt x="161" y="114"/>
                  </a:cubicBezTo>
                  <a:cubicBezTo>
                    <a:pt x="163" y="109"/>
                    <a:pt x="165" y="103"/>
                    <a:pt x="167" y="96"/>
                  </a:cubicBezTo>
                  <a:cubicBezTo>
                    <a:pt x="168" y="92"/>
                    <a:pt x="168" y="92"/>
                    <a:pt x="168" y="92"/>
                  </a:cubicBezTo>
                  <a:cubicBezTo>
                    <a:pt x="169" y="90"/>
                    <a:pt x="170" y="88"/>
                    <a:pt x="170" y="86"/>
                  </a:cubicBezTo>
                  <a:cubicBezTo>
                    <a:pt x="173" y="76"/>
                    <a:pt x="173" y="76"/>
                    <a:pt x="173" y="76"/>
                  </a:cubicBezTo>
                  <a:cubicBezTo>
                    <a:pt x="174" y="70"/>
                    <a:pt x="176" y="65"/>
                    <a:pt x="177" y="59"/>
                  </a:cubicBezTo>
                  <a:cubicBezTo>
                    <a:pt x="178" y="53"/>
                    <a:pt x="179" y="47"/>
                    <a:pt x="177" y="40"/>
                  </a:cubicBezTo>
                  <a:cubicBezTo>
                    <a:pt x="177" y="40"/>
                    <a:pt x="177" y="40"/>
                    <a:pt x="177" y="40"/>
                  </a:cubicBezTo>
                  <a:cubicBezTo>
                    <a:pt x="176" y="34"/>
                    <a:pt x="175" y="28"/>
                    <a:pt x="173" y="22"/>
                  </a:cubicBezTo>
                  <a:cubicBezTo>
                    <a:pt x="172" y="19"/>
                    <a:pt x="170" y="17"/>
                    <a:pt x="169" y="14"/>
                  </a:cubicBezTo>
                  <a:cubicBezTo>
                    <a:pt x="166" y="10"/>
                    <a:pt x="163" y="7"/>
                    <a:pt x="159" y="5"/>
                  </a:cubicBezTo>
                  <a:cubicBezTo>
                    <a:pt x="157" y="4"/>
                    <a:pt x="155" y="3"/>
                    <a:pt x="152" y="2"/>
                  </a:cubicBezTo>
                  <a:cubicBezTo>
                    <a:pt x="150" y="1"/>
                    <a:pt x="149" y="1"/>
                    <a:pt x="147" y="0"/>
                  </a:cubicBezTo>
                  <a:cubicBezTo>
                    <a:pt x="147" y="0"/>
                    <a:pt x="147" y="0"/>
                    <a:pt x="147" y="0"/>
                  </a:cubicBezTo>
                  <a:cubicBezTo>
                    <a:pt x="144" y="0"/>
                    <a:pt x="141" y="0"/>
                    <a:pt x="137" y="1"/>
                  </a:cubicBezTo>
                  <a:cubicBezTo>
                    <a:pt x="136" y="2"/>
                    <a:pt x="135" y="2"/>
                    <a:pt x="134" y="3"/>
                  </a:cubicBezTo>
                  <a:cubicBezTo>
                    <a:pt x="133" y="3"/>
                    <a:pt x="133" y="3"/>
                    <a:pt x="133" y="3"/>
                  </a:cubicBezTo>
                  <a:cubicBezTo>
                    <a:pt x="132" y="4"/>
                    <a:pt x="132" y="4"/>
                    <a:pt x="132" y="4"/>
                  </a:cubicBezTo>
                  <a:cubicBezTo>
                    <a:pt x="131" y="5"/>
                    <a:pt x="131" y="5"/>
                    <a:pt x="131" y="5"/>
                  </a:cubicBezTo>
                  <a:cubicBezTo>
                    <a:pt x="129" y="6"/>
                    <a:pt x="127" y="8"/>
                    <a:pt x="125" y="10"/>
                  </a:cubicBezTo>
                  <a:cubicBezTo>
                    <a:pt x="124" y="11"/>
                    <a:pt x="123" y="13"/>
                    <a:pt x="122" y="15"/>
                  </a:cubicBezTo>
                  <a:cubicBezTo>
                    <a:pt x="121" y="18"/>
                    <a:pt x="120" y="21"/>
                    <a:pt x="119" y="23"/>
                  </a:cubicBezTo>
                  <a:cubicBezTo>
                    <a:pt x="118" y="29"/>
                    <a:pt x="118" y="35"/>
                    <a:pt x="118" y="42"/>
                  </a:cubicBezTo>
                  <a:cubicBezTo>
                    <a:pt x="118" y="45"/>
                    <a:pt x="118" y="45"/>
                    <a:pt x="118" y="45"/>
                  </a:cubicBezTo>
                  <a:cubicBezTo>
                    <a:pt x="118" y="50"/>
                    <a:pt x="118" y="54"/>
                    <a:pt x="118" y="59"/>
                  </a:cubicBezTo>
                  <a:cubicBezTo>
                    <a:pt x="118" y="63"/>
                    <a:pt x="119" y="68"/>
                    <a:pt x="119" y="72"/>
                  </a:cubicBezTo>
                  <a:cubicBezTo>
                    <a:pt x="120" y="75"/>
                    <a:pt x="120" y="75"/>
                    <a:pt x="120" y="75"/>
                  </a:cubicBezTo>
                  <a:cubicBezTo>
                    <a:pt x="120" y="79"/>
                    <a:pt x="120" y="82"/>
                    <a:pt x="121" y="85"/>
                  </a:cubicBezTo>
                  <a:cubicBezTo>
                    <a:pt x="121" y="86"/>
                    <a:pt x="122" y="87"/>
                    <a:pt x="122" y="88"/>
                  </a:cubicBezTo>
                  <a:cubicBezTo>
                    <a:pt x="121" y="87"/>
                    <a:pt x="120" y="86"/>
                    <a:pt x="120" y="85"/>
                  </a:cubicBezTo>
                  <a:cubicBezTo>
                    <a:pt x="116" y="81"/>
                    <a:pt x="111" y="76"/>
                    <a:pt x="107" y="72"/>
                  </a:cubicBezTo>
                  <a:cubicBezTo>
                    <a:pt x="105" y="70"/>
                    <a:pt x="103" y="68"/>
                    <a:pt x="100" y="66"/>
                  </a:cubicBezTo>
                  <a:cubicBezTo>
                    <a:pt x="98" y="64"/>
                    <a:pt x="95" y="62"/>
                    <a:pt x="92" y="61"/>
                  </a:cubicBezTo>
                  <a:cubicBezTo>
                    <a:pt x="88" y="58"/>
                    <a:pt x="83" y="56"/>
                    <a:pt x="78" y="54"/>
                  </a:cubicBezTo>
                  <a:cubicBezTo>
                    <a:pt x="76" y="54"/>
                    <a:pt x="74" y="53"/>
                    <a:pt x="72" y="53"/>
                  </a:cubicBezTo>
                  <a:cubicBezTo>
                    <a:pt x="71" y="53"/>
                    <a:pt x="71" y="53"/>
                    <a:pt x="71" y="53"/>
                  </a:cubicBezTo>
                  <a:cubicBezTo>
                    <a:pt x="69" y="53"/>
                    <a:pt x="68" y="53"/>
                    <a:pt x="67" y="53"/>
                  </a:cubicBezTo>
                  <a:cubicBezTo>
                    <a:pt x="66" y="53"/>
                    <a:pt x="66" y="53"/>
                    <a:pt x="66" y="53"/>
                  </a:cubicBezTo>
                  <a:cubicBezTo>
                    <a:pt x="64" y="53"/>
                    <a:pt x="61" y="53"/>
                    <a:pt x="59" y="54"/>
                  </a:cubicBezTo>
                  <a:cubicBezTo>
                    <a:pt x="54" y="56"/>
                    <a:pt x="51" y="61"/>
                    <a:pt x="49" y="67"/>
                  </a:cubicBezTo>
                  <a:cubicBezTo>
                    <a:pt x="48" y="68"/>
                    <a:pt x="48" y="70"/>
                    <a:pt x="47" y="72"/>
                  </a:cubicBezTo>
                  <a:cubicBezTo>
                    <a:pt x="46" y="76"/>
                    <a:pt x="47" y="79"/>
                    <a:pt x="47" y="82"/>
                  </a:cubicBezTo>
                  <a:cubicBezTo>
                    <a:pt x="48" y="88"/>
                    <a:pt x="50" y="94"/>
                    <a:pt x="52" y="98"/>
                  </a:cubicBezTo>
                  <a:cubicBezTo>
                    <a:pt x="53" y="100"/>
                    <a:pt x="53" y="100"/>
                    <a:pt x="53" y="100"/>
                  </a:cubicBezTo>
                  <a:cubicBezTo>
                    <a:pt x="54" y="101"/>
                    <a:pt x="54" y="102"/>
                    <a:pt x="55" y="103"/>
                  </a:cubicBezTo>
                  <a:cubicBezTo>
                    <a:pt x="56" y="104"/>
                    <a:pt x="57" y="106"/>
                    <a:pt x="58" y="107"/>
                  </a:cubicBezTo>
                  <a:cubicBezTo>
                    <a:pt x="59" y="109"/>
                    <a:pt x="61" y="111"/>
                    <a:pt x="63" y="113"/>
                  </a:cubicBezTo>
                  <a:cubicBezTo>
                    <a:pt x="64" y="114"/>
                    <a:pt x="64" y="114"/>
                    <a:pt x="64" y="114"/>
                  </a:cubicBezTo>
                  <a:cubicBezTo>
                    <a:pt x="65" y="115"/>
                    <a:pt x="66" y="116"/>
                    <a:pt x="67" y="117"/>
                  </a:cubicBezTo>
                  <a:cubicBezTo>
                    <a:pt x="68" y="118"/>
                    <a:pt x="69" y="119"/>
                    <a:pt x="70" y="119"/>
                  </a:cubicBezTo>
                  <a:cubicBezTo>
                    <a:pt x="70" y="120"/>
                    <a:pt x="70" y="120"/>
                    <a:pt x="70" y="120"/>
                  </a:cubicBezTo>
                  <a:cubicBezTo>
                    <a:pt x="72" y="121"/>
                    <a:pt x="72" y="121"/>
                    <a:pt x="72" y="121"/>
                  </a:cubicBezTo>
                  <a:cubicBezTo>
                    <a:pt x="73" y="121"/>
                    <a:pt x="73" y="122"/>
                    <a:pt x="74" y="122"/>
                  </a:cubicBezTo>
                  <a:cubicBezTo>
                    <a:pt x="77" y="124"/>
                    <a:pt x="79" y="126"/>
                    <a:pt x="82" y="128"/>
                  </a:cubicBezTo>
                  <a:cubicBezTo>
                    <a:pt x="88" y="132"/>
                    <a:pt x="92" y="135"/>
                    <a:pt x="97" y="137"/>
                  </a:cubicBezTo>
                  <a:cubicBezTo>
                    <a:pt x="97" y="137"/>
                    <a:pt x="97" y="137"/>
                    <a:pt x="97" y="137"/>
                  </a:cubicBezTo>
                  <a:cubicBezTo>
                    <a:pt x="96" y="137"/>
                    <a:pt x="96" y="137"/>
                    <a:pt x="96" y="137"/>
                  </a:cubicBezTo>
                  <a:cubicBezTo>
                    <a:pt x="90" y="138"/>
                    <a:pt x="84" y="139"/>
                    <a:pt x="78" y="140"/>
                  </a:cubicBezTo>
                  <a:cubicBezTo>
                    <a:pt x="75" y="141"/>
                    <a:pt x="71" y="142"/>
                    <a:pt x="69" y="143"/>
                  </a:cubicBezTo>
                  <a:cubicBezTo>
                    <a:pt x="63" y="145"/>
                    <a:pt x="59" y="147"/>
                    <a:pt x="56" y="149"/>
                  </a:cubicBezTo>
                  <a:cubicBezTo>
                    <a:pt x="55" y="150"/>
                    <a:pt x="53" y="152"/>
                    <a:pt x="52" y="153"/>
                  </a:cubicBezTo>
                  <a:cubicBezTo>
                    <a:pt x="51" y="153"/>
                    <a:pt x="51" y="153"/>
                    <a:pt x="51" y="153"/>
                  </a:cubicBezTo>
                  <a:cubicBezTo>
                    <a:pt x="51" y="154"/>
                    <a:pt x="51" y="154"/>
                    <a:pt x="51" y="154"/>
                  </a:cubicBezTo>
                  <a:cubicBezTo>
                    <a:pt x="50" y="155"/>
                    <a:pt x="49" y="156"/>
                    <a:pt x="48" y="157"/>
                  </a:cubicBezTo>
                  <a:cubicBezTo>
                    <a:pt x="47" y="158"/>
                    <a:pt x="47" y="158"/>
                    <a:pt x="47" y="158"/>
                  </a:cubicBezTo>
                  <a:cubicBezTo>
                    <a:pt x="46" y="159"/>
                    <a:pt x="46" y="160"/>
                    <a:pt x="45" y="160"/>
                  </a:cubicBezTo>
                  <a:cubicBezTo>
                    <a:pt x="44" y="162"/>
                    <a:pt x="43" y="164"/>
                    <a:pt x="42" y="165"/>
                  </a:cubicBezTo>
                  <a:cubicBezTo>
                    <a:pt x="40" y="168"/>
                    <a:pt x="38" y="171"/>
                    <a:pt x="37" y="175"/>
                  </a:cubicBezTo>
                  <a:cubicBezTo>
                    <a:pt x="36" y="178"/>
                    <a:pt x="35" y="181"/>
                    <a:pt x="34" y="185"/>
                  </a:cubicBezTo>
                  <a:cubicBezTo>
                    <a:pt x="33" y="188"/>
                    <a:pt x="33" y="191"/>
                    <a:pt x="33" y="194"/>
                  </a:cubicBezTo>
                  <a:cubicBezTo>
                    <a:pt x="33" y="196"/>
                    <a:pt x="33" y="197"/>
                    <a:pt x="33" y="199"/>
                  </a:cubicBezTo>
                  <a:cubicBezTo>
                    <a:pt x="34" y="201"/>
                    <a:pt x="34" y="203"/>
                    <a:pt x="35" y="204"/>
                  </a:cubicBezTo>
                  <a:cubicBezTo>
                    <a:pt x="36" y="206"/>
                    <a:pt x="37" y="207"/>
                    <a:pt x="39" y="209"/>
                  </a:cubicBezTo>
                  <a:cubicBezTo>
                    <a:pt x="41" y="210"/>
                    <a:pt x="42" y="211"/>
                    <a:pt x="44" y="211"/>
                  </a:cubicBezTo>
                  <a:cubicBezTo>
                    <a:pt x="45" y="212"/>
                    <a:pt x="46" y="212"/>
                    <a:pt x="46" y="212"/>
                  </a:cubicBezTo>
                  <a:cubicBezTo>
                    <a:pt x="47" y="213"/>
                    <a:pt x="47" y="213"/>
                    <a:pt x="47" y="213"/>
                  </a:cubicBezTo>
                  <a:cubicBezTo>
                    <a:pt x="47" y="213"/>
                    <a:pt x="47" y="213"/>
                    <a:pt x="47" y="213"/>
                  </a:cubicBezTo>
                  <a:cubicBezTo>
                    <a:pt x="50" y="214"/>
                    <a:pt x="53" y="215"/>
                    <a:pt x="56" y="215"/>
                  </a:cubicBezTo>
                  <a:cubicBezTo>
                    <a:pt x="60" y="216"/>
                    <a:pt x="63" y="216"/>
                    <a:pt x="67" y="215"/>
                  </a:cubicBezTo>
                  <a:cubicBezTo>
                    <a:pt x="71" y="215"/>
                    <a:pt x="75" y="213"/>
                    <a:pt x="79" y="211"/>
                  </a:cubicBezTo>
                  <a:cubicBezTo>
                    <a:pt x="81" y="210"/>
                    <a:pt x="83" y="209"/>
                    <a:pt x="85" y="208"/>
                  </a:cubicBezTo>
                  <a:cubicBezTo>
                    <a:pt x="87" y="207"/>
                    <a:pt x="89" y="205"/>
                    <a:pt x="90" y="204"/>
                  </a:cubicBezTo>
                  <a:cubicBezTo>
                    <a:pt x="93" y="202"/>
                    <a:pt x="95" y="200"/>
                    <a:pt x="97" y="198"/>
                  </a:cubicBezTo>
                  <a:cubicBezTo>
                    <a:pt x="98" y="198"/>
                    <a:pt x="98" y="198"/>
                    <a:pt x="98" y="198"/>
                  </a:cubicBezTo>
                  <a:cubicBezTo>
                    <a:pt x="98" y="197"/>
                    <a:pt x="98" y="197"/>
                    <a:pt x="98" y="197"/>
                  </a:cubicBezTo>
                  <a:cubicBezTo>
                    <a:pt x="98" y="198"/>
                    <a:pt x="97" y="199"/>
                    <a:pt x="97" y="199"/>
                  </a:cubicBezTo>
                  <a:cubicBezTo>
                    <a:pt x="96" y="201"/>
                    <a:pt x="96" y="202"/>
                    <a:pt x="95" y="204"/>
                  </a:cubicBezTo>
                  <a:cubicBezTo>
                    <a:pt x="94" y="208"/>
                    <a:pt x="94" y="208"/>
                    <a:pt x="94" y="208"/>
                  </a:cubicBezTo>
                  <a:cubicBezTo>
                    <a:pt x="92" y="212"/>
                    <a:pt x="92" y="212"/>
                    <a:pt x="92" y="212"/>
                  </a:cubicBezTo>
                  <a:cubicBezTo>
                    <a:pt x="90" y="218"/>
                    <a:pt x="90" y="218"/>
                    <a:pt x="90" y="218"/>
                  </a:cubicBezTo>
                  <a:cubicBezTo>
                    <a:pt x="88" y="224"/>
                    <a:pt x="88" y="224"/>
                    <a:pt x="88" y="224"/>
                  </a:cubicBezTo>
                  <a:cubicBezTo>
                    <a:pt x="87" y="226"/>
                    <a:pt x="87" y="227"/>
                    <a:pt x="86" y="229"/>
                  </a:cubicBezTo>
                  <a:cubicBezTo>
                    <a:pt x="86" y="231"/>
                    <a:pt x="86" y="231"/>
                    <a:pt x="86" y="231"/>
                  </a:cubicBezTo>
                  <a:cubicBezTo>
                    <a:pt x="85" y="234"/>
                    <a:pt x="84" y="238"/>
                    <a:pt x="83" y="241"/>
                  </a:cubicBezTo>
                  <a:cubicBezTo>
                    <a:pt x="83" y="242"/>
                    <a:pt x="83" y="242"/>
                    <a:pt x="83" y="242"/>
                  </a:cubicBezTo>
                  <a:cubicBezTo>
                    <a:pt x="82" y="244"/>
                    <a:pt x="82" y="246"/>
                    <a:pt x="81" y="248"/>
                  </a:cubicBezTo>
                  <a:cubicBezTo>
                    <a:pt x="81" y="250"/>
                    <a:pt x="81" y="250"/>
                    <a:pt x="81" y="250"/>
                  </a:cubicBezTo>
                  <a:cubicBezTo>
                    <a:pt x="80" y="253"/>
                    <a:pt x="79" y="255"/>
                    <a:pt x="79" y="257"/>
                  </a:cubicBezTo>
                  <a:cubicBezTo>
                    <a:pt x="78" y="263"/>
                    <a:pt x="78" y="263"/>
                    <a:pt x="78" y="263"/>
                  </a:cubicBezTo>
                  <a:cubicBezTo>
                    <a:pt x="77" y="268"/>
                    <a:pt x="77" y="268"/>
                    <a:pt x="77" y="268"/>
                  </a:cubicBezTo>
                  <a:cubicBezTo>
                    <a:pt x="77" y="268"/>
                    <a:pt x="77" y="269"/>
                    <a:pt x="77" y="270"/>
                  </a:cubicBezTo>
                  <a:cubicBezTo>
                    <a:pt x="77" y="271"/>
                    <a:pt x="77" y="271"/>
                    <a:pt x="77" y="271"/>
                  </a:cubicBezTo>
                  <a:cubicBezTo>
                    <a:pt x="77" y="274"/>
                    <a:pt x="77" y="274"/>
                    <a:pt x="77" y="274"/>
                  </a:cubicBezTo>
                  <a:cubicBezTo>
                    <a:pt x="76" y="278"/>
                    <a:pt x="76" y="278"/>
                    <a:pt x="76" y="278"/>
                  </a:cubicBezTo>
                  <a:cubicBezTo>
                    <a:pt x="76" y="280"/>
                    <a:pt x="76" y="282"/>
                    <a:pt x="76" y="285"/>
                  </a:cubicBezTo>
                  <a:cubicBezTo>
                    <a:pt x="76" y="288"/>
                    <a:pt x="76" y="288"/>
                    <a:pt x="76" y="288"/>
                  </a:cubicBezTo>
                  <a:cubicBezTo>
                    <a:pt x="76" y="289"/>
                    <a:pt x="76" y="289"/>
                    <a:pt x="76" y="289"/>
                  </a:cubicBezTo>
                  <a:cubicBezTo>
                    <a:pt x="75" y="291"/>
                    <a:pt x="75" y="294"/>
                    <a:pt x="75" y="296"/>
                  </a:cubicBezTo>
                  <a:cubicBezTo>
                    <a:pt x="75" y="306"/>
                    <a:pt x="75" y="306"/>
                    <a:pt x="75" y="306"/>
                  </a:cubicBezTo>
                  <a:cubicBezTo>
                    <a:pt x="75" y="312"/>
                    <a:pt x="76" y="317"/>
                    <a:pt x="76" y="322"/>
                  </a:cubicBezTo>
                  <a:cubicBezTo>
                    <a:pt x="76" y="322"/>
                    <a:pt x="76" y="322"/>
                    <a:pt x="76" y="322"/>
                  </a:cubicBezTo>
                  <a:cubicBezTo>
                    <a:pt x="76" y="329"/>
                    <a:pt x="77" y="336"/>
                    <a:pt x="77" y="343"/>
                  </a:cubicBezTo>
                  <a:cubicBezTo>
                    <a:pt x="78" y="348"/>
                    <a:pt x="78" y="352"/>
                    <a:pt x="79" y="357"/>
                  </a:cubicBezTo>
                  <a:cubicBezTo>
                    <a:pt x="77" y="354"/>
                    <a:pt x="75" y="352"/>
                    <a:pt x="74" y="349"/>
                  </a:cubicBezTo>
                  <a:cubicBezTo>
                    <a:pt x="70" y="344"/>
                    <a:pt x="66" y="339"/>
                    <a:pt x="59" y="334"/>
                  </a:cubicBezTo>
                  <a:cubicBezTo>
                    <a:pt x="58" y="332"/>
                    <a:pt x="57" y="331"/>
                    <a:pt x="55" y="330"/>
                  </a:cubicBezTo>
                  <a:cubicBezTo>
                    <a:pt x="53" y="329"/>
                    <a:pt x="53" y="329"/>
                    <a:pt x="53" y="329"/>
                  </a:cubicBezTo>
                  <a:cubicBezTo>
                    <a:pt x="52" y="328"/>
                    <a:pt x="50" y="327"/>
                    <a:pt x="49" y="326"/>
                  </a:cubicBezTo>
                  <a:cubicBezTo>
                    <a:pt x="47" y="324"/>
                    <a:pt x="47" y="324"/>
                    <a:pt x="47" y="324"/>
                  </a:cubicBezTo>
                  <a:cubicBezTo>
                    <a:pt x="44" y="322"/>
                    <a:pt x="40" y="319"/>
                    <a:pt x="36" y="317"/>
                  </a:cubicBezTo>
                  <a:cubicBezTo>
                    <a:pt x="35" y="316"/>
                    <a:pt x="35" y="316"/>
                    <a:pt x="35" y="316"/>
                  </a:cubicBezTo>
                  <a:cubicBezTo>
                    <a:pt x="31" y="314"/>
                    <a:pt x="27" y="311"/>
                    <a:pt x="23" y="309"/>
                  </a:cubicBezTo>
                  <a:cubicBezTo>
                    <a:pt x="21" y="308"/>
                    <a:pt x="19" y="306"/>
                    <a:pt x="17" y="305"/>
                  </a:cubicBezTo>
                  <a:cubicBezTo>
                    <a:pt x="16" y="305"/>
                    <a:pt x="16" y="305"/>
                    <a:pt x="16" y="305"/>
                  </a:cubicBezTo>
                  <a:cubicBezTo>
                    <a:pt x="14" y="304"/>
                    <a:pt x="11" y="302"/>
                    <a:pt x="8" y="302"/>
                  </a:cubicBezTo>
                  <a:cubicBezTo>
                    <a:pt x="8" y="302"/>
                    <a:pt x="8" y="302"/>
                    <a:pt x="7" y="302"/>
                  </a:cubicBezTo>
                  <a:cubicBezTo>
                    <a:pt x="7" y="301"/>
                    <a:pt x="7" y="301"/>
                    <a:pt x="7" y="301"/>
                  </a:cubicBezTo>
                  <a:cubicBezTo>
                    <a:pt x="6" y="301"/>
                    <a:pt x="6" y="301"/>
                    <a:pt x="6" y="301"/>
                  </a:cubicBezTo>
                  <a:cubicBezTo>
                    <a:pt x="6" y="301"/>
                    <a:pt x="6" y="301"/>
                    <a:pt x="6" y="301"/>
                  </a:cubicBezTo>
                  <a:cubicBezTo>
                    <a:pt x="5" y="302"/>
                    <a:pt x="4" y="302"/>
                    <a:pt x="4" y="302"/>
                  </a:cubicBezTo>
                  <a:cubicBezTo>
                    <a:pt x="2" y="303"/>
                    <a:pt x="1" y="304"/>
                    <a:pt x="0" y="306"/>
                  </a:cubicBezTo>
                  <a:cubicBezTo>
                    <a:pt x="0" y="308"/>
                    <a:pt x="0" y="310"/>
                    <a:pt x="1" y="312"/>
                  </a:cubicBezTo>
                  <a:cubicBezTo>
                    <a:pt x="1" y="313"/>
                    <a:pt x="1" y="313"/>
                    <a:pt x="1" y="314"/>
                  </a:cubicBezTo>
                  <a:cubicBezTo>
                    <a:pt x="1" y="315"/>
                    <a:pt x="1" y="316"/>
                    <a:pt x="1" y="317"/>
                  </a:cubicBezTo>
                  <a:cubicBezTo>
                    <a:pt x="2" y="318"/>
                    <a:pt x="2" y="319"/>
                    <a:pt x="2" y="320"/>
                  </a:cubicBezTo>
                  <a:cubicBezTo>
                    <a:pt x="3" y="322"/>
                    <a:pt x="4" y="324"/>
                    <a:pt x="5" y="325"/>
                  </a:cubicBezTo>
                  <a:cubicBezTo>
                    <a:pt x="7" y="329"/>
                    <a:pt x="9" y="333"/>
                    <a:pt x="11" y="336"/>
                  </a:cubicBezTo>
                  <a:cubicBezTo>
                    <a:pt x="12" y="338"/>
                    <a:pt x="13" y="339"/>
                    <a:pt x="14" y="341"/>
                  </a:cubicBezTo>
                  <a:cubicBezTo>
                    <a:pt x="16" y="342"/>
                    <a:pt x="17" y="344"/>
                    <a:pt x="18" y="345"/>
                  </a:cubicBezTo>
                  <a:cubicBezTo>
                    <a:pt x="21" y="349"/>
                    <a:pt x="24" y="352"/>
                    <a:pt x="27" y="355"/>
                  </a:cubicBezTo>
                  <a:cubicBezTo>
                    <a:pt x="30" y="358"/>
                    <a:pt x="33" y="361"/>
                    <a:pt x="36" y="363"/>
                  </a:cubicBezTo>
                  <a:cubicBezTo>
                    <a:pt x="39" y="366"/>
                    <a:pt x="43" y="368"/>
                    <a:pt x="46" y="371"/>
                  </a:cubicBezTo>
                  <a:cubicBezTo>
                    <a:pt x="47" y="372"/>
                    <a:pt x="49" y="373"/>
                    <a:pt x="51" y="374"/>
                  </a:cubicBezTo>
                  <a:cubicBezTo>
                    <a:pt x="52" y="375"/>
                    <a:pt x="54" y="377"/>
                    <a:pt x="55" y="378"/>
                  </a:cubicBezTo>
                  <a:cubicBezTo>
                    <a:pt x="58" y="380"/>
                    <a:pt x="61" y="383"/>
                    <a:pt x="65" y="385"/>
                  </a:cubicBezTo>
                  <a:cubicBezTo>
                    <a:pt x="68" y="387"/>
                    <a:pt x="72" y="390"/>
                    <a:pt x="76" y="392"/>
                  </a:cubicBezTo>
                  <a:cubicBezTo>
                    <a:pt x="79" y="393"/>
                    <a:pt x="81" y="395"/>
                    <a:pt x="84" y="396"/>
                  </a:cubicBezTo>
                  <a:cubicBezTo>
                    <a:pt x="84" y="396"/>
                    <a:pt x="85" y="396"/>
                    <a:pt x="85" y="396"/>
                  </a:cubicBezTo>
                  <a:cubicBezTo>
                    <a:pt x="85" y="397"/>
                    <a:pt x="85" y="397"/>
                    <a:pt x="86" y="397"/>
                  </a:cubicBezTo>
                  <a:cubicBezTo>
                    <a:pt x="86" y="397"/>
                    <a:pt x="86" y="397"/>
                    <a:pt x="86" y="397"/>
                  </a:cubicBezTo>
                  <a:cubicBezTo>
                    <a:pt x="87" y="397"/>
                    <a:pt x="88" y="398"/>
                    <a:pt x="89" y="399"/>
                  </a:cubicBezTo>
                  <a:cubicBezTo>
                    <a:pt x="92" y="406"/>
                    <a:pt x="92" y="406"/>
                    <a:pt x="92" y="406"/>
                  </a:cubicBezTo>
                  <a:cubicBezTo>
                    <a:pt x="94" y="411"/>
                    <a:pt x="94" y="411"/>
                    <a:pt x="94" y="411"/>
                  </a:cubicBezTo>
                  <a:cubicBezTo>
                    <a:pt x="94" y="412"/>
                    <a:pt x="94" y="412"/>
                    <a:pt x="94" y="412"/>
                  </a:cubicBezTo>
                  <a:cubicBezTo>
                    <a:pt x="96" y="416"/>
                    <a:pt x="98" y="421"/>
                    <a:pt x="100" y="426"/>
                  </a:cubicBezTo>
                  <a:cubicBezTo>
                    <a:pt x="101" y="429"/>
                    <a:pt x="101" y="429"/>
                    <a:pt x="101" y="429"/>
                  </a:cubicBezTo>
                  <a:cubicBezTo>
                    <a:pt x="102" y="432"/>
                    <a:pt x="102" y="432"/>
                    <a:pt x="102" y="432"/>
                  </a:cubicBezTo>
                  <a:cubicBezTo>
                    <a:pt x="103" y="433"/>
                    <a:pt x="103" y="433"/>
                    <a:pt x="103" y="433"/>
                  </a:cubicBezTo>
                  <a:cubicBezTo>
                    <a:pt x="103" y="434"/>
                    <a:pt x="103" y="434"/>
                    <a:pt x="104" y="435"/>
                  </a:cubicBezTo>
                  <a:cubicBezTo>
                    <a:pt x="106" y="440"/>
                    <a:pt x="106" y="440"/>
                    <a:pt x="106" y="440"/>
                  </a:cubicBezTo>
                  <a:cubicBezTo>
                    <a:pt x="108" y="444"/>
                    <a:pt x="108" y="444"/>
                    <a:pt x="108" y="444"/>
                  </a:cubicBezTo>
                  <a:cubicBezTo>
                    <a:pt x="110" y="447"/>
                    <a:pt x="111" y="449"/>
                    <a:pt x="113" y="452"/>
                  </a:cubicBezTo>
                  <a:cubicBezTo>
                    <a:pt x="114" y="454"/>
                    <a:pt x="114" y="454"/>
                    <a:pt x="114" y="454"/>
                  </a:cubicBezTo>
                  <a:cubicBezTo>
                    <a:pt x="116" y="457"/>
                    <a:pt x="116" y="457"/>
                    <a:pt x="116" y="457"/>
                  </a:cubicBezTo>
                  <a:cubicBezTo>
                    <a:pt x="116" y="458"/>
                    <a:pt x="116" y="458"/>
                    <a:pt x="116" y="458"/>
                  </a:cubicBezTo>
                  <a:cubicBezTo>
                    <a:pt x="117" y="459"/>
                    <a:pt x="117" y="459"/>
                    <a:pt x="117" y="460"/>
                  </a:cubicBezTo>
                  <a:cubicBezTo>
                    <a:pt x="120" y="464"/>
                    <a:pt x="120" y="464"/>
                    <a:pt x="120" y="464"/>
                  </a:cubicBezTo>
                  <a:cubicBezTo>
                    <a:pt x="122" y="467"/>
                    <a:pt x="125" y="471"/>
                    <a:pt x="127" y="474"/>
                  </a:cubicBezTo>
                  <a:cubicBezTo>
                    <a:pt x="129" y="476"/>
                    <a:pt x="129" y="476"/>
                    <a:pt x="129" y="476"/>
                  </a:cubicBezTo>
                  <a:cubicBezTo>
                    <a:pt x="132" y="481"/>
                    <a:pt x="135" y="485"/>
                    <a:pt x="138" y="489"/>
                  </a:cubicBezTo>
                  <a:cubicBezTo>
                    <a:pt x="139" y="490"/>
                    <a:pt x="140" y="491"/>
                    <a:pt x="140" y="492"/>
                  </a:cubicBezTo>
                  <a:cubicBezTo>
                    <a:pt x="141" y="494"/>
                    <a:pt x="143" y="495"/>
                    <a:pt x="144" y="497"/>
                  </a:cubicBezTo>
                  <a:cubicBezTo>
                    <a:pt x="151" y="505"/>
                    <a:pt x="151" y="505"/>
                    <a:pt x="151" y="505"/>
                  </a:cubicBezTo>
                  <a:cubicBezTo>
                    <a:pt x="154" y="509"/>
                    <a:pt x="157" y="513"/>
                    <a:pt x="161" y="517"/>
                  </a:cubicBezTo>
                  <a:cubicBezTo>
                    <a:pt x="162" y="519"/>
                    <a:pt x="162" y="519"/>
                    <a:pt x="162" y="519"/>
                  </a:cubicBezTo>
                  <a:cubicBezTo>
                    <a:pt x="166" y="523"/>
                    <a:pt x="171" y="528"/>
                    <a:pt x="177" y="531"/>
                  </a:cubicBezTo>
                  <a:cubicBezTo>
                    <a:pt x="178" y="532"/>
                    <a:pt x="178" y="532"/>
                    <a:pt x="179" y="532"/>
                  </a:cubicBezTo>
                  <a:cubicBezTo>
                    <a:pt x="180" y="532"/>
                    <a:pt x="182" y="531"/>
                    <a:pt x="183" y="530"/>
                  </a:cubicBezTo>
                  <a:cubicBezTo>
                    <a:pt x="184" y="529"/>
                    <a:pt x="184" y="528"/>
                    <a:pt x="184" y="527"/>
                  </a:cubicBezTo>
                  <a:cubicBezTo>
                    <a:pt x="184" y="525"/>
                    <a:pt x="183" y="524"/>
                    <a:pt x="182" y="524"/>
                  </a:cubicBezTo>
                  <a:cubicBezTo>
                    <a:pt x="180" y="522"/>
                    <a:pt x="178" y="520"/>
                    <a:pt x="177" y="519"/>
                  </a:cubicBezTo>
                  <a:cubicBezTo>
                    <a:pt x="169" y="510"/>
                    <a:pt x="161" y="500"/>
                    <a:pt x="154" y="490"/>
                  </a:cubicBezTo>
                  <a:cubicBezTo>
                    <a:pt x="153" y="489"/>
                    <a:pt x="152" y="487"/>
                    <a:pt x="150" y="485"/>
                  </a:cubicBezTo>
                  <a:cubicBezTo>
                    <a:pt x="149" y="483"/>
                    <a:pt x="149" y="483"/>
                    <a:pt x="149" y="483"/>
                  </a:cubicBezTo>
                  <a:cubicBezTo>
                    <a:pt x="148" y="482"/>
                    <a:pt x="148" y="482"/>
                    <a:pt x="148" y="482"/>
                  </a:cubicBezTo>
                  <a:cubicBezTo>
                    <a:pt x="147" y="480"/>
                    <a:pt x="146" y="479"/>
                    <a:pt x="144" y="477"/>
                  </a:cubicBezTo>
                  <a:cubicBezTo>
                    <a:pt x="142" y="474"/>
                    <a:pt x="142" y="474"/>
                    <a:pt x="142" y="474"/>
                  </a:cubicBezTo>
                  <a:cubicBezTo>
                    <a:pt x="140" y="470"/>
                    <a:pt x="137" y="466"/>
                    <a:pt x="134" y="462"/>
                  </a:cubicBezTo>
                  <a:cubicBezTo>
                    <a:pt x="132" y="458"/>
                    <a:pt x="132" y="458"/>
                    <a:pt x="132" y="458"/>
                  </a:cubicBezTo>
                  <a:cubicBezTo>
                    <a:pt x="129" y="455"/>
                    <a:pt x="129" y="455"/>
                    <a:pt x="129" y="455"/>
                  </a:cubicBezTo>
                  <a:cubicBezTo>
                    <a:pt x="129" y="454"/>
                    <a:pt x="129" y="454"/>
                    <a:pt x="129" y="454"/>
                  </a:cubicBezTo>
                  <a:cubicBezTo>
                    <a:pt x="128" y="453"/>
                    <a:pt x="128" y="452"/>
                    <a:pt x="127" y="451"/>
                  </a:cubicBezTo>
                  <a:cubicBezTo>
                    <a:pt x="124" y="446"/>
                    <a:pt x="124" y="446"/>
                    <a:pt x="124" y="446"/>
                  </a:cubicBezTo>
                  <a:cubicBezTo>
                    <a:pt x="121" y="441"/>
                    <a:pt x="121" y="441"/>
                    <a:pt x="121" y="441"/>
                  </a:cubicBezTo>
                  <a:cubicBezTo>
                    <a:pt x="120" y="438"/>
                    <a:pt x="120" y="438"/>
                    <a:pt x="120" y="438"/>
                  </a:cubicBezTo>
                  <a:cubicBezTo>
                    <a:pt x="119" y="437"/>
                    <a:pt x="119" y="437"/>
                    <a:pt x="119" y="437"/>
                  </a:cubicBezTo>
                  <a:cubicBezTo>
                    <a:pt x="118" y="435"/>
                    <a:pt x="118" y="434"/>
                    <a:pt x="117" y="432"/>
                  </a:cubicBezTo>
                  <a:cubicBezTo>
                    <a:pt x="117" y="432"/>
                    <a:pt x="117" y="431"/>
                    <a:pt x="117" y="431"/>
                  </a:cubicBezTo>
                  <a:cubicBezTo>
                    <a:pt x="118" y="429"/>
                    <a:pt x="119" y="427"/>
                    <a:pt x="120" y="425"/>
                  </a:cubicBezTo>
                  <a:cubicBezTo>
                    <a:pt x="121" y="423"/>
                    <a:pt x="123" y="421"/>
                    <a:pt x="124" y="419"/>
                  </a:cubicBezTo>
                  <a:cubicBezTo>
                    <a:pt x="125" y="418"/>
                    <a:pt x="125" y="418"/>
                    <a:pt x="125" y="418"/>
                  </a:cubicBezTo>
                  <a:cubicBezTo>
                    <a:pt x="125" y="417"/>
                    <a:pt x="126" y="415"/>
                    <a:pt x="127" y="414"/>
                  </a:cubicBezTo>
                  <a:cubicBezTo>
                    <a:pt x="127" y="413"/>
                    <a:pt x="128" y="412"/>
                    <a:pt x="128" y="411"/>
                  </a:cubicBezTo>
                  <a:cubicBezTo>
                    <a:pt x="129" y="410"/>
                    <a:pt x="129" y="410"/>
                    <a:pt x="129" y="410"/>
                  </a:cubicBezTo>
                  <a:cubicBezTo>
                    <a:pt x="130" y="408"/>
                    <a:pt x="132" y="405"/>
                    <a:pt x="133" y="402"/>
                  </a:cubicBezTo>
                  <a:cubicBezTo>
                    <a:pt x="134" y="400"/>
                    <a:pt x="135" y="398"/>
                    <a:pt x="136" y="396"/>
                  </a:cubicBezTo>
                  <a:cubicBezTo>
                    <a:pt x="137" y="395"/>
                    <a:pt x="137" y="395"/>
                    <a:pt x="137" y="395"/>
                  </a:cubicBezTo>
                  <a:cubicBezTo>
                    <a:pt x="137" y="394"/>
                    <a:pt x="138" y="392"/>
                    <a:pt x="139" y="391"/>
                  </a:cubicBezTo>
                  <a:cubicBezTo>
                    <a:pt x="139" y="389"/>
                    <a:pt x="139" y="389"/>
                    <a:pt x="139" y="389"/>
                  </a:cubicBezTo>
                  <a:cubicBezTo>
                    <a:pt x="140" y="388"/>
                    <a:pt x="140" y="388"/>
                    <a:pt x="140" y="388"/>
                  </a:cubicBezTo>
                  <a:cubicBezTo>
                    <a:pt x="140" y="387"/>
                    <a:pt x="141" y="386"/>
                    <a:pt x="141" y="385"/>
                  </a:cubicBezTo>
                  <a:cubicBezTo>
                    <a:pt x="142" y="383"/>
                    <a:pt x="142" y="383"/>
                    <a:pt x="142" y="383"/>
                  </a:cubicBezTo>
                  <a:cubicBezTo>
                    <a:pt x="142" y="381"/>
                    <a:pt x="143" y="379"/>
                    <a:pt x="143" y="378"/>
                  </a:cubicBezTo>
                  <a:cubicBezTo>
                    <a:pt x="144" y="375"/>
                    <a:pt x="145" y="373"/>
                    <a:pt x="146" y="370"/>
                  </a:cubicBezTo>
                  <a:cubicBezTo>
                    <a:pt x="147" y="368"/>
                    <a:pt x="147" y="367"/>
                    <a:pt x="148" y="365"/>
                  </a:cubicBezTo>
                  <a:cubicBezTo>
                    <a:pt x="148" y="363"/>
                    <a:pt x="148" y="363"/>
                    <a:pt x="148" y="363"/>
                  </a:cubicBezTo>
                  <a:cubicBezTo>
                    <a:pt x="149" y="359"/>
                    <a:pt x="150" y="355"/>
                    <a:pt x="151" y="350"/>
                  </a:cubicBezTo>
                  <a:cubicBezTo>
                    <a:pt x="152" y="346"/>
                    <a:pt x="152" y="343"/>
                    <a:pt x="153" y="340"/>
                  </a:cubicBezTo>
                  <a:cubicBezTo>
                    <a:pt x="153" y="339"/>
                    <a:pt x="153" y="339"/>
                    <a:pt x="153" y="339"/>
                  </a:cubicBezTo>
                  <a:cubicBezTo>
                    <a:pt x="153" y="336"/>
                    <a:pt x="153" y="336"/>
                    <a:pt x="153" y="336"/>
                  </a:cubicBezTo>
                  <a:cubicBezTo>
                    <a:pt x="154" y="334"/>
                    <a:pt x="154" y="331"/>
                    <a:pt x="154" y="328"/>
                  </a:cubicBezTo>
                  <a:cubicBezTo>
                    <a:pt x="154" y="325"/>
                    <a:pt x="153" y="321"/>
                    <a:pt x="151" y="319"/>
                  </a:cubicBezTo>
                  <a:cubicBezTo>
                    <a:pt x="150" y="319"/>
                    <a:pt x="149" y="318"/>
                    <a:pt x="149" y="318"/>
                  </a:cubicBezTo>
                  <a:cubicBezTo>
                    <a:pt x="148" y="318"/>
                    <a:pt x="147" y="318"/>
                    <a:pt x="146" y="318"/>
                  </a:cubicBezTo>
                  <a:cubicBezTo>
                    <a:pt x="145" y="319"/>
                    <a:pt x="144" y="319"/>
                    <a:pt x="143" y="320"/>
                  </a:cubicBezTo>
                  <a:cubicBezTo>
                    <a:pt x="142" y="321"/>
                    <a:pt x="141" y="322"/>
                    <a:pt x="140" y="323"/>
                  </a:cubicBezTo>
                  <a:cubicBezTo>
                    <a:pt x="137" y="325"/>
                    <a:pt x="135" y="328"/>
                    <a:pt x="132" y="333"/>
                  </a:cubicBezTo>
                  <a:cubicBezTo>
                    <a:pt x="129" y="337"/>
                    <a:pt x="126" y="340"/>
                    <a:pt x="125" y="344"/>
                  </a:cubicBezTo>
                  <a:cubicBezTo>
                    <a:pt x="123" y="348"/>
                    <a:pt x="121" y="352"/>
                    <a:pt x="119" y="356"/>
                  </a:cubicBezTo>
                  <a:cubicBezTo>
                    <a:pt x="118" y="359"/>
                    <a:pt x="117" y="363"/>
                    <a:pt x="116" y="366"/>
                  </a:cubicBezTo>
                  <a:cubicBezTo>
                    <a:pt x="113" y="373"/>
                    <a:pt x="111" y="381"/>
                    <a:pt x="110" y="389"/>
                  </a:cubicBezTo>
                  <a:cubicBezTo>
                    <a:pt x="109" y="395"/>
                    <a:pt x="108" y="402"/>
                    <a:pt x="108" y="410"/>
                  </a:cubicBezTo>
                  <a:cubicBezTo>
                    <a:pt x="108" y="410"/>
                    <a:pt x="108" y="410"/>
                    <a:pt x="108" y="410"/>
                  </a:cubicBezTo>
                  <a:cubicBezTo>
                    <a:pt x="104" y="400"/>
                    <a:pt x="104" y="400"/>
                    <a:pt x="104" y="400"/>
                  </a:cubicBezTo>
                  <a:cubicBezTo>
                    <a:pt x="104" y="400"/>
                    <a:pt x="104" y="400"/>
                    <a:pt x="104" y="400"/>
                  </a:cubicBezTo>
                  <a:cubicBezTo>
                    <a:pt x="106" y="397"/>
                    <a:pt x="104" y="394"/>
                    <a:pt x="102" y="393"/>
                  </a:cubicBezTo>
                  <a:cubicBezTo>
                    <a:pt x="102" y="393"/>
                    <a:pt x="102" y="393"/>
                    <a:pt x="102" y="392"/>
                  </a:cubicBezTo>
                  <a:cubicBezTo>
                    <a:pt x="101" y="390"/>
                    <a:pt x="101" y="390"/>
                    <a:pt x="101" y="390"/>
                  </a:cubicBezTo>
                  <a:cubicBezTo>
                    <a:pt x="99" y="384"/>
                    <a:pt x="96" y="378"/>
                    <a:pt x="95" y="372"/>
                  </a:cubicBezTo>
                  <a:cubicBezTo>
                    <a:pt x="93" y="365"/>
                    <a:pt x="92" y="358"/>
                    <a:pt x="91" y="350"/>
                  </a:cubicBezTo>
                  <a:cubicBezTo>
                    <a:pt x="90" y="343"/>
                    <a:pt x="90" y="335"/>
                    <a:pt x="89" y="330"/>
                  </a:cubicBezTo>
                  <a:cubicBezTo>
                    <a:pt x="89" y="324"/>
                    <a:pt x="88" y="318"/>
                    <a:pt x="88" y="313"/>
                  </a:cubicBezTo>
                  <a:cubicBezTo>
                    <a:pt x="88" y="311"/>
                    <a:pt x="88" y="311"/>
                    <a:pt x="88" y="311"/>
                  </a:cubicBezTo>
                  <a:cubicBezTo>
                    <a:pt x="88" y="311"/>
                    <a:pt x="88" y="311"/>
                    <a:pt x="88" y="311"/>
                  </a:cubicBezTo>
                  <a:cubicBezTo>
                    <a:pt x="88" y="309"/>
                    <a:pt x="88" y="307"/>
                    <a:pt x="88" y="305"/>
                  </a:cubicBezTo>
                  <a:cubicBezTo>
                    <a:pt x="88" y="302"/>
                    <a:pt x="88" y="298"/>
                    <a:pt x="88" y="295"/>
                  </a:cubicBezTo>
                  <a:cubicBezTo>
                    <a:pt x="88" y="293"/>
                    <a:pt x="88" y="293"/>
                    <a:pt x="88" y="293"/>
                  </a:cubicBezTo>
                  <a:cubicBezTo>
                    <a:pt x="88" y="292"/>
                    <a:pt x="88" y="292"/>
                    <a:pt x="88" y="292"/>
                  </a:cubicBezTo>
                  <a:cubicBezTo>
                    <a:pt x="88" y="288"/>
                    <a:pt x="88" y="284"/>
                    <a:pt x="88" y="280"/>
                  </a:cubicBezTo>
                  <a:cubicBezTo>
                    <a:pt x="89" y="275"/>
                    <a:pt x="89" y="275"/>
                    <a:pt x="89" y="275"/>
                  </a:cubicBezTo>
                  <a:cubicBezTo>
                    <a:pt x="89" y="270"/>
                    <a:pt x="89" y="270"/>
                    <a:pt x="89" y="270"/>
                  </a:cubicBezTo>
                  <a:cubicBezTo>
                    <a:pt x="89" y="268"/>
                    <a:pt x="90" y="266"/>
                    <a:pt x="90" y="264"/>
                  </a:cubicBezTo>
                  <a:cubicBezTo>
                    <a:pt x="90" y="263"/>
                    <a:pt x="90" y="263"/>
                    <a:pt x="90" y="262"/>
                  </a:cubicBezTo>
                  <a:cubicBezTo>
                    <a:pt x="90" y="261"/>
                    <a:pt x="90" y="261"/>
                    <a:pt x="90" y="261"/>
                  </a:cubicBezTo>
                  <a:cubicBezTo>
                    <a:pt x="91" y="259"/>
                    <a:pt x="91" y="257"/>
                    <a:pt x="91" y="255"/>
                  </a:cubicBezTo>
                  <a:cubicBezTo>
                    <a:pt x="93" y="247"/>
                    <a:pt x="93" y="247"/>
                    <a:pt x="93" y="247"/>
                  </a:cubicBezTo>
                  <a:cubicBezTo>
                    <a:pt x="93" y="248"/>
                    <a:pt x="93" y="250"/>
                    <a:pt x="93" y="252"/>
                  </a:cubicBezTo>
                  <a:cubicBezTo>
                    <a:pt x="93" y="254"/>
                    <a:pt x="94" y="256"/>
                    <a:pt x="94" y="258"/>
                  </a:cubicBezTo>
                  <a:cubicBezTo>
                    <a:pt x="95" y="259"/>
                    <a:pt x="96" y="261"/>
                    <a:pt x="97" y="263"/>
                  </a:cubicBezTo>
                  <a:cubicBezTo>
                    <a:pt x="97" y="264"/>
                    <a:pt x="98" y="265"/>
                    <a:pt x="99" y="265"/>
                  </a:cubicBezTo>
                  <a:cubicBezTo>
                    <a:pt x="99" y="266"/>
                    <a:pt x="100" y="266"/>
                    <a:pt x="100" y="267"/>
                  </a:cubicBezTo>
                  <a:cubicBezTo>
                    <a:pt x="102" y="268"/>
                    <a:pt x="104" y="270"/>
                    <a:pt x="107" y="270"/>
                  </a:cubicBezTo>
                  <a:cubicBezTo>
                    <a:pt x="108" y="271"/>
                    <a:pt x="110" y="272"/>
                    <a:pt x="112" y="272"/>
                  </a:cubicBezTo>
                  <a:cubicBezTo>
                    <a:pt x="113" y="272"/>
                    <a:pt x="114" y="272"/>
                    <a:pt x="115" y="272"/>
                  </a:cubicBezTo>
                  <a:cubicBezTo>
                    <a:pt x="119" y="272"/>
                    <a:pt x="122" y="272"/>
                    <a:pt x="125" y="270"/>
                  </a:cubicBezTo>
                  <a:cubicBezTo>
                    <a:pt x="125" y="270"/>
                    <a:pt x="125" y="270"/>
                    <a:pt x="125" y="270"/>
                  </a:cubicBezTo>
                  <a:cubicBezTo>
                    <a:pt x="127" y="270"/>
                    <a:pt x="127" y="269"/>
                    <a:pt x="128" y="269"/>
                  </a:cubicBezTo>
                  <a:cubicBezTo>
                    <a:pt x="130" y="268"/>
                    <a:pt x="131" y="266"/>
                    <a:pt x="133" y="265"/>
                  </a:cubicBezTo>
                  <a:cubicBezTo>
                    <a:pt x="134" y="264"/>
                    <a:pt x="135" y="263"/>
                    <a:pt x="136" y="261"/>
                  </a:cubicBezTo>
                  <a:cubicBezTo>
                    <a:pt x="139" y="258"/>
                    <a:pt x="141" y="254"/>
                    <a:pt x="143" y="251"/>
                  </a:cubicBezTo>
                  <a:cubicBezTo>
                    <a:pt x="144" y="248"/>
                    <a:pt x="145" y="246"/>
                    <a:pt x="146" y="243"/>
                  </a:cubicBezTo>
                  <a:cubicBezTo>
                    <a:pt x="149" y="238"/>
                    <a:pt x="151" y="232"/>
                    <a:pt x="153" y="225"/>
                  </a:cubicBezTo>
                  <a:cubicBezTo>
                    <a:pt x="155" y="219"/>
                    <a:pt x="156" y="212"/>
                    <a:pt x="157" y="206"/>
                  </a:cubicBezTo>
                  <a:cubicBezTo>
                    <a:pt x="158" y="207"/>
                    <a:pt x="158" y="208"/>
                    <a:pt x="159" y="209"/>
                  </a:cubicBezTo>
                  <a:cubicBezTo>
                    <a:pt x="160" y="209"/>
                    <a:pt x="160" y="210"/>
                    <a:pt x="161" y="211"/>
                  </a:cubicBezTo>
                  <a:cubicBezTo>
                    <a:pt x="162" y="213"/>
                    <a:pt x="164" y="214"/>
                    <a:pt x="166" y="215"/>
                  </a:cubicBezTo>
                  <a:cubicBezTo>
                    <a:pt x="168" y="218"/>
                    <a:pt x="172" y="220"/>
                    <a:pt x="176" y="222"/>
                  </a:cubicBezTo>
                  <a:cubicBezTo>
                    <a:pt x="180" y="224"/>
                    <a:pt x="185" y="227"/>
                    <a:pt x="191" y="229"/>
                  </a:cubicBezTo>
                  <a:cubicBezTo>
                    <a:pt x="198" y="232"/>
                    <a:pt x="203" y="234"/>
                    <a:pt x="209" y="235"/>
                  </a:cubicBezTo>
                  <a:cubicBezTo>
                    <a:pt x="210" y="235"/>
                    <a:pt x="210" y="235"/>
                    <a:pt x="211" y="235"/>
                  </a:cubicBezTo>
                  <a:cubicBezTo>
                    <a:pt x="215" y="236"/>
                    <a:pt x="218" y="236"/>
                    <a:pt x="221" y="235"/>
                  </a:cubicBezTo>
                  <a:cubicBezTo>
                    <a:pt x="223" y="235"/>
                    <a:pt x="224" y="235"/>
                    <a:pt x="225" y="234"/>
                  </a:cubicBezTo>
                  <a:cubicBezTo>
                    <a:pt x="227" y="233"/>
                    <a:pt x="229" y="232"/>
                    <a:pt x="230" y="230"/>
                  </a:cubicBezTo>
                  <a:cubicBezTo>
                    <a:pt x="231" y="229"/>
                    <a:pt x="232" y="227"/>
                    <a:pt x="233" y="226"/>
                  </a:cubicBezTo>
                  <a:cubicBezTo>
                    <a:pt x="233" y="225"/>
                    <a:pt x="233" y="225"/>
                    <a:pt x="233" y="225"/>
                  </a:cubicBezTo>
                  <a:cubicBezTo>
                    <a:pt x="234" y="224"/>
                    <a:pt x="234" y="223"/>
                    <a:pt x="235" y="222"/>
                  </a:cubicBezTo>
                  <a:cubicBezTo>
                    <a:pt x="235" y="221"/>
                    <a:pt x="235" y="221"/>
                    <a:pt x="235" y="221"/>
                  </a:cubicBezTo>
                  <a:cubicBezTo>
                    <a:pt x="236" y="220"/>
                    <a:pt x="236" y="218"/>
                    <a:pt x="237" y="217"/>
                  </a:cubicBezTo>
                  <a:cubicBezTo>
                    <a:pt x="237" y="216"/>
                    <a:pt x="237" y="215"/>
                    <a:pt x="237" y="214"/>
                  </a:cubicBezTo>
                  <a:cubicBezTo>
                    <a:pt x="238" y="212"/>
                    <a:pt x="238" y="211"/>
                    <a:pt x="238" y="208"/>
                  </a:cubicBezTo>
                  <a:close/>
                  <a:moveTo>
                    <a:pt x="172" y="164"/>
                  </a:moveTo>
                  <a:cubicBezTo>
                    <a:pt x="171" y="167"/>
                    <a:pt x="169" y="170"/>
                    <a:pt x="166" y="172"/>
                  </a:cubicBezTo>
                  <a:cubicBezTo>
                    <a:pt x="165" y="174"/>
                    <a:pt x="164" y="175"/>
                    <a:pt x="162" y="175"/>
                  </a:cubicBezTo>
                  <a:cubicBezTo>
                    <a:pt x="161" y="176"/>
                    <a:pt x="159" y="177"/>
                    <a:pt x="157" y="178"/>
                  </a:cubicBezTo>
                  <a:cubicBezTo>
                    <a:pt x="156" y="178"/>
                    <a:pt x="153" y="179"/>
                    <a:pt x="151" y="179"/>
                  </a:cubicBezTo>
                  <a:cubicBezTo>
                    <a:pt x="149" y="179"/>
                    <a:pt x="148" y="179"/>
                    <a:pt x="146" y="179"/>
                  </a:cubicBezTo>
                  <a:cubicBezTo>
                    <a:pt x="145" y="179"/>
                    <a:pt x="145" y="179"/>
                    <a:pt x="145" y="179"/>
                  </a:cubicBezTo>
                  <a:cubicBezTo>
                    <a:pt x="143" y="178"/>
                    <a:pt x="141" y="178"/>
                    <a:pt x="139" y="177"/>
                  </a:cubicBezTo>
                  <a:cubicBezTo>
                    <a:pt x="137" y="176"/>
                    <a:pt x="135" y="175"/>
                    <a:pt x="134" y="174"/>
                  </a:cubicBezTo>
                  <a:cubicBezTo>
                    <a:pt x="130" y="171"/>
                    <a:pt x="127" y="168"/>
                    <a:pt x="125" y="165"/>
                  </a:cubicBezTo>
                  <a:cubicBezTo>
                    <a:pt x="122" y="161"/>
                    <a:pt x="121" y="157"/>
                    <a:pt x="121" y="153"/>
                  </a:cubicBezTo>
                  <a:cubicBezTo>
                    <a:pt x="121" y="151"/>
                    <a:pt x="121" y="149"/>
                    <a:pt x="123" y="146"/>
                  </a:cubicBezTo>
                  <a:cubicBezTo>
                    <a:pt x="124" y="144"/>
                    <a:pt x="125" y="142"/>
                    <a:pt x="127" y="141"/>
                  </a:cubicBezTo>
                  <a:cubicBezTo>
                    <a:pt x="130" y="138"/>
                    <a:pt x="134" y="135"/>
                    <a:pt x="138" y="133"/>
                  </a:cubicBezTo>
                  <a:cubicBezTo>
                    <a:pt x="141" y="131"/>
                    <a:pt x="145" y="130"/>
                    <a:pt x="149" y="130"/>
                  </a:cubicBezTo>
                  <a:cubicBezTo>
                    <a:pt x="150" y="130"/>
                    <a:pt x="150" y="130"/>
                    <a:pt x="151" y="130"/>
                  </a:cubicBezTo>
                  <a:cubicBezTo>
                    <a:pt x="153" y="130"/>
                    <a:pt x="155" y="131"/>
                    <a:pt x="156" y="133"/>
                  </a:cubicBezTo>
                  <a:cubicBezTo>
                    <a:pt x="160" y="134"/>
                    <a:pt x="164" y="136"/>
                    <a:pt x="167" y="139"/>
                  </a:cubicBezTo>
                  <a:cubicBezTo>
                    <a:pt x="169" y="141"/>
                    <a:pt x="170" y="143"/>
                    <a:pt x="171" y="145"/>
                  </a:cubicBezTo>
                  <a:cubicBezTo>
                    <a:pt x="172" y="147"/>
                    <a:pt x="173" y="148"/>
                    <a:pt x="173" y="151"/>
                  </a:cubicBezTo>
                  <a:cubicBezTo>
                    <a:pt x="174" y="156"/>
                    <a:pt x="174" y="160"/>
                    <a:pt x="172" y="164"/>
                  </a:cubicBezTo>
                  <a:close/>
                </a:path>
              </a:pathLst>
            </a:custGeom>
            <a:solidFill>
              <a:srgbClr val="FCB5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9" name="Freeform 208">
              <a:extLst>
                <a:ext uri="{FF2B5EF4-FFF2-40B4-BE49-F238E27FC236}">
                  <a16:creationId xmlns:a16="http://schemas.microsoft.com/office/drawing/2014/main" id="{5F6D1501-3397-4FFD-935E-B723E6964A01}"/>
                </a:ext>
              </a:extLst>
            </p:cNvPr>
            <p:cNvSpPr>
              <a:spLocks/>
            </p:cNvSpPr>
            <p:nvPr/>
          </p:nvSpPr>
          <p:spPr bwMode="auto">
            <a:xfrm>
              <a:off x="805" y="821"/>
              <a:ext cx="127" cy="116"/>
            </a:xfrm>
            <a:custGeom>
              <a:avLst/>
              <a:gdLst>
                <a:gd name="T0" fmla="*/ 30 w 53"/>
                <a:gd name="T1" fmla="*/ 0 h 49"/>
                <a:gd name="T2" fmla="*/ 28 w 53"/>
                <a:gd name="T3" fmla="*/ 0 h 49"/>
                <a:gd name="T4" fmla="*/ 17 w 53"/>
                <a:gd name="T5" fmla="*/ 3 h 49"/>
                <a:gd name="T6" fmla="*/ 6 w 53"/>
                <a:gd name="T7" fmla="*/ 11 h 49"/>
                <a:gd name="T8" fmla="*/ 2 w 53"/>
                <a:gd name="T9" fmla="*/ 16 h 49"/>
                <a:gd name="T10" fmla="*/ 0 w 53"/>
                <a:gd name="T11" fmla="*/ 23 h 49"/>
                <a:gd name="T12" fmla="*/ 4 w 53"/>
                <a:gd name="T13" fmla="*/ 35 h 49"/>
                <a:gd name="T14" fmla="*/ 13 w 53"/>
                <a:gd name="T15" fmla="*/ 44 h 49"/>
                <a:gd name="T16" fmla="*/ 18 w 53"/>
                <a:gd name="T17" fmla="*/ 47 h 49"/>
                <a:gd name="T18" fmla="*/ 24 w 53"/>
                <a:gd name="T19" fmla="*/ 49 h 49"/>
                <a:gd name="T20" fmla="*/ 25 w 53"/>
                <a:gd name="T21" fmla="*/ 49 h 49"/>
                <a:gd name="T22" fmla="*/ 30 w 53"/>
                <a:gd name="T23" fmla="*/ 49 h 49"/>
                <a:gd name="T24" fmla="*/ 36 w 53"/>
                <a:gd name="T25" fmla="*/ 48 h 49"/>
                <a:gd name="T26" fmla="*/ 41 w 53"/>
                <a:gd name="T27" fmla="*/ 45 h 49"/>
                <a:gd name="T28" fmla="*/ 45 w 53"/>
                <a:gd name="T29" fmla="*/ 42 h 49"/>
                <a:gd name="T30" fmla="*/ 51 w 53"/>
                <a:gd name="T31" fmla="*/ 34 h 49"/>
                <a:gd name="T32" fmla="*/ 52 w 53"/>
                <a:gd name="T33" fmla="*/ 21 h 49"/>
                <a:gd name="T34" fmla="*/ 50 w 53"/>
                <a:gd name="T35" fmla="*/ 15 h 49"/>
                <a:gd name="T36" fmla="*/ 46 w 53"/>
                <a:gd name="T37" fmla="*/ 9 h 49"/>
                <a:gd name="T38" fmla="*/ 35 w 53"/>
                <a:gd name="T39" fmla="*/ 3 h 49"/>
                <a:gd name="T40" fmla="*/ 30 w 53"/>
                <a:gd name="T41" fmla="*/ 0 h 49"/>
                <a:gd name="T42" fmla="*/ 30 w 53"/>
                <a:gd name="T43"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3" h="49">
                  <a:moveTo>
                    <a:pt x="30" y="0"/>
                  </a:moveTo>
                  <a:cubicBezTo>
                    <a:pt x="29" y="0"/>
                    <a:pt x="29" y="0"/>
                    <a:pt x="28" y="0"/>
                  </a:cubicBezTo>
                  <a:cubicBezTo>
                    <a:pt x="24" y="0"/>
                    <a:pt x="20" y="1"/>
                    <a:pt x="17" y="3"/>
                  </a:cubicBezTo>
                  <a:cubicBezTo>
                    <a:pt x="13" y="5"/>
                    <a:pt x="9" y="8"/>
                    <a:pt x="6" y="11"/>
                  </a:cubicBezTo>
                  <a:cubicBezTo>
                    <a:pt x="4" y="12"/>
                    <a:pt x="3" y="14"/>
                    <a:pt x="2" y="16"/>
                  </a:cubicBezTo>
                  <a:cubicBezTo>
                    <a:pt x="0" y="19"/>
                    <a:pt x="0" y="21"/>
                    <a:pt x="0" y="23"/>
                  </a:cubicBezTo>
                  <a:cubicBezTo>
                    <a:pt x="0" y="27"/>
                    <a:pt x="1" y="31"/>
                    <a:pt x="4" y="35"/>
                  </a:cubicBezTo>
                  <a:cubicBezTo>
                    <a:pt x="6" y="38"/>
                    <a:pt x="9" y="41"/>
                    <a:pt x="13" y="44"/>
                  </a:cubicBezTo>
                  <a:cubicBezTo>
                    <a:pt x="14" y="45"/>
                    <a:pt x="16" y="46"/>
                    <a:pt x="18" y="47"/>
                  </a:cubicBezTo>
                  <a:cubicBezTo>
                    <a:pt x="20" y="48"/>
                    <a:pt x="22" y="48"/>
                    <a:pt x="24" y="49"/>
                  </a:cubicBezTo>
                  <a:cubicBezTo>
                    <a:pt x="25" y="49"/>
                    <a:pt x="25" y="49"/>
                    <a:pt x="25" y="49"/>
                  </a:cubicBezTo>
                  <a:cubicBezTo>
                    <a:pt x="27" y="49"/>
                    <a:pt x="28" y="49"/>
                    <a:pt x="30" y="49"/>
                  </a:cubicBezTo>
                  <a:cubicBezTo>
                    <a:pt x="32" y="49"/>
                    <a:pt x="35" y="48"/>
                    <a:pt x="36" y="48"/>
                  </a:cubicBezTo>
                  <a:cubicBezTo>
                    <a:pt x="38" y="47"/>
                    <a:pt x="40" y="46"/>
                    <a:pt x="41" y="45"/>
                  </a:cubicBezTo>
                  <a:cubicBezTo>
                    <a:pt x="43" y="45"/>
                    <a:pt x="44" y="44"/>
                    <a:pt x="45" y="42"/>
                  </a:cubicBezTo>
                  <a:cubicBezTo>
                    <a:pt x="48" y="40"/>
                    <a:pt x="50" y="37"/>
                    <a:pt x="51" y="34"/>
                  </a:cubicBezTo>
                  <a:cubicBezTo>
                    <a:pt x="53" y="30"/>
                    <a:pt x="53" y="26"/>
                    <a:pt x="52" y="21"/>
                  </a:cubicBezTo>
                  <a:cubicBezTo>
                    <a:pt x="52" y="18"/>
                    <a:pt x="51" y="17"/>
                    <a:pt x="50" y="15"/>
                  </a:cubicBezTo>
                  <a:cubicBezTo>
                    <a:pt x="49" y="13"/>
                    <a:pt x="48" y="11"/>
                    <a:pt x="46" y="9"/>
                  </a:cubicBezTo>
                  <a:cubicBezTo>
                    <a:pt x="43" y="6"/>
                    <a:pt x="39" y="4"/>
                    <a:pt x="35" y="3"/>
                  </a:cubicBezTo>
                  <a:cubicBezTo>
                    <a:pt x="34" y="1"/>
                    <a:pt x="32" y="0"/>
                    <a:pt x="30" y="0"/>
                  </a:cubicBezTo>
                  <a:cubicBezTo>
                    <a:pt x="30" y="0"/>
                    <a:pt x="30" y="0"/>
                    <a:pt x="3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0" name="Freeform 209">
              <a:extLst>
                <a:ext uri="{FF2B5EF4-FFF2-40B4-BE49-F238E27FC236}">
                  <a16:creationId xmlns:a16="http://schemas.microsoft.com/office/drawing/2014/main" id="{9815B9C3-0047-488E-9FD4-E80B7C6FFEB7}"/>
                </a:ext>
              </a:extLst>
            </p:cNvPr>
            <p:cNvSpPr>
              <a:spLocks/>
            </p:cNvSpPr>
            <p:nvPr/>
          </p:nvSpPr>
          <p:spPr bwMode="auto">
            <a:xfrm>
              <a:off x="705" y="885"/>
              <a:ext cx="88" cy="55"/>
            </a:xfrm>
            <a:custGeom>
              <a:avLst/>
              <a:gdLst>
                <a:gd name="T0" fmla="*/ 31 w 37"/>
                <a:gd name="T1" fmla="*/ 0 h 23"/>
                <a:gd name="T2" fmla="*/ 2 w 37"/>
                <a:gd name="T3" fmla="*/ 17 h 23"/>
                <a:gd name="T4" fmla="*/ 1 w 37"/>
                <a:gd name="T5" fmla="*/ 22 h 23"/>
                <a:gd name="T6" fmla="*/ 4 w 37"/>
                <a:gd name="T7" fmla="*/ 23 h 23"/>
                <a:gd name="T8" fmla="*/ 6 w 37"/>
                <a:gd name="T9" fmla="*/ 22 h 23"/>
                <a:gd name="T10" fmla="*/ 35 w 37"/>
                <a:gd name="T11" fmla="*/ 6 h 23"/>
                <a:gd name="T12" fmla="*/ 36 w 37"/>
                <a:gd name="T13" fmla="*/ 4 h 23"/>
                <a:gd name="T14" fmla="*/ 36 w 37"/>
                <a:gd name="T15" fmla="*/ 1 h 23"/>
                <a:gd name="T16" fmla="*/ 34 w 37"/>
                <a:gd name="T17" fmla="*/ 0 h 23"/>
                <a:gd name="T18" fmla="*/ 31 w 37"/>
                <a:gd name="T19" fmla="*/ 0 h 23"/>
                <a:gd name="T20" fmla="*/ 31 w 37"/>
                <a:gd name="T2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 h="23">
                  <a:moveTo>
                    <a:pt x="31" y="0"/>
                  </a:moveTo>
                  <a:cubicBezTo>
                    <a:pt x="21" y="6"/>
                    <a:pt x="12" y="11"/>
                    <a:pt x="2" y="17"/>
                  </a:cubicBezTo>
                  <a:cubicBezTo>
                    <a:pt x="1" y="18"/>
                    <a:pt x="0" y="20"/>
                    <a:pt x="1" y="22"/>
                  </a:cubicBezTo>
                  <a:cubicBezTo>
                    <a:pt x="2" y="22"/>
                    <a:pt x="3" y="23"/>
                    <a:pt x="4" y="23"/>
                  </a:cubicBezTo>
                  <a:cubicBezTo>
                    <a:pt x="4" y="23"/>
                    <a:pt x="5" y="23"/>
                    <a:pt x="6" y="22"/>
                  </a:cubicBezTo>
                  <a:cubicBezTo>
                    <a:pt x="16" y="17"/>
                    <a:pt x="25" y="11"/>
                    <a:pt x="35" y="6"/>
                  </a:cubicBezTo>
                  <a:cubicBezTo>
                    <a:pt x="36" y="5"/>
                    <a:pt x="36" y="4"/>
                    <a:pt x="36" y="4"/>
                  </a:cubicBezTo>
                  <a:cubicBezTo>
                    <a:pt x="37" y="3"/>
                    <a:pt x="36" y="2"/>
                    <a:pt x="36" y="1"/>
                  </a:cubicBezTo>
                  <a:cubicBezTo>
                    <a:pt x="35" y="0"/>
                    <a:pt x="34" y="0"/>
                    <a:pt x="34" y="0"/>
                  </a:cubicBezTo>
                  <a:cubicBezTo>
                    <a:pt x="33" y="0"/>
                    <a:pt x="32" y="0"/>
                    <a:pt x="31" y="0"/>
                  </a:cubicBezTo>
                  <a:cubicBezTo>
                    <a:pt x="31" y="0"/>
                    <a:pt x="31" y="0"/>
                    <a:pt x="31" y="0"/>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1" name="Freeform 210">
              <a:extLst>
                <a:ext uri="{FF2B5EF4-FFF2-40B4-BE49-F238E27FC236}">
                  <a16:creationId xmlns:a16="http://schemas.microsoft.com/office/drawing/2014/main" id="{9D957220-6FA0-4B29-A2DD-A21470238768}"/>
                </a:ext>
              </a:extLst>
            </p:cNvPr>
            <p:cNvSpPr>
              <a:spLocks/>
            </p:cNvSpPr>
            <p:nvPr/>
          </p:nvSpPr>
          <p:spPr bwMode="auto">
            <a:xfrm>
              <a:off x="805" y="942"/>
              <a:ext cx="44" cy="98"/>
            </a:xfrm>
            <a:custGeom>
              <a:avLst/>
              <a:gdLst>
                <a:gd name="T0" fmla="*/ 11 w 18"/>
                <a:gd name="T1" fmla="*/ 1 h 41"/>
                <a:gd name="T2" fmla="*/ 9 w 18"/>
                <a:gd name="T3" fmla="*/ 3 h 41"/>
                <a:gd name="T4" fmla="*/ 5 w 18"/>
                <a:gd name="T5" fmla="*/ 20 h 41"/>
                <a:gd name="T6" fmla="*/ 1 w 18"/>
                <a:gd name="T7" fmla="*/ 36 h 41"/>
                <a:gd name="T8" fmla="*/ 3 w 18"/>
                <a:gd name="T9" fmla="*/ 40 h 41"/>
                <a:gd name="T10" fmla="*/ 6 w 18"/>
                <a:gd name="T11" fmla="*/ 40 h 41"/>
                <a:gd name="T12" fmla="*/ 8 w 18"/>
                <a:gd name="T13" fmla="*/ 38 h 41"/>
                <a:gd name="T14" fmla="*/ 13 w 18"/>
                <a:gd name="T15" fmla="*/ 22 h 41"/>
                <a:gd name="T16" fmla="*/ 18 w 18"/>
                <a:gd name="T17" fmla="*/ 5 h 41"/>
                <a:gd name="T18" fmla="*/ 14 w 18"/>
                <a:gd name="T19" fmla="*/ 0 h 41"/>
                <a:gd name="T20" fmla="*/ 11 w 18"/>
                <a:gd name="T21" fmla="*/ 1 h 41"/>
                <a:gd name="T22" fmla="*/ 11 w 18"/>
                <a:gd name="T23" fmla="*/ 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41">
                  <a:moveTo>
                    <a:pt x="11" y="1"/>
                  </a:moveTo>
                  <a:cubicBezTo>
                    <a:pt x="10" y="1"/>
                    <a:pt x="10" y="2"/>
                    <a:pt x="9" y="3"/>
                  </a:cubicBezTo>
                  <a:cubicBezTo>
                    <a:pt x="8" y="9"/>
                    <a:pt x="6" y="15"/>
                    <a:pt x="5" y="20"/>
                  </a:cubicBezTo>
                  <a:cubicBezTo>
                    <a:pt x="3" y="26"/>
                    <a:pt x="2" y="31"/>
                    <a:pt x="1" y="36"/>
                  </a:cubicBezTo>
                  <a:cubicBezTo>
                    <a:pt x="0" y="38"/>
                    <a:pt x="2" y="40"/>
                    <a:pt x="3" y="40"/>
                  </a:cubicBezTo>
                  <a:cubicBezTo>
                    <a:pt x="4" y="41"/>
                    <a:pt x="5" y="41"/>
                    <a:pt x="6" y="40"/>
                  </a:cubicBezTo>
                  <a:cubicBezTo>
                    <a:pt x="7" y="40"/>
                    <a:pt x="8" y="39"/>
                    <a:pt x="8" y="38"/>
                  </a:cubicBezTo>
                  <a:cubicBezTo>
                    <a:pt x="10" y="33"/>
                    <a:pt x="12" y="27"/>
                    <a:pt x="13" y="22"/>
                  </a:cubicBezTo>
                  <a:cubicBezTo>
                    <a:pt x="15" y="16"/>
                    <a:pt x="16" y="11"/>
                    <a:pt x="18" y="5"/>
                  </a:cubicBezTo>
                  <a:cubicBezTo>
                    <a:pt x="18" y="2"/>
                    <a:pt x="16" y="0"/>
                    <a:pt x="14" y="0"/>
                  </a:cubicBezTo>
                  <a:cubicBezTo>
                    <a:pt x="13" y="0"/>
                    <a:pt x="12" y="0"/>
                    <a:pt x="11" y="1"/>
                  </a:cubicBezTo>
                  <a:cubicBezTo>
                    <a:pt x="11" y="1"/>
                    <a:pt x="11" y="1"/>
                    <a:pt x="11" y="1"/>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2" name="Freeform 211">
              <a:extLst>
                <a:ext uri="{FF2B5EF4-FFF2-40B4-BE49-F238E27FC236}">
                  <a16:creationId xmlns:a16="http://schemas.microsoft.com/office/drawing/2014/main" id="{499B7F69-FD8B-4574-B014-EEB8D1E42987}"/>
                </a:ext>
              </a:extLst>
            </p:cNvPr>
            <p:cNvSpPr>
              <a:spLocks/>
            </p:cNvSpPr>
            <p:nvPr/>
          </p:nvSpPr>
          <p:spPr bwMode="auto">
            <a:xfrm>
              <a:off x="921" y="935"/>
              <a:ext cx="83" cy="60"/>
            </a:xfrm>
            <a:custGeom>
              <a:avLst/>
              <a:gdLst>
                <a:gd name="T0" fmla="*/ 5 w 35"/>
                <a:gd name="T1" fmla="*/ 0 h 25"/>
                <a:gd name="T2" fmla="*/ 2 w 35"/>
                <a:gd name="T3" fmla="*/ 2 h 25"/>
                <a:gd name="T4" fmla="*/ 3 w 35"/>
                <a:gd name="T5" fmla="*/ 9 h 25"/>
                <a:gd name="T6" fmla="*/ 15 w 35"/>
                <a:gd name="T7" fmla="*/ 18 h 25"/>
                <a:gd name="T8" fmla="*/ 28 w 35"/>
                <a:gd name="T9" fmla="*/ 25 h 25"/>
                <a:gd name="T10" fmla="*/ 31 w 35"/>
                <a:gd name="T11" fmla="*/ 25 h 25"/>
                <a:gd name="T12" fmla="*/ 34 w 35"/>
                <a:gd name="T13" fmla="*/ 22 h 25"/>
                <a:gd name="T14" fmla="*/ 31 w 35"/>
                <a:gd name="T15" fmla="*/ 16 h 25"/>
                <a:gd name="T16" fmla="*/ 31 w 35"/>
                <a:gd name="T17" fmla="*/ 16 h 25"/>
                <a:gd name="T18" fmla="*/ 21 w 35"/>
                <a:gd name="T19" fmla="*/ 9 h 25"/>
                <a:gd name="T20" fmla="*/ 9 w 35"/>
                <a:gd name="T21" fmla="*/ 1 h 25"/>
                <a:gd name="T22" fmla="*/ 7 w 35"/>
                <a:gd name="T23" fmla="*/ 0 h 25"/>
                <a:gd name="T24" fmla="*/ 5 w 35"/>
                <a:gd name="T25" fmla="*/ 0 h 25"/>
                <a:gd name="T26" fmla="*/ 5 w 35"/>
                <a:gd name="T2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 h="25">
                  <a:moveTo>
                    <a:pt x="5" y="0"/>
                  </a:moveTo>
                  <a:cubicBezTo>
                    <a:pt x="4" y="0"/>
                    <a:pt x="3" y="1"/>
                    <a:pt x="2" y="2"/>
                  </a:cubicBezTo>
                  <a:cubicBezTo>
                    <a:pt x="0" y="4"/>
                    <a:pt x="0" y="8"/>
                    <a:pt x="3" y="9"/>
                  </a:cubicBezTo>
                  <a:cubicBezTo>
                    <a:pt x="7" y="12"/>
                    <a:pt x="11" y="15"/>
                    <a:pt x="15" y="18"/>
                  </a:cubicBezTo>
                  <a:cubicBezTo>
                    <a:pt x="19" y="21"/>
                    <a:pt x="23" y="23"/>
                    <a:pt x="28" y="25"/>
                  </a:cubicBezTo>
                  <a:cubicBezTo>
                    <a:pt x="29" y="25"/>
                    <a:pt x="30" y="25"/>
                    <a:pt x="31" y="25"/>
                  </a:cubicBezTo>
                  <a:cubicBezTo>
                    <a:pt x="32" y="24"/>
                    <a:pt x="33" y="24"/>
                    <a:pt x="34" y="22"/>
                  </a:cubicBezTo>
                  <a:cubicBezTo>
                    <a:pt x="35" y="20"/>
                    <a:pt x="34" y="18"/>
                    <a:pt x="31" y="16"/>
                  </a:cubicBezTo>
                  <a:cubicBezTo>
                    <a:pt x="31" y="16"/>
                    <a:pt x="31" y="16"/>
                    <a:pt x="31" y="16"/>
                  </a:cubicBezTo>
                  <a:cubicBezTo>
                    <a:pt x="27" y="14"/>
                    <a:pt x="24" y="12"/>
                    <a:pt x="21" y="9"/>
                  </a:cubicBezTo>
                  <a:cubicBezTo>
                    <a:pt x="17" y="7"/>
                    <a:pt x="13" y="4"/>
                    <a:pt x="9" y="1"/>
                  </a:cubicBezTo>
                  <a:cubicBezTo>
                    <a:pt x="8" y="1"/>
                    <a:pt x="8" y="0"/>
                    <a:pt x="7" y="0"/>
                  </a:cubicBezTo>
                  <a:cubicBezTo>
                    <a:pt x="6" y="0"/>
                    <a:pt x="6" y="0"/>
                    <a:pt x="5" y="0"/>
                  </a:cubicBezTo>
                  <a:cubicBezTo>
                    <a:pt x="5" y="0"/>
                    <a:pt x="5" y="0"/>
                    <a:pt x="5" y="0"/>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3" name="Freeform 212">
              <a:extLst>
                <a:ext uri="{FF2B5EF4-FFF2-40B4-BE49-F238E27FC236}">
                  <a16:creationId xmlns:a16="http://schemas.microsoft.com/office/drawing/2014/main" id="{413A8975-1661-4315-8BFA-65111074A1A3}"/>
                </a:ext>
              </a:extLst>
            </p:cNvPr>
            <p:cNvSpPr>
              <a:spLocks/>
            </p:cNvSpPr>
            <p:nvPr/>
          </p:nvSpPr>
          <p:spPr bwMode="auto">
            <a:xfrm>
              <a:off x="930" y="785"/>
              <a:ext cx="98" cy="74"/>
            </a:xfrm>
            <a:custGeom>
              <a:avLst/>
              <a:gdLst>
                <a:gd name="T0" fmla="*/ 36 w 41"/>
                <a:gd name="T1" fmla="*/ 1 h 31"/>
                <a:gd name="T2" fmla="*/ 29 w 41"/>
                <a:gd name="T3" fmla="*/ 5 h 31"/>
                <a:gd name="T4" fmla="*/ 21 w 41"/>
                <a:gd name="T5" fmla="*/ 10 h 31"/>
                <a:gd name="T6" fmla="*/ 2 w 41"/>
                <a:gd name="T7" fmla="*/ 24 h 31"/>
                <a:gd name="T8" fmla="*/ 2 w 41"/>
                <a:gd name="T9" fmla="*/ 29 h 31"/>
                <a:gd name="T10" fmla="*/ 6 w 41"/>
                <a:gd name="T11" fmla="*/ 29 h 31"/>
                <a:gd name="T12" fmla="*/ 25 w 41"/>
                <a:gd name="T13" fmla="*/ 16 h 31"/>
                <a:gd name="T14" fmla="*/ 32 w 41"/>
                <a:gd name="T15" fmla="*/ 11 h 31"/>
                <a:gd name="T16" fmla="*/ 39 w 41"/>
                <a:gd name="T17" fmla="*/ 5 h 31"/>
                <a:gd name="T18" fmla="*/ 40 w 41"/>
                <a:gd name="T19" fmla="*/ 5 h 31"/>
                <a:gd name="T20" fmla="*/ 41 w 41"/>
                <a:gd name="T21" fmla="*/ 3 h 31"/>
                <a:gd name="T22" fmla="*/ 40 w 41"/>
                <a:gd name="T23" fmla="*/ 1 h 31"/>
                <a:gd name="T24" fmla="*/ 38 w 41"/>
                <a:gd name="T25" fmla="*/ 0 h 31"/>
                <a:gd name="T26" fmla="*/ 36 w 41"/>
                <a:gd name="T27" fmla="*/ 1 h 31"/>
                <a:gd name="T28" fmla="*/ 36 w 41"/>
                <a:gd name="T29" fmla="*/ 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 h="31">
                  <a:moveTo>
                    <a:pt x="36" y="1"/>
                  </a:moveTo>
                  <a:cubicBezTo>
                    <a:pt x="34" y="2"/>
                    <a:pt x="31" y="4"/>
                    <a:pt x="29" y="5"/>
                  </a:cubicBezTo>
                  <a:cubicBezTo>
                    <a:pt x="26" y="7"/>
                    <a:pt x="24" y="9"/>
                    <a:pt x="21" y="10"/>
                  </a:cubicBezTo>
                  <a:cubicBezTo>
                    <a:pt x="15" y="15"/>
                    <a:pt x="9" y="19"/>
                    <a:pt x="2" y="24"/>
                  </a:cubicBezTo>
                  <a:cubicBezTo>
                    <a:pt x="1" y="25"/>
                    <a:pt x="0" y="27"/>
                    <a:pt x="2" y="29"/>
                  </a:cubicBezTo>
                  <a:cubicBezTo>
                    <a:pt x="3" y="30"/>
                    <a:pt x="5" y="31"/>
                    <a:pt x="6" y="29"/>
                  </a:cubicBezTo>
                  <a:cubicBezTo>
                    <a:pt x="13" y="25"/>
                    <a:pt x="19" y="20"/>
                    <a:pt x="25" y="16"/>
                  </a:cubicBezTo>
                  <a:cubicBezTo>
                    <a:pt x="28" y="14"/>
                    <a:pt x="30" y="12"/>
                    <a:pt x="32" y="11"/>
                  </a:cubicBezTo>
                  <a:cubicBezTo>
                    <a:pt x="35" y="9"/>
                    <a:pt x="37" y="7"/>
                    <a:pt x="39" y="5"/>
                  </a:cubicBezTo>
                  <a:cubicBezTo>
                    <a:pt x="39" y="5"/>
                    <a:pt x="40" y="5"/>
                    <a:pt x="40" y="5"/>
                  </a:cubicBezTo>
                  <a:cubicBezTo>
                    <a:pt x="40" y="4"/>
                    <a:pt x="41" y="4"/>
                    <a:pt x="41" y="3"/>
                  </a:cubicBezTo>
                  <a:cubicBezTo>
                    <a:pt x="41" y="3"/>
                    <a:pt x="41" y="2"/>
                    <a:pt x="40" y="1"/>
                  </a:cubicBezTo>
                  <a:cubicBezTo>
                    <a:pt x="40" y="1"/>
                    <a:pt x="39" y="0"/>
                    <a:pt x="38" y="0"/>
                  </a:cubicBezTo>
                  <a:cubicBezTo>
                    <a:pt x="38" y="0"/>
                    <a:pt x="37" y="0"/>
                    <a:pt x="36" y="1"/>
                  </a:cubicBezTo>
                  <a:cubicBezTo>
                    <a:pt x="36" y="1"/>
                    <a:pt x="36" y="1"/>
                    <a:pt x="36" y="1"/>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4" name="Freeform 213">
              <a:extLst>
                <a:ext uri="{FF2B5EF4-FFF2-40B4-BE49-F238E27FC236}">
                  <a16:creationId xmlns:a16="http://schemas.microsoft.com/office/drawing/2014/main" id="{F79F6FA2-5EC0-4A64-A37A-0CB4677743A3}"/>
                </a:ext>
              </a:extLst>
            </p:cNvPr>
            <p:cNvSpPr>
              <a:spLocks/>
            </p:cNvSpPr>
            <p:nvPr/>
          </p:nvSpPr>
          <p:spPr bwMode="auto">
            <a:xfrm>
              <a:off x="834" y="658"/>
              <a:ext cx="31" cy="141"/>
            </a:xfrm>
            <a:custGeom>
              <a:avLst/>
              <a:gdLst>
                <a:gd name="T0" fmla="*/ 6 w 13"/>
                <a:gd name="T1" fmla="*/ 1 h 59"/>
                <a:gd name="T2" fmla="*/ 5 w 13"/>
                <a:gd name="T3" fmla="*/ 2 h 59"/>
                <a:gd name="T4" fmla="*/ 2 w 13"/>
                <a:gd name="T5" fmla="*/ 5 h 59"/>
                <a:gd name="T6" fmla="*/ 1 w 13"/>
                <a:gd name="T7" fmla="*/ 8 h 59"/>
                <a:gd name="T8" fmla="*/ 0 w 13"/>
                <a:gd name="T9" fmla="*/ 11 h 59"/>
                <a:gd name="T10" fmla="*/ 0 w 13"/>
                <a:gd name="T11" fmla="*/ 19 h 59"/>
                <a:gd name="T12" fmla="*/ 0 w 13"/>
                <a:gd name="T13" fmla="*/ 29 h 59"/>
                <a:gd name="T14" fmla="*/ 1 w 13"/>
                <a:gd name="T15" fmla="*/ 36 h 59"/>
                <a:gd name="T16" fmla="*/ 1 w 13"/>
                <a:gd name="T17" fmla="*/ 40 h 59"/>
                <a:gd name="T18" fmla="*/ 3 w 13"/>
                <a:gd name="T19" fmla="*/ 54 h 59"/>
                <a:gd name="T20" fmla="*/ 4 w 13"/>
                <a:gd name="T21" fmla="*/ 57 h 59"/>
                <a:gd name="T22" fmla="*/ 8 w 13"/>
                <a:gd name="T23" fmla="*/ 59 h 59"/>
                <a:gd name="T24" fmla="*/ 13 w 13"/>
                <a:gd name="T25" fmla="*/ 53 h 59"/>
                <a:gd name="T26" fmla="*/ 11 w 13"/>
                <a:gd name="T27" fmla="*/ 40 h 59"/>
                <a:gd name="T28" fmla="*/ 10 w 13"/>
                <a:gd name="T29" fmla="*/ 32 h 59"/>
                <a:gd name="T30" fmla="*/ 9 w 13"/>
                <a:gd name="T31" fmla="*/ 13 h 59"/>
                <a:gd name="T32" fmla="*/ 10 w 13"/>
                <a:gd name="T33" fmla="*/ 8 h 59"/>
                <a:gd name="T34" fmla="*/ 10 w 13"/>
                <a:gd name="T35" fmla="*/ 7 h 59"/>
                <a:gd name="T36" fmla="*/ 11 w 13"/>
                <a:gd name="T37" fmla="*/ 6 h 59"/>
                <a:gd name="T38" fmla="*/ 11 w 13"/>
                <a:gd name="T39" fmla="*/ 2 h 59"/>
                <a:gd name="T40" fmla="*/ 9 w 13"/>
                <a:gd name="T41" fmla="*/ 0 h 59"/>
                <a:gd name="T42" fmla="*/ 6 w 13"/>
                <a:gd name="T43" fmla="*/ 1 h 59"/>
                <a:gd name="T44" fmla="*/ 6 w 13"/>
                <a:gd name="T45" fmla="*/ 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 h="59">
                  <a:moveTo>
                    <a:pt x="6" y="1"/>
                  </a:moveTo>
                  <a:cubicBezTo>
                    <a:pt x="5" y="1"/>
                    <a:pt x="5" y="1"/>
                    <a:pt x="5" y="2"/>
                  </a:cubicBezTo>
                  <a:cubicBezTo>
                    <a:pt x="3" y="3"/>
                    <a:pt x="3" y="4"/>
                    <a:pt x="2" y="5"/>
                  </a:cubicBezTo>
                  <a:cubicBezTo>
                    <a:pt x="2" y="6"/>
                    <a:pt x="1" y="7"/>
                    <a:pt x="1" y="8"/>
                  </a:cubicBezTo>
                  <a:cubicBezTo>
                    <a:pt x="1" y="9"/>
                    <a:pt x="1" y="10"/>
                    <a:pt x="0" y="11"/>
                  </a:cubicBezTo>
                  <a:cubicBezTo>
                    <a:pt x="0" y="14"/>
                    <a:pt x="0" y="17"/>
                    <a:pt x="0" y="19"/>
                  </a:cubicBezTo>
                  <a:cubicBezTo>
                    <a:pt x="0" y="23"/>
                    <a:pt x="0" y="26"/>
                    <a:pt x="0" y="29"/>
                  </a:cubicBezTo>
                  <a:cubicBezTo>
                    <a:pt x="0" y="32"/>
                    <a:pt x="0" y="34"/>
                    <a:pt x="1" y="36"/>
                  </a:cubicBezTo>
                  <a:cubicBezTo>
                    <a:pt x="1" y="38"/>
                    <a:pt x="1" y="39"/>
                    <a:pt x="1" y="40"/>
                  </a:cubicBezTo>
                  <a:cubicBezTo>
                    <a:pt x="1" y="45"/>
                    <a:pt x="2" y="49"/>
                    <a:pt x="3" y="54"/>
                  </a:cubicBezTo>
                  <a:cubicBezTo>
                    <a:pt x="3" y="55"/>
                    <a:pt x="3" y="57"/>
                    <a:pt x="4" y="57"/>
                  </a:cubicBezTo>
                  <a:cubicBezTo>
                    <a:pt x="5" y="58"/>
                    <a:pt x="7" y="59"/>
                    <a:pt x="8" y="59"/>
                  </a:cubicBezTo>
                  <a:cubicBezTo>
                    <a:pt x="11" y="58"/>
                    <a:pt x="13" y="56"/>
                    <a:pt x="13" y="53"/>
                  </a:cubicBezTo>
                  <a:cubicBezTo>
                    <a:pt x="12" y="49"/>
                    <a:pt x="11" y="45"/>
                    <a:pt x="11" y="40"/>
                  </a:cubicBezTo>
                  <a:cubicBezTo>
                    <a:pt x="11" y="38"/>
                    <a:pt x="10" y="35"/>
                    <a:pt x="10" y="32"/>
                  </a:cubicBezTo>
                  <a:cubicBezTo>
                    <a:pt x="10" y="25"/>
                    <a:pt x="9" y="19"/>
                    <a:pt x="9" y="13"/>
                  </a:cubicBezTo>
                  <a:cubicBezTo>
                    <a:pt x="10" y="11"/>
                    <a:pt x="10" y="9"/>
                    <a:pt x="10" y="8"/>
                  </a:cubicBezTo>
                  <a:cubicBezTo>
                    <a:pt x="10" y="7"/>
                    <a:pt x="10" y="7"/>
                    <a:pt x="10" y="7"/>
                  </a:cubicBezTo>
                  <a:cubicBezTo>
                    <a:pt x="11" y="7"/>
                    <a:pt x="11" y="6"/>
                    <a:pt x="11" y="6"/>
                  </a:cubicBezTo>
                  <a:cubicBezTo>
                    <a:pt x="12" y="5"/>
                    <a:pt x="12" y="3"/>
                    <a:pt x="11" y="2"/>
                  </a:cubicBezTo>
                  <a:cubicBezTo>
                    <a:pt x="11" y="1"/>
                    <a:pt x="10" y="0"/>
                    <a:pt x="9" y="0"/>
                  </a:cubicBezTo>
                  <a:cubicBezTo>
                    <a:pt x="8" y="0"/>
                    <a:pt x="7" y="0"/>
                    <a:pt x="6" y="1"/>
                  </a:cubicBezTo>
                  <a:cubicBezTo>
                    <a:pt x="6" y="1"/>
                    <a:pt x="6" y="1"/>
                    <a:pt x="6" y="1"/>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5" name="Freeform 214">
              <a:extLst>
                <a:ext uri="{FF2B5EF4-FFF2-40B4-BE49-F238E27FC236}">
                  <a16:creationId xmlns:a16="http://schemas.microsoft.com/office/drawing/2014/main" id="{EEB7265B-41E5-4815-87BF-2EE121E35418}"/>
                </a:ext>
              </a:extLst>
            </p:cNvPr>
            <p:cNvSpPr>
              <a:spLocks/>
            </p:cNvSpPr>
            <p:nvPr/>
          </p:nvSpPr>
          <p:spPr bwMode="auto">
            <a:xfrm>
              <a:off x="722" y="732"/>
              <a:ext cx="88" cy="98"/>
            </a:xfrm>
            <a:custGeom>
              <a:avLst/>
              <a:gdLst>
                <a:gd name="T0" fmla="*/ 3 w 37"/>
                <a:gd name="T1" fmla="*/ 1 h 41"/>
                <a:gd name="T2" fmla="*/ 2 w 37"/>
                <a:gd name="T3" fmla="*/ 7 h 41"/>
                <a:gd name="T4" fmla="*/ 16 w 37"/>
                <a:gd name="T5" fmla="*/ 24 h 41"/>
                <a:gd name="T6" fmla="*/ 21 w 37"/>
                <a:gd name="T7" fmla="*/ 31 h 41"/>
                <a:gd name="T8" fmla="*/ 28 w 37"/>
                <a:gd name="T9" fmla="*/ 39 h 41"/>
                <a:gd name="T10" fmla="*/ 31 w 37"/>
                <a:gd name="T11" fmla="*/ 41 h 41"/>
                <a:gd name="T12" fmla="*/ 35 w 37"/>
                <a:gd name="T13" fmla="*/ 40 h 41"/>
                <a:gd name="T14" fmla="*/ 36 w 37"/>
                <a:gd name="T15" fmla="*/ 33 h 41"/>
                <a:gd name="T16" fmla="*/ 29 w 37"/>
                <a:gd name="T17" fmla="*/ 25 h 41"/>
                <a:gd name="T18" fmla="*/ 23 w 37"/>
                <a:gd name="T19" fmla="*/ 18 h 41"/>
                <a:gd name="T20" fmla="*/ 17 w 37"/>
                <a:gd name="T21" fmla="*/ 10 h 41"/>
                <a:gd name="T22" fmla="*/ 8 w 37"/>
                <a:gd name="T23" fmla="*/ 1 h 41"/>
                <a:gd name="T24" fmla="*/ 6 w 37"/>
                <a:gd name="T25" fmla="*/ 0 h 41"/>
                <a:gd name="T26" fmla="*/ 3 w 37"/>
                <a:gd name="T27" fmla="*/ 1 h 41"/>
                <a:gd name="T28" fmla="*/ 3 w 37"/>
                <a:gd name="T29" fmla="*/ 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 h="41">
                  <a:moveTo>
                    <a:pt x="3" y="1"/>
                  </a:moveTo>
                  <a:cubicBezTo>
                    <a:pt x="1" y="2"/>
                    <a:pt x="0" y="5"/>
                    <a:pt x="2" y="7"/>
                  </a:cubicBezTo>
                  <a:cubicBezTo>
                    <a:pt x="6" y="13"/>
                    <a:pt x="11" y="18"/>
                    <a:pt x="16" y="24"/>
                  </a:cubicBezTo>
                  <a:cubicBezTo>
                    <a:pt x="17" y="26"/>
                    <a:pt x="19" y="29"/>
                    <a:pt x="21" y="31"/>
                  </a:cubicBezTo>
                  <a:cubicBezTo>
                    <a:pt x="23" y="34"/>
                    <a:pt x="25" y="37"/>
                    <a:pt x="28" y="39"/>
                  </a:cubicBezTo>
                  <a:cubicBezTo>
                    <a:pt x="29" y="40"/>
                    <a:pt x="30" y="41"/>
                    <a:pt x="31" y="41"/>
                  </a:cubicBezTo>
                  <a:cubicBezTo>
                    <a:pt x="32" y="41"/>
                    <a:pt x="33" y="41"/>
                    <a:pt x="35" y="40"/>
                  </a:cubicBezTo>
                  <a:cubicBezTo>
                    <a:pt x="37" y="39"/>
                    <a:pt x="37" y="36"/>
                    <a:pt x="36" y="33"/>
                  </a:cubicBezTo>
                  <a:cubicBezTo>
                    <a:pt x="33" y="31"/>
                    <a:pt x="31" y="28"/>
                    <a:pt x="29" y="25"/>
                  </a:cubicBezTo>
                  <a:cubicBezTo>
                    <a:pt x="27" y="23"/>
                    <a:pt x="25" y="21"/>
                    <a:pt x="23" y="18"/>
                  </a:cubicBezTo>
                  <a:cubicBezTo>
                    <a:pt x="21" y="16"/>
                    <a:pt x="19" y="13"/>
                    <a:pt x="17" y="10"/>
                  </a:cubicBezTo>
                  <a:cubicBezTo>
                    <a:pt x="14" y="7"/>
                    <a:pt x="11" y="4"/>
                    <a:pt x="8" y="1"/>
                  </a:cubicBezTo>
                  <a:cubicBezTo>
                    <a:pt x="8" y="1"/>
                    <a:pt x="7" y="0"/>
                    <a:pt x="6" y="0"/>
                  </a:cubicBezTo>
                  <a:cubicBezTo>
                    <a:pt x="5" y="0"/>
                    <a:pt x="4" y="0"/>
                    <a:pt x="3" y="1"/>
                  </a:cubicBezTo>
                  <a:cubicBezTo>
                    <a:pt x="3" y="1"/>
                    <a:pt x="3" y="1"/>
                    <a:pt x="3" y="1"/>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6" name="Freeform 215">
              <a:extLst>
                <a:ext uri="{FF2B5EF4-FFF2-40B4-BE49-F238E27FC236}">
                  <a16:creationId xmlns:a16="http://schemas.microsoft.com/office/drawing/2014/main" id="{F366E3EE-D0ED-41ED-84CB-4D3553E4D270}"/>
                </a:ext>
              </a:extLst>
            </p:cNvPr>
            <p:cNvSpPr>
              <a:spLocks/>
            </p:cNvSpPr>
            <p:nvPr/>
          </p:nvSpPr>
          <p:spPr bwMode="auto">
            <a:xfrm>
              <a:off x="523" y="1247"/>
              <a:ext cx="172" cy="148"/>
            </a:xfrm>
            <a:custGeom>
              <a:avLst/>
              <a:gdLst>
                <a:gd name="T0" fmla="*/ 2 w 72"/>
                <a:gd name="T1" fmla="*/ 0 h 62"/>
                <a:gd name="T2" fmla="*/ 1 w 72"/>
                <a:gd name="T3" fmla="*/ 1 h 62"/>
                <a:gd name="T4" fmla="*/ 1 w 72"/>
                <a:gd name="T5" fmla="*/ 2 h 62"/>
                <a:gd name="T6" fmla="*/ 1 w 72"/>
                <a:gd name="T7" fmla="*/ 3 h 62"/>
                <a:gd name="T8" fmla="*/ 5 w 72"/>
                <a:gd name="T9" fmla="*/ 7 h 62"/>
                <a:gd name="T10" fmla="*/ 7 w 72"/>
                <a:gd name="T11" fmla="*/ 9 h 62"/>
                <a:gd name="T12" fmla="*/ 13 w 72"/>
                <a:gd name="T13" fmla="*/ 15 h 62"/>
                <a:gd name="T14" fmla="*/ 17 w 72"/>
                <a:gd name="T15" fmla="*/ 18 h 62"/>
                <a:gd name="T16" fmla="*/ 22 w 72"/>
                <a:gd name="T17" fmla="*/ 23 h 62"/>
                <a:gd name="T18" fmla="*/ 23 w 72"/>
                <a:gd name="T19" fmla="*/ 24 h 62"/>
                <a:gd name="T20" fmla="*/ 27 w 72"/>
                <a:gd name="T21" fmla="*/ 27 h 62"/>
                <a:gd name="T22" fmla="*/ 32 w 72"/>
                <a:gd name="T23" fmla="*/ 31 h 62"/>
                <a:gd name="T24" fmla="*/ 41 w 72"/>
                <a:gd name="T25" fmla="*/ 39 h 62"/>
                <a:gd name="T26" fmla="*/ 48 w 72"/>
                <a:gd name="T27" fmla="*/ 44 h 62"/>
                <a:gd name="T28" fmla="*/ 52 w 72"/>
                <a:gd name="T29" fmla="*/ 47 h 62"/>
                <a:gd name="T30" fmla="*/ 56 w 72"/>
                <a:gd name="T31" fmla="*/ 50 h 62"/>
                <a:gd name="T32" fmla="*/ 59 w 72"/>
                <a:gd name="T33" fmla="*/ 52 h 62"/>
                <a:gd name="T34" fmla="*/ 63 w 72"/>
                <a:gd name="T35" fmla="*/ 55 h 62"/>
                <a:gd name="T36" fmla="*/ 70 w 72"/>
                <a:gd name="T37" fmla="*/ 62 h 62"/>
                <a:gd name="T38" fmla="*/ 71 w 72"/>
                <a:gd name="T39" fmla="*/ 61 h 62"/>
                <a:gd name="T40" fmla="*/ 71 w 72"/>
                <a:gd name="T41" fmla="*/ 60 h 62"/>
                <a:gd name="T42" fmla="*/ 67 w 72"/>
                <a:gd name="T43" fmla="*/ 56 h 62"/>
                <a:gd name="T44" fmla="*/ 62 w 72"/>
                <a:gd name="T45" fmla="*/ 52 h 62"/>
                <a:gd name="T46" fmla="*/ 58 w 72"/>
                <a:gd name="T47" fmla="*/ 49 h 62"/>
                <a:gd name="T48" fmla="*/ 53 w 72"/>
                <a:gd name="T49" fmla="*/ 45 h 62"/>
                <a:gd name="T50" fmla="*/ 51 w 72"/>
                <a:gd name="T51" fmla="*/ 44 h 62"/>
                <a:gd name="T52" fmla="*/ 48 w 72"/>
                <a:gd name="T53" fmla="*/ 42 h 62"/>
                <a:gd name="T54" fmla="*/ 44 w 72"/>
                <a:gd name="T55" fmla="*/ 38 h 62"/>
                <a:gd name="T56" fmla="*/ 35 w 72"/>
                <a:gd name="T57" fmla="*/ 30 h 62"/>
                <a:gd name="T58" fmla="*/ 27 w 72"/>
                <a:gd name="T59" fmla="*/ 23 h 62"/>
                <a:gd name="T60" fmla="*/ 20 w 72"/>
                <a:gd name="T61" fmla="*/ 17 h 62"/>
                <a:gd name="T62" fmla="*/ 16 w 72"/>
                <a:gd name="T63" fmla="*/ 13 h 62"/>
                <a:gd name="T64" fmla="*/ 13 w 72"/>
                <a:gd name="T65" fmla="*/ 10 h 62"/>
                <a:gd name="T66" fmla="*/ 8 w 72"/>
                <a:gd name="T67" fmla="*/ 5 h 62"/>
                <a:gd name="T68" fmla="*/ 3 w 72"/>
                <a:gd name="T69" fmla="*/ 0 h 62"/>
                <a:gd name="T70" fmla="*/ 3 w 72"/>
                <a:gd name="T71" fmla="*/ 0 h 62"/>
                <a:gd name="T72" fmla="*/ 2 w 72"/>
                <a:gd name="T73" fmla="*/ 0 h 62"/>
                <a:gd name="T74" fmla="*/ 2 w 72"/>
                <a:gd name="T75"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2" h="62">
                  <a:moveTo>
                    <a:pt x="2" y="0"/>
                  </a:moveTo>
                  <a:cubicBezTo>
                    <a:pt x="2" y="0"/>
                    <a:pt x="1" y="0"/>
                    <a:pt x="1" y="1"/>
                  </a:cubicBezTo>
                  <a:cubicBezTo>
                    <a:pt x="1" y="1"/>
                    <a:pt x="0" y="2"/>
                    <a:pt x="1" y="2"/>
                  </a:cubicBezTo>
                  <a:cubicBezTo>
                    <a:pt x="1" y="3"/>
                    <a:pt x="1" y="3"/>
                    <a:pt x="1" y="3"/>
                  </a:cubicBezTo>
                  <a:cubicBezTo>
                    <a:pt x="2" y="5"/>
                    <a:pt x="4" y="6"/>
                    <a:pt x="5" y="7"/>
                  </a:cubicBezTo>
                  <a:cubicBezTo>
                    <a:pt x="6" y="8"/>
                    <a:pt x="6" y="9"/>
                    <a:pt x="7" y="9"/>
                  </a:cubicBezTo>
                  <a:cubicBezTo>
                    <a:pt x="9" y="11"/>
                    <a:pt x="11" y="13"/>
                    <a:pt x="13" y="15"/>
                  </a:cubicBezTo>
                  <a:cubicBezTo>
                    <a:pt x="14" y="16"/>
                    <a:pt x="15" y="17"/>
                    <a:pt x="17" y="18"/>
                  </a:cubicBezTo>
                  <a:cubicBezTo>
                    <a:pt x="18" y="20"/>
                    <a:pt x="20" y="21"/>
                    <a:pt x="22" y="23"/>
                  </a:cubicBezTo>
                  <a:cubicBezTo>
                    <a:pt x="22" y="23"/>
                    <a:pt x="23" y="24"/>
                    <a:pt x="23" y="24"/>
                  </a:cubicBezTo>
                  <a:cubicBezTo>
                    <a:pt x="25" y="25"/>
                    <a:pt x="26" y="26"/>
                    <a:pt x="27" y="27"/>
                  </a:cubicBezTo>
                  <a:cubicBezTo>
                    <a:pt x="29" y="29"/>
                    <a:pt x="30" y="30"/>
                    <a:pt x="32" y="31"/>
                  </a:cubicBezTo>
                  <a:cubicBezTo>
                    <a:pt x="35" y="34"/>
                    <a:pt x="38" y="36"/>
                    <a:pt x="41" y="39"/>
                  </a:cubicBezTo>
                  <a:cubicBezTo>
                    <a:pt x="43" y="41"/>
                    <a:pt x="46" y="43"/>
                    <a:pt x="48" y="44"/>
                  </a:cubicBezTo>
                  <a:cubicBezTo>
                    <a:pt x="50" y="45"/>
                    <a:pt x="51" y="46"/>
                    <a:pt x="52" y="47"/>
                  </a:cubicBezTo>
                  <a:cubicBezTo>
                    <a:pt x="53" y="48"/>
                    <a:pt x="54" y="49"/>
                    <a:pt x="56" y="50"/>
                  </a:cubicBezTo>
                  <a:cubicBezTo>
                    <a:pt x="57" y="50"/>
                    <a:pt x="58" y="51"/>
                    <a:pt x="59" y="52"/>
                  </a:cubicBezTo>
                  <a:cubicBezTo>
                    <a:pt x="60" y="53"/>
                    <a:pt x="62" y="54"/>
                    <a:pt x="63" y="55"/>
                  </a:cubicBezTo>
                  <a:cubicBezTo>
                    <a:pt x="65" y="57"/>
                    <a:pt x="68" y="59"/>
                    <a:pt x="70" y="62"/>
                  </a:cubicBezTo>
                  <a:cubicBezTo>
                    <a:pt x="71" y="62"/>
                    <a:pt x="71" y="62"/>
                    <a:pt x="71" y="61"/>
                  </a:cubicBezTo>
                  <a:cubicBezTo>
                    <a:pt x="72" y="61"/>
                    <a:pt x="72" y="61"/>
                    <a:pt x="71" y="60"/>
                  </a:cubicBezTo>
                  <a:cubicBezTo>
                    <a:pt x="70" y="59"/>
                    <a:pt x="68" y="57"/>
                    <a:pt x="67" y="56"/>
                  </a:cubicBezTo>
                  <a:cubicBezTo>
                    <a:pt x="65" y="55"/>
                    <a:pt x="64" y="54"/>
                    <a:pt x="62" y="52"/>
                  </a:cubicBezTo>
                  <a:cubicBezTo>
                    <a:pt x="61" y="51"/>
                    <a:pt x="59" y="50"/>
                    <a:pt x="58" y="49"/>
                  </a:cubicBezTo>
                  <a:cubicBezTo>
                    <a:pt x="56" y="48"/>
                    <a:pt x="55" y="46"/>
                    <a:pt x="53" y="45"/>
                  </a:cubicBezTo>
                  <a:cubicBezTo>
                    <a:pt x="52" y="45"/>
                    <a:pt x="51" y="44"/>
                    <a:pt x="51" y="44"/>
                  </a:cubicBezTo>
                  <a:cubicBezTo>
                    <a:pt x="50" y="43"/>
                    <a:pt x="49" y="42"/>
                    <a:pt x="48" y="42"/>
                  </a:cubicBezTo>
                  <a:cubicBezTo>
                    <a:pt x="47" y="41"/>
                    <a:pt x="45" y="39"/>
                    <a:pt x="44" y="38"/>
                  </a:cubicBezTo>
                  <a:cubicBezTo>
                    <a:pt x="41" y="35"/>
                    <a:pt x="38" y="33"/>
                    <a:pt x="35" y="30"/>
                  </a:cubicBezTo>
                  <a:cubicBezTo>
                    <a:pt x="32" y="28"/>
                    <a:pt x="30" y="25"/>
                    <a:pt x="27" y="23"/>
                  </a:cubicBezTo>
                  <a:cubicBezTo>
                    <a:pt x="25" y="21"/>
                    <a:pt x="22" y="19"/>
                    <a:pt x="20" y="17"/>
                  </a:cubicBezTo>
                  <a:cubicBezTo>
                    <a:pt x="19" y="15"/>
                    <a:pt x="17" y="14"/>
                    <a:pt x="16" y="13"/>
                  </a:cubicBezTo>
                  <a:cubicBezTo>
                    <a:pt x="15" y="12"/>
                    <a:pt x="14" y="11"/>
                    <a:pt x="13" y="10"/>
                  </a:cubicBezTo>
                  <a:cubicBezTo>
                    <a:pt x="12" y="9"/>
                    <a:pt x="10" y="7"/>
                    <a:pt x="8" y="5"/>
                  </a:cubicBezTo>
                  <a:cubicBezTo>
                    <a:pt x="7" y="4"/>
                    <a:pt x="5" y="2"/>
                    <a:pt x="3" y="0"/>
                  </a:cubicBezTo>
                  <a:cubicBezTo>
                    <a:pt x="3" y="0"/>
                    <a:pt x="3" y="0"/>
                    <a:pt x="3" y="0"/>
                  </a:cubicBezTo>
                  <a:cubicBezTo>
                    <a:pt x="2" y="0"/>
                    <a:pt x="2" y="0"/>
                    <a:pt x="2" y="0"/>
                  </a:cubicBezTo>
                  <a:cubicBezTo>
                    <a:pt x="2" y="0"/>
                    <a:pt x="2" y="0"/>
                    <a:pt x="2" y="0"/>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7" name="Freeform 216">
              <a:extLst>
                <a:ext uri="{FF2B5EF4-FFF2-40B4-BE49-F238E27FC236}">
                  <a16:creationId xmlns:a16="http://schemas.microsoft.com/office/drawing/2014/main" id="{28042C31-54A5-4346-9576-F7BE3D671A34}"/>
                </a:ext>
              </a:extLst>
            </p:cNvPr>
            <p:cNvSpPr>
              <a:spLocks/>
            </p:cNvSpPr>
            <p:nvPr/>
          </p:nvSpPr>
          <p:spPr bwMode="auto">
            <a:xfrm>
              <a:off x="784" y="1281"/>
              <a:ext cx="84" cy="207"/>
            </a:xfrm>
            <a:custGeom>
              <a:avLst/>
              <a:gdLst>
                <a:gd name="T0" fmla="*/ 31 w 35"/>
                <a:gd name="T1" fmla="*/ 0 h 87"/>
                <a:gd name="T2" fmla="*/ 30 w 35"/>
                <a:gd name="T3" fmla="*/ 2 h 87"/>
                <a:gd name="T4" fmla="*/ 21 w 35"/>
                <a:gd name="T5" fmla="*/ 29 h 87"/>
                <a:gd name="T6" fmla="*/ 20 w 35"/>
                <a:gd name="T7" fmla="*/ 34 h 87"/>
                <a:gd name="T8" fmla="*/ 17 w 35"/>
                <a:gd name="T9" fmla="*/ 40 h 87"/>
                <a:gd name="T10" fmla="*/ 15 w 35"/>
                <a:gd name="T11" fmla="*/ 46 h 87"/>
                <a:gd name="T12" fmla="*/ 13 w 35"/>
                <a:gd name="T13" fmla="*/ 51 h 87"/>
                <a:gd name="T14" fmla="*/ 7 w 35"/>
                <a:gd name="T15" fmla="*/ 68 h 87"/>
                <a:gd name="T16" fmla="*/ 5 w 35"/>
                <a:gd name="T17" fmla="*/ 72 h 87"/>
                <a:gd name="T18" fmla="*/ 4 w 35"/>
                <a:gd name="T19" fmla="*/ 76 h 87"/>
                <a:gd name="T20" fmla="*/ 0 w 35"/>
                <a:gd name="T21" fmla="*/ 85 h 87"/>
                <a:gd name="T22" fmla="*/ 1 w 35"/>
                <a:gd name="T23" fmla="*/ 87 h 87"/>
                <a:gd name="T24" fmla="*/ 3 w 35"/>
                <a:gd name="T25" fmla="*/ 86 h 87"/>
                <a:gd name="T26" fmla="*/ 6 w 35"/>
                <a:gd name="T27" fmla="*/ 80 h 87"/>
                <a:gd name="T28" fmla="*/ 9 w 35"/>
                <a:gd name="T29" fmla="*/ 75 h 87"/>
                <a:gd name="T30" fmla="*/ 14 w 35"/>
                <a:gd name="T31" fmla="*/ 64 h 87"/>
                <a:gd name="T32" fmla="*/ 19 w 35"/>
                <a:gd name="T33" fmla="*/ 52 h 87"/>
                <a:gd name="T34" fmla="*/ 21 w 35"/>
                <a:gd name="T35" fmla="*/ 47 h 87"/>
                <a:gd name="T36" fmla="*/ 23 w 35"/>
                <a:gd name="T37" fmla="*/ 42 h 87"/>
                <a:gd name="T38" fmla="*/ 26 w 35"/>
                <a:gd name="T39" fmla="*/ 32 h 87"/>
                <a:gd name="T40" fmla="*/ 27 w 35"/>
                <a:gd name="T41" fmla="*/ 30 h 87"/>
                <a:gd name="T42" fmla="*/ 29 w 35"/>
                <a:gd name="T43" fmla="*/ 23 h 87"/>
                <a:gd name="T44" fmla="*/ 35 w 35"/>
                <a:gd name="T45" fmla="*/ 4 h 87"/>
                <a:gd name="T46" fmla="*/ 35 w 35"/>
                <a:gd name="T47" fmla="*/ 3 h 87"/>
                <a:gd name="T48" fmla="*/ 35 w 35"/>
                <a:gd name="T49" fmla="*/ 2 h 87"/>
                <a:gd name="T50" fmla="*/ 33 w 35"/>
                <a:gd name="T51" fmla="*/ 0 h 87"/>
                <a:gd name="T52" fmla="*/ 33 w 35"/>
                <a:gd name="T53" fmla="*/ 0 h 87"/>
                <a:gd name="T54" fmla="*/ 31 w 35"/>
                <a:gd name="T55" fmla="*/ 0 h 87"/>
                <a:gd name="T56" fmla="*/ 31 w 35"/>
                <a:gd name="T57" fmla="*/ 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5" h="87">
                  <a:moveTo>
                    <a:pt x="31" y="0"/>
                  </a:moveTo>
                  <a:cubicBezTo>
                    <a:pt x="31" y="1"/>
                    <a:pt x="30" y="1"/>
                    <a:pt x="30" y="2"/>
                  </a:cubicBezTo>
                  <a:cubicBezTo>
                    <a:pt x="27" y="11"/>
                    <a:pt x="24" y="20"/>
                    <a:pt x="21" y="29"/>
                  </a:cubicBezTo>
                  <a:cubicBezTo>
                    <a:pt x="21" y="30"/>
                    <a:pt x="20" y="32"/>
                    <a:pt x="20" y="34"/>
                  </a:cubicBezTo>
                  <a:cubicBezTo>
                    <a:pt x="19" y="36"/>
                    <a:pt x="18" y="38"/>
                    <a:pt x="17" y="40"/>
                  </a:cubicBezTo>
                  <a:cubicBezTo>
                    <a:pt x="17" y="42"/>
                    <a:pt x="16" y="44"/>
                    <a:pt x="15" y="46"/>
                  </a:cubicBezTo>
                  <a:cubicBezTo>
                    <a:pt x="14" y="48"/>
                    <a:pt x="14" y="50"/>
                    <a:pt x="13" y="51"/>
                  </a:cubicBezTo>
                  <a:cubicBezTo>
                    <a:pt x="11" y="57"/>
                    <a:pt x="9" y="63"/>
                    <a:pt x="7" y="68"/>
                  </a:cubicBezTo>
                  <a:cubicBezTo>
                    <a:pt x="6" y="70"/>
                    <a:pt x="6" y="71"/>
                    <a:pt x="5" y="72"/>
                  </a:cubicBezTo>
                  <a:cubicBezTo>
                    <a:pt x="5" y="73"/>
                    <a:pt x="4" y="75"/>
                    <a:pt x="4" y="76"/>
                  </a:cubicBezTo>
                  <a:cubicBezTo>
                    <a:pt x="2" y="79"/>
                    <a:pt x="1" y="82"/>
                    <a:pt x="0" y="85"/>
                  </a:cubicBezTo>
                  <a:cubicBezTo>
                    <a:pt x="0" y="86"/>
                    <a:pt x="0" y="87"/>
                    <a:pt x="1" y="87"/>
                  </a:cubicBezTo>
                  <a:cubicBezTo>
                    <a:pt x="2" y="87"/>
                    <a:pt x="2" y="87"/>
                    <a:pt x="3" y="86"/>
                  </a:cubicBezTo>
                  <a:cubicBezTo>
                    <a:pt x="4" y="84"/>
                    <a:pt x="5" y="82"/>
                    <a:pt x="6" y="80"/>
                  </a:cubicBezTo>
                  <a:cubicBezTo>
                    <a:pt x="7" y="78"/>
                    <a:pt x="8" y="77"/>
                    <a:pt x="9" y="75"/>
                  </a:cubicBezTo>
                  <a:cubicBezTo>
                    <a:pt x="11" y="71"/>
                    <a:pt x="12" y="68"/>
                    <a:pt x="14" y="64"/>
                  </a:cubicBezTo>
                  <a:cubicBezTo>
                    <a:pt x="16" y="60"/>
                    <a:pt x="17" y="56"/>
                    <a:pt x="19" y="52"/>
                  </a:cubicBezTo>
                  <a:cubicBezTo>
                    <a:pt x="19" y="51"/>
                    <a:pt x="20" y="49"/>
                    <a:pt x="21" y="47"/>
                  </a:cubicBezTo>
                  <a:cubicBezTo>
                    <a:pt x="21" y="46"/>
                    <a:pt x="22" y="44"/>
                    <a:pt x="23" y="42"/>
                  </a:cubicBezTo>
                  <a:cubicBezTo>
                    <a:pt x="24" y="39"/>
                    <a:pt x="25" y="35"/>
                    <a:pt x="26" y="32"/>
                  </a:cubicBezTo>
                  <a:cubicBezTo>
                    <a:pt x="26" y="31"/>
                    <a:pt x="27" y="30"/>
                    <a:pt x="27" y="30"/>
                  </a:cubicBezTo>
                  <a:cubicBezTo>
                    <a:pt x="28" y="27"/>
                    <a:pt x="28" y="25"/>
                    <a:pt x="29" y="23"/>
                  </a:cubicBezTo>
                  <a:cubicBezTo>
                    <a:pt x="31" y="17"/>
                    <a:pt x="33" y="11"/>
                    <a:pt x="35" y="4"/>
                  </a:cubicBezTo>
                  <a:cubicBezTo>
                    <a:pt x="35" y="4"/>
                    <a:pt x="35" y="4"/>
                    <a:pt x="35" y="3"/>
                  </a:cubicBezTo>
                  <a:cubicBezTo>
                    <a:pt x="35" y="3"/>
                    <a:pt x="35" y="2"/>
                    <a:pt x="35" y="2"/>
                  </a:cubicBezTo>
                  <a:cubicBezTo>
                    <a:pt x="35" y="1"/>
                    <a:pt x="34" y="1"/>
                    <a:pt x="33" y="0"/>
                  </a:cubicBezTo>
                  <a:cubicBezTo>
                    <a:pt x="33" y="0"/>
                    <a:pt x="33" y="0"/>
                    <a:pt x="33" y="0"/>
                  </a:cubicBezTo>
                  <a:cubicBezTo>
                    <a:pt x="32" y="0"/>
                    <a:pt x="32" y="0"/>
                    <a:pt x="31" y="0"/>
                  </a:cubicBezTo>
                  <a:cubicBezTo>
                    <a:pt x="31" y="0"/>
                    <a:pt x="31" y="0"/>
                    <a:pt x="31" y="0"/>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559" name="Group 219">
            <a:extLst>
              <a:ext uri="{FF2B5EF4-FFF2-40B4-BE49-F238E27FC236}">
                <a16:creationId xmlns:a16="http://schemas.microsoft.com/office/drawing/2014/main" id="{BF6E72FF-6913-4176-BEF3-E16DE8E43D38}"/>
              </a:ext>
            </a:extLst>
          </p:cNvPr>
          <p:cNvGrpSpPr>
            <a:grpSpLocks noChangeAspect="1"/>
          </p:cNvGrpSpPr>
          <p:nvPr/>
        </p:nvGrpSpPr>
        <p:grpSpPr bwMode="auto">
          <a:xfrm>
            <a:off x="3787862" y="491494"/>
            <a:ext cx="954088" cy="2011362"/>
            <a:chOff x="2283" y="575"/>
            <a:chExt cx="601" cy="1267"/>
          </a:xfrm>
        </p:grpSpPr>
        <p:sp>
          <p:nvSpPr>
            <p:cNvPr id="16561" name="Freeform 220">
              <a:extLst>
                <a:ext uri="{FF2B5EF4-FFF2-40B4-BE49-F238E27FC236}">
                  <a16:creationId xmlns:a16="http://schemas.microsoft.com/office/drawing/2014/main" id="{31AE4A64-232C-4C05-88C8-603B32474B9A}"/>
                </a:ext>
              </a:extLst>
            </p:cNvPr>
            <p:cNvSpPr>
              <a:spLocks noEditPoints="1"/>
            </p:cNvSpPr>
            <p:nvPr/>
          </p:nvSpPr>
          <p:spPr bwMode="auto">
            <a:xfrm>
              <a:off x="2283" y="575"/>
              <a:ext cx="601" cy="1267"/>
            </a:xfrm>
            <a:custGeom>
              <a:avLst/>
              <a:gdLst>
                <a:gd name="T0" fmla="*/ 27 w 250"/>
                <a:gd name="T1" fmla="*/ 355 h 532"/>
                <a:gd name="T2" fmla="*/ 39 w 250"/>
                <a:gd name="T3" fmla="*/ 375 h 532"/>
                <a:gd name="T4" fmla="*/ 12 w 250"/>
                <a:gd name="T5" fmla="*/ 404 h 532"/>
                <a:gd name="T6" fmla="*/ 2 w 250"/>
                <a:gd name="T7" fmla="*/ 454 h 532"/>
                <a:gd name="T8" fmla="*/ 35 w 250"/>
                <a:gd name="T9" fmla="*/ 465 h 532"/>
                <a:gd name="T10" fmla="*/ 58 w 250"/>
                <a:gd name="T11" fmla="*/ 448 h 532"/>
                <a:gd name="T12" fmla="*/ 74 w 250"/>
                <a:gd name="T13" fmla="*/ 432 h 532"/>
                <a:gd name="T14" fmla="*/ 81 w 250"/>
                <a:gd name="T15" fmla="*/ 440 h 532"/>
                <a:gd name="T16" fmla="*/ 76 w 250"/>
                <a:gd name="T17" fmla="*/ 510 h 532"/>
                <a:gd name="T18" fmla="*/ 112 w 250"/>
                <a:gd name="T19" fmla="*/ 531 h 532"/>
                <a:gd name="T20" fmla="*/ 127 w 250"/>
                <a:gd name="T21" fmla="*/ 517 h 532"/>
                <a:gd name="T22" fmla="*/ 130 w 250"/>
                <a:gd name="T23" fmla="*/ 458 h 532"/>
                <a:gd name="T24" fmla="*/ 157 w 250"/>
                <a:gd name="T25" fmla="*/ 472 h 532"/>
                <a:gd name="T26" fmla="*/ 191 w 250"/>
                <a:gd name="T27" fmla="*/ 478 h 532"/>
                <a:gd name="T28" fmla="*/ 194 w 250"/>
                <a:gd name="T29" fmla="*/ 429 h 532"/>
                <a:gd name="T30" fmla="*/ 179 w 250"/>
                <a:gd name="T31" fmla="*/ 413 h 532"/>
                <a:gd name="T32" fmla="*/ 153 w 250"/>
                <a:gd name="T33" fmla="*/ 395 h 532"/>
                <a:gd name="T34" fmla="*/ 198 w 250"/>
                <a:gd name="T35" fmla="*/ 379 h 532"/>
                <a:gd name="T36" fmla="*/ 216 w 250"/>
                <a:gd name="T37" fmla="*/ 348 h 532"/>
                <a:gd name="T38" fmla="*/ 203 w 250"/>
                <a:gd name="T39" fmla="*/ 320 h 532"/>
                <a:gd name="T40" fmla="*/ 165 w 250"/>
                <a:gd name="T41" fmla="*/ 324 h 532"/>
                <a:gd name="T42" fmla="*/ 154 w 250"/>
                <a:gd name="T43" fmla="*/ 328 h 532"/>
                <a:gd name="T44" fmla="*/ 164 w 250"/>
                <a:gd name="T45" fmla="*/ 302 h 532"/>
                <a:gd name="T46" fmla="*/ 171 w 250"/>
                <a:gd name="T47" fmla="*/ 270 h 532"/>
                <a:gd name="T48" fmla="*/ 174 w 250"/>
                <a:gd name="T49" fmla="*/ 248 h 532"/>
                <a:gd name="T50" fmla="*/ 174 w 250"/>
                <a:gd name="T51" fmla="*/ 210 h 532"/>
                <a:gd name="T52" fmla="*/ 196 w 250"/>
                <a:gd name="T53" fmla="*/ 204 h 532"/>
                <a:gd name="T54" fmla="*/ 233 w 250"/>
                <a:gd name="T55" fmla="*/ 227 h 532"/>
                <a:gd name="T56" fmla="*/ 244 w 250"/>
                <a:gd name="T57" fmla="*/ 231 h 532"/>
                <a:gd name="T58" fmla="*/ 247 w 250"/>
                <a:gd name="T59" fmla="*/ 212 h 532"/>
                <a:gd name="T60" fmla="*/ 213 w 250"/>
                <a:gd name="T61" fmla="*/ 169 h 532"/>
                <a:gd name="T62" fmla="*/ 165 w 250"/>
                <a:gd name="T63" fmla="*/ 137 h 532"/>
                <a:gd name="T64" fmla="*/ 156 w 250"/>
                <a:gd name="T65" fmla="*/ 122 h 532"/>
                <a:gd name="T66" fmla="*/ 146 w 250"/>
                <a:gd name="T67" fmla="*/ 98 h 532"/>
                <a:gd name="T68" fmla="*/ 133 w 250"/>
                <a:gd name="T69" fmla="*/ 74 h 532"/>
                <a:gd name="T70" fmla="*/ 109 w 250"/>
                <a:gd name="T71" fmla="*/ 40 h 532"/>
                <a:gd name="T72" fmla="*/ 71 w 250"/>
                <a:gd name="T73" fmla="*/ 1 h 532"/>
                <a:gd name="T74" fmla="*/ 99 w 250"/>
                <a:gd name="T75" fmla="*/ 47 h 532"/>
                <a:gd name="T76" fmla="*/ 118 w 250"/>
                <a:gd name="T77" fmla="*/ 74 h 532"/>
                <a:gd name="T78" fmla="*/ 130 w 250"/>
                <a:gd name="T79" fmla="*/ 95 h 532"/>
                <a:gd name="T80" fmla="*/ 125 w 250"/>
                <a:gd name="T81" fmla="*/ 115 h 532"/>
                <a:gd name="T82" fmla="*/ 113 w 250"/>
                <a:gd name="T83" fmla="*/ 137 h 532"/>
                <a:gd name="T84" fmla="*/ 106 w 250"/>
                <a:gd name="T85" fmla="*/ 155 h 532"/>
                <a:gd name="T86" fmla="*/ 97 w 250"/>
                <a:gd name="T87" fmla="*/ 194 h 532"/>
                <a:gd name="T88" fmla="*/ 106 w 250"/>
                <a:gd name="T89" fmla="*/ 212 h 532"/>
                <a:gd name="T90" fmla="*/ 139 w 250"/>
                <a:gd name="T91" fmla="*/ 144 h 532"/>
                <a:gd name="T92" fmla="*/ 148 w 250"/>
                <a:gd name="T93" fmla="*/ 140 h 532"/>
                <a:gd name="T94" fmla="*/ 161 w 250"/>
                <a:gd name="T95" fmla="*/ 221 h 532"/>
                <a:gd name="T96" fmla="*/ 161 w 250"/>
                <a:gd name="T97" fmla="*/ 252 h 532"/>
                <a:gd name="T98" fmla="*/ 158 w 250"/>
                <a:gd name="T99" fmla="*/ 277 h 532"/>
                <a:gd name="T100" fmla="*/ 149 w 250"/>
                <a:gd name="T101" fmla="*/ 265 h 532"/>
                <a:gd name="T102" fmla="*/ 121 w 250"/>
                <a:gd name="T103" fmla="*/ 264 h 532"/>
                <a:gd name="T104" fmla="*/ 92 w 250"/>
                <a:gd name="T105" fmla="*/ 326 h 532"/>
                <a:gd name="T106" fmla="*/ 41 w 250"/>
                <a:gd name="T107" fmla="*/ 297 h 532"/>
                <a:gd name="T108" fmla="*/ 16 w 250"/>
                <a:gd name="T109" fmla="*/ 308 h 532"/>
                <a:gd name="T110" fmla="*/ 77 w 250"/>
                <a:gd name="T111" fmla="*/ 368 h 532"/>
                <a:gd name="T112" fmla="*/ 104 w 250"/>
                <a:gd name="T113" fmla="*/ 354 h 532"/>
                <a:gd name="T114" fmla="*/ 123 w 250"/>
                <a:gd name="T115" fmla="*/ 392 h 532"/>
                <a:gd name="T116" fmla="*/ 78 w 250"/>
                <a:gd name="T117" fmla="*/ 387 h 5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50" h="532">
                  <a:moveTo>
                    <a:pt x="12" y="324"/>
                  </a:moveTo>
                  <a:cubicBezTo>
                    <a:pt x="12" y="327"/>
                    <a:pt x="12" y="330"/>
                    <a:pt x="13" y="333"/>
                  </a:cubicBezTo>
                  <a:cubicBezTo>
                    <a:pt x="14" y="334"/>
                    <a:pt x="14" y="334"/>
                    <a:pt x="14" y="334"/>
                  </a:cubicBezTo>
                  <a:cubicBezTo>
                    <a:pt x="14" y="336"/>
                    <a:pt x="15" y="339"/>
                    <a:pt x="16" y="341"/>
                  </a:cubicBezTo>
                  <a:cubicBezTo>
                    <a:pt x="18" y="344"/>
                    <a:pt x="20" y="348"/>
                    <a:pt x="23" y="352"/>
                  </a:cubicBezTo>
                  <a:cubicBezTo>
                    <a:pt x="24" y="353"/>
                    <a:pt x="25" y="354"/>
                    <a:pt x="27" y="355"/>
                  </a:cubicBezTo>
                  <a:cubicBezTo>
                    <a:pt x="28" y="356"/>
                    <a:pt x="30" y="357"/>
                    <a:pt x="31" y="358"/>
                  </a:cubicBezTo>
                  <a:cubicBezTo>
                    <a:pt x="32" y="359"/>
                    <a:pt x="32" y="359"/>
                    <a:pt x="32" y="359"/>
                  </a:cubicBezTo>
                  <a:cubicBezTo>
                    <a:pt x="35" y="360"/>
                    <a:pt x="38" y="362"/>
                    <a:pt x="40" y="363"/>
                  </a:cubicBezTo>
                  <a:cubicBezTo>
                    <a:pt x="46" y="364"/>
                    <a:pt x="51" y="366"/>
                    <a:pt x="56" y="368"/>
                  </a:cubicBezTo>
                  <a:cubicBezTo>
                    <a:pt x="53" y="369"/>
                    <a:pt x="50" y="370"/>
                    <a:pt x="47" y="371"/>
                  </a:cubicBezTo>
                  <a:cubicBezTo>
                    <a:pt x="44" y="372"/>
                    <a:pt x="41" y="374"/>
                    <a:pt x="39" y="375"/>
                  </a:cubicBezTo>
                  <a:cubicBezTo>
                    <a:pt x="37" y="376"/>
                    <a:pt x="34" y="377"/>
                    <a:pt x="32" y="379"/>
                  </a:cubicBezTo>
                  <a:cubicBezTo>
                    <a:pt x="31" y="380"/>
                    <a:pt x="30" y="381"/>
                    <a:pt x="29" y="381"/>
                  </a:cubicBezTo>
                  <a:cubicBezTo>
                    <a:pt x="29" y="382"/>
                    <a:pt x="29" y="382"/>
                    <a:pt x="29" y="382"/>
                  </a:cubicBezTo>
                  <a:cubicBezTo>
                    <a:pt x="28" y="382"/>
                    <a:pt x="28" y="382"/>
                    <a:pt x="28" y="382"/>
                  </a:cubicBezTo>
                  <a:cubicBezTo>
                    <a:pt x="25" y="384"/>
                    <a:pt x="23" y="386"/>
                    <a:pt x="22" y="388"/>
                  </a:cubicBezTo>
                  <a:cubicBezTo>
                    <a:pt x="17" y="393"/>
                    <a:pt x="14" y="399"/>
                    <a:pt x="12" y="404"/>
                  </a:cubicBezTo>
                  <a:cubicBezTo>
                    <a:pt x="10" y="407"/>
                    <a:pt x="9" y="409"/>
                    <a:pt x="8" y="412"/>
                  </a:cubicBezTo>
                  <a:cubicBezTo>
                    <a:pt x="6" y="414"/>
                    <a:pt x="5" y="417"/>
                    <a:pt x="4" y="420"/>
                  </a:cubicBezTo>
                  <a:cubicBezTo>
                    <a:pt x="3" y="423"/>
                    <a:pt x="2" y="426"/>
                    <a:pt x="1" y="430"/>
                  </a:cubicBezTo>
                  <a:cubicBezTo>
                    <a:pt x="1" y="433"/>
                    <a:pt x="0" y="436"/>
                    <a:pt x="0" y="438"/>
                  </a:cubicBezTo>
                  <a:cubicBezTo>
                    <a:pt x="0" y="442"/>
                    <a:pt x="0" y="445"/>
                    <a:pt x="0" y="448"/>
                  </a:cubicBezTo>
                  <a:cubicBezTo>
                    <a:pt x="0" y="450"/>
                    <a:pt x="1" y="452"/>
                    <a:pt x="2" y="454"/>
                  </a:cubicBezTo>
                  <a:cubicBezTo>
                    <a:pt x="3" y="457"/>
                    <a:pt x="5" y="460"/>
                    <a:pt x="8" y="462"/>
                  </a:cubicBezTo>
                  <a:cubicBezTo>
                    <a:pt x="11" y="464"/>
                    <a:pt x="14" y="465"/>
                    <a:pt x="17" y="466"/>
                  </a:cubicBezTo>
                  <a:cubicBezTo>
                    <a:pt x="18" y="467"/>
                    <a:pt x="20" y="467"/>
                    <a:pt x="21" y="467"/>
                  </a:cubicBezTo>
                  <a:cubicBezTo>
                    <a:pt x="23" y="468"/>
                    <a:pt x="25" y="468"/>
                    <a:pt x="27" y="467"/>
                  </a:cubicBezTo>
                  <a:cubicBezTo>
                    <a:pt x="30" y="467"/>
                    <a:pt x="32" y="466"/>
                    <a:pt x="34" y="465"/>
                  </a:cubicBezTo>
                  <a:cubicBezTo>
                    <a:pt x="35" y="465"/>
                    <a:pt x="35" y="465"/>
                    <a:pt x="35" y="465"/>
                  </a:cubicBezTo>
                  <a:cubicBezTo>
                    <a:pt x="36" y="464"/>
                    <a:pt x="37" y="464"/>
                    <a:pt x="38" y="463"/>
                  </a:cubicBezTo>
                  <a:cubicBezTo>
                    <a:pt x="39" y="463"/>
                    <a:pt x="39" y="463"/>
                    <a:pt x="39" y="463"/>
                  </a:cubicBezTo>
                  <a:cubicBezTo>
                    <a:pt x="40" y="462"/>
                    <a:pt x="42" y="461"/>
                    <a:pt x="43" y="461"/>
                  </a:cubicBezTo>
                  <a:cubicBezTo>
                    <a:pt x="45" y="459"/>
                    <a:pt x="47" y="457"/>
                    <a:pt x="49" y="456"/>
                  </a:cubicBezTo>
                  <a:cubicBezTo>
                    <a:pt x="52" y="453"/>
                    <a:pt x="54" y="451"/>
                    <a:pt x="57" y="448"/>
                  </a:cubicBezTo>
                  <a:cubicBezTo>
                    <a:pt x="58" y="448"/>
                    <a:pt x="58" y="448"/>
                    <a:pt x="58" y="448"/>
                  </a:cubicBezTo>
                  <a:cubicBezTo>
                    <a:pt x="59" y="446"/>
                    <a:pt x="59" y="446"/>
                    <a:pt x="59" y="446"/>
                  </a:cubicBezTo>
                  <a:cubicBezTo>
                    <a:pt x="62" y="444"/>
                    <a:pt x="62" y="444"/>
                    <a:pt x="62" y="444"/>
                  </a:cubicBezTo>
                  <a:cubicBezTo>
                    <a:pt x="64" y="441"/>
                    <a:pt x="64" y="441"/>
                    <a:pt x="64" y="441"/>
                  </a:cubicBezTo>
                  <a:cubicBezTo>
                    <a:pt x="66" y="440"/>
                    <a:pt x="66" y="440"/>
                    <a:pt x="66" y="440"/>
                  </a:cubicBezTo>
                  <a:cubicBezTo>
                    <a:pt x="67" y="439"/>
                    <a:pt x="67" y="439"/>
                    <a:pt x="67" y="439"/>
                  </a:cubicBezTo>
                  <a:cubicBezTo>
                    <a:pt x="69" y="437"/>
                    <a:pt x="71" y="434"/>
                    <a:pt x="74" y="432"/>
                  </a:cubicBezTo>
                  <a:cubicBezTo>
                    <a:pt x="76" y="430"/>
                    <a:pt x="78" y="427"/>
                    <a:pt x="81" y="425"/>
                  </a:cubicBezTo>
                  <a:cubicBezTo>
                    <a:pt x="84" y="422"/>
                    <a:pt x="84" y="422"/>
                    <a:pt x="84" y="422"/>
                  </a:cubicBezTo>
                  <a:cubicBezTo>
                    <a:pt x="85" y="421"/>
                    <a:pt x="86" y="420"/>
                    <a:pt x="87" y="419"/>
                  </a:cubicBezTo>
                  <a:cubicBezTo>
                    <a:pt x="88" y="418"/>
                    <a:pt x="88" y="418"/>
                    <a:pt x="88" y="418"/>
                  </a:cubicBezTo>
                  <a:cubicBezTo>
                    <a:pt x="86" y="423"/>
                    <a:pt x="84" y="429"/>
                    <a:pt x="82" y="437"/>
                  </a:cubicBezTo>
                  <a:cubicBezTo>
                    <a:pt x="81" y="440"/>
                    <a:pt x="81" y="440"/>
                    <a:pt x="81" y="440"/>
                  </a:cubicBezTo>
                  <a:cubicBezTo>
                    <a:pt x="80" y="442"/>
                    <a:pt x="80" y="444"/>
                    <a:pt x="79" y="447"/>
                  </a:cubicBezTo>
                  <a:cubicBezTo>
                    <a:pt x="76" y="457"/>
                    <a:pt x="76" y="457"/>
                    <a:pt x="76" y="457"/>
                  </a:cubicBezTo>
                  <a:cubicBezTo>
                    <a:pt x="75" y="462"/>
                    <a:pt x="74" y="468"/>
                    <a:pt x="73" y="474"/>
                  </a:cubicBezTo>
                  <a:cubicBezTo>
                    <a:pt x="72" y="479"/>
                    <a:pt x="71" y="486"/>
                    <a:pt x="72" y="492"/>
                  </a:cubicBezTo>
                  <a:cubicBezTo>
                    <a:pt x="72" y="493"/>
                    <a:pt x="72" y="493"/>
                    <a:pt x="72" y="493"/>
                  </a:cubicBezTo>
                  <a:cubicBezTo>
                    <a:pt x="73" y="498"/>
                    <a:pt x="74" y="504"/>
                    <a:pt x="76" y="510"/>
                  </a:cubicBezTo>
                  <a:cubicBezTo>
                    <a:pt x="78" y="513"/>
                    <a:pt x="79" y="516"/>
                    <a:pt x="81" y="518"/>
                  </a:cubicBezTo>
                  <a:cubicBezTo>
                    <a:pt x="83" y="522"/>
                    <a:pt x="86" y="525"/>
                    <a:pt x="90" y="527"/>
                  </a:cubicBezTo>
                  <a:cubicBezTo>
                    <a:pt x="92" y="529"/>
                    <a:pt x="95" y="530"/>
                    <a:pt x="98" y="531"/>
                  </a:cubicBezTo>
                  <a:cubicBezTo>
                    <a:pt x="99" y="531"/>
                    <a:pt x="101" y="532"/>
                    <a:pt x="103" y="532"/>
                  </a:cubicBezTo>
                  <a:cubicBezTo>
                    <a:pt x="103" y="532"/>
                    <a:pt x="103" y="532"/>
                    <a:pt x="103" y="532"/>
                  </a:cubicBezTo>
                  <a:cubicBezTo>
                    <a:pt x="106" y="532"/>
                    <a:pt x="109" y="532"/>
                    <a:pt x="112" y="531"/>
                  </a:cubicBezTo>
                  <a:cubicBezTo>
                    <a:pt x="114" y="531"/>
                    <a:pt x="115" y="530"/>
                    <a:pt x="116" y="530"/>
                  </a:cubicBezTo>
                  <a:cubicBezTo>
                    <a:pt x="117" y="529"/>
                    <a:pt x="117" y="529"/>
                    <a:pt x="117" y="529"/>
                  </a:cubicBezTo>
                  <a:cubicBezTo>
                    <a:pt x="117" y="529"/>
                    <a:pt x="117" y="528"/>
                    <a:pt x="118" y="528"/>
                  </a:cubicBezTo>
                  <a:cubicBezTo>
                    <a:pt x="118" y="528"/>
                    <a:pt x="118" y="528"/>
                    <a:pt x="118" y="528"/>
                  </a:cubicBezTo>
                  <a:cubicBezTo>
                    <a:pt x="120" y="527"/>
                    <a:pt x="122" y="525"/>
                    <a:pt x="124" y="523"/>
                  </a:cubicBezTo>
                  <a:cubicBezTo>
                    <a:pt x="125" y="521"/>
                    <a:pt x="126" y="519"/>
                    <a:pt x="127" y="517"/>
                  </a:cubicBezTo>
                  <a:cubicBezTo>
                    <a:pt x="128" y="515"/>
                    <a:pt x="129" y="512"/>
                    <a:pt x="130" y="509"/>
                  </a:cubicBezTo>
                  <a:cubicBezTo>
                    <a:pt x="131" y="503"/>
                    <a:pt x="132" y="498"/>
                    <a:pt x="132" y="490"/>
                  </a:cubicBezTo>
                  <a:cubicBezTo>
                    <a:pt x="132" y="487"/>
                    <a:pt x="132" y="487"/>
                    <a:pt x="132" y="487"/>
                  </a:cubicBezTo>
                  <a:cubicBezTo>
                    <a:pt x="132" y="483"/>
                    <a:pt x="132" y="478"/>
                    <a:pt x="131" y="473"/>
                  </a:cubicBezTo>
                  <a:cubicBezTo>
                    <a:pt x="131" y="469"/>
                    <a:pt x="131" y="464"/>
                    <a:pt x="130" y="460"/>
                  </a:cubicBezTo>
                  <a:cubicBezTo>
                    <a:pt x="130" y="458"/>
                    <a:pt x="130" y="458"/>
                    <a:pt x="130" y="458"/>
                  </a:cubicBezTo>
                  <a:cubicBezTo>
                    <a:pt x="129" y="454"/>
                    <a:pt x="129" y="450"/>
                    <a:pt x="128" y="447"/>
                  </a:cubicBezTo>
                  <a:cubicBezTo>
                    <a:pt x="128" y="446"/>
                    <a:pt x="128" y="445"/>
                    <a:pt x="128" y="444"/>
                  </a:cubicBezTo>
                  <a:cubicBezTo>
                    <a:pt x="128" y="445"/>
                    <a:pt x="129" y="446"/>
                    <a:pt x="130" y="447"/>
                  </a:cubicBezTo>
                  <a:cubicBezTo>
                    <a:pt x="134" y="452"/>
                    <a:pt x="138" y="456"/>
                    <a:pt x="143" y="461"/>
                  </a:cubicBezTo>
                  <a:cubicBezTo>
                    <a:pt x="145" y="462"/>
                    <a:pt x="147" y="464"/>
                    <a:pt x="149" y="466"/>
                  </a:cubicBezTo>
                  <a:cubicBezTo>
                    <a:pt x="152" y="468"/>
                    <a:pt x="154" y="470"/>
                    <a:pt x="157" y="472"/>
                  </a:cubicBezTo>
                  <a:cubicBezTo>
                    <a:pt x="161" y="474"/>
                    <a:pt x="166" y="476"/>
                    <a:pt x="172" y="478"/>
                  </a:cubicBezTo>
                  <a:cubicBezTo>
                    <a:pt x="174" y="479"/>
                    <a:pt x="176" y="479"/>
                    <a:pt x="178" y="479"/>
                  </a:cubicBezTo>
                  <a:cubicBezTo>
                    <a:pt x="179" y="480"/>
                    <a:pt x="179" y="480"/>
                    <a:pt x="179" y="480"/>
                  </a:cubicBezTo>
                  <a:cubicBezTo>
                    <a:pt x="180" y="480"/>
                    <a:pt x="181" y="480"/>
                    <a:pt x="183" y="480"/>
                  </a:cubicBezTo>
                  <a:cubicBezTo>
                    <a:pt x="184" y="480"/>
                    <a:pt x="184" y="480"/>
                    <a:pt x="184" y="480"/>
                  </a:cubicBezTo>
                  <a:cubicBezTo>
                    <a:pt x="186" y="480"/>
                    <a:pt x="188" y="480"/>
                    <a:pt x="191" y="478"/>
                  </a:cubicBezTo>
                  <a:cubicBezTo>
                    <a:pt x="195" y="476"/>
                    <a:pt x="199" y="471"/>
                    <a:pt x="201" y="466"/>
                  </a:cubicBezTo>
                  <a:cubicBezTo>
                    <a:pt x="201" y="464"/>
                    <a:pt x="202" y="462"/>
                    <a:pt x="202" y="460"/>
                  </a:cubicBezTo>
                  <a:cubicBezTo>
                    <a:pt x="203" y="457"/>
                    <a:pt x="203" y="453"/>
                    <a:pt x="202" y="450"/>
                  </a:cubicBezTo>
                  <a:cubicBezTo>
                    <a:pt x="201" y="444"/>
                    <a:pt x="200" y="439"/>
                    <a:pt x="197" y="434"/>
                  </a:cubicBezTo>
                  <a:cubicBezTo>
                    <a:pt x="196" y="433"/>
                    <a:pt x="196" y="433"/>
                    <a:pt x="196" y="433"/>
                  </a:cubicBezTo>
                  <a:cubicBezTo>
                    <a:pt x="196" y="432"/>
                    <a:pt x="195" y="430"/>
                    <a:pt x="194" y="429"/>
                  </a:cubicBezTo>
                  <a:cubicBezTo>
                    <a:pt x="193" y="428"/>
                    <a:pt x="193" y="427"/>
                    <a:pt x="192" y="426"/>
                  </a:cubicBezTo>
                  <a:cubicBezTo>
                    <a:pt x="190" y="423"/>
                    <a:pt x="188" y="422"/>
                    <a:pt x="186" y="420"/>
                  </a:cubicBezTo>
                  <a:cubicBezTo>
                    <a:pt x="186" y="419"/>
                    <a:pt x="186" y="419"/>
                    <a:pt x="186" y="419"/>
                  </a:cubicBezTo>
                  <a:cubicBezTo>
                    <a:pt x="185" y="418"/>
                    <a:pt x="183" y="416"/>
                    <a:pt x="182" y="415"/>
                  </a:cubicBezTo>
                  <a:cubicBezTo>
                    <a:pt x="181" y="414"/>
                    <a:pt x="181" y="414"/>
                    <a:pt x="180" y="413"/>
                  </a:cubicBezTo>
                  <a:cubicBezTo>
                    <a:pt x="179" y="413"/>
                    <a:pt x="179" y="413"/>
                    <a:pt x="179" y="413"/>
                  </a:cubicBezTo>
                  <a:cubicBezTo>
                    <a:pt x="178" y="412"/>
                    <a:pt x="178" y="412"/>
                    <a:pt x="178" y="412"/>
                  </a:cubicBezTo>
                  <a:cubicBezTo>
                    <a:pt x="177" y="411"/>
                    <a:pt x="176" y="411"/>
                    <a:pt x="175" y="410"/>
                  </a:cubicBezTo>
                  <a:cubicBezTo>
                    <a:pt x="173" y="408"/>
                    <a:pt x="170" y="406"/>
                    <a:pt x="168" y="405"/>
                  </a:cubicBezTo>
                  <a:cubicBezTo>
                    <a:pt x="162" y="401"/>
                    <a:pt x="157" y="398"/>
                    <a:pt x="152" y="395"/>
                  </a:cubicBezTo>
                  <a:cubicBezTo>
                    <a:pt x="153" y="395"/>
                    <a:pt x="153" y="395"/>
                    <a:pt x="153" y="395"/>
                  </a:cubicBezTo>
                  <a:cubicBezTo>
                    <a:pt x="153" y="395"/>
                    <a:pt x="153" y="395"/>
                    <a:pt x="153" y="395"/>
                  </a:cubicBezTo>
                  <a:cubicBezTo>
                    <a:pt x="159" y="394"/>
                    <a:pt x="165" y="393"/>
                    <a:pt x="171" y="392"/>
                  </a:cubicBezTo>
                  <a:cubicBezTo>
                    <a:pt x="175" y="391"/>
                    <a:pt x="178" y="390"/>
                    <a:pt x="181" y="389"/>
                  </a:cubicBezTo>
                  <a:cubicBezTo>
                    <a:pt x="186" y="388"/>
                    <a:pt x="190" y="386"/>
                    <a:pt x="194" y="383"/>
                  </a:cubicBezTo>
                  <a:cubicBezTo>
                    <a:pt x="195" y="382"/>
                    <a:pt x="196" y="381"/>
                    <a:pt x="197" y="380"/>
                  </a:cubicBezTo>
                  <a:cubicBezTo>
                    <a:pt x="198" y="379"/>
                    <a:pt x="198" y="379"/>
                    <a:pt x="198" y="379"/>
                  </a:cubicBezTo>
                  <a:cubicBezTo>
                    <a:pt x="198" y="379"/>
                    <a:pt x="198" y="379"/>
                    <a:pt x="198" y="379"/>
                  </a:cubicBezTo>
                  <a:cubicBezTo>
                    <a:pt x="199" y="378"/>
                    <a:pt x="201" y="377"/>
                    <a:pt x="202" y="375"/>
                  </a:cubicBezTo>
                  <a:cubicBezTo>
                    <a:pt x="202" y="375"/>
                    <a:pt x="202" y="375"/>
                    <a:pt x="202" y="375"/>
                  </a:cubicBezTo>
                  <a:cubicBezTo>
                    <a:pt x="203" y="374"/>
                    <a:pt x="204" y="373"/>
                    <a:pt x="204" y="372"/>
                  </a:cubicBezTo>
                  <a:cubicBezTo>
                    <a:pt x="206" y="370"/>
                    <a:pt x="207" y="369"/>
                    <a:pt x="208" y="367"/>
                  </a:cubicBezTo>
                  <a:cubicBezTo>
                    <a:pt x="210" y="364"/>
                    <a:pt x="211" y="361"/>
                    <a:pt x="213" y="357"/>
                  </a:cubicBezTo>
                  <a:cubicBezTo>
                    <a:pt x="214" y="354"/>
                    <a:pt x="215" y="351"/>
                    <a:pt x="216" y="348"/>
                  </a:cubicBezTo>
                  <a:cubicBezTo>
                    <a:pt x="217" y="345"/>
                    <a:pt x="217" y="342"/>
                    <a:pt x="217" y="338"/>
                  </a:cubicBezTo>
                  <a:cubicBezTo>
                    <a:pt x="217" y="337"/>
                    <a:pt x="217" y="335"/>
                    <a:pt x="216" y="333"/>
                  </a:cubicBezTo>
                  <a:cubicBezTo>
                    <a:pt x="216" y="331"/>
                    <a:pt x="215" y="330"/>
                    <a:pt x="214" y="328"/>
                  </a:cubicBezTo>
                  <a:cubicBezTo>
                    <a:pt x="213" y="327"/>
                    <a:pt x="212" y="325"/>
                    <a:pt x="210" y="324"/>
                  </a:cubicBezTo>
                  <a:cubicBezTo>
                    <a:pt x="209" y="323"/>
                    <a:pt x="207" y="322"/>
                    <a:pt x="205" y="321"/>
                  </a:cubicBezTo>
                  <a:cubicBezTo>
                    <a:pt x="205" y="321"/>
                    <a:pt x="204" y="320"/>
                    <a:pt x="203" y="320"/>
                  </a:cubicBezTo>
                  <a:cubicBezTo>
                    <a:pt x="203" y="320"/>
                    <a:pt x="203" y="320"/>
                    <a:pt x="203" y="320"/>
                  </a:cubicBezTo>
                  <a:cubicBezTo>
                    <a:pt x="202" y="320"/>
                    <a:pt x="202" y="320"/>
                    <a:pt x="202" y="320"/>
                  </a:cubicBezTo>
                  <a:cubicBezTo>
                    <a:pt x="200" y="319"/>
                    <a:pt x="197" y="318"/>
                    <a:pt x="193" y="317"/>
                  </a:cubicBezTo>
                  <a:cubicBezTo>
                    <a:pt x="190" y="317"/>
                    <a:pt x="186" y="317"/>
                    <a:pt x="182" y="317"/>
                  </a:cubicBezTo>
                  <a:cubicBezTo>
                    <a:pt x="178" y="318"/>
                    <a:pt x="174" y="319"/>
                    <a:pt x="170" y="321"/>
                  </a:cubicBezTo>
                  <a:cubicBezTo>
                    <a:pt x="168" y="322"/>
                    <a:pt x="166" y="323"/>
                    <a:pt x="165" y="324"/>
                  </a:cubicBezTo>
                  <a:cubicBezTo>
                    <a:pt x="163" y="326"/>
                    <a:pt x="161" y="327"/>
                    <a:pt x="159" y="328"/>
                  </a:cubicBezTo>
                  <a:cubicBezTo>
                    <a:pt x="157" y="330"/>
                    <a:pt x="155" y="332"/>
                    <a:pt x="152" y="334"/>
                  </a:cubicBezTo>
                  <a:cubicBezTo>
                    <a:pt x="152" y="335"/>
                    <a:pt x="152" y="335"/>
                    <a:pt x="152" y="335"/>
                  </a:cubicBezTo>
                  <a:cubicBezTo>
                    <a:pt x="151" y="335"/>
                    <a:pt x="151" y="335"/>
                    <a:pt x="151" y="335"/>
                  </a:cubicBezTo>
                  <a:cubicBezTo>
                    <a:pt x="152" y="334"/>
                    <a:pt x="152" y="334"/>
                    <a:pt x="152" y="333"/>
                  </a:cubicBezTo>
                  <a:cubicBezTo>
                    <a:pt x="153" y="331"/>
                    <a:pt x="154" y="330"/>
                    <a:pt x="154" y="328"/>
                  </a:cubicBezTo>
                  <a:cubicBezTo>
                    <a:pt x="156" y="324"/>
                    <a:pt x="156" y="324"/>
                    <a:pt x="156" y="324"/>
                  </a:cubicBezTo>
                  <a:cubicBezTo>
                    <a:pt x="157" y="320"/>
                    <a:pt x="157" y="320"/>
                    <a:pt x="157" y="320"/>
                  </a:cubicBezTo>
                  <a:cubicBezTo>
                    <a:pt x="159" y="314"/>
                    <a:pt x="159" y="314"/>
                    <a:pt x="159" y="314"/>
                  </a:cubicBezTo>
                  <a:cubicBezTo>
                    <a:pt x="162" y="309"/>
                    <a:pt x="162" y="309"/>
                    <a:pt x="162" y="309"/>
                  </a:cubicBezTo>
                  <a:cubicBezTo>
                    <a:pt x="162" y="307"/>
                    <a:pt x="163" y="305"/>
                    <a:pt x="163" y="303"/>
                  </a:cubicBezTo>
                  <a:cubicBezTo>
                    <a:pt x="164" y="302"/>
                    <a:pt x="164" y="302"/>
                    <a:pt x="164" y="302"/>
                  </a:cubicBezTo>
                  <a:cubicBezTo>
                    <a:pt x="165" y="298"/>
                    <a:pt x="166" y="295"/>
                    <a:pt x="167" y="291"/>
                  </a:cubicBezTo>
                  <a:cubicBezTo>
                    <a:pt x="167" y="291"/>
                    <a:pt x="167" y="291"/>
                    <a:pt x="167" y="291"/>
                  </a:cubicBezTo>
                  <a:cubicBezTo>
                    <a:pt x="167" y="289"/>
                    <a:pt x="168" y="287"/>
                    <a:pt x="168" y="285"/>
                  </a:cubicBezTo>
                  <a:cubicBezTo>
                    <a:pt x="169" y="282"/>
                    <a:pt x="169" y="282"/>
                    <a:pt x="169" y="282"/>
                  </a:cubicBezTo>
                  <a:cubicBezTo>
                    <a:pt x="169" y="280"/>
                    <a:pt x="170" y="277"/>
                    <a:pt x="170" y="275"/>
                  </a:cubicBezTo>
                  <a:cubicBezTo>
                    <a:pt x="171" y="270"/>
                    <a:pt x="171" y="270"/>
                    <a:pt x="171" y="270"/>
                  </a:cubicBezTo>
                  <a:cubicBezTo>
                    <a:pt x="172" y="265"/>
                    <a:pt x="172" y="265"/>
                    <a:pt x="172" y="265"/>
                  </a:cubicBezTo>
                  <a:cubicBezTo>
                    <a:pt x="172" y="264"/>
                    <a:pt x="172" y="263"/>
                    <a:pt x="172" y="263"/>
                  </a:cubicBezTo>
                  <a:cubicBezTo>
                    <a:pt x="172" y="262"/>
                    <a:pt x="172" y="262"/>
                    <a:pt x="172" y="262"/>
                  </a:cubicBezTo>
                  <a:cubicBezTo>
                    <a:pt x="173" y="258"/>
                    <a:pt x="173" y="258"/>
                    <a:pt x="173" y="258"/>
                  </a:cubicBezTo>
                  <a:cubicBezTo>
                    <a:pt x="173" y="255"/>
                    <a:pt x="173" y="255"/>
                    <a:pt x="173" y="255"/>
                  </a:cubicBezTo>
                  <a:cubicBezTo>
                    <a:pt x="173" y="252"/>
                    <a:pt x="173" y="250"/>
                    <a:pt x="174" y="248"/>
                  </a:cubicBezTo>
                  <a:cubicBezTo>
                    <a:pt x="174" y="244"/>
                    <a:pt x="174" y="244"/>
                    <a:pt x="174" y="244"/>
                  </a:cubicBezTo>
                  <a:cubicBezTo>
                    <a:pt x="174" y="244"/>
                    <a:pt x="174" y="244"/>
                    <a:pt x="174" y="244"/>
                  </a:cubicBezTo>
                  <a:cubicBezTo>
                    <a:pt x="174" y="241"/>
                    <a:pt x="174" y="239"/>
                    <a:pt x="174" y="236"/>
                  </a:cubicBezTo>
                  <a:cubicBezTo>
                    <a:pt x="174" y="226"/>
                    <a:pt x="174" y="226"/>
                    <a:pt x="174" y="226"/>
                  </a:cubicBezTo>
                  <a:cubicBezTo>
                    <a:pt x="174" y="221"/>
                    <a:pt x="174" y="216"/>
                    <a:pt x="174" y="211"/>
                  </a:cubicBezTo>
                  <a:cubicBezTo>
                    <a:pt x="174" y="210"/>
                    <a:pt x="174" y="210"/>
                    <a:pt x="174" y="210"/>
                  </a:cubicBezTo>
                  <a:cubicBezTo>
                    <a:pt x="173" y="203"/>
                    <a:pt x="173" y="196"/>
                    <a:pt x="172" y="190"/>
                  </a:cubicBezTo>
                  <a:cubicBezTo>
                    <a:pt x="172" y="185"/>
                    <a:pt x="171" y="180"/>
                    <a:pt x="171" y="175"/>
                  </a:cubicBezTo>
                  <a:cubicBezTo>
                    <a:pt x="172" y="178"/>
                    <a:pt x="174" y="181"/>
                    <a:pt x="176" y="184"/>
                  </a:cubicBezTo>
                  <a:cubicBezTo>
                    <a:pt x="179" y="189"/>
                    <a:pt x="184" y="193"/>
                    <a:pt x="190" y="199"/>
                  </a:cubicBezTo>
                  <a:cubicBezTo>
                    <a:pt x="191" y="200"/>
                    <a:pt x="193" y="201"/>
                    <a:pt x="194" y="202"/>
                  </a:cubicBezTo>
                  <a:cubicBezTo>
                    <a:pt x="196" y="204"/>
                    <a:pt x="196" y="204"/>
                    <a:pt x="196" y="204"/>
                  </a:cubicBezTo>
                  <a:cubicBezTo>
                    <a:pt x="198" y="205"/>
                    <a:pt x="199" y="206"/>
                    <a:pt x="200" y="207"/>
                  </a:cubicBezTo>
                  <a:cubicBezTo>
                    <a:pt x="202" y="208"/>
                    <a:pt x="202" y="208"/>
                    <a:pt x="202" y="208"/>
                  </a:cubicBezTo>
                  <a:cubicBezTo>
                    <a:pt x="206" y="211"/>
                    <a:pt x="210" y="213"/>
                    <a:pt x="213" y="215"/>
                  </a:cubicBezTo>
                  <a:cubicBezTo>
                    <a:pt x="214" y="216"/>
                    <a:pt x="214" y="216"/>
                    <a:pt x="214" y="216"/>
                  </a:cubicBezTo>
                  <a:cubicBezTo>
                    <a:pt x="218" y="219"/>
                    <a:pt x="223" y="221"/>
                    <a:pt x="227" y="224"/>
                  </a:cubicBezTo>
                  <a:cubicBezTo>
                    <a:pt x="229" y="225"/>
                    <a:pt x="231" y="226"/>
                    <a:pt x="233" y="227"/>
                  </a:cubicBezTo>
                  <a:cubicBezTo>
                    <a:pt x="233" y="227"/>
                    <a:pt x="233" y="227"/>
                    <a:pt x="233" y="227"/>
                  </a:cubicBezTo>
                  <a:cubicBezTo>
                    <a:pt x="236" y="229"/>
                    <a:pt x="238" y="230"/>
                    <a:pt x="241" y="231"/>
                  </a:cubicBezTo>
                  <a:cubicBezTo>
                    <a:pt x="241" y="231"/>
                    <a:pt x="242" y="231"/>
                    <a:pt x="242" y="231"/>
                  </a:cubicBezTo>
                  <a:cubicBezTo>
                    <a:pt x="242" y="231"/>
                    <a:pt x="243" y="231"/>
                    <a:pt x="243" y="231"/>
                  </a:cubicBezTo>
                  <a:cubicBezTo>
                    <a:pt x="243" y="231"/>
                    <a:pt x="243" y="231"/>
                    <a:pt x="243" y="231"/>
                  </a:cubicBezTo>
                  <a:cubicBezTo>
                    <a:pt x="244" y="231"/>
                    <a:pt x="244" y="231"/>
                    <a:pt x="244" y="231"/>
                  </a:cubicBezTo>
                  <a:cubicBezTo>
                    <a:pt x="245" y="231"/>
                    <a:pt x="245" y="231"/>
                    <a:pt x="246" y="231"/>
                  </a:cubicBezTo>
                  <a:cubicBezTo>
                    <a:pt x="247" y="230"/>
                    <a:pt x="249" y="228"/>
                    <a:pt x="249" y="226"/>
                  </a:cubicBezTo>
                  <a:cubicBezTo>
                    <a:pt x="250" y="224"/>
                    <a:pt x="249" y="222"/>
                    <a:pt x="249" y="220"/>
                  </a:cubicBezTo>
                  <a:cubicBezTo>
                    <a:pt x="249" y="220"/>
                    <a:pt x="249" y="219"/>
                    <a:pt x="249" y="219"/>
                  </a:cubicBezTo>
                  <a:cubicBezTo>
                    <a:pt x="249" y="217"/>
                    <a:pt x="248" y="216"/>
                    <a:pt x="248" y="215"/>
                  </a:cubicBezTo>
                  <a:cubicBezTo>
                    <a:pt x="248" y="214"/>
                    <a:pt x="247" y="213"/>
                    <a:pt x="247" y="212"/>
                  </a:cubicBezTo>
                  <a:cubicBezTo>
                    <a:pt x="246" y="210"/>
                    <a:pt x="246" y="209"/>
                    <a:pt x="245" y="207"/>
                  </a:cubicBezTo>
                  <a:cubicBezTo>
                    <a:pt x="243" y="203"/>
                    <a:pt x="241" y="200"/>
                    <a:pt x="239" y="196"/>
                  </a:cubicBezTo>
                  <a:cubicBezTo>
                    <a:pt x="238" y="195"/>
                    <a:pt x="236" y="193"/>
                    <a:pt x="235" y="191"/>
                  </a:cubicBezTo>
                  <a:cubicBezTo>
                    <a:pt x="234" y="190"/>
                    <a:pt x="233" y="188"/>
                    <a:pt x="231" y="187"/>
                  </a:cubicBezTo>
                  <a:cubicBezTo>
                    <a:pt x="229" y="184"/>
                    <a:pt x="226" y="180"/>
                    <a:pt x="222" y="177"/>
                  </a:cubicBezTo>
                  <a:cubicBezTo>
                    <a:pt x="219" y="174"/>
                    <a:pt x="216" y="172"/>
                    <a:pt x="213" y="169"/>
                  </a:cubicBezTo>
                  <a:cubicBezTo>
                    <a:pt x="210" y="166"/>
                    <a:pt x="207" y="164"/>
                    <a:pt x="204" y="162"/>
                  </a:cubicBezTo>
                  <a:cubicBezTo>
                    <a:pt x="202" y="161"/>
                    <a:pt x="200" y="159"/>
                    <a:pt x="199" y="158"/>
                  </a:cubicBezTo>
                  <a:cubicBezTo>
                    <a:pt x="197" y="157"/>
                    <a:pt x="196" y="156"/>
                    <a:pt x="194" y="155"/>
                  </a:cubicBezTo>
                  <a:cubicBezTo>
                    <a:pt x="191" y="152"/>
                    <a:pt x="188" y="150"/>
                    <a:pt x="185" y="147"/>
                  </a:cubicBezTo>
                  <a:cubicBezTo>
                    <a:pt x="181" y="145"/>
                    <a:pt x="177" y="143"/>
                    <a:pt x="174" y="141"/>
                  </a:cubicBezTo>
                  <a:cubicBezTo>
                    <a:pt x="171" y="139"/>
                    <a:pt x="168" y="138"/>
                    <a:pt x="165" y="137"/>
                  </a:cubicBezTo>
                  <a:cubicBezTo>
                    <a:pt x="165" y="136"/>
                    <a:pt x="165" y="136"/>
                    <a:pt x="164" y="136"/>
                  </a:cubicBezTo>
                  <a:cubicBezTo>
                    <a:pt x="164" y="136"/>
                    <a:pt x="164" y="136"/>
                    <a:pt x="164" y="136"/>
                  </a:cubicBezTo>
                  <a:cubicBezTo>
                    <a:pt x="164" y="136"/>
                    <a:pt x="164" y="136"/>
                    <a:pt x="164" y="136"/>
                  </a:cubicBezTo>
                  <a:cubicBezTo>
                    <a:pt x="162" y="135"/>
                    <a:pt x="161" y="134"/>
                    <a:pt x="160" y="134"/>
                  </a:cubicBezTo>
                  <a:cubicBezTo>
                    <a:pt x="157" y="126"/>
                    <a:pt x="157" y="126"/>
                    <a:pt x="157" y="126"/>
                  </a:cubicBezTo>
                  <a:cubicBezTo>
                    <a:pt x="156" y="122"/>
                    <a:pt x="156" y="122"/>
                    <a:pt x="156" y="122"/>
                  </a:cubicBezTo>
                  <a:cubicBezTo>
                    <a:pt x="155" y="121"/>
                    <a:pt x="155" y="121"/>
                    <a:pt x="155" y="121"/>
                  </a:cubicBezTo>
                  <a:cubicBezTo>
                    <a:pt x="154" y="116"/>
                    <a:pt x="152" y="111"/>
                    <a:pt x="150" y="107"/>
                  </a:cubicBezTo>
                  <a:cubicBezTo>
                    <a:pt x="149" y="104"/>
                    <a:pt x="149" y="104"/>
                    <a:pt x="149" y="104"/>
                  </a:cubicBezTo>
                  <a:cubicBezTo>
                    <a:pt x="147" y="101"/>
                    <a:pt x="147" y="101"/>
                    <a:pt x="147" y="101"/>
                  </a:cubicBezTo>
                  <a:cubicBezTo>
                    <a:pt x="147" y="100"/>
                    <a:pt x="147" y="100"/>
                    <a:pt x="147" y="100"/>
                  </a:cubicBezTo>
                  <a:cubicBezTo>
                    <a:pt x="146" y="99"/>
                    <a:pt x="146" y="98"/>
                    <a:pt x="146" y="98"/>
                  </a:cubicBezTo>
                  <a:cubicBezTo>
                    <a:pt x="143" y="93"/>
                    <a:pt x="143" y="93"/>
                    <a:pt x="143" y="93"/>
                  </a:cubicBezTo>
                  <a:cubicBezTo>
                    <a:pt x="141" y="88"/>
                    <a:pt x="141" y="88"/>
                    <a:pt x="141" y="88"/>
                  </a:cubicBezTo>
                  <a:cubicBezTo>
                    <a:pt x="140" y="85"/>
                    <a:pt x="138" y="83"/>
                    <a:pt x="137" y="81"/>
                  </a:cubicBezTo>
                  <a:cubicBezTo>
                    <a:pt x="135" y="78"/>
                    <a:pt x="135" y="78"/>
                    <a:pt x="135" y="78"/>
                  </a:cubicBezTo>
                  <a:cubicBezTo>
                    <a:pt x="134" y="75"/>
                    <a:pt x="134" y="75"/>
                    <a:pt x="134" y="75"/>
                  </a:cubicBezTo>
                  <a:cubicBezTo>
                    <a:pt x="133" y="74"/>
                    <a:pt x="133" y="74"/>
                    <a:pt x="133" y="74"/>
                  </a:cubicBezTo>
                  <a:cubicBezTo>
                    <a:pt x="133" y="74"/>
                    <a:pt x="133" y="73"/>
                    <a:pt x="132" y="73"/>
                  </a:cubicBezTo>
                  <a:cubicBezTo>
                    <a:pt x="130" y="69"/>
                    <a:pt x="130" y="69"/>
                    <a:pt x="130" y="69"/>
                  </a:cubicBezTo>
                  <a:cubicBezTo>
                    <a:pt x="127" y="65"/>
                    <a:pt x="125" y="62"/>
                    <a:pt x="122" y="58"/>
                  </a:cubicBezTo>
                  <a:cubicBezTo>
                    <a:pt x="121" y="56"/>
                    <a:pt x="121" y="56"/>
                    <a:pt x="121" y="56"/>
                  </a:cubicBezTo>
                  <a:cubicBezTo>
                    <a:pt x="118" y="52"/>
                    <a:pt x="114" y="47"/>
                    <a:pt x="111" y="43"/>
                  </a:cubicBezTo>
                  <a:cubicBezTo>
                    <a:pt x="111" y="42"/>
                    <a:pt x="110" y="41"/>
                    <a:pt x="109" y="40"/>
                  </a:cubicBezTo>
                  <a:cubicBezTo>
                    <a:pt x="108" y="39"/>
                    <a:pt x="107" y="37"/>
                    <a:pt x="106" y="35"/>
                  </a:cubicBezTo>
                  <a:cubicBezTo>
                    <a:pt x="99" y="27"/>
                    <a:pt x="99" y="27"/>
                    <a:pt x="99" y="27"/>
                  </a:cubicBezTo>
                  <a:cubicBezTo>
                    <a:pt x="96" y="23"/>
                    <a:pt x="92" y="19"/>
                    <a:pt x="89" y="15"/>
                  </a:cubicBezTo>
                  <a:cubicBezTo>
                    <a:pt x="87" y="14"/>
                    <a:pt x="87" y="14"/>
                    <a:pt x="87" y="14"/>
                  </a:cubicBezTo>
                  <a:cubicBezTo>
                    <a:pt x="83" y="9"/>
                    <a:pt x="78" y="4"/>
                    <a:pt x="72" y="1"/>
                  </a:cubicBezTo>
                  <a:cubicBezTo>
                    <a:pt x="72" y="1"/>
                    <a:pt x="71" y="1"/>
                    <a:pt x="71" y="1"/>
                  </a:cubicBezTo>
                  <a:cubicBezTo>
                    <a:pt x="69" y="0"/>
                    <a:pt x="68" y="1"/>
                    <a:pt x="67" y="2"/>
                  </a:cubicBezTo>
                  <a:cubicBezTo>
                    <a:pt x="66" y="3"/>
                    <a:pt x="66" y="4"/>
                    <a:pt x="66" y="6"/>
                  </a:cubicBezTo>
                  <a:cubicBezTo>
                    <a:pt x="66" y="7"/>
                    <a:pt x="66" y="8"/>
                    <a:pt x="67" y="9"/>
                  </a:cubicBezTo>
                  <a:cubicBezTo>
                    <a:pt x="69" y="10"/>
                    <a:pt x="71" y="12"/>
                    <a:pt x="73" y="14"/>
                  </a:cubicBezTo>
                  <a:cubicBezTo>
                    <a:pt x="81" y="23"/>
                    <a:pt x="88" y="33"/>
                    <a:pt x="96" y="42"/>
                  </a:cubicBezTo>
                  <a:cubicBezTo>
                    <a:pt x="97" y="44"/>
                    <a:pt x="98" y="46"/>
                    <a:pt x="99" y="47"/>
                  </a:cubicBezTo>
                  <a:cubicBezTo>
                    <a:pt x="101" y="49"/>
                    <a:pt x="101" y="49"/>
                    <a:pt x="101" y="49"/>
                  </a:cubicBezTo>
                  <a:cubicBezTo>
                    <a:pt x="101" y="50"/>
                    <a:pt x="101" y="50"/>
                    <a:pt x="101" y="50"/>
                  </a:cubicBezTo>
                  <a:cubicBezTo>
                    <a:pt x="103" y="52"/>
                    <a:pt x="104" y="54"/>
                    <a:pt x="105" y="56"/>
                  </a:cubicBezTo>
                  <a:cubicBezTo>
                    <a:pt x="107" y="59"/>
                    <a:pt x="107" y="59"/>
                    <a:pt x="107" y="59"/>
                  </a:cubicBezTo>
                  <a:cubicBezTo>
                    <a:pt x="110" y="63"/>
                    <a:pt x="113" y="67"/>
                    <a:pt x="116" y="71"/>
                  </a:cubicBezTo>
                  <a:cubicBezTo>
                    <a:pt x="118" y="74"/>
                    <a:pt x="118" y="74"/>
                    <a:pt x="118" y="74"/>
                  </a:cubicBezTo>
                  <a:cubicBezTo>
                    <a:pt x="120" y="78"/>
                    <a:pt x="120" y="78"/>
                    <a:pt x="120" y="78"/>
                  </a:cubicBezTo>
                  <a:cubicBezTo>
                    <a:pt x="121" y="79"/>
                    <a:pt x="121" y="79"/>
                    <a:pt x="121" y="79"/>
                  </a:cubicBezTo>
                  <a:cubicBezTo>
                    <a:pt x="121" y="79"/>
                    <a:pt x="122" y="80"/>
                    <a:pt x="122" y="81"/>
                  </a:cubicBezTo>
                  <a:cubicBezTo>
                    <a:pt x="125" y="86"/>
                    <a:pt x="125" y="86"/>
                    <a:pt x="125" y="86"/>
                  </a:cubicBezTo>
                  <a:cubicBezTo>
                    <a:pt x="128" y="92"/>
                    <a:pt x="128" y="92"/>
                    <a:pt x="128" y="92"/>
                  </a:cubicBezTo>
                  <a:cubicBezTo>
                    <a:pt x="130" y="95"/>
                    <a:pt x="130" y="95"/>
                    <a:pt x="130" y="95"/>
                  </a:cubicBezTo>
                  <a:cubicBezTo>
                    <a:pt x="130" y="95"/>
                    <a:pt x="130" y="95"/>
                    <a:pt x="130" y="95"/>
                  </a:cubicBezTo>
                  <a:cubicBezTo>
                    <a:pt x="131" y="97"/>
                    <a:pt x="132" y="99"/>
                    <a:pt x="133" y="101"/>
                  </a:cubicBezTo>
                  <a:cubicBezTo>
                    <a:pt x="133" y="101"/>
                    <a:pt x="132" y="101"/>
                    <a:pt x="132" y="101"/>
                  </a:cubicBezTo>
                  <a:cubicBezTo>
                    <a:pt x="131" y="103"/>
                    <a:pt x="130" y="105"/>
                    <a:pt x="129" y="107"/>
                  </a:cubicBezTo>
                  <a:cubicBezTo>
                    <a:pt x="128" y="109"/>
                    <a:pt x="127" y="111"/>
                    <a:pt x="126" y="113"/>
                  </a:cubicBezTo>
                  <a:cubicBezTo>
                    <a:pt x="125" y="115"/>
                    <a:pt x="125" y="115"/>
                    <a:pt x="125" y="115"/>
                  </a:cubicBezTo>
                  <a:cubicBezTo>
                    <a:pt x="124" y="116"/>
                    <a:pt x="124" y="117"/>
                    <a:pt x="123" y="118"/>
                  </a:cubicBezTo>
                  <a:cubicBezTo>
                    <a:pt x="122" y="119"/>
                    <a:pt x="122" y="120"/>
                    <a:pt x="121" y="121"/>
                  </a:cubicBezTo>
                  <a:cubicBezTo>
                    <a:pt x="121" y="122"/>
                    <a:pt x="121" y="122"/>
                    <a:pt x="121" y="122"/>
                  </a:cubicBezTo>
                  <a:cubicBezTo>
                    <a:pt x="119" y="124"/>
                    <a:pt x="118" y="127"/>
                    <a:pt x="116" y="130"/>
                  </a:cubicBezTo>
                  <a:cubicBezTo>
                    <a:pt x="115" y="132"/>
                    <a:pt x="114" y="134"/>
                    <a:pt x="113" y="136"/>
                  </a:cubicBezTo>
                  <a:cubicBezTo>
                    <a:pt x="113" y="137"/>
                    <a:pt x="113" y="137"/>
                    <a:pt x="113" y="137"/>
                  </a:cubicBezTo>
                  <a:cubicBezTo>
                    <a:pt x="112" y="139"/>
                    <a:pt x="112" y="140"/>
                    <a:pt x="111" y="142"/>
                  </a:cubicBezTo>
                  <a:cubicBezTo>
                    <a:pt x="110" y="144"/>
                    <a:pt x="110" y="144"/>
                    <a:pt x="110" y="144"/>
                  </a:cubicBezTo>
                  <a:cubicBezTo>
                    <a:pt x="110" y="145"/>
                    <a:pt x="110" y="145"/>
                    <a:pt x="110" y="145"/>
                  </a:cubicBezTo>
                  <a:cubicBezTo>
                    <a:pt x="109" y="146"/>
                    <a:pt x="109" y="147"/>
                    <a:pt x="109" y="148"/>
                  </a:cubicBezTo>
                  <a:cubicBezTo>
                    <a:pt x="108" y="150"/>
                    <a:pt x="108" y="150"/>
                    <a:pt x="108" y="150"/>
                  </a:cubicBezTo>
                  <a:cubicBezTo>
                    <a:pt x="107" y="151"/>
                    <a:pt x="106" y="153"/>
                    <a:pt x="106" y="155"/>
                  </a:cubicBezTo>
                  <a:cubicBezTo>
                    <a:pt x="105" y="157"/>
                    <a:pt x="104" y="160"/>
                    <a:pt x="103" y="162"/>
                  </a:cubicBezTo>
                  <a:cubicBezTo>
                    <a:pt x="103" y="164"/>
                    <a:pt x="102" y="166"/>
                    <a:pt x="102" y="167"/>
                  </a:cubicBezTo>
                  <a:cubicBezTo>
                    <a:pt x="101" y="169"/>
                    <a:pt x="101" y="169"/>
                    <a:pt x="101" y="169"/>
                  </a:cubicBezTo>
                  <a:cubicBezTo>
                    <a:pt x="100" y="173"/>
                    <a:pt x="99" y="177"/>
                    <a:pt x="98" y="183"/>
                  </a:cubicBezTo>
                  <a:cubicBezTo>
                    <a:pt x="98" y="186"/>
                    <a:pt x="97" y="189"/>
                    <a:pt x="97" y="193"/>
                  </a:cubicBezTo>
                  <a:cubicBezTo>
                    <a:pt x="97" y="194"/>
                    <a:pt x="97" y="194"/>
                    <a:pt x="97" y="194"/>
                  </a:cubicBezTo>
                  <a:cubicBezTo>
                    <a:pt x="96" y="196"/>
                    <a:pt x="96" y="196"/>
                    <a:pt x="96" y="196"/>
                  </a:cubicBezTo>
                  <a:cubicBezTo>
                    <a:pt x="96" y="199"/>
                    <a:pt x="96" y="202"/>
                    <a:pt x="96" y="205"/>
                  </a:cubicBezTo>
                  <a:cubicBezTo>
                    <a:pt x="96" y="208"/>
                    <a:pt x="96" y="211"/>
                    <a:pt x="99" y="213"/>
                  </a:cubicBezTo>
                  <a:cubicBezTo>
                    <a:pt x="99" y="214"/>
                    <a:pt x="100" y="214"/>
                    <a:pt x="101" y="214"/>
                  </a:cubicBezTo>
                  <a:cubicBezTo>
                    <a:pt x="102" y="214"/>
                    <a:pt x="103" y="214"/>
                    <a:pt x="103" y="214"/>
                  </a:cubicBezTo>
                  <a:cubicBezTo>
                    <a:pt x="104" y="214"/>
                    <a:pt x="105" y="213"/>
                    <a:pt x="106" y="212"/>
                  </a:cubicBezTo>
                  <a:cubicBezTo>
                    <a:pt x="107" y="212"/>
                    <a:pt x="108" y="211"/>
                    <a:pt x="109" y="210"/>
                  </a:cubicBezTo>
                  <a:cubicBezTo>
                    <a:pt x="112" y="207"/>
                    <a:pt x="115" y="204"/>
                    <a:pt x="118" y="200"/>
                  </a:cubicBezTo>
                  <a:cubicBezTo>
                    <a:pt x="121" y="196"/>
                    <a:pt x="123" y="192"/>
                    <a:pt x="125" y="188"/>
                  </a:cubicBezTo>
                  <a:cubicBezTo>
                    <a:pt x="127" y="185"/>
                    <a:pt x="128" y="181"/>
                    <a:pt x="130" y="176"/>
                  </a:cubicBezTo>
                  <a:cubicBezTo>
                    <a:pt x="131" y="173"/>
                    <a:pt x="133" y="170"/>
                    <a:pt x="134" y="166"/>
                  </a:cubicBezTo>
                  <a:cubicBezTo>
                    <a:pt x="136" y="159"/>
                    <a:pt x="138" y="152"/>
                    <a:pt x="139" y="144"/>
                  </a:cubicBezTo>
                  <a:cubicBezTo>
                    <a:pt x="140" y="137"/>
                    <a:pt x="141" y="130"/>
                    <a:pt x="142" y="122"/>
                  </a:cubicBezTo>
                  <a:cubicBezTo>
                    <a:pt x="142" y="123"/>
                    <a:pt x="142" y="123"/>
                    <a:pt x="142" y="123"/>
                  </a:cubicBezTo>
                  <a:cubicBezTo>
                    <a:pt x="145" y="133"/>
                    <a:pt x="145" y="133"/>
                    <a:pt x="145" y="133"/>
                  </a:cubicBezTo>
                  <a:cubicBezTo>
                    <a:pt x="145" y="133"/>
                    <a:pt x="145" y="133"/>
                    <a:pt x="145" y="133"/>
                  </a:cubicBezTo>
                  <a:cubicBezTo>
                    <a:pt x="144" y="135"/>
                    <a:pt x="145" y="139"/>
                    <a:pt x="148" y="140"/>
                  </a:cubicBezTo>
                  <a:cubicBezTo>
                    <a:pt x="148" y="140"/>
                    <a:pt x="148" y="140"/>
                    <a:pt x="148" y="140"/>
                  </a:cubicBezTo>
                  <a:cubicBezTo>
                    <a:pt x="149" y="142"/>
                    <a:pt x="149" y="142"/>
                    <a:pt x="149" y="142"/>
                  </a:cubicBezTo>
                  <a:cubicBezTo>
                    <a:pt x="151" y="148"/>
                    <a:pt x="153" y="154"/>
                    <a:pt x="155" y="160"/>
                  </a:cubicBezTo>
                  <a:cubicBezTo>
                    <a:pt x="156" y="167"/>
                    <a:pt x="157" y="175"/>
                    <a:pt x="158" y="183"/>
                  </a:cubicBezTo>
                  <a:cubicBezTo>
                    <a:pt x="159" y="190"/>
                    <a:pt x="160" y="197"/>
                    <a:pt x="160" y="202"/>
                  </a:cubicBezTo>
                  <a:cubicBezTo>
                    <a:pt x="161" y="208"/>
                    <a:pt x="161" y="214"/>
                    <a:pt x="161" y="219"/>
                  </a:cubicBezTo>
                  <a:cubicBezTo>
                    <a:pt x="161" y="221"/>
                    <a:pt x="161" y="221"/>
                    <a:pt x="161" y="221"/>
                  </a:cubicBezTo>
                  <a:cubicBezTo>
                    <a:pt x="161" y="222"/>
                    <a:pt x="161" y="222"/>
                    <a:pt x="161" y="222"/>
                  </a:cubicBezTo>
                  <a:cubicBezTo>
                    <a:pt x="162" y="224"/>
                    <a:pt x="162" y="225"/>
                    <a:pt x="162" y="227"/>
                  </a:cubicBezTo>
                  <a:cubicBezTo>
                    <a:pt x="162" y="231"/>
                    <a:pt x="162" y="234"/>
                    <a:pt x="162" y="237"/>
                  </a:cubicBezTo>
                  <a:cubicBezTo>
                    <a:pt x="162" y="240"/>
                    <a:pt x="162" y="240"/>
                    <a:pt x="162" y="240"/>
                  </a:cubicBezTo>
                  <a:cubicBezTo>
                    <a:pt x="162" y="241"/>
                    <a:pt x="162" y="241"/>
                    <a:pt x="162" y="241"/>
                  </a:cubicBezTo>
                  <a:cubicBezTo>
                    <a:pt x="162" y="245"/>
                    <a:pt x="161" y="248"/>
                    <a:pt x="161" y="252"/>
                  </a:cubicBezTo>
                  <a:cubicBezTo>
                    <a:pt x="161" y="257"/>
                    <a:pt x="161" y="257"/>
                    <a:pt x="161" y="257"/>
                  </a:cubicBezTo>
                  <a:cubicBezTo>
                    <a:pt x="160" y="262"/>
                    <a:pt x="160" y="262"/>
                    <a:pt x="160" y="262"/>
                  </a:cubicBezTo>
                  <a:cubicBezTo>
                    <a:pt x="160" y="264"/>
                    <a:pt x="160" y="266"/>
                    <a:pt x="159" y="268"/>
                  </a:cubicBezTo>
                  <a:cubicBezTo>
                    <a:pt x="159" y="269"/>
                    <a:pt x="159" y="270"/>
                    <a:pt x="159" y="271"/>
                  </a:cubicBezTo>
                  <a:cubicBezTo>
                    <a:pt x="159" y="271"/>
                    <a:pt x="159" y="271"/>
                    <a:pt x="159" y="271"/>
                  </a:cubicBezTo>
                  <a:cubicBezTo>
                    <a:pt x="159" y="273"/>
                    <a:pt x="158" y="275"/>
                    <a:pt x="158" y="277"/>
                  </a:cubicBezTo>
                  <a:cubicBezTo>
                    <a:pt x="156" y="285"/>
                    <a:pt x="156" y="285"/>
                    <a:pt x="156" y="285"/>
                  </a:cubicBezTo>
                  <a:cubicBezTo>
                    <a:pt x="157" y="284"/>
                    <a:pt x="156" y="282"/>
                    <a:pt x="156" y="281"/>
                  </a:cubicBezTo>
                  <a:cubicBezTo>
                    <a:pt x="156" y="279"/>
                    <a:pt x="156" y="277"/>
                    <a:pt x="155" y="275"/>
                  </a:cubicBezTo>
                  <a:cubicBezTo>
                    <a:pt x="155" y="273"/>
                    <a:pt x="154" y="271"/>
                    <a:pt x="153" y="269"/>
                  </a:cubicBezTo>
                  <a:cubicBezTo>
                    <a:pt x="152" y="269"/>
                    <a:pt x="152" y="268"/>
                    <a:pt x="151" y="267"/>
                  </a:cubicBezTo>
                  <a:cubicBezTo>
                    <a:pt x="150" y="266"/>
                    <a:pt x="150" y="266"/>
                    <a:pt x="149" y="265"/>
                  </a:cubicBezTo>
                  <a:cubicBezTo>
                    <a:pt x="147" y="264"/>
                    <a:pt x="145" y="263"/>
                    <a:pt x="143" y="262"/>
                  </a:cubicBezTo>
                  <a:cubicBezTo>
                    <a:pt x="141" y="261"/>
                    <a:pt x="140" y="261"/>
                    <a:pt x="138" y="261"/>
                  </a:cubicBezTo>
                  <a:cubicBezTo>
                    <a:pt x="137" y="260"/>
                    <a:pt x="135" y="260"/>
                    <a:pt x="134" y="260"/>
                  </a:cubicBezTo>
                  <a:cubicBezTo>
                    <a:pt x="130" y="260"/>
                    <a:pt x="127" y="261"/>
                    <a:pt x="125" y="262"/>
                  </a:cubicBezTo>
                  <a:cubicBezTo>
                    <a:pt x="124" y="262"/>
                    <a:pt x="124" y="262"/>
                    <a:pt x="124" y="262"/>
                  </a:cubicBezTo>
                  <a:cubicBezTo>
                    <a:pt x="123" y="263"/>
                    <a:pt x="122" y="263"/>
                    <a:pt x="121" y="264"/>
                  </a:cubicBezTo>
                  <a:cubicBezTo>
                    <a:pt x="120" y="265"/>
                    <a:pt x="118" y="266"/>
                    <a:pt x="117" y="267"/>
                  </a:cubicBezTo>
                  <a:cubicBezTo>
                    <a:pt x="116" y="269"/>
                    <a:pt x="114" y="270"/>
                    <a:pt x="113" y="271"/>
                  </a:cubicBezTo>
                  <a:cubicBezTo>
                    <a:pt x="110" y="274"/>
                    <a:pt x="108" y="278"/>
                    <a:pt x="106" y="282"/>
                  </a:cubicBezTo>
                  <a:cubicBezTo>
                    <a:pt x="105" y="284"/>
                    <a:pt x="104" y="287"/>
                    <a:pt x="103" y="289"/>
                  </a:cubicBezTo>
                  <a:cubicBezTo>
                    <a:pt x="101" y="295"/>
                    <a:pt x="98" y="301"/>
                    <a:pt x="97" y="307"/>
                  </a:cubicBezTo>
                  <a:cubicBezTo>
                    <a:pt x="95" y="314"/>
                    <a:pt x="93" y="321"/>
                    <a:pt x="92" y="326"/>
                  </a:cubicBezTo>
                  <a:cubicBezTo>
                    <a:pt x="92" y="325"/>
                    <a:pt x="91" y="325"/>
                    <a:pt x="90" y="324"/>
                  </a:cubicBezTo>
                  <a:cubicBezTo>
                    <a:pt x="90" y="323"/>
                    <a:pt x="89" y="322"/>
                    <a:pt x="89" y="321"/>
                  </a:cubicBezTo>
                  <a:cubicBezTo>
                    <a:pt x="87" y="320"/>
                    <a:pt x="85" y="318"/>
                    <a:pt x="84" y="317"/>
                  </a:cubicBezTo>
                  <a:cubicBezTo>
                    <a:pt x="81" y="315"/>
                    <a:pt x="78" y="313"/>
                    <a:pt x="74" y="311"/>
                  </a:cubicBezTo>
                  <a:cubicBezTo>
                    <a:pt x="69" y="308"/>
                    <a:pt x="64" y="306"/>
                    <a:pt x="58" y="303"/>
                  </a:cubicBezTo>
                  <a:cubicBezTo>
                    <a:pt x="51" y="300"/>
                    <a:pt x="46" y="299"/>
                    <a:pt x="41" y="297"/>
                  </a:cubicBezTo>
                  <a:cubicBezTo>
                    <a:pt x="40" y="297"/>
                    <a:pt x="39" y="297"/>
                    <a:pt x="38" y="297"/>
                  </a:cubicBezTo>
                  <a:cubicBezTo>
                    <a:pt x="35" y="296"/>
                    <a:pt x="32" y="296"/>
                    <a:pt x="29" y="297"/>
                  </a:cubicBezTo>
                  <a:cubicBezTo>
                    <a:pt x="27" y="297"/>
                    <a:pt x="25" y="298"/>
                    <a:pt x="24" y="299"/>
                  </a:cubicBezTo>
                  <a:cubicBezTo>
                    <a:pt x="22" y="299"/>
                    <a:pt x="21" y="300"/>
                    <a:pt x="19" y="302"/>
                  </a:cubicBezTo>
                  <a:cubicBezTo>
                    <a:pt x="18" y="303"/>
                    <a:pt x="17" y="305"/>
                    <a:pt x="16" y="307"/>
                  </a:cubicBezTo>
                  <a:cubicBezTo>
                    <a:pt x="16" y="308"/>
                    <a:pt x="16" y="308"/>
                    <a:pt x="16" y="308"/>
                  </a:cubicBezTo>
                  <a:cubicBezTo>
                    <a:pt x="16" y="308"/>
                    <a:pt x="15" y="309"/>
                    <a:pt x="15" y="310"/>
                  </a:cubicBezTo>
                  <a:cubicBezTo>
                    <a:pt x="14" y="311"/>
                    <a:pt x="14" y="311"/>
                    <a:pt x="14" y="311"/>
                  </a:cubicBezTo>
                  <a:cubicBezTo>
                    <a:pt x="14" y="313"/>
                    <a:pt x="13" y="314"/>
                    <a:pt x="13" y="316"/>
                  </a:cubicBezTo>
                  <a:cubicBezTo>
                    <a:pt x="12" y="317"/>
                    <a:pt x="12" y="318"/>
                    <a:pt x="12" y="318"/>
                  </a:cubicBezTo>
                  <a:cubicBezTo>
                    <a:pt x="12" y="320"/>
                    <a:pt x="12" y="322"/>
                    <a:pt x="12" y="324"/>
                  </a:cubicBezTo>
                  <a:close/>
                  <a:moveTo>
                    <a:pt x="77" y="368"/>
                  </a:moveTo>
                  <a:cubicBezTo>
                    <a:pt x="79" y="365"/>
                    <a:pt x="81" y="362"/>
                    <a:pt x="83" y="360"/>
                  </a:cubicBezTo>
                  <a:cubicBezTo>
                    <a:pt x="84" y="359"/>
                    <a:pt x="86" y="358"/>
                    <a:pt x="87" y="357"/>
                  </a:cubicBezTo>
                  <a:cubicBezTo>
                    <a:pt x="89" y="356"/>
                    <a:pt x="90" y="355"/>
                    <a:pt x="92" y="355"/>
                  </a:cubicBezTo>
                  <a:cubicBezTo>
                    <a:pt x="94" y="354"/>
                    <a:pt x="96" y="353"/>
                    <a:pt x="98" y="353"/>
                  </a:cubicBezTo>
                  <a:cubicBezTo>
                    <a:pt x="100" y="353"/>
                    <a:pt x="102" y="353"/>
                    <a:pt x="104" y="354"/>
                  </a:cubicBezTo>
                  <a:cubicBezTo>
                    <a:pt x="104" y="354"/>
                    <a:pt x="104" y="354"/>
                    <a:pt x="104" y="354"/>
                  </a:cubicBezTo>
                  <a:cubicBezTo>
                    <a:pt x="106" y="354"/>
                    <a:pt x="109" y="355"/>
                    <a:pt x="111" y="356"/>
                  </a:cubicBezTo>
                  <a:cubicBezTo>
                    <a:pt x="113" y="357"/>
                    <a:pt x="114" y="358"/>
                    <a:pt x="116" y="359"/>
                  </a:cubicBezTo>
                  <a:cubicBezTo>
                    <a:pt x="120" y="361"/>
                    <a:pt x="122" y="364"/>
                    <a:pt x="124" y="367"/>
                  </a:cubicBezTo>
                  <a:cubicBezTo>
                    <a:pt x="127" y="372"/>
                    <a:pt x="128" y="375"/>
                    <a:pt x="128" y="379"/>
                  </a:cubicBezTo>
                  <a:cubicBezTo>
                    <a:pt x="128" y="381"/>
                    <a:pt x="128" y="384"/>
                    <a:pt x="127" y="386"/>
                  </a:cubicBezTo>
                  <a:cubicBezTo>
                    <a:pt x="126" y="388"/>
                    <a:pt x="124" y="390"/>
                    <a:pt x="123" y="392"/>
                  </a:cubicBezTo>
                  <a:cubicBezTo>
                    <a:pt x="119" y="395"/>
                    <a:pt x="116" y="397"/>
                    <a:pt x="112" y="399"/>
                  </a:cubicBezTo>
                  <a:cubicBezTo>
                    <a:pt x="108" y="401"/>
                    <a:pt x="105" y="402"/>
                    <a:pt x="100" y="403"/>
                  </a:cubicBezTo>
                  <a:cubicBezTo>
                    <a:pt x="100" y="403"/>
                    <a:pt x="99" y="403"/>
                    <a:pt x="99" y="403"/>
                  </a:cubicBezTo>
                  <a:cubicBezTo>
                    <a:pt x="96" y="402"/>
                    <a:pt x="95" y="401"/>
                    <a:pt x="93" y="399"/>
                  </a:cubicBezTo>
                  <a:cubicBezTo>
                    <a:pt x="89" y="398"/>
                    <a:pt x="86" y="396"/>
                    <a:pt x="83" y="393"/>
                  </a:cubicBezTo>
                  <a:cubicBezTo>
                    <a:pt x="81" y="392"/>
                    <a:pt x="79" y="390"/>
                    <a:pt x="78" y="387"/>
                  </a:cubicBezTo>
                  <a:cubicBezTo>
                    <a:pt x="77" y="386"/>
                    <a:pt x="77" y="384"/>
                    <a:pt x="76" y="382"/>
                  </a:cubicBezTo>
                  <a:cubicBezTo>
                    <a:pt x="75" y="377"/>
                    <a:pt x="75" y="372"/>
                    <a:pt x="77" y="368"/>
                  </a:cubicBezTo>
                  <a:close/>
                </a:path>
              </a:pathLst>
            </a:custGeom>
            <a:solidFill>
              <a:srgbClr val="FCB5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2" name="Freeform 221">
              <a:extLst>
                <a:ext uri="{FF2B5EF4-FFF2-40B4-BE49-F238E27FC236}">
                  <a16:creationId xmlns:a16="http://schemas.microsoft.com/office/drawing/2014/main" id="{9BAA051C-A92E-492C-9F30-62357F4F7CB5}"/>
                </a:ext>
              </a:extLst>
            </p:cNvPr>
            <p:cNvSpPr>
              <a:spLocks/>
            </p:cNvSpPr>
            <p:nvPr/>
          </p:nvSpPr>
          <p:spPr bwMode="auto">
            <a:xfrm>
              <a:off x="2463" y="1416"/>
              <a:ext cx="128" cy="119"/>
            </a:xfrm>
            <a:custGeom>
              <a:avLst/>
              <a:gdLst>
                <a:gd name="T0" fmla="*/ 24 w 53"/>
                <a:gd name="T1" fmla="*/ 50 h 50"/>
                <a:gd name="T2" fmla="*/ 25 w 53"/>
                <a:gd name="T3" fmla="*/ 50 h 50"/>
                <a:gd name="T4" fmla="*/ 37 w 53"/>
                <a:gd name="T5" fmla="*/ 46 h 50"/>
                <a:gd name="T6" fmla="*/ 48 w 53"/>
                <a:gd name="T7" fmla="*/ 39 h 50"/>
                <a:gd name="T8" fmla="*/ 52 w 53"/>
                <a:gd name="T9" fmla="*/ 33 h 50"/>
                <a:gd name="T10" fmla="*/ 53 w 53"/>
                <a:gd name="T11" fmla="*/ 26 h 50"/>
                <a:gd name="T12" fmla="*/ 49 w 53"/>
                <a:gd name="T13" fmla="*/ 14 h 50"/>
                <a:gd name="T14" fmla="*/ 41 w 53"/>
                <a:gd name="T15" fmla="*/ 6 h 50"/>
                <a:gd name="T16" fmla="*/ 36 w 53"/>
                <a:gd name="T17" fmla="*/ 3 h 50"/>
                <a:gd name="T18" fmla="*/ 29 w 53"/>
                <a:gd name="T19" fmla="*/ 1 h 50"/>
                <a:gd name="T20" fmla="*/ 29 w 53"/>
                <a:gd name="T21" fmla="*/ 1 h 50"/>
                <a:gd name="T22" fmla="*/ 23 w 53"/>
                <a:gd name="T23" fmla="*/ 0 h 50"/>
                <a:gd name="T24" fmla="*/ 17 w 53"/>
                <a:gd name="T25" fmla="*/ 2 h 50"/>
                <a:gd name="T26" fmla="*/ 12 w 53"/>
                <a:gd name="T27" fmla="*/ 4 h 50"/>
                <a:gd name="T28" fmla="*/ 8 w 53"/>
                <a:gd name="T29" fmla="*/ 7 h 50"/>
                <a:gd name="T30" fmla="*/ 2 w 53"/>
                <a:gd name="T31" fmla="*/ 15 h 50"/>
                <a:gd name="T32" fmla="*/ 1 w 53"/>
                <a:gd name="T33" fmla="*/ 29 h 50"/>
                <a:gd name="T34" fmla="*/ 3 w 53"/>
                <a:gd name="T35" fmla="*/ 34 h 50"/>
                <a:gd name="T36" fmla="*/ 8 w 53"/>
                <a:gd name="T37" fmla="*/ 40 h 50"/>
                <a:gd name="T38" fmla="*/ 18 w 53"/>
                <a:gd name="T39" fmla="*/ 46 h 50"/>
                <a:gd name="T40" fmla="*/ 24 w 53"/>
                <a:gd name="T41" fmla="*/ 50 h 50"/>
                <a:gd name="T42" fmla="*/ 24 w 53"/>
                <a:gd name="T43"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3" h="50">
                  <a:moveTo>
                    <a:pt x="24" y="50"/>
                  </a:moveTo>
                  <a:cubicBezTo>
                    <a:pt x="24" y="50"/>
                    <a:pt x="25" y="50"/>
                    <a:pt x="25" y="50"/>
                  </a:cubicBezTo>
                  <a:cubicBezTo>
                    <a:pt x="30" y="49"/>
                    <a:pt x="33" y="48"/>
                    <a:pt x="37" y="46"/>
                  </a:cubicBezTo>
                  <a:cubicBezTo>
                    <a:pt x="41" y="44"/>
                    <a:pt x="44" y="42"/>
                    <a:pt x="48" y="39"/>
                  </a:cubicBezTo>
                  <a:cubicBezTo>
                    <a:pt x="49" y="37"/>
                    <a:pt x="51" y="35"/>
                    <a:pt x="52" y="33"/>
                  </a:cubicBezTo>
                  <a:cubicBezTo>
                    <a:pt x="53" y="31"/>
                    <a:pt x="53" y="28"/>
                    <a:pt x="53" y="26"/>
                  </a:cubicBezTo>
                  <a:cubicBezTo>
                    <a:pt x="53" y="22"/>
                    <a:pt x="52" y="19"/>
                    <a:pt x="49" y="14"/>
                  </a:cubicBezTo>
                  <a:cubicBezTo>
                    <a:pt x="47" y="11"/>
                    <a:pt x="45" y="8"/>
                    <a:pt x="41" y="6"/>
                  </a:cubicBezTo>
                  <a:cubicBezTo>
                    <a:pt x="39" y="5"/>
                    <a:pt x="38" y="4"/>
                    <a:pt x="36" y="3"/>
                  </a:cubicBezTo>
                  <a:cubicBezTo>
                    <a:pt x="34" y="2"/>
                    <a:pt x="31" y="1"/>
                    <a:pt x="29" y="1"/>
                  </a:cubicBezTo>
                  <a:cubicBezTo>
                    <a:pt x="29" y="1"/>
                    <a:pt x="29" y="1"/>
                    <a:pt x="29" y="1"/>
                  </a:cubicBezTo>
                  <a:cubicBezTo>
                    <a:pt x="27" y="0"/>
                    <a:pt x="25" y="0"/>
                    <a:pt x="23" y="0"/>
                  </a:cubicBezTo>
                  <a:cubicBezTo>
                    <a:pt x="21" y="0"/>
                    <a:pt x="19" y="1"/>
                    <a:pt x="17" y="2"/>
                  </a:cubicBezTo>
                  <a:cubicBezTo>
                    <a:pt x="15" y="2"/>
                    <a:pt x="14" y="3"/>
                    <a:pt x="12" y="4"/>
                  </a:cubicBezTo>
                  <a:cubicBezTo>
                    <a:pt x="11" y="5"/>
                    <a:pt x="9" y="6"/>
                    <a:pt x="8" y="7"/>
                  </a:cubicBezTo>
                  <a:cubicBezTo>
                    <a:pt x="6" y="9"/>
                    <a:pt x="3" y="12"/>
                    <a:pt x="2" y="15"/>
                  </a:cubicBezTo>
                  <a:cubicBezTo>
                    <a:pt x="0" y="19"/>
                    <a:pt x="0" y="24"/>
                    <a:pt x="1" y="29"/>
                  </a:cubicBezTo>
                  <a:cubicBezTo>
                    <a:pt x="2" y="31"/>
                    <a:pt x="2" y="33"/>
                    <a:pt x="3" y="34"/>
                  </a:cubicBezTo>
                  <a:cubicBezTo>
                    <a:pt x="4" y="37"/>
                    <a:pt x="6" y="39"/>
                    <a:pt x="8" y="40"/>
                  </a:cubicBezTo>
                  <a:cubicBezTo>
                    <a:pt x="11" y="43"/>
                    <a:pt x="14" y="45"/>
                    <a:pt x="18" y="46"/>
                  </a:cubicBezTo>
                  <a:cubicBezTo>
                    <a:pt x="20" y="48"/>
                    <a:pt x="21" y="49"/>
                    <a:pt x="24" y="50"/>
                  </a:cubicBezTo>
                  <a:cubicBezTo>
                    <a:pt x="24" y="50"/>
                    <a:pt x="24" y="50"/>
                    <a:pt x="24" y="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3" name="Freeform 222">
              <a:extLst>
                <a:ext uri="{FF2B5EF4-FFF2-40B4-BE49-F238E27FC236}">
                  <a16:creationId xmlns:a16="http://schemas.microsoft.com/office/drawing/2014/main" id="{ECE64598-54BC-41FB-B28A-E2E178C9D691}"/>
                </a:ext>
              </a:extLst>
            </p:cNvPr>
            <p:cNvSpPr>
              <a:spLocks/>
            </p:cNvSpPr>
            <p:nvPr/>
          </p:nvSpPr>
          <p:spPr bwMode="auto">
            <a:xfrm>
              <a:off x="2605" y="1414"/>
              <a:ext cx="87" cy="57"/>
            </a:xfrm>
            <a:custGeom>
              <a:avLst/>
              <a:gdLst>
                <a:gd name="T0" fmla="*/ 5 w 36"/>
                <a:gd name="T1" fmla="*/ 23 h 24"/>
                <a:gd name="T2" fmla="*/ 34 w 36"/>
                <a:gd name="T3" fmla="*/ 6 h 24"/>
                <a:gd name="T4" fmla="*/ 35 w 36"/>
                <a:gd name="T5" fmla="*/ 2 h 24"/>
                <a:gd name="T6" fmla="*/ 33 w 36"/>
                <a:gd name="T7" fmla="*/ 1 h 24"/>
                <a:gd name="T8" fmla="*/ 31 w 36"/>
                <a:gd name="T9" fmla="*/ 1 h 24"/>
                <a:gd name="T10" fmla="*/ 1 w 36"/>
                <a:gd name="T11" fmla="*/ 18 h 24"/>
                <a:gd name="T12" fmla="*/ 0 w 36"/>
                <a:gd name="T13" fmla="*/ 20 h 24"/>
                <a:gd name="T14" fmla="*/ 1 w 36"/>
                <a:gd name="T15" fmla="*/ 22 h 24"/>
                <a:gd name="T16" fmla="*/ 3 w 36"/>
                <a:gd name="T17" fmla="*/ 24 h 24"/>
                <a:gd name="T18" fmla="*/ 5 w 36"/>
                <a:gd name="T19" fmla="*/ 23 h 24"/>
                <a:gd name="T20" fmla="*/ 5 w 36"/>
                <a:gd name="T21" fmla="*/ 2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24">
                  <a:moveTo>
                    <a:pt x="5" y="23"/>
                  </a:moveTo>
                  <a:cubicBezTo>
                    <a:pt x="15" y="18"/>
                    <a:pt x="25" y="12"/>
                    <a:pt x="34" y="6"/>
                  </a:cubicBezTo>
                  <a:cubicBezTo>
                    <a:pt x="36" y="5"/>
                    <a:pt x="36" y="3"/>
                    <a:pt x="35" y="2"/>
                  </a:cubicBezTo>
                  <a:cubicBezTo>
                    <a:pt x="35" y="1"/>
                    <a:pt x="34" y="1"/>
                    <a:pt x="33" y="1"/>
                  </a:cubicBezTo>
                  <a:cubicBezTo>
                    <a:pt x="32" y="0"/>
                    <a:pt x="31" y="1"/>
                    <a:pt x="31" y="1"/>
                  </a:cubicBezTo>
                  <a:cubicBezTo>
                    <a:pt x="21" y="7"/>
                    <a:pt x="11" y="12"/>
                    <a:pt x="1" y="18"/>
                  </a:cubicBezTo>
                  <a:cubicBezTo>
                    <a:pt x="1" y="18"/>
                    <a:pt x="0" y="19"/>
                    <a:pt x="0" y="20"/>
                  </a:cubicBezTo>
                  <a:cubicBezTo>
                    <a:pt x="0" y="21"/>
                    <a:pt x="0" y="22"/>
                    <a:pt x="1" y="22"/>
                  </a:cubicBezTo>
                  <a:cubicBezTo>
                    <a:pt x="1" y="23"/>
                    <a:pt x="2" y="24"/>
                    <a:pt x="3" y="24"/>
                  </a:cubicBezTo>
                  <a:cubicBezTo>
                    <a:pt x="4" y="24"/>
                    <a:pt x="5" y="24"/>
                    <a:pt x="5" y="23"/>
                  </a:cubicBezTo>
                  <a:cubicBezTo>
                    <a:pt x="5" y="23"/>
                    <a:pt x="5" y="23"/>
                    <a:pt x="5" y="23"/>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4" name="Freeform 223">
              <a:extLst>
                <a:ext uri="{FF2B5EF4-FFF2-40B4-BE49-F238E27FC236}">
                  <a16:creationId xmlns:a16="http://schemas.microsoft.com/office/drawing/2014/main" id="{8BE8ABB9-A8D9-40E7-A31E-85780EC2B6A3}"/>
                </a:ext>
              </a:extLst>
            </p:cNvPr>
            <p:cNvSpPr>
              <a:spLocks/>
            </p:cNvSpPr>
            <p:nvPr/>
          </p:nvSpPr>
          <p:spPr bwMode="auto">
            <a:xfrm>
              <a:off x="2548" y="1316"/>
              <a:ext cx="43" cy="98"/>
            </a:xfrm>
            <a:custGeom>
              <a:avLst/>
              <a:gdLst>
                <a:gd name="T0" fmla="*/ 7 w 18"/>
                <a:gd name="T1" fmla="*/ 40 h 41"/>
                <a:gd name="T2" fmla="*/ 9 w 18"/>
                <a:gd name="T3" fmla="*/ 37 h 41"/>
                <a:gd name="T4" fmla="*/ 14 w 18"/>
                <a:gd name="T5" fmla="*/ 20 h 41"/>
                <a:gd name="T6" fmla="*/ 18 w 18"/>
                <a:gd name="T7" fmla="*/ 4 h 41"/>
                <a:gd name="T8" fmla="*/ 15 w 18"/>
                <a:gd name="T9" fmla="*/ 0 h 41"/>
                <a:gd name="T10" fmla="*/ 12 w 18"/>
                <a:gd name="T11" fmla="*/ 0 h 41"/>
                <a:gd name="T12" fmla="*/ 10 w 18"/>
                <a:gd name="T13" fmla="*/ 2 h 41"/>
                <a:gd name="T14" fmla="*/ 5 w 18"/>
                <a:gd name="T15" fmla="*/ 18 h 41"/>
                <a:gd name="T16" fmla="*/ 1 w 18"/>
                <a:gd name="T17" fmla="*/ 36 h 41"/>
                <a:gd name="T18" fmla="*/ 4 w 18"/>
                <a:gd name="T19" fmla="*/ 41 h 41"/>
                <a:gd name="T20" fmla="*/ 7 w 18"/>
                <a:gd name="T21" fmla="*/ 40 h 41"/>
                <a:gd name="T22" fmla="*/ 7 w 18"/>
                <a:gd name="T23" fmla="*/ 4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41">
                  <a:moveTo>
                    <a:pt x="7" y="40"/>
                  </a:moveTo>
                  <a:cubicBezTo>
                    <a:pt x="8" y="39"/>
                    <a:pt x="9" y="38"/>
                    <a:pt x="9" y="37"/>
                  </a:cubicBezTo>
                  <a:cubicBezTo>
                    <a:pt x="11" y="31"/>
                    <a:pt x="12" y="26"/>
                    <a:pt x="14" y="20"/>
                  </a:cubicBezTo>
                  <a:cubicBezTo>
                    <a:pt x="15" y="15"/>
                    <a:pt x="16" y="10"/>
                    <a:pt x="18" y="4"/>
                  </a:cubicBezTo>
                  <a:cubicBezTo>
                    <a:pt x="18" y="3"/>
                    <a:pt x="17" y="1"/>
                    <a:pt x="15" y="0"/>
                  </a:cubicBezTo>
                  <a:cubicBezTo>
                    <a:pt x="14" y="0"/>
                    <a:pt x="13" y="0"/>
                    <a:pt x="12" y="0"/>
                  </a:cubicBezTo>
                  <a:cubicBezTo>
                    <a:pt x="11" y="0"/>
                    <a:pt x="10" y="1"/>
                    <a:pt x="10" y="2"/>
                  </a:cubicBezTo>
                  <a:cubicBezTo>
                    <a:pt x="8" y="7"/>
                    <a:pt x="7" y="13"/>
                    <a:pt x="5" y="18"/>
                  </a:cubicBezTo>
                  <a:cubicBezTo>
                    <a:pt x="4" y="24"/>
                    <a:pt x="2" y="30"/>
                    <a:pt x="1" y="36"/>
                  </a:cubicBezTo>
                  <a:cubicBezTo>
                    <a:pt x="0" y="38"/>
                    <a:pt x="2" y="40"/>
                    <a:pt x="4" y="41"/>
                  </a:cubicBezTo>
                  <a:cubicBezTo>
                    <a:pt x="5" y="41"/>
                    <a:pt x="6" y="41"/>
                    <a:pt x="7" y="40"/>
                  </a:cubicBezTo>
                  <a:cubicBezTo>
                    <a:pt x="7" y="40"/>
                    <a:pt x="7" y="40"/>
                    <a:pt x="7" y="40"/>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5" name="Freeform 224">
              <a:extLst>
                <a:ext uri="{FF2B5EF4-FFF2-40B4-BE49-F238E27FC236}">
                  <a16:creationId xmlns:a16="http://schemas.microsoft.com/office/drawing/2014/main" id="{F5E0E82C-F773-4674-A100-E7BAC175C419}"/>
                </a:ext>
              </a:extLst>
            </p:cNvPr>
            <p:cNvSpPr>
              <a:spLocks/>
            </p:cNvSpPr>
            <p:nvPr/>
          </p:nvSpPr>
          <p:spPr bwMode="auto">
            <a:xfrm>
              <a:off x="2394" y="1359"/>
              <a:ext cx="81" cy="62"/>
            </a:xfrm>
            <a:custGeom>
              <a:avLst/>
              <a:gdLst>
                <a:gd name="T0" fmla="*/ 29 w 34"/>
                <a:gd name="T1" fmla="*/ 26 h 26"/>
                <a:gd name="T2" fmla="*/ 33 w 34"/>
                <a:gd name="T3" fmla="*/ 24 h 26"/>
                <a:gd name="T4" fmla="*/ 32 w 34"/>
                <a:gd name="T5" fmla="*/ 16 h 26"/>
                <a:gd name="T6" fmla="*/ 20 w 34"/>
                <a:gd name="T7" fmla="*/ 8 h 26"/>
                <a:gd name="T8" fmla="*/ 7 w 34"/>
                <a:gd name="T9" fmla="*/ 1 h 26"/>
                <a:gd name="T10" fmla="*/ 3 w 34"/>
                <a:gd name="T11" fmla="*/ 1 h 26"/>
                <a:gd name="T12" fmla="*/ 1 w 34"/>
                <a:gd name="T13" fmla="*/ 3 h 26"/>
                <a:gd name="T14" fmla="*/ 3 w 34"/>
                <a:gd name="T15" fmla="*/ 9 h 26"/>
                <a:gd name="T16" fmla="*/ 4 w 34"/>
                <a:gd name="T17" fmla="*/ 9 h 26"/>
                <a:gd name="T18" fmla="*/ 13 w 34"/>
                <a:gd name="T19" fmla="*/ 16 h 26"/>
                <a:gd name="T20" fmla="*/ 25 w 34"/>
                <a:gd name="T21" fmla="*/ 24 h 26"/>
                <a:gd name="T22" fmla="*/ 28 w 34"/>
                <a:gd name="T23" fmla="*/ 25 h 26"/>
                <a:gd name="T24" fmla="*/ 29 w 34"/>
                <a:gd name="T25" fmla="*/ 26 h 26"/>
                <a:gd name="T26" fmla="*/ 29 w 34"/>
                <a:gd name="T2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4" h="26">
                  <a:moveTo>
                    <a:pt x="29" y="26"/>
                  </a:moveTo>
                  <a:cubicBezTo>
                    <a:pt x="31" y="25"/>
                    <a:pt x="32" y="25"/>
                    <a:pt x="33" y="24"/>
                  </a:cubicBezTo>
                  <a:cubicBezTo>
                    <a:pt x="34" y="21"/>
                    <a:pt x="34" y="18"/>
                    <a:pt x="32" y="16"/>
                  </a:cubicBezTo>
                  <a:cubicBezTo>
                    <a:pt x="28" y="13"/>
                    <a:pt x="24" y="10"/>
                    <a:pt x="20" y="8"/>
                  </a:cubicBezTo>
                  <a:cubicBezTo>
                    <a:pt x="16" y="5"/>
                    <a:pt x="11" y="2"/>
                    <a:pt x="7" y="1"/>
                  </a:cubicBezTo>
                  <a:cubicBezTo>
                    <a:pt x="6" y="0"/>
                    <a:pt x="4" y="0"/>
                    <a:pt x="3" y="1"/>
                  </a:cubicBezTo>
                  <a:cubicBezTo>
                    <a:pt x="2" y="1"/>
                    <a:pt x="1" y="2"/>
                    <a:pt x="1" y="3"/>
                  </a:cubicBezTo>
                  <a:cubicBezTo>
                    <a:pt x="0" y="5"/>
                    <a:pt x="1" y="8"/>
                    <a:pt x="3" y="9"/>
                  </a:cubicBezTo>
                  <a:cubicBezTo>
                    <a:pt x="3" y="9"/>
                    <a:pt x="4" y="9"/>
                    <a:pt x="4" y="9"/>
                  </a:cubicBezTo>
                  <a:cubicBezTo>
                    <a:pt x="7" y="12"/>
                    <a:pt x="10" y="14"/>
                    <a:pt x="13" y="16"/>
                  </a:cubicBezTo>
                  <a:cubicBezTo>
                    <a:pt x="17" y="19"/>
                    <a:pt x="21" y="22"/>
                    <a:pt x="25" y="24"/>
                  </a:cubicBezTo>
                  <a:cubicBezTo>
                    <a:pt x="26" y="25"/>
                    <a:pt x="27" y="25"/>
                    <a:pt x="28" y="25"/>
                  </a:cubicBezTo>
                  <a:cubicBezTo>
                    <a:pt x="28" y="26"/>
                    <a:pt x="29" y="26"/>
                    <a:pt x="29" y="26"/>
                  </a:cubicBezTo>
                  <a:cubicBezTo>
                    <a:pt x="29" y="26"/>
                    <a:pt x="29" y="26"/>
                    <a:pt x="29" y="26"/>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6" name="Freeform 225">
              <a:extLst>
                <a:ext uri="{FF2B5EF4-FFF2-40B4-BE49-F238E27FC236}">
                  <a16:creationId xmlns:a16="http://schemas.microsoft.com/office/drawing/2014/main" id="{45F6E146-B156-428B-91CE-BEF20A6FB260}"/>
                </a:ext>
              </a:extLst>
            </p:cNvPr>
            <p:cNvSpPr>
              <a:spLocks/>
            </p:cNvSpPr>
            <p:nvPr/>
          </p:nvSpPr>
          <p:spPr bwMode="auto">
            <a:xfrm>
              <a:off x="2370" y="1497"/>
              <a:ext cx="96" cy="71"/>
            </a:xfrm>
            <a:custGeom>
              <a:avLst/>
              <a:gdLst>
                <a:gd name="T0" fmla="*/ 4 w 40"/>
                <a:gd name="T1" fmla="*/ 30 h 30"/>
                <a:gd name="T2" fmla="*/ 12 w 40"/>
                <a:gd name="T3" fmla="*/ 25 h 30"/>
                <a:gd name="T4" fmla="*/ 19 w 40"/>
                <a:gd name="T5" fmla="*/ 20 h 30"/>
                <a:gd name="T6" fmla="*/ 38 w 40"/>
                <a:gd name="T7" fmla="*/ 6 h 30"/>
                <a:gd name="T8" fmla="*/ 39 w 40"/>
                <a:gd name="T9" fmla="*/ 2 h 30"/>
                <a:gd name="T10" fmla="*/ 34 w 40"/>
                <a:gd name="T11" fmla="*/ 1 h 30"/>
                <a:gd name="T12" fmla="*/ 15 w 40"/>
                <a:gd name="T13" fmla="*/ 15 h 30"/>
                <a:gd name="T14" fmla="*/ 8 w 40"/>
                <a:gd name="T15" fmla="*/ 20 h 30"/>
                <a:gd name="T16" fmla="*/ 1 w 40"/>
                <a:gd name="T17" fmla="*/ 25 h 30"/>
                <a:gd name="T18" fmla="*/ 1 w 40"/>
                <a:gd name="T19" fmla="*/ 25 h 30"/>
                <a:gd name="T20" fmla="*/ 0 w 40"/>
                <a:gd name="T21" fmla="*/ 27 h 30"/>
                <a:gd name="T22" fmla="*/ 0 w 40"/>
                <a:gd name="T23" fmla="*/ 29 h 30"/>
                <a:gd name="T24" fmla="*/ 2 w 40"/>
                <a:gd name="T25" fmla="*/ 30 h 30"/>
                <a:gd name="T26" fmla="*/ 4 w 40"/>
                <a:gd name="T27" fmla="*/ 30 h 30"/>
                <a:gd name="T28" fmla="*/ 4 w 40"/>
                <a:gd name="T2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0" h="30">
                  <a:moveTo>
                    <a:pt x="4" y="30"/>
                  </a:moveTo>
                  <a:cubicBezTo>
                    <a:pt x="7" y="28"/>
                    <a:pt x="9" y="27"/>
                    <a:pt x="12" y="25"/>
                  </a:cubicBezTo>
                  <a:cubicBezTo>
                    <a:pt x="14" y="23"/>
                    <a:pt x="17" y="22"/>
                    <a:pt x="19" y="20"/>
                  </a:cubicBezTo>
                  <a:cubicBezTo>
                    <a:pt x="25" y="16"/>
                    <a:pt x="32" y="11"/>
                    <a:pt x="38" y="6"/>
                  </a:cubicBezTo>
                  <a:cubicBezTo>
                    <a:pt x="40" y="5"/>
                    <a:pt x="40" y="3"/>
                    <a:pt x="39" y="2"/>
                  </a:cubicBezTo>
                  <a:cubicBezTo>
                    <a:pt x="38" y="0"/>
                    <a:pt x="36" y="0"/>
                    <a:pt x="34" y="1"/>
                  </a:cubicBezTo>
                  <a:cubicBezTo>
                    <a:pt x="28" y="6"/>
                    <a:pt x="22" y="10"/>
                    <a:pt x="15" y="15"/>
                  </a:cubicBezTo>
                  <a:cubicBezTo>
                    <a:pt x="13" y="16"/>
                    <a:pt x="11" y="18"/>
                    <a:pt x="8" y="20"/>
                  </a:cubicBezTo>
                  <a:cubicBezTo>
                    <a:pt x="6" y="22"/>
                    <a:pt x="3" y="23"/>
                    <a:pt x="1" y="25"/>
                  </a:cubicBezTo>
                  <a:cubicBezTo>
                    <a:pt x="1" y="25"/>
                    <a:pt x="1" y="25"/>
                    <a:pt x="1" y="25"/>
                  </a:cubicBezTo>
                  <a:cubicBezTo>
                    <a:pt x="0" y="26"/>
                    <a:pt x="0" y="26"/>
                    <a:pt x="0" y="27"/>
                  </a:cubicBezTo>
                  <a:cubicBezTo>
                    <a:pt x="0" y="28"/>
                    <a:pt x="0" y="29"/>
                    <a:pt x="0" y="29"/>
                  </a:cubicBezTo>
                  <a:cubicBezTo>
                    <a:pt x="1" y="30"/>
                    <a:pt x="1" y="30"/>
                    <a:pt x="2" y="30"/>
                  </a:cubicBezTo>
                  <a:cubicBezTo>
                    <a:pt x="3" y="30"/>
                    <a:pt x="3" y="30"/>
                    <a:pt x="4" y="30"/>
                  </a:cubicBezTo>
                  <a:cubicBezTo>
                    <a:pt x="4" y="30"/>
                    <a:pt x="4" y="30"/>
                    <a:pt x="4" y="30"/>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7" name="Freeform 226">
              <a:extLst>
                <a:ext uri="{FF2B5EF4-FFF2-40B4-BE49-F238E27FC236}">
                  <a16:creationId xmlns:a16="http://schemas.microsoft.com/office/drawing/2014/main" id="{C16D9575-8985-4857-B9F1-AB129F1BF4E3}"/>
                </a:ext>
              </a:extLst>
            </p:cNvPr>
            <p:cNvSpPr>
              <a:spLocks/>
            </p:cNvSpPr>
            <p:nvPr/>
          </p:nvSpPr>
          <p:spPr bwMode="auto">
            <a:xfrm>
              <a:off x="2531" y="1556"/>
              <a:ext cx="31" cy="141"/>
            </a:xfrm>
            <a:custGeom>
              <a:avLst/>
              <a:gdLst>
                <a:gd name="T0" fmla="*/ 8 w 13"/>
                <a:gd name="T1" fmla="*/ 58 h 59"/>
                <a:gd name="T2" fmla="*/ 9 w 13"/>
                <a:gd name="T3" fmla="*/ 57 h 59"/>
                <a:gd name="T4" fmla="*/ 11 w 13"/>
                <a:gd name="T5" fmla="*/ 54 h 59"/>
                <a:gd name="T6" fmla="*/ 12 w 13"/>
                <a:gd name="T7" fmla="*/ 51 h 59"/>
                <a:gd name="T8" fmla="*/ 13 w 13"/>
                <a:gd name="T9" fmla="*/ 47 h 59"/>
                <a:gd name="T10" fmla="*/ 13 w 13"/>
                <a:gd name="T11" fmla="*/ 39 h 59"/>
                <a:gd name="T12" fmla="*/ 13 w 13"/>
                <a:gd name="T13" fmla="*/ 29 h 59"/>
                <a:gd name="T14" fmla="*/ 13 w 13"/>
                <a:gd name="T15" fmla="*/ 22 h 59"/>
                <a:gd name="T16" fmla="*/ 13 w 13"/>
                <a:gd name="T17" fmla="*/ 18 h 59"/>
                <a:gd name="T18" fmla="*/ 11 w 13"/>
                <a:gd name="T19" fmla="*/ 4 h 59"/>
                <a:gd name="T20" fmla="*/ 9 w 13"/>
                <a:gd name="T21" fmla="*/ 1 h 59"/>
                <a:gd name="T22" fmla="*/ 5 w 13"/>
                <a:gd name="T23" fmla="*/ 0 h 59"/>
                <a:gd name="T24" fmla="*/ 1 w 13"/>
                <a:gd name="T25" fmla="*/ 5 h 59"/>
                <a:gd name="T26" fmla="*/ 3 w 13"/>
                <a:gd name="T27" fmla="*/ 18 h 59"/>
                <a:gd name="T28" fmla="*/ 3 w 13"/>
                <a:gd name="T29" fmla="*/ 27 h 59"/>
                <a:gd name="T30" fmla="*/ 4 w 13"/>
                <a:gd name="T31" fmla="*/ 46 h 59"/>
                <a:gd name="T32" fmla="*/ 3 w 13"/>
                <a:gd name="T33" fmla="*/ 51 h 59"/>
                <a:gd name="T34" fmla="*/ 3 w 13"/>
                <a:gd name="T35" fmla="*/ 51 h 59"/>
                <a:gd name="T36" fmla="*/ 2 w 13"/>
                <a:gd name="T37" fmla="*/ 52 h 59"/>
                <a:gd name="T38" fmla="*/ 2 w 13"/>
                <a:gd name="T39" fmla="*/ 57 h 59"/>
                <a:gd name="T40" fmla="*/ 5 w 13"/>
                <a:gd name="T41" fmla="*/ 58 h 59"/>
                <a:gd name="T42" fmla="*/ 8 w 13"/>
                <a:gd name="T43" fmla="*/ 58 h 59"/>
                <a:gd name="T44" fmla="*/ 8 w 13"/>
                <a:gd name="T45" fmla="*/ 58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 h="59">
                  <a:moveTo>
                    <a:pt x="8" y="58"/>
                  </a:moveTo>
                  <a:cubicBezTo>
                    <a:pt x="8" y="57"/>
                    <a:pt x="8" y="57"/>
                    <a:pt x="9" y="57"/>
                  </a:cubicBezTo>
                  <a:cubicBezTo>
                    <a:pt x="10" y="56"/>
                    <a:pt x="11" y="55"/>
                    <a:pt x="11" y="54"/>
                  </a:cubicBezTo>
                  <a:cubicBezTo>
                    <a:pt x="12" y="53"/>
                    <a:pt x="12" y="52"/>
                    <a:pt x="12" y="51"/>
                  </a:cubicBezTo>
                  <a:cubicBezTo>
                    <a:pt x="13" y="50"/>
                    <a:pt x="13" y="48"/>
                    <a:pt x="13" y="47"/>
                  </a:cubicBezTo>
                  <a:cubicBezTo>
                    <a:pt x="13" y="44"/>
                    <a:pt x="13" y="42"/>
                    <a:pt x="13" y="39"/>
                  </a:cubicBezTo>
                  <a:cubicBezTo>
                    <a:pt x="13" y="36"/>
                    <a:pt x="13" y="32"/>
                    <a:pt x="13" y="29"/>
                  </a:cubicBezTo>
                  <a:cubicBezTo>
                    <a:pt x="13" y="27"/>
                    <a:pt x="13" y="24"/>
                    <a:pt x="13" y="22"/>
                  </a:cubicBezTo>
                  <a:cubicBezTo>
                    <a:pt x="13" y="21"/>
                    <a:pt x="13" y="20"/>
                    <a:pt x="13" y="18"/>
                  </a:cubicBezTo>
                  <a:cubicBezTo>
                    <a:pt x="12" y="14"/>
                    <a:pt x="12" y="9"/>
                    <a:pt x="11" y="4"/>
                  </a:cubicBezTo>
                  <a:cubicBezTo>
                    <a:pt x="11" y="3"/>
                    <a:pt x="10" y="2"/>
                    <a:pt x="9" y="1"/>
                  </a:cubicBezTo>
                  <a:cubicBezTo>
                    <a:pt x="8" y="0"/>
                    <a:pt x="7" y="0"/>
                    <a:pt x="5" y="0"/>
                  </a:cubicBezTo>
                  <a:cubicBezTo>
                    <a:pt x="3" y="0"/>
                    <a:pt x="0" y="3"/>
                    <a:pt x="1" y="5"/>
                  </a:cubicBezTo>
                  <a:cubicBezTo>
                    <a:pt x="2" y="10"/>
                    <a:pt x="2" y="14"/>
                    <a:pt x="3" y="18"/>
                  </a:cubicBezTo>
                  <a:cubicBezTo>
                    <a:pt x="3" y="21"/>
                    <a:pt x="3" y="24"/>
                    <a:pt x="3" y="27"/>
                  </a:cubicBezTo>
                  <a:cubicBezTo>
                    <a:pt x="4" y="33"/>
                    <a:pt x="4" y="39"/>
                    <a:pt x="4" y="46"/>
                  </a:cubicBezTo>
                  <a:cubicBezTo>
                    <a:pt x="4" y="47"/>
                    <a:pt x="4" y="49"/>
                    <a:pt x="3" y="51"/>
                  </a:cubicBezTo>
                  <a:cubicBezTo>
                    <a:pt x="3" y="51"/>
                    <a:pt x="3" y="51"/>
                    <a:pt x="3" y="51"/>
                  </a:cubicBezTo>
                  <a:cubicBezTo>
                    <a:pt x="3" y="52"/>
                    <a:pt x="3" y="52"/>
                    <a:pt x="2" y="52"/>
                  </a:cubicBezTo>
                  <a:cubicBezTo>
                    <a:pt x="1" y="53"/>
                    <a:pt x="1" y="56"/>
                    <a:pt x="2" y="57"/>
                  </a:cubicBezTo>
                  <a:cubicBezTo>
                    <a:pt x="3" y="58"/>
                    <a:pt x="4" y="58"/>
                    <a:pt x="5" y="58"/>
                  </a:cubicBezTo>
                  <a:cubicBezTo>
                    <a:pt x="6" y="59"/>
                    <a:pt x="7" y="58"/>
                    <a:pt x="8" y="58"/>
                  </a:cubicBezTo>
                  <a:cubicBezTo>
                    <a:pt x="8" y="58"/>
                    <a:pt x="8" y="58"/>
                    <a:pt x="8" y="58"/>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8" name="Freeform 227">
              <a:extLst>
                <a:ext uri="{FF2B5EF4-FFF2-40B4-BE49-F238E27FC236}">
                  <a16:creationId xmlns:a16="http://schemas.microsoft.com/office/drawing/2014/main" id="{648B02D5-FE6B-47D2-A34B-E51E5F1278EC}"/>
                </a:ext>
              </a:extLst>
            </p:cNvPr>
            <p:cNvSpPr>
              <a:spLocks/>
            </p:cNvSpPr>
            <p:nvPr/>
          </p:nvSpPr>
          <p:spPr bwMode="auto">
            <a:xfrm>
              <a:off x="2586" y="1523"/>
              <a:ext cx="89" cy="98"/>
            </a:xfrm>
            <a:custGeom>
              <a:avLst/>
              <a:gdLst>
                <a:gd name="T0" fmla="*/ 35 w 37"/>
                <a:gd name="T1" fmla="*/ 40 h 41"/>
                <a:gd name="T2" fmla="*/ 36 w 37"/>
                <a:gd name="T3" fmla="*/ 34 h 41"/>
                <a:gd name="T4" fmla="*/ 22 w 37"/>
                <a:gd name="T5" fmla="*/ 18 h 41"/>
                <a:gd name="T6" fmla="*/ 16 w 37"/>
                <a:gd name="T7" fmla="*/ 10 h 41"/>
                <a:gd name="T8" fmla="*/ 10 w 37"/>
                <a:gd name="T9" fmla="*/ 2 h 41"/>
                <a:gd name="T10" fmla="*/ 7 w 37"/>
                <a:gd name="T11" fmla="*/ 0 h 41"/>
                <a:gd name="T12" fmla="*/ 3 w 37"/>
                <a:gd name="T13" fmla="*/ 1 h 41"/>
                <a:gd name="T14" fmla="*/ 2 w 37"/>
                <a:gd name="T15" fmla="*/ 8 h 41"/>
                <a:gd name="T16" fmla="*/ 8 w 37"/>
                <a:gd name="T17" fmla="*/ 16 h 41"/>
                <a:gd name="T18" fmla="*/ 14 w 37"/>
                <a:gd name="T19" fmla="*/ 23 h 41"/>
                <a:gd name="T20" fmla="*/ 21 w 37"/>
                <a:gd name="T21" fmla="*/ 31 h 41"/>
                <a:gd name="T22" fmla="*/ 29 w 37"/>
                <a:gd name="T23" fmla="*/ 40 h 41"/>
                <a:gd name="T24" fmla="*/ 31 w 37"/>
                <a:gd name="T25" fmla="*/ 41 h 41"/>
                <a:gd name="T26" fmla="*/ 35 w 37"/>
                <a:gd name="T27" fmla="*/ 40 h 41"/>
                <a:gd name="T28" fmla="*/ 35 w 37"/>
                <a:gd name="T29" fmla="*/ 4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 h="41">
                  <a:moveTo>
                    <a:pt x="35" y="40"/>
                  </a:moveTo>
                  <a:cubicBezTo>
                    <a:pt x="37" y="39"/>
                    <a:pt x="37" y="36"/>
                    <a:pt x="36" y="34"/>
                  </a:cubicBezTo>
                  <a:cubicBezTo>
                    <a:pt x="31" y="29"/>
                    <a:pt x="26" y="23"/>
                    <a:pt x="22" y="18"/>
                  </a:cubicBezTo>
                  <a:cubicBezTo>
                    <a:pt x="20" y="15"/>
                    <a:pt x="18" y="13"/>
                    <a:pt x="16" y="10"/>
                  </a:cubicBezTo>
                  <a:cubicBezTo>
                    <a:pt x="14" y="7"/>
                    <a:pt x="12" y="5"/>
                    <a:pt x="10" y="2"/>
                  </a:cubicBezTo>
                  <a:cubicBezTo>
                    <a:pt x="9" y="1"/>
                    <a:pt x="8" y="0"/>
                    <a:pt x="7" y="0"/>
                  </a:cubicBezTo>
                  <a:cubicBezTo>
                    <a:pt x="5" y="0"/>
                    <a:pt x="4" y="0"/>
                    <a:pt x="3" y="1"/>
                  </a:cubicBezTo>
                  <a:cubicBezTo>
                    <a:pt x="1" y="3"/>
                    <a:pt x="0" y="6"/>
                    <a:pt x="2" y="8"/>
                  </a:cubicBezTo>
                  <a:cubicBezTo>
                    <a:pt x="4" y="11"/>
                    <a:pt x="6" y="13"/>
                    <a:pt x="8" y="16"/>
                  </a:cubicBezTo>
                  <a:cubicBezTo>
                    <a:pt x="10" y="18"/>
                    <a:pt x="12" y="21"/>
                    <a:pt x="14" y="23"/>
                  </a:cubicBezTo>
                  <a:cubicBezTo>
                    <a:pt x="16" y="26"/>
                    <a:pt x="18" y="28"/>
                    <a:pt x="21" y="31"/>
                  </a:cubicBezTo>
                  <a:cubicBezTo>
                    <a:pt x="24" y="34"/>
                    <a:pt x="26" y="37"/>
                    <a:pt x="29" y="40"/>
                  </a:cubicBezTo>
                  <a:cubicBezTo>
                    <a:pt x="30" y="41"/>
                    <a:pt x="31" y="41"/>
                    <a:pt x="31" y="41"/>
                  </a:cubicBezTo>
                  <a:cubicBezTo>
                    <a:pt x="33" y="41"/>
                    <a:pt x="34" y="41"/>
                    <a:pt x="35" y="40"/>
                  </a:cubicBezTo>
                  <a:cubicBezTo>
                    <a:pt x="35" y="40"/>
                    <a:pt x="35" y="40"/>
                    <a:pt x="35" y="40"/>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9" name="Freeform 228">
              <a:extLst>
                <a:ext uri="{FF2B5EF4-FFF2-40B4-BE49-F238E27FC236}">
                  <a16:creationId xmlns:a16="http://schemas.microsoft.com/office/drawing/2014/main" id="{0167A21E-B95F-4DF4-A7EB-156536F92DF6}"/>
                </a:ext>
              </a:extLst>
            </p:cNvPr>
            <p:cNvSpPr>
              <a:spLocks/>
            </p:cNvSpPr>
            <p:nvPr/>
          </p:nvSpPr>
          <p:spPr bwMode="auto">
            <a:xfrm>
              <a:off x="2704" y="959"/>
              <a:ext cx="170" cy="147"/>
            </a:xfrm>
            <a:custGeom>
              <a:avLst/>
              <a:gdLst>
                <a:gd name="T0" fmla="*/ 69 w 71"/>
                <a:gd name="T1" fmla="*/ 62 h 62"/>
                <a:gd name="T2" fmla="*/ 71 w 71"/>
                <a:gd name="T3" fmla="*/ 62 h 62"/>
                <a:gd name="T4" fmla="*/ 71 w 71"/>
                <a:gd name="T5" fmla="*/ 60 h 62"/>
                <a:gd name="T6" fmla="*/ 70 w 71"/>
                <a:gd name="T7" fmla="*/ 59 h 62"/>
                <a:gd name="T8" fmla="*/ 67 w 71"/>
                <a:gd name="T9" fmla="*/ 55 h 62"/>
                <a:gd name="T10" fmla="*/ 64 w 71"/>
                <a:gd name="T11" fmla="*/ 53 h 62"/>
                <a:gd name="T12" fmla="*/ 59 w 71"/>
                <a:gd name="T13" fmla="*/ 47 h 62"/>
                <a:gd name="T14" fmla="*/ 55 w 71"/>
                <a:gd name="T15" fmla="*/ 44 h 62"/>
                <a:gd name="T16" fmla="*/ 50 w 71"/>
                <a:gd name="T17" fmla="*/ 40 h 62"/>
                <a:gd name="T18" fmla="*/ 48 w 71"/>
                <a:gd name="T19" fmla="*/ 38 h 62"/>
                <a:gd name="T20" fmla="*/ 44 w 71"/>
                <a:gd name="T21" fmla="*/ 35 h 62"/>
                <a:gd name="T22" fmla="*/ 40 w 71"/>
                <a:gd name="T23" fmla="*/ 31 h 62"/>
                <a:gd name="T24" fmla="*/ 30 w 71"/>
                <a:gd name="T25" fmla="*/ 24 h 62"/>
                <a:gd name="T26" fmla="*/ 23 w 71"/>
                <a:gd name="T27" fmla="*/ 18 h 62"/>
                <a:gd name="T28" fmla="*/ 20 w 71"/>
                <a:gd name="T29" fmla="*/ 16 h 62"/>
                <a:gd name="T30" fmla="*/ 16 w 71"/>
                <a:gd name="T31" fmla="*/ 13 h 62"/>
                <a:gd name="T32" fmla="*/ 12 w 71"/>
                <a:gd name="T33" fmla="*/ 10 h 62"/>
                <a:gd name="T34" fmla="*/ 9 w 71"/>
                <a:gd name="T35" fmla="*/ 7 h 62"/>
                <a:gd name="T36" fmla="*/ 1 w 71"/>
                <a:gd name="T37" fmla="*/ 1 h 62"/>
                <a:gd name="T38" fmla="*/ 0 w 71"/>
                <a:gd name="T39" fmla="*/ 1 h 62"/>
                <a:gd name="T40" fmla="*/ 0 w 71"/>
                <a:gd name="T41" fmla="*/ 2 h 62"/>
                <a:gd name="T42" fmla="*/ 5 w 71"/>
                <a:gd name="T43" fmla="*/ 6 h 62"/>
                <a:gd name="T44" fmla="*/ 9 w 71"/>
                <a:gd name="T45" fmla="*/ 10 h 62"/>
                <a:gd name="T46" fmla="*/ 14 w 71"/>
                <a:gd name="T47" fmla="*/ 14 h 62"/>
                <a:gd name="T48" fmla="*/ 18 w 71"/>
                <a:gd name="T49" fmla="*/ 17 h 62"/>
                <a:gd name="T50" fmla="*/ 21 w 71"/>
                <a:gd name="T51" fmla="*/ 19 h 62"/>
                <a:gd name="T52" fmla="*/ 23 w 71"/>
                <a:gd name="T53" fmla="*/ 21 h 62"/>
                <a:gd name="T54" fmla="*/ 28 w 71"/>
                <a:gd name="T55" fmla="*/ 24 h 62"/>
                <a:gd name="T56" fmla="*/ 37 w 71"/>
                <a:gd name="T57" fmla="*/ 33 h 62"/>
                <a:gd name="T58" fmla="*/ 44 w 71"/>
                <a:gd name="T59" fmla="*/ 39 h 62"/>
                <a:gd name="T60" fmla="*/ 52 w 71"/>
                <a:gd name="T61" fmla="*/ 46 h 62"/>
                <a:gd name="T62" fmla="*/ 56 w 71"/>
                <a:gd name="T63" fmla="*/ 50 h 62"/>
                <a:gd name="T64" fmla="*/ 58 w 71"/>
                <a:gd name="T65" fmla="*/ 52 h 62"/>
                <a:gd name="T66" fmla="*/ 63 w 71"/>
                <a:gd name="T67" fmla="*/ 57 h 62"/>
                <a:gd name="T68" fmla="*/ 68 w 71"/>
                <a:gd name="T69" fmla="*/ 62 h 62"/>
                <a:gd name="T70" fmla="*/ 69 w 71"/>
                <a:gd name="T71" fmla="*/ 62 h 62"/>
                <a:gd name="T72" fmla="*/ 69 w 71"/>
                <a:gd name="T73" fmla="*/ 62 h 62"/>
                <a:gd name="T74" fmla="*/ 69 w 71"/>
                <a:gd name="T75" fmla="*/ 6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1" h="62">
                  <a:moveTo>
                    <a:pt x="69" y="62"/>
                  </a:moveTo>
                  <a:cubicBezTo>
                    <a:pt x="70" y="62"/>
                    <a:pt x="70" y="62"/>
                    <a:pt x="71" y="62"/>
                  </a:cubicBezTo>
                  <a:cubicBezTo>
                    <a:pt x="71" y="61"/>
                    <a:pt x="71" y="61"/>
                    <a:pt x="71" y="60"/>
                  </a:cubicBezTo>
                  <a:cubicBezTo>
                    <a:pt x="71" y="60"/>
                    <a:pt x="71" y="60"/>
                    <a:pt x="70" y="59"/>
                  </a:cubicBezTo>
                  <a:cubicBezTo>
                    <a:pt x="69" y="58"/>
                    <a:pt x="68" y="57"/>
                    <a:pt x="67" y="55"/>
                  </a:cubicBezTo>
                  <a:cubicBezTo>
                    <a:pt x="66" y="55"/>
                    <a:pt x="65" y="54"/>
                    <a:pt x="64" y="53"/>
                  </a:cubicBezTo>
                  <a:cubicBezTo>
                    <a:pt x="62" y="51"/>
                    <a:pt x="60" y="49"/>
                    <a:pt x="59" y="47"/>
                  </a:cubicBezTo>
                  <a:cubicBezTo>
                    <a:pt x="57" y="46"/>
                    <a:pt x="56" y="45"/>
                    <a:pt x="55" y="44"/>
                  </a:cubicBezTo>
                  <a:cubicBezTo>
                    <a:pt x="53" y="43"/>
                    <a:pt x="52" y="41"/>
                    <a:pt x="50" y="40"/>
                  </a:cubicBezTo>
                  <a:cubicBezTo>
                    <a:pt x="49" y="39"/>
                    <a:pt x="49" y="39"/>
                    <a:pt x="48" y="38"/>
                  </a:cubicBezTo>
                  <a:cubicBezTo>
                    <a:pt x="47" y="37"/>
                    <a:pt x="46" y="36"/>
                    <a:pt x="44" y="35"/>
                  </a:cubicBezTo>
                  <a:cubicBezTo>
                    <a:pt x="43" y="34"/>
                    <a:pt x="41" y="32"/>
                    <a:pt x="40" y="31"/>
                  </a:cubicBezTo>
                  <a:cubicBezTo>
                    <a:pt x="37" y="29"/>
                    <a:pt x="34" y="26"/>
                    <a:pt x="30" y="24"/>
                  </a:cubicBezTo>
                  <a:cubicBezTo>
                    <a:pt x="28" y="22"/>
                    <a:pt x="26" y="20"/>
                    <a:pt x="23" y="18"/>
                  </a:cubicBezTo>
                  <a:cubicBezTo>
                    <a:pt x="22" y="17"/>
                    <a:pt x="21" y="17"/>
                    <a:pt x="20" y="16"/>
                  </a:cubicBezTo>
                  <a:cubicBezTo>
                    <a:pt x="18" y="15"/>
                    <a:pt x="17" y="14"/>
                    <a:pt x="16" y="13"/>
                  </a:cubicBezTo>
                  <a:cubicBezTo>
                    <a:pt x="15" y="12"/>
                    <a:pt x="13" y="11"/>
                    <a:pt x="12" y="10"/>
                  </a:cubicBezTo>
                  <a:cubicBezTo>
                    <a:pt x="11" y="9"/>
                    <a:pt x="10" y="8"/>
                    <a:pt x="9" y="7"/>
                  </a:cubicBezTo>
                  <a:cubicBezTo>
                    <a:pt x="6" y="5"/>
                    <a:pt x="4" y="3"/>
                    <a:pt x="1" y="1"/>
                  </a:cubicBezTo>
                  <a:cubicBezTo>
                    <a:pt x="1" y="0"/>
                    <a:pt x="0" y="1"/>
                    <a:pt x="0" y="1"/>
                  </a:cubicBezTo>
                  <a:cubicBezTo>
                    <a:pt x="0" y="1"/>
                    <a:pt x="0" y="2"/>
                    <a:pt x="0" y="2"/>
                  </a:cubicBezTo>
                  <a:cubicBezTo>
                    <a:pt x="2" y="4"/>
                    <a:pt x="3" y="5"/>
                    <a:pt x="5" y="6"/>
                  </a:cubicBezTo>
                  <a:cubicBezTo>
                    <a:pt x="6" y="8"/>
                    <a:pt x="8" y="9"/>
                    <a:pt x="9" y="10"/>
                  </a:cubicBezTo>
                  <a:cubicBezTo>
                    <a:pt x="11" y="11"/>
                    <a:pt x="12" y="12"/>
                    <a:pt x="14" y="14"/>
                  </a:cubicBezTo>
                  <a:cubicBezTo>
                    <a:pt x="15" y="15"/>
                    <a:pt x="17" y="16"/>
                    <a:pt x="18" y="17"/>
                  </a:cubicBezTo>
                  <a:cubicBezTo>
                    <a:pt x="19" y="18"/>
                    <a:pt x="20" y="18"/>
                    <a:pt x="21" y="19"/>
                  </a:cubicBezTo>
                  <a:cubicBezTo>
                    <a:pt x="22" y="19"/>
                    <a:pt x="22" y="20"/>
                    <a:pt x="23" y="21"/>
                  </a:cubicBezTo>
                  <a:cubicBezTo>
                    <a:pt x="25" y="22"/>
                    <a:pt x="26" y="23"/>
                    <a:pt x="28" y="24"/>
                  </a:cubicBezTo>
                  <a:cubicBezTo>
                    <a:pt x="31" y="27"/>
                    <a:pt x="34" y="30"/>
                    <a:pt x="37" y="33"/>
                  </a:cubicBezTo>
                  <a:cubicBezTo>
                    <a:pt x="39" y="35"/>
                    <a:pt x="42" y="37"/>
                    <a:pt x="44" y="39"/>
                  </a:cubicBezTo>
                  <a:cubicBezTo>
                    <a:pt x="47" y="41"/>
                    <a:pt x="49" y="44"/>
                    <a:pt x="52" y="46"/>
                  </a:cubicBezTo>
                  <a:cubicBezTo>
                    <a:pt x="53" y="47"/>
                    <a:pt x="54" y="48"/>
                    <a:pt x="56" y="50"/>
                  </a:cubicBezTo>
                  <a:cubicBezTo>
                    <a:pt x="57" y="50"/>
                    <a:pt x="57" y="51"/>
                    <a:pt x="58" y="52"/>
                  </a:cubicBezTo>
                  <a:cubicBezTo>
                    <a:pt x="60" y="54"/>
                    <a:pt x="61" y="55"/>
                    <a:pt x="63" y="57"/>
                  </a:cubicBezTo>
                  <a:cubicBezTo>
                    <a:pt x="65" y="59"/>
                    <a:pt x="66" y="60"/>
                    <a:pt x="68" y="62"/>
                  </a:cubicBezTo>
                  <a:cubicBezTo>
                    <a:pt x="68" y="62"/>
                    <a:pt x="68" y="62"/>
                    <a:pt x="69" y="62"/>
                  </a:cubicBezTo>
                  <a:cubicBezTo>
                    <a:pt x="69" y="62"/>
                    <a:pt x="69" y="62"/>
                    <a:pt x="69" y="62"/>
                  </a:cubicBezTo>
                  <a:cubicBezTo>
                    <a:pt x="69" y="62"/>
                    <a:pt x="69" y="62"/>
                    <a:pt x="69" y="62"/>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70" name="Freeform 229">
              <a:extLst>
                <a:ext uri="{FF2B5EF4-FFF2-40B4-BE49-F238E27FC236}">
                  <a16:creationId xmlns:a16="http://schemas.microsoft.com/office/drawing/2014/main" id="{50D2A111-08A7-425A-9CAB-81157DE4159A}"/>
                </a:ext>
              </a:extLst>
            </p:cNvPr>
            <p:cNvSpPr>
              <a:spLocks/>
            </p:cNvSpPr>
            <p:nvPr/>
          </p:nvSpPr>
          <p:spPr bwMode="auto">
            <a:xfrm>
              <a:off x="2528" y="866"/>
              <a:ext cx="84" cy="207"/>
            </a:xfrm>
            <a:custGeom>
              <a:avLst/>
              <a:gdLst>
                <a:gd name="T0" fmla="*/ 4 w 35"/>
                <a:gd name="T1" fmla="*/ 87 h 87"/>
                <a:gd name="T2" fmla="*/ 6 w 35"/>
                <a:gd name="T3" fmla="*/ 86 h 87"/>
                <a:gd name="T4" fmla="*/ 14 w 35"/>
                <a:gd name="T5" fmla="*/ 58 h 87"/>
                <a:gd name="T6" fmla="*/ 16 w 35"/>
                <a:gd name="T7" fmla="*/ 54 h 87"/>
                <a:gd name="T8" fmla="*/ 18 w 35"/>
                <a:gd name="T9" fmla="*/ 47 h 87"/>
                <a:gd name="T10" fmla="*/ 20 w 35"/>
                <a:gd name="T11" fmla="*/ 41 h 87"/>
                <a:gd name="T12" fmla="*/ 22 w 35"/>
                <a:gd name="T13" fmla="*/ 36 h 87"/>
                <a:gd name="T14" fmla="*/ 29 w 35"/>
                <a:gd name="T15" fmla="*/ 19 h 87"/>
                <a:gd name="T16" fmla="*/ 30 w 35"/>
                <a:gd name="T17" fmla="*/ 15 h 87"/>
                <a:gd name="T18" fmla="*/ 32 w 35"/>
                <a:gd name="T19" fmla="*/ 12 h 87"/>
                <a:gd name="T20" fmla="*/ 35 w 35"/>
                <a:gd name="T21" fmla="*/ 2 h 87"/>
                <a:gd name="T22" fmla="*/ 35 w 35"/>
                <a:gd name="T23" fmla="*/ 0 h 87"/>
                <a:gd name="T24" fmla="*/ 33 w 35"/>
                <a:gd name="T25" fmla="*/ 1 h 87"/>
                <a:gd name="T26" fmla="*/ 30 w 35"/>
                <a:gd name="T27" fmla="*/ 7 h 87"/>
                <a:gd name="T28" fmla="*/ 27 w 35"/>
                <a:gd name="T29" fmla="*/ 13 h 87"/>
                <a:gd name="T30" fmla="*/ 22 w 35"/>
                <a:gd name="T31" fmla="*/ 23 h 87"/>
                <a:gd name="T32" fmla="*/ 17 w 35"/>
                <a:gd name="T33" fmla="*/ 35 h 87"/>
                <a:gd name="T34" fmla="*/ 15 w 35"/>
                <a:gd name="T35" fmla="*/ 40 h 87"/>
                <a:gd name="T36" fmla="*/ 13 w 35"/>
                <a:gd name="T37" fmla="*/ 45 h 87"/>
                <a:gd name="T38" fmla="*/ 9 w 35"/>
                <a:gd name="T39" fmla="*/ 55 h 87"/>
                <a:gd name="T40" fmla="*/ 8 w 35"/>
                <a:gd name="T41" fmla="*/ 58 h 87"/>
                <a:gd name="T42" fmla="*/ 6 w 35"/>
                <a:gd name="T43" fmla="*/ 64 h 87"/>
                <a:gd name="T44" fmla="*/ 0 w 35"/>
                <a:gd name="T45" fmla="*/ 83 h 87"/>
                <a:gd name="T46" fmla="*/ 0 w 35"/>
                <a:gd name="T47" fmla="*/ 84 h 87"/>
                <a:gd name="T48" fmla="*/ 0 w 35"/>
                <a:gd name="T49" fmla="*/ 85 h 87"/>
                <a:gd name="T50" fmla="*/ 2 w 35"/>
                <a:gd name="T51" fmla="*/ 87 h 87"/>
                <a:gd name="T52" fmla="*/ 3 w 35"/>
                <a:gd name="T53" fmla="*/ 87 h 87"/>
                <a:gd name="T54" fmla="*/ 4 w 35"/>
                <a:gd name="T55" fmla="*/ 87 h 87"/>
                <a:gd name="T56" fmla="*/ 4 w 35"/>
                <a:gd name="T5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5" h="87">
                  <a:moveTo>
                    <a:pt x="4" y="87"/>
                  </a:moveTo>
                  <a:cubicBezTo>
                    <a:pt x="5" y="87"/>
                    <a:pt x="6" y="86"/>
                    <a:pt x="6" y="86"/>
                  </a:cubicBezTo>
                  <a:cubicBezTo>
                    <a:pt x="9" y="77"/>
                    <a:pt x="11" y="68"/>
                    <a:pt x="14" y="58"/>
                  </a:cubicBezTo>
                  <a:cubicBezTo>
                    <a:pt x="15" y="57"/>
                    <a:pt x="15" y="55"/>
                    <a:pt x="16" y="54"/>
                  </a:cubicBezTo>
                  <a:cubicBezTo>
                    <a:pt x="17" y="52"/>
                    <a:pt x="17" y="49"/>
                    <a:pt x="18" y="47"/>
                  </a:cubicBezTo>
                  <a:cubicBezTo>
                    <a:pt x="19" y="45"/>
                    <a:pt x="20" y="43"/>
                    <a:pt x="20" y="41"/>
                  </a:cubicBezTo>
                  <a:cubicBezTo>
                    <a:pt x="21" y="39"/>
                    <a:pt x="22" y="38"/>
                    <a:pt x="22" y="36"/>
                  </a:cubicBezTo>
                  <a:cubicBezTo>
                    <a:pt x="24" y="30"/>
                    <a:pt x="26" y="25"/>
                    <a:pt x="29" y="19"/>
                  </a:cubicBezTo>
                  <a:cubicBezTo>
                    <a:pt x="29" y="18"/>
                    <a:pt x="30" y="16"/>
                    <a:pt x="30" y="15"/>
                  </a:cubicBezTo>
                  <a:cubicBezTo>
                    <a:pt x="31" y="14"/>
                    <a:pt x="31" y="13"/>
                    <a:pt x="32" y="12"/>
                  </a:cubicBezTo>
                  <a:cubicBezTo>
                    <a:pt x="33" y="9"/>
                    <a:pt x="34" y="5"/>
                    <a:pt x="35" y="2"/>
                  </a:cubicBezTo>
                  <a:cubicBezTo>
                    <a:pt x="35" y="2"/>
                    <a:pt x="35" y="1"/>
                    <a:pt x="35" y="0"/>
                  </a:cubicBezTo>
                  <a:cubicBezTo>
                    <a:pt x="34" y="0"/>
                    <a:pt x="33" y="0"/>
                    <a:pt x="33" y="1"/>
                  </a:cubicBezTo>
                  <a:cubicBezTo>
                    <a:pt x="32" y="3"/>
                    <a:pt x="31" y="5"/>
                    <a:pt x="30" y="7"/>
                  </a:cubicBezTo>
                  <a:cubicBezTo>
                    <a:pt x="29" y="9"/>
                    <a:pt x="28" y="11"/>
                    <a:pt x="27" y="13"/>
                  </a:cubicBezTo>
                  <a:cubicBezTo>
                    <a:pt x="25" y="16"/>
                    <a:pt x="23" y="19"/>
                    <a:pt x="22" y="23"/>
                  </a:cubicBezTo>
                  <a:cubicBezTo>
                    <a:pt x="20" y="27"/>
                    <a:pt x="18" y="31"/>
                    <a:pt x="17" y="35"/>
                  </a:cubicBezTo>
                  <a:cubicBezTo>
                    <a:pt x="16" y="37"/>
                    <a:pt x="15" y="38"/>
                    <a:pt x="15" y="40"/>
                  </a:cubicBezTo>
                  <a:cubicBezTo>
                    <a:pt x="14" y="42"/>
                    <a:pt x="13" y="44"/>
                    <a:pt x="13" y="45"/>
                  </a:cubicBezTo>
                  <a:cubicBezTo>
                    <a:pt x="12" y="49"/>
                    <a:pt x="10" y="52"/>
                    <a:pt x="9" y="55"/>
                  </a:cubicBezTo>
                  <a:cubicBezTo>
                    <a:pt x="9" y="56"/>
                    <a:pt x="9" y="57"/>
                    <a:pt x="8" y="58"/>
                  </a:cubicBezTo>
                  <a:cubicBezTo>
                    <a:pt x="8" y="60"/>
                    <a:pt x="7" y="62"/>
                    <a:pt x="6" y="64"/>
                  </a:cubicBezTo>
                  <a:cubicBezTo>
                    <a:pt x="4" y="71"/>
                    <a:pt x="2" y="77"/>
                    <a:pt x="0" y="83"/>
                  </a:cubicBezTo>
                  <a:cubicBezTo>
                    <a:pt x="0" y="83"/>
                    <a:pt x="0" y="84"/>
                    <a:pt x="0" y="84"/>
                  </a:cubicBezTo>
                  <a:cubicBezTo>
                    <a:pt x="0" y="84"/>
                    <a:pt x="0" y="85"/>
                    <a:pt x="0" y="85"/>
                  </a:cubicBezTo>
                  <a:cubicBezTo>
                    <a:pt x="1" y="86"/>
                    <a:pt x="1" y="87"/>
                    <a:pt x="2" y="87"/>
                  </a:cubicBezTo>
                  <a:cubicBezTo>
                    <a:pt x="2" y="87"/>
                    <a:pt x="2" y="87"/>
                    <a:pt x="3" y="87"/>
                  </a:cubicBezTo>
                  <a:cubicBezTo>
                    <a:pt x="3" y="87"/>
                    <a:pt x="4" y="87"/>
                    <a:pt x="4" y="87"/>
                  </a:cubicBezTo>
                  <a:cubicBezTo>
                    <a:pt x="4" y="87"/>
                    <a:pt x="4" y="87"/>
                    <a:pt x="4" y="87"/>
                  </a:cubicBezTo>
                  <a:close/>
                </a:path>
              </a:pathLst>
            </a:custGeom>
            <a:solidFill>
              <a:srgbClr val="F19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 name="Picture Placeholder 9">
            <a:extLst>
              <a:ext uri="{FF2B5EF4-FFF2-40B4-BE49-F238E27FC236}">
                <a16:creationId xmlns:a16="http://schemas.microsoft.com/office/drawing/2014/main" id="{08DD7CE7-FBE1-4FF5-8F15-3A82611D71F0}"/>
              </a:ext>
            </a:extLst>
          </p:cNvPr>
          <p:cNvSpPr>
            <a:spLocks noGrp="1"/>
          </p:cNvSpPr>
          <p:nvPr>
            <p:ph type="pic" sz="quarter" idx="10"/>
          </p:nvPr>
        </p:nvSpPr>
        <p:spPr/>
        <p:txBody>
          <a:bodyPr/>
          <a:lstStyle/>
          <a:p>
            <a:endParaRPr lang="es-CO"/>
          </a:p>
        </p:txBody>
      </p:sp>
      <p:sp>
        <p:nvSpPr>
          <p:cNvPr id="26" name="Freeform 19">
            <a:extLst>
              <a:ext uri="{FF2B5EF4-FFF2-40B4-BE49-F238E27FC236}">
                <a16:creationId xmlns:a16="http://schemas.microsoft.com/office/drawing/2014/main" id="{126C1E7A-9FF4-4F17-B606-7BD515B8F20A}"/>
              </a:ext>
            </a:extLst>
          </p:cNvPr>
          <p:cNvSpPr>
            <a:spLocks/>
          </p:cNvSpPr>
          <p:nvPr/>
        </p:nvSpPr>
        <p:spPr bwMode="auto">
          <a:xfrm>
            <a:off x="6345190" y="4045806"/>
            <a:ext cx="1889124" cy="1878013"/>
          </a:xfrm>
          <a:custGeom>
            <a:avLst/>
            <a:gdLst>
              <a:gd name="T0" fmla="*/ 175 w 499"/>
              <a:gd name="T1" fmla="*/ 323 h 496"/>
              <a:gd name="T2" fmla="*/ 31 w 499"/>
              <a:gd name="T3" fmla="*/ 70 h 496"/>
              <a:gd name="T4" fmla="*/ 52 w 499"/>
              <a:gd name="T5" fmla="*/ 51 h 496"/>
              <a:gd name="T6" fmla="*/ 62 w 499"/>
              <a:gd name="T7" fmla="*/ 42 h 496"/>
              <a:gd name="T8" fmla="*/ 100 w 499"/>
              <a:gd name="T9" fmla="*/ 0 h 496"/>
              <a:gd name="T10" fmla="*/ 140 w 499"/>
              <a:gd name="T11" fmla="*/ 116 h 496"/>
              <a:gd name="T12" fmla="*/ 233 w 499"/>
              <a:gd name="T13" fmla="*/ 231 h 496"/>
              <a:gd name="T14" fmla="*/ 250 w 499"/>
              <a:gd name="T15" fmla="*/ 248 h 496"/>
              <a:gd name="T16" fmla="*/ 267 w 499"/>
              <a:gd name="T17" fmla="*/ 264 h 496"/>
              <a:gd name="T18" fmla="*/ 382 w 499"/>
              <a:gd name="T19" fmla="*/ 357 h 496"/>
              <a:gd name="T20" fmla="*/ 499 w 499"/>
              <a:gd name="T21" fmla="*/ 396 h 496"/>
              <a:gd name="T22" fmla="*/ 457 w 499"/>
              <a:gd name="T23" fmla="*/ 434 h 496"/>
              <a:gd name="T24" fmla="*/ 448 w 499"/>
              <a:gd name="T25" fmla="*/ 444 h 496"/>
              <a:gd name="T26" fmla="*/ 429 w 499"/>
              <a:gd name="T27" fmla="*/ 465 h 496"/>
              <a:gd name="T28" fmla="*/ 175 w 499"/>
              <a:gd name="T29" fmla="*/ 323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99" h="496">
                <a:moveTo>
                  <a:pt x="175" y="323"/>
                </a:moveTo>
                <a:cubicBezTo>
                  <a:pt x="83" y="231"/>
                  <a:pt x="0" y="110"/>
                  <a:pt x="31" y="70"/>
                </a:cubicBezTo>
                <a:cubicBezTo>
                  <a:pt x="36" y="64"/>
                  <a:pt x="42" y="59"/>
                  <a:pt x="52" y="51"/>
                </a:cubicBezTo>
                <a:cubicBezTo>
                  <a:pt x="55" y="48"/>
                  <a:pt x="58" y="46"/>
                  <a:pt x="62" y="42"/>
                </a:cubicBezTo>
                <a:cubicBezTo>
                  <a:pt x="78" y="30"/>
                  <a:pt x="89" y="11"/>
                  <a:pt x="100" y="0"/>
                </a:cubicBezTo>
                <a:cubicBezTo>
                  <a:pt x="80" y="20"/>
                  <a:pt x="126" y="95"/>
                  <a:pt x="140" y="116"/>
                </a:cubicBezTo>
                <a:cubicBezTo>
                  <a:pt x="166" y="158"/>
                  <a:pt x="199" y="196"/>
                  <a:pt x="233" y="231"/>
                </a:cubicBezTo>
                <a:cubicBezTo>
                  <a:pt x="239" y="237"/>
                  <a:pt x="245" y="242"/>
                  <a:pt x="250" y="248"/>
                </a:cubicBezTo>
                <a:cubicBezTo>
                  <a:pt x="256" y="253"/>
                  <a:pt x="261" y="259"/>
                  <a:pt x="267" y="264"/>
                </a:cubicBezTo>
                <a:cubicBezTo>
                  <a:pt x="302" y="299"/>
                  <a:pt x="341" y="331"/>
                  <a:pt x="382" y="357"/>
                </a:cubicBezTo>
                <a:cubicBezTo>
                  <a:pt x="404" y="370"/>
                  <a:pt x="479" y="416"/>
                  <a:pt x="499" y="396"/>
                </a:cubicBezTo>
                <a:cubicBezTo>
                  <a:pt x="488" y="407"/>
                  <a:pt x="469" y="418"/>
                  <a:pt x="457" y="434"/>
                </a:cubicBezTo>
                <a:cubicBezTo>
                  <a:pt x="454" y="438"/>
                  <a:pt x="451" y="441"/>
                  <a:pt x="448" y="444"/>
                </a:cubicBezTo>
                <a:cubicBezTo>
                  <a:pt x="440" y="454"/>
                  <a:pt x="435" y="460"/>
                  <a:pt x="429" y="465"/>
                </a:cubicBezTo>
                <a:cubicBezTo>
                  <a:pt x="390" y="496"/>
                  <a:pt x="268" y="415"/>
                  <a:pt x="175" y="323"/>
                </a:cubicBezTo>
                <a:close/>
              </a:path>
            </a:pathLst>
          </a:custGeom>
          <a:solidFill>
            <a:srgbClr val="E27B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28" name="Group 22">
            <a:extLst>
              <a:ext uri="{FF2B5EF4-FFF2-40B4-BE49-F238E27FC236}">
                <a16:creationId xmlns:a16="http://schemas.microsoft.com/office/drawing/2014/main" id="{417B72EB-71AC-4C82-A7D2-239686FF1641}"/>
              </a:ext>
            </a:extLst>
          </p:cNvPr>
          <p:cNvGrpSpPr>
            <a:grpSpLocks noChangeAspect="1"/>
          </p:cNvGrpSpPr>
          <p:nvPr/>
        </p:nvGrpSpPr>
        <p:grpSpPr bwMode="auto">
          <a:xfrm>
            <a:off x="9024792" y="4761195"/>
            <a:ext cx="2520950" cy="955675"/>
            <a:chOff x="5414" y="3119"/>
            <a:chExt cx="1588" cy="602"/>
          </a:xfrm>
        </p:grpSpPr>
        <p:sp>
          <p:nvSpPr>
            <p:cNvPr id="16385" name="Freeform 23">
              <a:extLst>
                <a:ext uri="{FF2B5EF4-FFF2-40B4-BE49-F238E27FC236}">
                  <a16:creationId xmlns:a16="http://schemas.microsoft.com/office/drawing/2014/main" id="{7CB507C4-5852-4B08-A02E-AF4043C346F5}"/>
                </a:ext>
              </a:extLst>
            </p:cNvPr>
            <p:cNvSpPr>
              <a:spLocks/>
            </p:cNvSpPr>
            <p:nvPr/>
          </p:nvSpPr>
          <p:spPr bwMode="auto">
            <a:xfrm>
              <a:off x="6143" y="3133"/>
              <a:ext cx="359" cy="511"/>
            </a:xfrm>
            <a:custGeom>
              <a:avLst/>
              <a:gdLst>
                <a:gd name="T0" fmla="*/ 89 w 151"/>
                <a:gd name="T1" fmla="*/ 213 h 213"/>
                <a:gd name="T2" fmla="*/ 31 w 151"/>
                <a:gd name="T3" fmla="*/ 150 h 213"/>
                <a:gd name="T4" fmla="*/ 0 w 151"/>
                <a:gd name="T5" fmla="*/ 71 h 213"/>
                <a:gd name="T6" fmla="*/ 74 w 151"/>
                <a:gd name="T7" fmla="*/ 13 h 213"/>
                <a:gd name="T8" fmla="*/ 89 w 151"/>
                <a:gd name="T9" fmla="*/ 45 h 213"/>
                <a:gd name="T10" fmla="*/ 151 w 151"/>
                <a:gd name="T11" fmla="*/ 198 h 213"/>
                <a:gd name="T12" fmla="*/ 89 w 151"/>
                <a:gd name="T13" fmla="*/ 213 h 213"/>
              </a:gdLst>
              <a:ahLst/>
              <a:cxnLst>
                <a:cxn ang="0">
                  <a:pos x="T0" y="T1"/>
                </a:cxn>
                <a:cxn ang="0">
                  <a:pos x="T2" y="T3"/>
                </a:cxn>
                <a:cxn ang="0">
                  <a:pos x="T4" y="T5"/>
                </a:cxn>
                <a:cxn ang="0">
                  <a:pos x="T6" y="T7"/>
                </a:cxn>
                <a:cxn ang="0">
                  <a:pos x="T8" y="T9"/>
                </a:cxn>
                <a:cxn ang="0">
                  <a:pos x="T10" y="T11"/>
                </a:cxn>
                <a:cxn ang="0">
                  <a:pos x="T12" y="T13"/>
                </a:cxn>
              </a:cxnLst>
              <a:rect l="0" t="0" r="r" b="b"/>
              <a:pathLst>
                <a:path w="151" h="213">
                  <a:moveTo>
                    <a:pt x="89" y="213"/>
                  </a:moveTo>
                  <a:cubicBezTo>
                    <a:pt x="58" y="211"/>
                    <a:pt x="39" y="174"/>
                    <a:pt x="31" y="150"/>
                  </a:cubicBezTo>
                  <a:cubicBezTo>
                    <a:pt x="21" y="116"/>
                    <a:pt x="26" y="76"/>
                    <a:pt x="0" y="71"/>
                  </a:cubicBezTo>
                  <a:cubicBezTo>
                    <a:pt x="0" y="71"/>
                    <a:pt x="45" y="0"/>
                    <a:pt x="74" y="13"/>
                  </a:cubicBezTo>
                  <a:cubicBezTo>
                    <a:pt x="74" y="13"/>
                    <a:pt x="86" y="23"/>
                    <a:pt x="89" y="45"/>
                  </a:cubicBezTo>
                  <a:cubicBezTo>
                    <a:pt x="100" y="120"/>
                    <a:pt x="116" y="188"/>
                    <a:pt x="151" y="198"/>
                  </a:cubicBezTo>
                  <a:cubicBezTo>
                    <a:pt x="151" y="198"/>
                    <a:pt x="120" y="212"/>
                    <a:pt x="89" y="213"/>
                  </a:cubicBezTo>
                  <a:close/>
                </a:path>
              </a:pathLst>
            </a:custGeom>
            <a:solidFill>
              <a:srgbClr val="CA5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7" name="Freeform 24">
              <a:extLst>
                <a:ext uri="{FF2B5EF4-FFF2-40B4-BE49-F238E27FC236}">
                  <a16:creationId xmlns:a16="http://schemas.microsoft.com/office/drawing/2014/main" id="{C4CDE272-3088-42ED-8FBD-E2E6C8698F01}"/>
                </a:ext>
              </a:extLst>
            </p:cNvPr>
            <p:cNvSpPr>
              <a:spLocks/>
            </p:cNvSpPr>
            <p:nvPr/>
          </p:nvSpPr>
          <p:spPr bwMode="auto">
            <a:xfrm>
              <a:off x="5414" y="3217"/>
              <a:ext cx="395" cy="494"/>
            </a:xfrm>
            <a:custGeom>
              <a:avLst/>
              <a:gdLst>
                <a:gd name="T0" fmla="*/ 110 w 166"/>
                <a:gd name="T1" fmla="*/ 204 h 206"/>
                <a:gd name="T2" fmla="*/ 51 w 166"/>
                <a:gd name="T3" fmla="*/ 165 h 206"/>
                <a:gd name="T4" fmla="*/ 0 w 166"/>
                <a:gd name="T5" fmla="*/ 22 h 206"/>
                <a:gd name="T6" fmla="*/ 76 w 166"/>
                <a:gd name="T7" fmla="*/ 0 h 206"/>
                <a:gd name="T8" fmla="*/ 98 w 166"/>
                <a:gd name="T9" fmla="*/ 72 h 206"/>
                <a:gd name="T10" fmla="*/ 166 w 166"/>
                <a:gd name="T11" fmla="*/ 183 h 206"/>
                <a:gd name="T12" fmla="*/ 110 w 166"/>
                <a:gd name="T13" fmla="*/ 204 h 206"/>
              </a:gdLst>
              <a:ahLst/>
              <a:cxnLst>
                <a:cxn ang="0">
                  <a:pos x="T0" y="T1"/>
                </a:cxn>
                <a:cxn ang="0">
                  <a:pos x="T2" y="T3"/>
                </a:cxn>
                <a:cxn ang="0">
                  <a:pos x="T4" y="T5"/>
                </a:cxn>
                <a:cxn ang="0">
                  <a:pos x="T6" y="T7"/>
                </a:cxn>
                <a:cxn ang="0">
                  <a:pos x="T8" y="T9"/>
                </a:cxn>
                <a:cxn ang="0">
                  <a:pos x="T10" y="T11"/>
                </a:cxn>
                <a:cxn ang="0">
                  <a:pos x="T12" y="T13"/>
                </a:cxn>
              </a:cxnLst>
              <a:rect l="0" t="0" r="r" b="b"/>
              <a:pathLst>
                <a:path w="166" h="206">
                  <a:moveTo>
                    <a:pt x="110" y="204"/>
                  </a:moveTo>
                  <a:cubicBezTo>
                    <a:pt x="91" y="202"/>
                    <a:pt x="68" y="196"/>
                    <a:pt x="51" y="165"/>
                  </a:cubicBezTo>
                  <a:cubicBezTo>
                    <a:pt x="31" y="130"/>
                    <a:pt x="12" y="61"/>
                    <a:pt x="0" y="22"/>
                  </a:cubicBezTo>
                  <a:cubicBezTo>
                    <a:pt x="76" y="0"/>
                    <a:pt x="76" y="0"/>
                    <a:pt x="76" y="0"/>
                  </a:cubicBezTo>
                  <a:cubicBezTo>
                    <a:pt x="76" y="0"/>
                    <a:pt x="93" y="51"/>
                    <a:pt x="98" y="72"/>
                  </a:cubicBezTo>
                  <a:cubicBezTo>
                    <a:pt x="103" y="92"/>
                    <a:pt x="127" y="177"/>
                    <a:pt x="166" y="183"/>
                  </a:cubicBezTo>
                  <a:cubicBezTo>
                    <a:pt x="166" y="183"/>
                    <a:pt x="135" y="206"/>
                    <a:pt x="110" y="204"/>
                  </a:cubicBezTo>
                  <a:close/>
                </a:path>
              </a:pathLst>
            </a:custGeom>
            <a:solidFill>
              <a:srgbClr val="CA5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8" name="Freeform 25">
              <a:extLst>
                <a:ext uri="{FF2B5EF4-FFF2-40B4-BE49-F238E27FC236}">
                  <a16:creationId xmlns:a16="http://schemas.microsoft.com/office/drawing/2014/main" id="{D6C7ACBE-ACF9-48A6-89A7-B5E79B9410CD}"/>
                </a:ext>
              </a:extLst>
            </p:cNvPr>
            <p:cNvSpPr>
              <a:spLocks/>
            </p:cNvSpPr>
            <p:nvPr/>
          </p:nvSpPr>
          <p:spPr bwMode="auto">
            <a:xfrm>
              <a:off x="6355" y="3119"/>
              <a:ext cx="647" cy="544"/>
            </a:xfrm>
            <a:custGeom>
              <a:avLst/>
              <a:gdLst>
                <a:gd name="T0" fmla="*/ 272 w 272"/>
                <a:gd name="T1" fmla="*/ 10 h 227"/>
                <a:gd name="T2" fmla="*/ 209 w 272"/>
                <a:gd name="T3" fmla="*/ 1 h 227"/>
                <a:gd name="T4" fmla="*/ 153 w 272"/>
                <a:gd name="T5" fmla="*/ 42 h 227"/>
                <a:gd name="T6" fmla="*/ 111 w 272"/>
                <a:gd name="T7" fmla="*/ 111 h 227"/>
                <a:gd name="T8" fmla="*/ 0 w 272"/>
                <a:gd name="T9" fmla="*/ 219 h 227"/>
                <a:gd name="T10" fmla="*/ 96 w 272"/>
                <a:gd name="T11" fmla="*/ 227 h 227"/>
                <a:gd name="T12" fmla="*/ 185 w 272"/>
                <a:gd name="T13" fmla="*/ 155 h 227"/>
                <a:gd name="T14" fmla="*/ 272 w 272"/>
                <a:gd name="T15" fmla="*/ 10 h 2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227">
                  <a:moveTo>
                    <a:pt x="272" y="10"/>
                  </a:moveTo>
                  <a:cubicBezTo>
                    <a:pt x="265" y="5"/>
                    <a:pt x="266" y="1"/>
                    <a:pt x="209" y="1"/>
                  </a:cubicBezTo>
                  <a:cubicBezTo>
                    <a:pt x="183" y="0"/>
                    <a:pt x="159" y="32"/>
                    <a:pt x="153" y="42"/>
                  </a:cubicBezTo>
                  <a:cubicBezTo>
                    <a:pt x="148" y="49"/>
                    <a:pt x="129" y="78"/>
                    <a:pt x="111" y="111"/>
                  </a:cubicBezTo>
                  <a:cubicBezTo>
                    <a:pt x="86" y="156"/>
                    <a:pt x="62" y="206"/>
                    <a:pt x="0" y="219"/>
                  </a:cubicBezTo>
                  <a:cubicBezTo>
                    <a:pt x="96" y="227"/>
                    <a:pt x="96" y="227"/>
                    <a:pt x="96" y="227"/>
                  </a:cubicBezTo>
                  <a:cubicBezTo>
                    <a:pt x="96" y="227"/>
                    <a:pt x="143" y="221"/>
                    <a:pt x="185" y="155"/>
                  </a:cubicBezTo>
                  <a:cubicBezTo>
                    <a:pt x="226" y="90"/>
                    <a:pt x="259" y="32"/>
                    <a:pt x="272" y="10"/>
                  </a:cubicBezTo>
                  <a:close/>
                </a:path>
              </a:pathLst>
            </a:custGeom>
            <a:solidFill>
              <a:srgbClr val="E27B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9" name="Freeform 26">
              <a:extLst>
                <a:ext uri="{FF2B5EF4-FFF2-40B4-BE49-F238E27FC236}">
                  <a16:creationId xmlns:a16="http://schemas.microsoft.com/office/drawing/2014/main" id="{8329A2C0-E5DC-4887-893C-C97DAEA9F47F}"/>
                </a:ext>
              </a:extLst>
            </p:cNvPr>
            <p:cNvSpPr>
              <a:spLocks/>
            </p:cNvSpPr>
            <p:nvPr/>
          </p:nvSpPr>
          <p:spPr bwMode="auto">
            <a:xfrm>
              <a:off x="5657" y="3133"/>
              <a:ext cx="662" cy="588"/>
            </a:xfrm>
            <a:custGeom>
              <a:avLst/>
              <a:gdLst>
                <a:gd name="T0" fmla="*/ 278 w 278"/>
                <a:gd name="T1" fmla="*/ 14 h 245"/>
                <a:gd name="T2" fmla="*/ 249 w 278"/>
                <a:gd name="T3" fmla="*/ 6 h 245"/>
                <a:gd name="T4" fmla="*/ 191 w 278"/>
                <a:gd name="T5" fmla="*/ 2 h 245"/>
                <a:gd name="T6" fmla="*/ 156 w 278"/>
                <a:gd name="T7" fmla="*/ 37 h 245"/>
                <a:gd name="T8" fmla="*/ 0 w 278"/>
                <a:gd name="T9" fmla="*/ 238 h 245"/>
                <a:gd name="T10" fmla="*/ 91 w 278"/>
                <a:gd name="T11" fmla="*/ 245 h 245"/>
                <a:gd name="T12" fmla="*/ 202 w 278"/>
                <a:gd name="T13" fmla="*/ 132 h 245"/>
                <a:gd name="T14" fmla="*/ 278 w 278"/>
                <a:gd name="T15" fmla="*/ 14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8" h="245">
                  <a:moveTo>
                    <a:pt x="278" y="14"/>
                  </a:moveTo>
                  <a:cubicBezTo>
                    <a:pt x="271" y="8"/>
                    <a:pt x="268" y="8"/>
                    <a:pt x="249" y="6"/>
                  </a:cubicBezTo>
                  <a:cubicBezTo>
                    <a:pt x="230" y="5"/>
                    <a:pt x="199" y="2"/>
                    <a:pt x="191" y="2"/>
                  </a:cubicBezTo>
                  <a:cubicBezTo>
                    <a:pt x="183" y="1"/>
                    <a:pt x="179" y="0"/>
                    <a:pt x="156" y="37"/>
                  </a:cubicBezTo>
                  <a:cubicBezTo>
                    <a:pt x="133" y="75"/>
                    <a:pt x="57" y="234"/>
                    <a:pt x="0" y="238"/>
                  </a:cubicBezTo>
                  <a:cubicBezTo>
                    <a:pt x="91" y="245"/>
                    <a:pt x="91" y="245"/>
                    <a:pt x="91" y="245"/>
                  </a:cubicBezTo>
                  <a:cubicBezTo>
                    <a:pt x="91" y="245"/>
                    <a:pt x="146" y="239"/>
                    <a:pt x="202" y="132"/>
                  </a:cubicBezTo>
                  <a:cubicBezTo>
                    <a:pt x="224" y="91"/>
                    <a:pt x="256" y="9"/>
                    <a:pt x="278" y="14"/>
                  </a:cubicBezTo>
                  <a:close/>
                </a:path>
              </a:pathLst>
            </a:custGeom>
            <a:solidFill>
              <a:srgbClr val="E27B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393" name="Group 29">
            <a:extLst>
              <a:ext uri="{FF2B5EF4-FFF2-40B4-BE49-F238E27FC236}">
                <a16:creationId xmlns:a16="http://schemas.microsoft.com/office/drawing/2014/main" id="{F4094C31-4AE6-4276-9307-A8516E7E49A8}"/>
              </a:ext>
            </a:extLst>
          </p:cNvPr>
          <p:cNvGrpSpPr>
            <a:grpSpLocks noChangeAspect="1"/>
          </p:cNvGrpSpPr>
          <p:nvPr/>
        </p:nvGrpSpPr>
        <p:grpSpPr bwMode="auto">
          <a:xfrm rot="13167625">
            <a:off x="8987687" y="298786"/>
            <a:ext cx="3613453" cy="1868839"/>
            <a:chOff x="-8" y="-1"/>
            <a:chExt cx="2036" cy="1053"/>
          </a:xfrm>
        </p:grpSpPr>
        <p:sp>
          <p:nvSpPr>
            <p:cNvPr id="16395" name="Freeform 30">
              <a:extLst>
                <a:ext uri="{FF2B5EF4-FFF2-40B4-BE49-F238E27FC236}">
                  <a16:creationId xmlns:a16="http://schemas.microsoft.com/office/drawing/2014/main" id="{20C01D58-8084-4F88-BFA7-6AE7D258F797}"/>
                </a:ext>
              </a:extLst>
            </p:cNvPr>
            <p:cNvSpPr>
              <a:spLocks/>
            </p:cNvSpPr>
            <p:nvPr/>
          </p:nvSpPr>
          <p:spPr bwMode="auto">
            <a:xfrm>
              <a:off x="434" y="8"/>
              <a:ext cx="559" cy="695"/>
            </a:xfrm>
            <a:custGeom>
              <a:avLst/>
              <a:gdLst>
                <a:gd name="T0" fmla="*/ 168 w 235"/>
                <a:gd name="T1" fmla="*/ 142 h 291"/>
                <a:gd name="T2" fmla="*/ 158 w 235"/>
                <a:gd name="T3" fmla="*/ 160 h 291"/>
                <a:gd name="T4" fmla="*/ 112 w 235"/>
                <a:gd name="T5" fmla="*/ 86 h 291"/>
                <a:gd name="T6" fmla="*/ 103 w 235"/>
                <a:gd name="T7" fmla="*/ 108 h 291"/>
                <a:gd name="T8" fmla="*/ 65 w 235"/>
                <a:gd name="T9" fmla="*/ 28 h 291"/>
                <a:gd name="T10" fmla="*/ 61 w 235"/>
                <a:gd name="T11" fmla="*/ 70 h 291"/>
                <a:gd name="T12" fmla="*/ 21 w 235"/>
                <a:gd name="T13" fmla="*/ 0 h 291"/>
                <a:gd name="T14" fmla="*/ 32 w 235"/>
                <a:gd name="T15" fmla="*/ 82 h 291"/>
                <a:gd name="T16" fmla="*/ 0 w 235"/>
                <a:gd name="T17" fmla="*/ 51 h 291"/>
                <a:gd name="T18" fmla="*/ 44 w 235"/>
                <a:gd name="T19" fmla="*/ 145 h 291"/>
                <a:gd name="T20" fmla="*/ 19 w 235"/>
                <a:gd name="T21" fmla="*/ 140 h 291"/>
                <a:gd name="T22" fmla="*/ 90 w 235"/>
                <a:gd name="T23" fmla="*/ 223 h 291"/>
                <a:gd name="T24" fmla="*/ 69 w 235"/>
                <a:gd name="T25" fmla="*/ 231 h 291"/>
                <a:gd name="T26" fmla="*/ 181 w 235"/>
                <a:gd name="T27" fmla="*/ 287 h 291"/>
                <a:gd name="T28" fmla="*/ 228 w 235"/>
                <a:gd name="T29" fmla="*/ 273 h 291"/>
                <a:gd name="T30" fmla="*/ 221 w 235"/>
                <a:gd name="T31" fmla="*/ 227 h 291"/>
                <a:gd name="T32" fmla="*/ 168 w 235"/>
                <a:gd name="T33" fmla="*/ 142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5" h="291">
                  <a:moveTo>
                    <a:pt x="168" y="142"/>
                  </a:moveTo>
                  <a:cubicBezTo>
                    <a:pt x="168" y="142"/>
                    <a:pt x="159" y="149"/>
                    <a:pt x="158" y="160"/>
                  </a:cubicBezTo>
                  <a:cubicBezTo>
                    <a:pt x="144" y="135"/>
                    <a:pt x="128" y="110"/>
                    <a:pt x="112" y="86"/>
                  </a:cubicBezTo>
                  <a:cubicBezTo>
                    <a:pt x="112" y="86"/>
                    <a:pt x="104" y="95"/>
                    <a:pt x="103" y="108"/>
                  </a:cubicBezTo>
                  <a:cubicBezTo>
                    <a:pt x="91" y="81"/>
                    <a:pt x="77" y="55"/>
                    <a:pt x="65" y="28"/>
                  </a:cubicBezTo>
                  <a:cubicBezTo>
                    <a:pt x="65" y="28"/>
                    <a:pt x="58" y="46"/>
                    <a:pt x="61" y="70"/>
                  </a:cubicBezTo>
                  <a:cubicBezTo>
                    <a:pt x="48" y="46"/>
                    <a:pt x="35" y="23"/>
                    <a:pt x="21" y="0"/>
                  </a:cubicBezTo>
                  <a:cubicBezTo>
                    <a:pt x="19" y="29"/>
                    <a:pt x="25" y="55"/>
                    <a:pt x="32" y="82"/>
                  </a:cubicBezTo>
                  <a:cubicBezTo>
                    <a:pt x="16" y="63"/>
                    <a:pt x="0" y="51"/>
                    <a:pt x="0" y="51"/>
                  </a:cubicBezTo>
                  <a:cubicBezTo>
                    <a:pt x="8" y="85"/>
                    <a:pt x="23" y="117"/>
                    <a:pt x="44" y="145"/>
                  </a:cubicBezTo>
                  <a:cubicBezTo>
                    <a:pt x="31" y="138"/>
                    <a:pt x="19" y="140"/>
                    <a:pt x="19" y="140"/>
                  </a:cubicBezTo>
                  <a:cubicBezTo>
                    <a:pt x="36" y="172"/>
                    <a:pt x="60" y="202"/>
                    <a:pt x="90" y="223"/>
                  </a:cubicBezTo>
                  <a:cubicBezTo>
                    <a:pt x="78" y="223"/>
                    <a:pt x="69" y="231"/>
                    <a:pt x="69" y="231"/>
                  </a:cubicBezTo>
                  <a:cubicBezTo>
                    <a:pt x="101" y="258"/>
                    <a:pt x="140" y="282"/>
                    <a:pt x="181" y="287"/>
                  </a:cubicBezTo>
                  <a:cubicBezTo>
                    <a:pt x="215" y="291"/>
                    <a:pt x="226" y="283"/>
                    <a:pt x="228" y="273"/>
                  </a:cubicBezTo>
                  <a:cubicBezTo>
                    <a:pt x="235" y="267"/>
                    <a:pt x="234" y="254"/>
                    <a:pt x="221" y="227"/>
                  </a:cubicBezTo>
                  <a:cubicBezTo>
                    <a:pt x="206" y="198"/>
                    <a:pt x="185" y="170"/>
                    <a:pt x="168" y="14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6" name="Freeform 31">
              <a:extLst>
                <a:ext uri="{FF2B5EF4-FFF2-40B4-BE49-F238E27FC236}">
                  <a16:creationId xmlns:a16="http://schemas.microsoft.com/office/drawing/2014/main" id="{FFB16364-9B54-4C53-AF04-20907BFB88BD}"/>
                </a:ext>
              </a:extLst>
            </p:cNvPr>
            <p:cNvSpPr>
              <a:spLocks noEditPoints="1"/>
            </p:cNvSpPr>
            <p:nvPr/>
          </p:nvSpPr>
          <p:spPr bwMode="auto">
            <a:xfrm>
              <a:off x="501" y="68"/>
              <a:ext cx="278" cy="518"/>
            </a:xfrm>
            <a:custGeom>
              <a:avLst/>
              <a:gdLst>
                <a:gd name="T0" fmla="*/ 88 w 117"/>
                <a:gd name="T1" fmla="*/ 207 h 217"/>
                <a:gd name="T2" fmla="*/ 101 w 117"/>
                <a:gd name="T3" fmla="*/ 217 h 217"/>
                <a:gd name="T4" fmla="*/ 103 w 117"/>
                <a:gd name="T5" fmla="*/ 216 h 217"/>
                <a:gd name="T6" fmla="*/ 94 w 117"/>
                <a:gd name="T7" fmla="*/ 208 h 217"/>
                <a:gd name="T8" fmla="*/ 88 w 117"/>
                <a:gd name="T9" fmla="*/ 207 h 217"/>
                <a:gd name="T10" fmla="*/ 83 w 117"/>
                <a:gd name="T11" fmla="*/ 198 h 217"/>
                <a:gd name="T12" fmla="*/ 79 w 117"/>
                <a:gd name="T13" fmla="*/ 200 h 217"/>
                <a:gd name="T14" fmla="*/ 84 w 117"/>
                <a:gd name="T15" fmla="*/ 204 h 217"/>
                <a:gd name="T16" fmla="*/ 90 w 117"/>
                <a:gd name="T17" fmla="*/ 205 h 217"/>
                <a:gd name="T18" fmla="*/ 83 w 117"/>
                <a:gd name="T19" fmla="*/ 198 h 217"/>
                <a:gd name="T20" fmla="*/ 36 w 117"/>
                <a:gd name="T21" fmla="*/ 103 h 217"/>
                <a:gd name="T22" fmla="*/ 32 w 117"/>
                <a:gd name="T23" fmla="*/ 117 h 217"/>
                <a:gd name="T24" fmla="*/ 48 w 117"/>
                <a:gd name="T25" fmla="*/ 137 h 217"/>
                <a:gd name="T26" fmla="*/ 31 w 117"/>
                <a:gd name="T27" fmla="*/ 131 h 217"/>
                <a:gd name="T28" fmla="*/ 31 w 117"/>
                <a:gd name="T29" fmla="*/ 131 h 217"/>
                <a:gd name="T30" fmla="*/ 49 w 117"/>
                <a:gd name="T31" fmla="*/ 156 h 217"/>
                <a:gd name="T32" fmla="*/ 62 w 117"/>
                <a:gd name="T33" fmla="*/ 154 h 217"/>
                <a:gd name="T34" fmla="*/ 57 w 117"/>
                <a:gd name="T35" fmla="*/ 150 h 217"/>
                <a:gd name="T36" fmla="*/ 62 w 117"/>
                <a:gd name="T37" fmla="*/ 154 h 217"/>
                <a:gd name="T38" fmla="*/ 80 w 117"/>
                <a:gd name="T39" fmla="*/ 152 h 217"/>
                <a:gd name="T40" fmla="*/ 63 w 117"/>
                <a:gd name="T41" fmla="*/ 130 h 217"/>
                <a:gd name="T42" fmla="*/ 62 w 117"/>
                <a:gd name="T43" fmla="*/ 129 h 217"/>
                <a:gd name="T44" fmla="*/ 36 w 117"/>
                <a:gd name="T45" fmla="*/ 103 h 217"/>
                <a:gd name="T46" fmla="*/ 0 w 117"/>
                <a:gd name="T47" fmla="*/ 0 h 217"/>
                <a:gd name="T48" fmla="*/ 29 w 117"/>
                <a:gd name="T49" fmla="*/ 89 h 217"/>
                <a:gd name="T50" fmla="*/ 4 w 117"/>
                <a:gd name="T51" fmla="*/ 63 h 217"/>
                <a:gd name="T52" fmla="*/ 19 w 117"/>
                <a:gd name="T53" fmla="*/ 95 h 217"/>
                <a:gd name="T54" fmla="*/ 28 w 117"/>
                <a:gd name="T55" fmla="*/ 94 h 217"/>
                <a:gd name="T56" fmla="*/ 21 w 117"/>
                <a:gd name="T57" fmla="*/ 85 h 217"/>
                <a:gd name="T58" fmla="*/ 17 w 117"/>
                <a:gd name="T59" fmla="*/ 80 h 217"/>
                <a:gd name="T60" fmla="*/ 21 w 117"/>
                <a:gd name="T61" fmla="*/ 85 h 217"/>
                <a:gd name="T62" fmla="*/ 28 w 117"/>
                <a:gd name="T63" fmla="*/ 94 h 217"/>
                <a:gd name="T64" fmla="*/ 38 w 117"/>
                <a:gd name="T65" fmla="*/ 93 h 217"/>
                <a:gd name="T66" fmla="*/ 36 w 117"/>
                <a:gd name="T67" fmla="*/ 102 h 217"/>
                <a:gd name="T68" fmla="*/ 57 w 117"/>
                <a:gd name="T69" fmla="*/ 121 h 217"/>
                <a:gd name="T70" fmla="*/ 1 w 117"/>
                <a:gd name="T71" fmla="*/ 4 h 217"/>
                <a:gd name="T72" fmla="*/ 71 w 117"/>
                <a:gd name="T73" fmla="*/ 135 h 217"/>
                <a:gd name="T74" fmla="*/ 53 w 117"/>
                <a:gd name="T75" fmla="*/ 93 h 217"/>
                <a:gd name="T76" fmla="*/ 47 w 117"/>
                <a:gd name="T77" fmla="*/ 78 h 217"/>
                <a:gd name="T78" fmla="*/ 53 w 117"/>
                <a:gd name="T79" fmla="*/ 93 h 217"/>
                <a:gd name="T80" fmla="*/ 77 w 117"/>
                <a:gd name="T81" fmla="*/ 143 h 217"/>
                <a:gd name="T82" fmla="*/ 84 w 117"/>
                <a:gd name="T83" fmla="*/ 151 h 217"/>
                <a:gd name="T84" fmla="*/ 99 w 117"/>
                <a:gd name="T85" fmla="*/ 151 h 217"/>
                <a:gd name="T86" fmla="*/ 88 w 117"/>
                <a:gd name="T87" fmla="*/ 127 h 217"/>
                <a:gd name="T88" fmla="*/ 100 w 117"/>
                <a:gd name="T89" fmla="*/ 151 h 217"/>
                <a:gd name="T90" fmla="*/ 103 w 117"/>
                <a:gd name="T91" fmla="*/ 151 h 217"/>
                <a:gd name="T92" fmla="*/ 117 w 117"/>
                <a:gd name="T93" fmla="*/ 151 h 217"/>
                <a:gd name="T94" fmla="*/ 78 w 117"/>
                <a:gd name="T95" fmla="*/ 100 h 217"/>
                <a:gd name="T96" fmla="*/ 77 w 117"/>
                <a:gd name="T97" fmla="*/ 116 h 217"/>
                <a:gd name="T98" fmla="*/ 37 w 117"/>
                <a:gd name="T99" fmla="*/ 48 h 217"/>
                <a:gd name="T100" fmla="*/ 43 w 117"/>
                <a:gd name="T101" fmla="*/ 81 h 217"/>
                <a:gd name="T102" fmla="*/ 0 w 117"/>
                <a:gd name="T103"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7" h="217">
                  <a:moveTo>
                    <a:pt x="88" y="207"/>
                  </a:moveTo>
                  <a:cubicBezTo>
                    <a:pt x="92" y="210"/>
                    <a:pt x="96" y="214"/>
                    <a:pt x="101" y="217"/>
                  </a:cubicBezTo>
                  <a:cubicBezTo>
                    <a:pt x="102" y="217"/>
                    <a:pt x="102" y="216"/>
                    <a:pt x="103" y="216"/>
                  </a:cubicBezTo>
                  <a:cubicBezTo>
                    <a:pt x="100" y="214"/>
                    <a:pt x="97" y="211"/>
                    <a:pt x="94" y="208"/>
                  </a:cubicBezTo>
                  <a:cubicBezTo>
                    <a:pt x="92" y="208"/>
                    <a:pt x="90" y="207"/>
                    <a:pt x="88" y="207"/>
                  </a:cubicBezTo>
                  <a:moveTo>
                    <a:pt x="83" y="198"/>
                  </a:moveTo>
                  <a:cubicBezTo>
                    <a:pt x="80" y="199"/>
                    <a:pt x="79" y="200"/>
                    <a:pt x="79" y="200"/>
                  </a:cubicBezTo>
                  <a:cubicBezTo>
                    <a:pt x="81" y="201"/>
                    <a:pt x="82" y="203"/>
                    <a:pt x="84" y="204"/>
                  </a:cubicBezTo>
                  <a:cubicBezTo>
                    <a:pt x="86" y="204"/>
                    <a:pt x="88" y="205"/>
                    <a:pt x="90" y="205"/>
                  </a:cubicBezTo>
                  <a:cubicBezTo>
                    <a:pt x="88" y="203"/>
                    <a:pt x="85" y="200"/>
                    <a:pt x="83" y="198"/>
                  </a:cubicBezTo>
                  <a:moveTo>
                    <a:pt x="36" y="103"/>
                  </a:moveTo>
                  <a:cubicBezTo>
                    <a:pt x="35" y="107"/>
                    <a:pt x="34" y="112"/>
                    <a:pt x="32" y="117"/>
                  </a:cubicBezTo>
                  <a:cubicBezTo>
                    <a:pt x="37" y="124"/>
                    <a:pt x="42" y="131"/>
                    <a:pt x="48" y="137"/>
                  </a:cubicBezTo>
                  <a:cubicBezTo>
                    <a:pt x="38" y="131"/>
                    <a:pt x="31" y="131"/>
                    <a:pt x="31" y="131"/>
                  </a:cubicBezTo>
                  <a:cubicBezTo>
                    <a:pt x="31" y="131"/>
                    <a:pt x="31" y="131"/>
                    <a:pt x="31" y="131"/>
                  </a:cubicBezTo>
                  <a:cubicBezTo>
                    <a:pt x="37" y="140"/>
                    <a:pt x="43" y="148"/>
                    <a:pt x="49" y="156"/>
                  </a:cubicBezTo>
                  <a:cubicBezTo>
                    <a:pt x="50" y="156"/>
                    <a:pt x="54" y="155"/>
                    <a:pt x="62" y="154"/>
                  </a:cubicBezTo>
                  <a:cubicBezTo>
                    <a:pt x="60" y="153"/>
                    <a:pt x="58" y="152"/>
                    <a:pt x="57" y="150"/>
                  </a:cubicBezTo>
                  <a:cubicBezTo>
                    <a:pt x="57" y="150"/>
                    <a:pt x="59" y="152"/>
                    <a:pt x="62" y="154"/>
                  </a:cubicBezTo>
                  <a:cubicBezTo>
                    <a:pt x="67" y="153"/>
                    <a:pt x="73" y="152"/>
                    <a:pt x="80" y="152"/>
                  </a:cubicBezTo>
                  <a:cubicBezTo>
                    <a:pt x="74" y="145"/>
                    <a:pt x="68" y="137"/>
                    <a:pt x="63" y="130"/>
                  </a:cubicBezTo>
                  <a:cubicBezTo>
                    <a:pt x="62" y="129"/>
                    <a:pt x="62" y="129"/>
                    <a:pt x="62" y="129"/>
                  </a:cubicBezTo>
                  <a:cubicBezTo>
                    <a:pt x="53" y="121"/>
                    <a:pt x="44" y="112"/>
                    <a:pt x="36" y="103"/>
                  </a:cubicBezTo>
                  <a:moveTo>
                    <a:pt x="0" y="0"/>
                  </a:moveTo>
                  <a:cubicBezTo>
                    <a:pt x="5" y="31"/>
                    <a:pt x="15" y="61"/>
                    <a:pt x="29" y="89"/>
                  </a:cubicBezTo>
                  <a:cubicBezTo>
                    <a:pt x="16" y="73"/>
                    <a:pt x="4" y="63"/>
                    <a:pt x="4" y="63"/>
                  </a:cubicBezTo>
                  <a:cubicBezTo>
                    <a:pt x="9" y="74"/>
                    <a:pt x="14" y="85"/>
                    <a:pt x="19" y="95"/>
                  </a:cubicBezTo>
                  <a:cubicBezTo>
                    <a:pt x="23" y="95"/>
                    <a:pt x="26" y="94"/>
                    <a:pt x="28" y="94"/>
                  </a:cubicBezTo>
                  <a:cubicBezTo>
                    <a:pt x="26" y="91"/>
                    <a:pt x="23" y="88"/>
                    <a:pt x="21" y="85"/>
                  </a:cubicBezTo>
                  <a:cubicBezTo>
                    <a:pt x="20" y="83"/>
                    <a:pt x="18" y="81"/>
                    <a:pt x="17" y="80"/>
                  </a:cubicBezTo>
                  <a:cubicBezTo>
                    <a:pt x="18" y="81"/>
                    <a:pt x="20" y="83"/>
                    <a:pt x="21" y="85"/>
                  </a:cubicBezTo>
                  <a:cubicBezTo>
                    <a:pt x="23" y="88"/>
                    <a:pt x="26" y="91"/>
                    <a:pt x="28" y="94"/>
                  </a:cubicBezTo>
                  <a:cubicBezTo>
                    <a:pt x="34" y="93"/>
                    <a:pt x="38" y="93"/>
                    <a:pt x="38" y="93"/>
                  </a:cubicBezTo>
                  <a:cubicBezTo>
                    <a:pt x="38" y="93"/>
                    <a:pt x="37" y="96"/>
                    <a:pt x="36" y="102"/>
                  </a:cubicBezTo>
                  <a:cubicBezTo>
                    <a:pt x="42" y="109"/>
                    <a:pt x="49" y="115"/>
                    <a:pt x="57" y="121"/>
                  </a:cubicBezTo>
                  <a:cubicBezTo>
                    <a:pt x="33" y="84"/>
                    <a:pt x="13" y="46"/>
                    <a:pt x="1" y="4"/>
                  </a:cubicBezTo>
                  <a:cubicBezTo>
                    <a:pt x="16" y="52"/>
                    <a:pt x="41" y="94"/>
                    <a:pt x="71" y="135"/>
                  </a:cubicBezTo>
                  <a:cubicBezTo>
                    <a:pt x="65" y="121"/>
                    <a:pt x="59" y="107"/>
                    <a:pt x="53" y="93"/>
                  </a:cubicBezTo>
                  <a:cubicBezTo>
                    <a:pt x="51" y="88"/>
                    <a:pt x="49" y="83"/>
                    <a:pt x="47" y="78"/>
                  </a:cubicBezTo>
                  <a:cubicBezTo>
                    <a:pt x="49" y="83"/>
                    <a:pt x="51" y="88"/>
                    <a:pt x="53" y="93"/>
                  </a:cubicBezTo>
                  <a:cubicBezTo>
                    <a:pt x="61" y="110"/>
                    <a:pt x="69" y="126"/>
                    <a:pt x="77" y="143"/>
                  </a:cubicBezTo>
                  <a:cubicBezTo>
                    <a:pt x="79" y="146"/>
                    <a:pt x="82" y="148"/>
                    <a:pt x="84" y="151"/>
                  </a:cubicBezTo>
                  <a:cubicBezTo>
                    <a:pt x="89" y="151"/>
                    <a:pt x="94" y="151"/>
                    <a:pt x="99" y="151"/>
                  </a:cubicBezTo>
                  <a:cubicBezTo>
                    <a:pt x="95" y="143"/>
                    <a:pt x="92" y="135"/>
                    <a:pt x="88" y="127"/>
                  </a:cubicBezTo>
                  <a:cubicBezTo>
                    <a:pt x="92" y="135"/>
                    <a:pt x="96" y="143"/>
                    <a:pt x="100" y="151"/>
                  </a:cubicBezTo>
                  <a:cubicBezTo>
                    <a:pt x="101" y="151"/>
                    <a:pt x="102" y="151"/>
                    <a:pt x="103" y="151"/>
                  </a:cubicBezTo>
                  <a:cubicBezTo>
                    <a:pt x="107" y="151"/>
                    <a:pt x="112" y="151"/>
                    <a:pt x="117" y="151"/>
                  </a:cubicBezTo>
                  <a:cubicBezTo>
                    <a:pt x="104" y="134"/>
                    <a:pt x="91" y="117"/>
                    <a:pt x="78" y="100"/>
                  </a:cubicBezTo>
                  <a:cubicBezTo>
                    <a:pt x="78" y="100"/>
                    <a:pt x="75" y="106"/>
                    <a:pt x="77" y="116"/>
                  </a:cubicBezTo>
                  <a:cubicBezTo>
                    <a:pt x="63" y="94"/>
                    <a:pt x="50" y="71"/>
                    <a:pt x="37" y="48"/>
                  </a:cubicBezTo>
                  <a:cubicBezTo>
                    <a:pt x="37" y="48"/>
                    <a:pt x="37" y="62"/>
                    <a:pt x="43" y="81"/>
                  </a:cubicBezTo>
                  <a:cubicBezTo>
                    <a:pt x="27" y="56"/>
                    <a:pt x="12" y="29"/>
                    <a:pt x="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7" name="Freeform 32">
              <a:extLst>
                <a:ext uri="{FF2B5EF4-FFF2-40B4-BE49-F238E27FC236}">
                  <a16:creationId xmlns:a16="http://schemas.microsoft.com/office/drawing/2014/main" id="{6FC516CB-BAE7-4408-89C8-83B1BBF37903}"/>
                </a:ext>
              </a:extLst>
            </p:cNvPr>
            <p:cNvSpPr>
              <a:spLocks/>
            </p:cNvSpPr>
            <p:nvPr/>
          </p:nvSpPr>
          <p:spPr bwMode="auto">
            <a:xfrm>
              <a:off x="503" y="78"/>
              <a:ext cx="519" cy="611"/>
            </a:xfrm>
            <a:custGeom>
              <a:avLst/>
              <a:gdLst>
                <a:gd name="T0" fmla="*/ 87 w 218"/>
                <a:gd name="T1" fmla="*/ 123 h 256"/>
                <a:gd name="T2" fmla="*/ 113 w 218"/>
                <a:gd name="T3" fmla="*/ 178 h 256"/>
                <a:gd name="T4" fmla="*/ 76 w 218"/>
                <a:gd name="T5" fmla="*/ 139 h 256"/>
                <a:gd name="T6" fmla="*/ 46 w 218"/>
                <a:gd name="T7" fmla="*/ 74 h 256"/>
                <a:gd name="T8" fmla="*/ 70 w 218"/>
                <a:gd name="T9" fmla="*/ 131 h 256"/>
                <a:gd name="T10" fmla="*/ 0 w 218"/>
                <a:gd name="T11" fmla="*/ 0 h 256"/>
                <a:gd name="T12" fmla="*/ 56 w 218"/>
                <a:gd name="T13" fmla="*/ 117 h 256"/>
                <a:gd name="T14" fmla="*/ 16 w 218"/>
                <a:gd name="T15" fmla="*/ 76 h 256"/>
                <a:gd name="T16" fmla="*/ 61 w 218"/>
                <a:gd name="T17" fmla="*/ 125 h 256"/>
                <a:gd name="T18" fmla="*/ 62 w 218"/>
                <a:gd name="T19" fmla="*/ 126 h 256"/>
                <a:gd name="T20" fmla="*/ 100 w 218"/>
                <a:gd name="T21" fmla="*/ 172 h 256"/>
                <a:gd name="T22" fmla="*/ 56 w 218"/>
                <a:gd name="T23" fmla="*/ 146 h 256"/>
                <a:gd name="T24" fmla="*/ 109 w 218"/>
                <a:gd name="T25" fmla="*/ 181 h 256"/>
                <a:gd name="T26" fmla="*/ 157 w 218"/>
                <a:gd name="T27" fmla="*/ 222 h 256"/>
                <a:gd name="T28" fmla="*/ 117 w 218"/>
                <a:gd name="T29" fmla="*/ 210 h 256"/>
                <a:gd name="T30" fmla="*/ 166 w 218"/>
                <a:gd name="T31" fmla="*/ 228 h 256"/>
                <a:gd name="T32" fmla="*/ 195 w 218"/>
                <a:gd name="T33" fmla="*/ 246 h 256"/>
                <a:gd name="T34" fmla="*/ 218 w 218"/>
                <a:gd name="T35" fmla="*/ 254 h 256"/>
                <a:gd name="T36" fmla="*/ 199 w 218"/>
                <a:gd name="T37" fmla="*/ 240 h 256"/>
                <a:gd name="T38" fmla="*/ 181 w 218"/>
                <a:gd name="T39" fmla="*/ 230 h 256"/>
                <a:gd name="T40" fmla="*/ 153 w 218"/>
                <a:gd name="T41" fmla="*/ 192 h 256"/>
                <a:gd name="T42" fmla="*/ 173 w 218"/>
                <a:gd name="T43" fmla="*/ 224 h 256"/>
                <a:gd name="T44" fmla="*/ 122 w 218"/>
                <a:gd name="T45" fmla="*/ 186 h 256"/>
                <a:gd name="T46" fmla="*/ 87 w 218"/>
                <a:gd name="T47" fmla="*/ 123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8" h="256">
                  <a:moveTo>
                    <a:pt x="87" y="123"/>
                  </a:moveTo>
                  <a:cubicBezTo>
                    <a:pt x="95" y="142"/>
                    <a:pt x="104" y="160"/>
                    <a:pt x="113" y="178"/>
                  </a:cubicBezTo>
                  <a:cubicBezTo>
                    <a:pt x="100" y="166"/>
                    <a:pt x="87" y="153"/>
                    <a:pt x="76" y="139"/>
                  </a:cubicBezTo>
                  <a:cubicBezTo>
                    <a:pt x="65" y="117"/>
                    <a:pt x="55" y="96"/>
                    <a:pt x="46" y="74"/>
                  </a:cubicBezTo>
                  <a:cubicBezTo>
                    <a:pt x="54" y="93"/>
                    <a:pt x="62" y="112"/>
                    <a:pt x="70" y="131"/>
                  </a:cubicBezTo>
                  <a:cubicBezTo>
                    <a:pt x="40" y="90"/>
                    <a:pt x="15" y="48"/>
                    <a:pt x="0" y="0"/>
                  </a:cubicBezTo>
                  <a:cubicBezTo>
                    <a:pt x="12" y="42"/>
                    <a:pt x="32" y="80"/>
                    <a:pt x="56" y="117"/>
                  </a:cubicBezTo>
                  <a:cubicBezTo>
                    <a:pt x="41" y="105"/>
                    <a:pt x="28" y="91"/>
                    <a:pt x="16" y="76"/>
                  </a:cubicBezTo>
                  <a:cubicBezTo>
                    <a:pt x="30" y="93"/>
                    <a:pt x="45" y="110"/>
                    <a:pt x="61" y="125"/>
                  </a:cubicBezTo>
                  <a:cubicBezTo>
                    <a:pt x="62" y="126"/>
                    <a:pt x="62" y="126"/>
                    <a:pt x="62" y="126"/>
                  </a:cubicBezTo>
                  <a:cubicBezTo>
                    <a:pt x="74" y="142"/>
                    <a:pt x="86" y="158"/>
                    <a:pt x="100" y="172"/>
                  </a:cubicBezTo>
                  <a:cubicBezTo>
                    <a:pt x="83" y="164"/>
                    <a:pt x="56" y="146"/>
                    <a:pt x="56" y="146"/>
                  </a:cubicBezTo>
                  <a:cubicBezTo>
                    <a:pt x="73" y="159"/>
                    <a:pt x="91" y="171"/>
                    <a:pt x="109" y="181"/>
                  </a:cubicBezTo>
                  <a:cubicBezTo>
                    <a:pt x="125" y="195"/>
                    <a:pt x="140" y="209"/>
                    <a:pt x="157" y="222"/>
                  </a:cubicBezTo>
                  <a:cubicBezTo>
                    <a:pt x="141" y="218"/>
                    <a:pt x="117" y="210"/>
                    <a:pt x="117" y="210"/>
                  </a:cubicBezTo>
                  <a:cubicBezTo>
                    <a:pt x="117" y="210"/>
                    <a:pt x="152" y="224"/>
                    <a:pt x="166" y="228"/>
                  </a:cubicBezTo>
                  <a:cubicBezTo>
                    <a:pt x="182" y="239"/>
                    <a:pt x="193" y="245"/>
                    <a:pt x="195" y="246"/>
                  </a:cubicBezTo>
                  <a:cubicBezTo>
                    <a:pt x="206" y="253"/>
                    <a:pt x="217" y="256"/>
                    <a:pt x="218" y="254"/>
                  </a:cubicBezTo>
                  <a:cubicBezTo>
                    <a:pt x="218" y="252"/>
                    <a:pt x="210" y="246"/>
                    <a:pt x="199" y="240"/>
                  </a:cubicBezTo>
                  <a:cubicBezTo>
                    <a:pt x="197" y="239"/>
                    <a:pt x="191" y="236"/>
                    <a:pt x="181" y="230"/>
                  </a:cubicBezTo>
                  <a:cubicBezTo>
                    <a:pt x="171" y="218"/>
                    <a:pt x="153" y="192"/>
                    <a:pt x="153" y="192"/>
                  </a:cubicBezTo>
                  <a:cubicBezTo>
                    <a:pt x="153" y="192"/>
                    <a:pt x="163" y="211"/>
                    <a:pt x="173" y="224"/>
                  </a:cubicBezTo>
                  <a:cubicBezTo>
                    <a:pt x="155" y="213"/>
                    <a:pt x="138" y="200"/>
                    <a:pt x="122" y="186"/>
                  </a:cubicBezTo>
                  <a:cubicBezTo>
                    <a:pt x="109" y="166"/>
                    <a:pt x="97" y="145"/>
                    <a:pt x="87" y="123"/>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8" name="Freeform 33">
              <a:extLst>
                <a:ext uri="{FF2B5EF4-FFF2-40B4-BE49-F238E27FC236}">
                  <a16:creationId xmlns:a16="http://schemas.microsoft.com/office/drawing/2014/main" id="{BB0B64F6-A062-4A83-AEBF-770A03559265}"/>
                </a:ext>
              </a:extLst>
            </p:cNvPr>
            <p:cNvSpPr>
              <a:spLocks/>
            </p:cNvSpPr>
            <p:nvPr/>
          </p:nvSpPr>
          <p:spPr bwMode="auto">
            <a:xfrm>
              <a:off x="132" y="278"/>
              <a:ext cx="973" cy="332"/>
            </a:xfrm>
            <a:custGeom>
              <a:avLst/>
              <a:gdLst>
                <a:gd name="T0" fmla="*/ 409 w 409"/>
                <a:gd name="T1" fmla="*/ 135 h 139"/>
                <a:gd name="T2" fmla="*/ 409 w 409"/>
                <a:gd name="T3" fmla="*/ 133 h 139"/>
                <a:gd name="T4" fmla="*/ 1 w 409"/>
                <a:gd name="T5" fmla="*/ 0 h 139"/>
                <a:gd name="T6" fmla="*/ 0 w 409"/>
                <a:gd name="T7" fmla="*/ 2 h 139"/>
                <a:gd name="T8" fmla="*/ 409 w 409"/>
                <a:gd name="T9" fmla="*/ 135 h 139"/>
              </a:gdLst>
              <a:ahLst/>
              <a:cxnLst>
                <a:cxn ang="0">
                  <a:pos x="T0" y="T1"/>
                </a:cxn>
                <a:cxn ang="0">
                  <a:pos x="T2" y="T3"/>
                </a:cxn>
                <a:cxn ang="0">
                  <a:pos x="T4" y="T5"/>
                </a:cxn>
                <a:cxn ang="0">
                  <a:pos x="T6" y="T7"/>
                </a:cxn>
                <a:cxn ang="0">
                  <a:pos x="T8" y="T9"/>
                </a:cxn>
              </a:cxnLst>
              <a:rect l="0" t="0" r="r" b="b"/>
              <a:pathLst>
                <a:path w="409" h="139">
                  <a:moveTo>
                    <a:pt x="409" y="135"/>
                  </a:moveTo>
                  <a:cubicBezTo>
                    <a:pt x="409" y="134"/>
                    <a:pt x="409" y="133"/>
                    <a:pt x="409" y="133"/>
                  </a:cubicBezTo>
                  <a:cubicBezTo>
                    <a:pt x="257" y="137"/>
                    <a:pt x="122" y="93"/>
                    <a:pt x="1" y="0"/>
                  </a:cubicBezTo>
                  <a:cubicBezTo>
                    <a:pt x="1" y="1"/>
                    <a:pt x="1" y="1"/>
                    <a:pt x="0" y="2"/>
                  </a:cubicBezTo>
                  <a:cubicBezTo>
                    <a:pt x="121" y="95"/>
                    <a:pt x="256" y="139"/>
                    <a:pt x="409" y="135"/>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9" name="Freeform 34">
              <a:extLst>
                <a:ext uri="{FF2B5EF4-FFF2-40B4-BE49-F238E27FC236}">
                  <a16:creationId xmlns:a16="http://schemas.microsoft.com/office/drawing/2014/main" id="{150A670F-8CAC-46FC-93EC-700B5FCCDD29}"/>
                </a:ext>
              </a:extLst>
            </p:cNvPr>
            <p:cNvSpPr>
              <a:spLocks/>
            </p:cNvSpPr>
            <p:nvPr/>
          </p:nvSpPr>
          <p:spPr bwMode="auto">
            <a:xfrm>
              <a:off x="-8" y="147"/>
              <a:ext cx="178" cy="167"/>
            </a:xfrm>
            <a:custGeom>
              <a:avLst/>
              <a:gdLst>
                <a:gd name="T0" fmla="*/ 30 w 75"/>
                <a:gd name="T1" fmla="*/ 43 h 70"/>
                <a:gd name="T2" fmla="*/ 72 w 75"/>
                <a:gd name="T3" fmla="*/ 66 h 70"/>
                <a:gd name="T4" fmla="*/ 44 w 75"/>
                <a:gd name="T5" fmla="*/ 29 h 70"/>
                <a:gd name="T6" fmla="*/ 4 w 75"/>
                <a:gd name="T7" fmla="*/ 4 h 70"/>
                <a:gd name="T8" fmla="*/ 30 w 75"/>
                <a:gd name="T9" fmla="*/ 43 h 70"/>
              </a:gdLst>
              <a:ahLst/>
              <a:cxnLst>
                <a:cxn ang="0">
                  <a:pos x="T0" y="T1"/>
                </a:cxn>
                <a:cxn ang="0">
                  <a:pos x="T2" y="T3"/>
                </a:cxn>
                <a:cxn ang="0">
                  <a:pos x="T4" y="T5"/>
                </a:cxn>
                <a:cxn ang="0">
                  <a:pos x="T6" y="T7"/>
                </a:cxn>
                <a:cxn ang="0">
                  <a:pos x="T8" y="T9"/>
                </a:cxn>
              </a:cxnLst>
              <a:rect l="0" t="0" r="r" b="b"/>
              <a:pathLst>
                <a:path w="75" h="70">
                  <a:moveTo>
                    <a:pt x="30" y="43"/>
                  </a:moveTo>
                  <a:cubicBezTo>
                    <a:pt x="49" y="61"/>
                    <a:pt x="68" y="70"/>
                    <a:pt x="72" y="66"/>
                  </a:cubicBezTo>
                  <a:cubicBezTo>
                    <a:pt x="75" y="61"/>
                    <a:pt x="62" y="46"/>
                    <a:pt x="44" y="29"/>
                  </a:cubicBezTo>
                  <a:cubicBezTo>
                    <a:pt x="25" y="12"/>
                    <a:pt x="8" y="0"/>
                    <a:pt x="4" y="4"/>
                  </a:cubicBezTo>
                  <a:cubicBezTo>
                    <a:pt x="0" y="8"/>
                    <a:pt x="11" y="26"/>
                    <a:pt x="30" y="43"/>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0" name="Freeform 35">
              <a:extLst>
                <a:ext uri="{FF2B5EF4-FFF2-40B4-BE49-F238E27FC236}">
                  <a16:creationId xmlns:a16="http://schemas.microsoft.com/office/drawing/2014/main" id="{089F7877-2E9E-4D29-A519-55EEFE15FC1E}"/>
                </a:ext>
              </a:extLst>
            </p:cNvPr>
            <p:cNvSpPr>
              <a:spLocks/>
            </p:cNvSpPr>
            <p:nvPr/>
          </p:nvSpPr>
          <p:spPr bwMode="auto">
            <a:xfrm>
              <a:off x="137" y="383"/>
              <a:ext cx="150" cy="24"/>
            </a:xfrm>
            <a:custGeom>
              <a:avLst/>
              <a:gdLst>
                <a:gd name="T0" fmla="*/ 63 w 63"/>
                <a:gd name="T1" fmla="*/ 2 h 10"/>
                <a:gd name="T2" fmla="*/ 63 w 63"/>
                <a:gd name="T3" fmla="*/ 1 h 10"/>
                <a:gd name="T4" fmla="*/ 62 w 63"/>
                <a:gd name="T5" fmla="*/ 1 h 10"/>
                <a:gd name="T6" fmla="*/ 1 w 63"/>
                <a:gd name="T7" fmla="*/ 8 h 10"/>
                <a:gd name="T8" fmla="*/ 0 w 63"/>
                <a:gd name="T9" fmla="*/ 9 h 10"/>
                <a:gd name="T10" fmla="*/ 1 w 63"/>
                <a:gd name="T11" fmla="*/ 10 h 10"/>
                <a:gd name="T12" fmla="*/ 62 w 63"/>
                <a:gd name="T13" fmla="*/ 2 h 10"/>
                <a:gd name="T14" fmla="*/ 63 w 63"/>
                <a:gd name="T15" fmla="*/ 2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 h="10">
                  <a:moveTo>
                    <a:pt x="63" y="2"/>
                  </a:moveTo>
                  <a:cubicBezTo>
                    <a:pt x="63" y="1"/>
                    <a:pt x="63" y="1"/>
                    <a:pt x="63" y="1"/>
                  </a:cubicBezTo>
                  <a:cubicBezTo>
                    <a:pt x="63" y="1"/>
                    <a:pt x="62" y="0"/>
                    <a:pt x="62" y="1"/>
                  </a:cubicBezTo>
                  <a:cubicBezTo>
                    <a:pt x="38" y="5"/>
                    <a:pt x="26" y="6"/>
                    <a:pt x="1" y="8"/>
                  </a:cubicBezTo>
                  <a:cubicBezTo>
                    <a:pt x="0" y="8"/>
                    <a:pt x="0" y="8"/>
                    <a:pt x="0" y="9"/>
                  </a:cubicBezTo>
                  <a:cubicBezTo>
                    <a:pt x="0" y="9"/>
                    <a:pt x="1" y="10"/>
                    <a:pt x="1" y="10"/>
                  </a:cubicBezTo>
                  <a:cubicBezTo>
                    <a:pt x="26" y="8"/>
                    <a:pt x="39" y="6"/>
                    <a:pt x="62" y="2"/>
                  </a:cubicBezTo>
                  <a:lnTo>
                    <a:pt x="63" y="2"/>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1" name="Freeform 36">
              <a:extLst>
                <a:ext uri="{FF2B5EF4-FFF2-40B4-BE49-F238E27FC236}">
                  <a16:creationId xmlns:a16="http://schemas.microsoft.com/office/drawing/2014/main" id="{A2E02312-1E8D-4857-9133-98780C7C5E35}"/>
                </a:ext>
              </a:extLst>
            </p:cNvPr>
            <p:cNvSpPr>
              <a:spLocks/>
            </p:cNvSpPr>
            <p:nvPr/>
          </p:nvSpPr>
          <p:spPr bwMode="auto">
            <a:xfrm>
              <a:off x="251" y="445"/>
              <a:ext cx="147" cy="36"/>
            </a:xfrm>
            <a:custGeom>
              <a:avLst/>
              <a:gdLst>
                <a:gd name="T0" fmla="*/ 62 w 62"/>
                <a:gd name="T1" fmla="*/ 2 h 15"/>
                <a:gd name="T2" fmla="*/ 62 w 62"/>
                <a:gd name="T3" fmla="*/ 1 h 15"/>
                <a:gd name="T4" fmla="*/ 61 w 62"/>
                <a:gd name="T5" fmla="*/ 1 h 15"/>
                <a:gd name="T6" fmla="*/ 1 w 62"/>
                <a:gd name="T7" fmla="*/ 14 h 15"/>
                <a:gd name="T8" fmla="*/ 0 w 62"/>
                <a:gd name="T9" fmla="*/ 14 h 15"/>
                <a:gd name="T10" fmla="*/ 1 w 62"/>
                <a:gd name="T11" fmla="*/ 15 h 15"/>
                <a:gd name="T12" fmla="*/ 62 w 62"/>
                <a:gd name="T13" fmla="*/ 2 h 15"/>
                <a:gd name="T14" fmla="*/ 62 w 62"/>
                <a:gd name="T15" fmla="*/ 2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 h="15">
                  <a:moveTo>
                    <a:pt x="62" y="2"/>
                  </a:moveTo>
                  <a:cubicBezTo>
                    <a:pt x="62" y="1"/>
                    <a:pt x="62" y="1"/>
                    <a:pt x="62" y="1"/>
                  </a:cubicBezTo>
                  <a:cubicBezTo>
                    <a:pt x="62" y="1"/>
                    <a:pt x="61" y="0"/>
                    <a:pt x="61" y="1"/>
                  </a:cubicBezTo>
                  <a:cubicBezTo>
                    <a:pt x="38" y="7"/>
                    <a:pt x="26" y="10"/>
                    <a:pt x="1" y="14"/>
                  </a:cubicBezTo>
                  <a:cubicBezTo>
                    <a:pt x="0" y="14"/>
                    <a:pt x="0" y="14"/>
                    <a:pt x="0" y="14"/>
                  </a:cubicBezTo>
                  <a:cubicBezTo>
                    <a:pt x="1" y="15"/>
                    <a:pt x="1" y="15"/>
                    <a:pt x="1" y="15"/>
                  </a:cubicBezTo>
                  <a:cubicBezTo>
                    <a:pt x="26" y="11"/>
                    <a:pt x="38" y="8"/>
                    <a:pt x="62" y="2"/>
                  </a:cubicBezTo>
                  <a:cubicBezTo>
                    <a:pt x="62" y="2"/>
                    <a:pt x="62" y="2"/>
                    <a:pt x="62" y="2"/>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2" name="Freeform 37">
              <a:extLst>
                <a:ext uri="{FF2B5EF4-FFF2-40B4-BE49-F238E27FC236}">
                  <a16:creationId xmlns:a16="http://schemas.microsoft.com/office/drawing/2014/main" id="{388212E2-F258-4142-8BA9-5208892FBAD6}"/>
                </a:ext>
              </a:extLst>
            </p:cNvPr>
            <p:cNvSpPr>
              <a:spLocks/>
            </p:cNvSpPr>
            <p:nvPr/>
          </p:nvSpPr>
          <p:spPr bwMode="auto">
            <a:xfrm>
              <a:off x="370" y="495"/>
              <a:ext cx="143" cy="48"/>
            </a:xfrm>
            <a:custGeom>
              <a:avLst/>
              <a:gdLst>
                <a:gd name="T0" fmla="*/ 60 w 60"/>
                <a:gd name="T1" fmla="*/ 1 h 20"/>
                <a:gd name="T2" fmla="*/ 60 w 60"/>
                <a:gd name="T3" fmla="*/ 1 h 20"/>
                <a:gd name="T4" fmla="*/ 59 w 60"/>
                <a:gd name="T5" fmla="*/ 0 h 20"/>
                <a:gd name="T6" fmla="*/ 1 w 60"/>
                <a:gd name="T7" fmla="*/ 19 h 20"/>
                <a:gd name="T8" fmla="*/ 0 w 60"/>
                <a:gd name="T9" fmla="*/ 20 h 20"/>
                <a:gd name="T10" fmla="*/ 1 w 60"/>
                <a:gd name="T11" fmla="*/ 20 h 20"/>
                <a:gd name="T12" fmla="*/ 60 w 60"/>
                <a:gd name="T13" fmla="*/ 2 h 20"/>
                <a:gd name="T14" fmla="*/ 60 w 60"/>
                <a:gd name="T15" fmla="*/ 1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20">
                  <a:moveTo>
                    <a:pt x="60" y="1"/>
                  </a:moveTo>
                  <a:cubicBezTo>
                    <a:pt x="60" y="1"/>
                    <a:pt x="60" y="1"/>
                    <a:pt x="60" y="1"/>
                  </a:cubicBezTo>
                  <a:cubicBezTo>
                    <a:pt x="60" y="0"/>
                    <a:pt x="60" y="0"/>
                    <a:pt x="59" y="0"/>
                  </a:cubicBezTo>
                  <a:cubicBezTo>
                    <a:pt x="37" y="9"/>
                    <a:pt x="25" y="13"/>
                    <a:pt x="1" y="19"/>
                  </a:cubicBezTo>
                  <a:cubicBezTo>
                    <a:pt x="0" y="19"/>
                    <a:pt x="0" y="19"/>
                    <a:pt x="0" y="20"/>
                  </a:cubicBezTo>
                  <a:cubicBezTo>
                    <a:pt x="0" y="20"/>
                    <a:pt x="1" y="20"/>
                    <a:pt x="1" y="20"/>
                  </a:cubicBezTo>
                  <a:cubicBezTo>
                    <a:pt x="26" y="14"/>
                    <a:pt x="37" y="10"/>
                    <a:pt x="60" y="2"/>
                  </a:cubicBezTo>
                  <a:cubicBezTo>
                    <a:pt x="60" y="1"/>
                    <a:pt x="60" y="1"/>
                    <a:pt x="60"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3" name="Freeform 38">
              <a:extLst>
                <a:ext uri="{FF2B5EF4-FFF2-40B4-BE49-F238E27FC236}">
                  <a16:creationId xmlns:a16="http://schemas.microsoft.com/office/drawing/2014/main" id="{311A9F12-593D-4F7F-BD3A-0D5E19E98A4C}"/>
                </a:ext>
              </a:extLst>
            </p:cNvPr>
            <p:cNvSpPr>
              <a:spLocks/>
            </p:cNvSpPr>
            <p:nvPr/>
          </p:nvSpPr>
          <p:spPr bwMode="auto">
            <a:xfrm>
              <a:off x="494" y="536"/>
              <a:ext cx="138" cy="62"/>
            </a:xfrm>
            <a:custGeom>
              <a:avLst/>
              <a:gdLst>
                <a:gd name="T0" fmla="*/ 58 w 58"/>
                <a:gd name="T1" fmla="*/ 1 h 26"/>
                <a:gd name="T2" fmla="*/ 58 w 58"/>
                <a:gd name="T3" fmla="*/ 1 h 26"/>
                <a:gd name="T4" fmla="*/ 57 w 58"/>
                <a:gd name="T5" fmla="*/ 1 h 26"/>
                <a:gd name="T6" fmla="*/ 0 w 58"/>
                <a:gd name="T7" fmla="*/ 24 h 26"/>
                <a:gd name="T8" fmla="*/ 0 w 58"/>
                <a:gd name="T9" fmla="*/ 25 h 26"/>
                <a:gd name="T10" fmla="*/ 1 w 58"/>
                <a:gd name="T11" fmla="*/ 26 h 26"/>
                <a:gd name="T12" fmla="*/ 58 w 58"/>
                <a:gd name="T13" fmla="*/ 2 h 26"/>
                <a:gd name="T14" fmla="*/ 58 w 58"/>
                <a:gd name="T15" fmla="*/ 1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26">
                  <a:moveTo>
                    <a:pt x="58" y="1"/>
                  </a:moveTo>
                  <a:cubicBezTo>
                    <a:pt x="58" y="1"/>
                    <a:pt x="58" y="1"/>
                    <a:pt x="58" y="1"/>
                  </a:cubicBezTo>
                  <a:cubicBezTo>
                    <a:pt x="58" y="1"/>
                    <a:pt x="57" y="0"/>
                    <a:pt x="57" y="1"/>
                  </a:cubicBezTo>
                  <a:cubicBezTo>
                    <a:pt x="35" y="11"/>
                    <a:pt x="24" y="16"/>
                    <a:pt x="0" y="24"/>
                  </a:cubicBezTo>
                  <a:cubicBezTo>
                    <a:pt x="0" y="24"/>
                    <a:pt x="0" y="25"/>
                    <a:pt x="0" y="25"/>
                  </a:cubicBezTo>
                  <a:cubicBezTo>
                    <a:pt x="0" y="25"/>
                    <a:pt x="1" y="26"/>
                    <a:pt x="1" y="26"/>
                  </a:cubicBezTo>
                  <a:cubicBezTo>
                    <a:pt x="25" y="17"/>
                    <a:pt x="36" y="12"/>
                    <a:pt x="58" y="2"/>
                  </a:cubicBezTo>
                  <a:lnTo>
                    <a:pt x="58" y="1"/>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4" name="Freeform 39">
              <a:extLst>
                <a:ext uri="{FF2B5EF4-FFF2-40B4-BE49-F238E27FC236}">
                  <a16:creationId xmlns:a16="http://schemas.microsoft.com/office/drawing/2014/main" id="{80973229-27BE-4999-B008-C674A6FC96C5}"/>
                </a:ext>
              </a:extLst>
            </p:cNvPr>
            <p:cNvSpPr>
              <a:spLocks/>
            </p:cNvSpPr>
            <p:nvPr/>
          </p:nvSpPr>
          <p:spPr bwMode="auto">
            <a:xfrm>
              <a:off x="620" y="567"/>
              <a:ext cx="133" cy="74"/>
            </a:xfrm>
            <a:custGeom>
              <a:avLst/>
              <a:gdLst>
                <a:gd name="T0" fmla="*/ 56 w 56"/>
                <a:gd name="T1" fmla="*/ 1 h 31"/>
                <a:gd name="T2" fmla="*/ 56 w 56"/>
                <a:gd name="T3" fmla="*/ 1 h 31"/>
                <a:gd name="T4" fmla="*/ 55 w 56"/>
                <a:gd name="T5" fmla="*/ 0 h 31"/>
                <a:gd name="T6" fmla="*/ 1 w 56"/>
                <a:gd name="T7" fmla="*/ 29 h 31"/>
                <a:gd name="T8" fmla="*/ 0 w 56"/>
                <a:gd name="T9" fmla="*/ 30 h 31"/>
                <a:gd name="T10" fmla="*/ 1 w 56"/>
                <a:gd name="T11" fmla="*/ 30 h 31"/>
                <a:gd name="T12" fmla="*/ 56 w 56"/>
                <a:gd name="T13" fmla="*/ 2 h 31"/>
                <a:gd name="T14" fmla="*/ 56 w 56"/>
                <a:gd name="T15" fmla="*/ 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31">
                  <a:moveTo>
                    <a:pt x="56" y="1"/>
                  </a:moveTo>
                  <a:cubicBezTo>
                    <a:pt x="56" y="1"/>
                    <a:pt x="56" y="1"/>
                    <a:pt x="56" y="1"/>
                  </a:cubicBezTo>
                  <a:cubicBezTo>
                    <a:pt x="56" y="0"/>
                    <a:pt x="55" y="0"/>
                    <a:pt x="55" y="0"/>
                  </a:cubicBezTo>
                  <a:cubicBezTo>
                    <a:pt x="34" y="13"/>
                    <a:pt x="23" y="19"/>
                    <a:pt x="1" y="29"/>
                  </a:cubicBezTo>
                  <a:cubicBezTo>
                    <a:pt x="0" y="29"/>
                    <a:pt x="0" y="30"/>
                    <a:pt x="0" y="30"/>
                  </a:cubicBezTo>
                  <a:cubicBezTo>
                    <a:pt x="1" y="30"/>
                    <a:pt x="1" y="31"/>
                    <a:pt x="1" y="30"/>
                  </a:cubicBezTo>
                  <a:cubicBezTo>
                    <a:pt x="24" y="20"/>
                    <a:pt x="35" y="14"/>
                    <a:pt x="56" y="2"/>
                  </a:cubicBezTo>
                  <a:lnTo>
                    <a:pt x="56" y="1"/>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5" name="Freeform 40">
              <a:extLst>
                <a:ext uri="{FF2B5EF4-FFF2-40B4-BE49-F238E27FC236}">
                  <a16:creationId xmlns:a16="http://schemas.microsoft.com/office/drawing/2014/main" id="{40526632-8218-4E5E-90D2-D962FEF6E7FB}"/>
                </a:ext>
              </a:extLst>
            </p:cNvPr>
            <p:cNvSpPr>
              <a:spLocks/>
            </p:cNvSpPr>
            <p:nvPr/>
          </p:nvSpPr>
          <p:spPr bwMode="auto">
            <a:xfrm>
              <a:off x="751" y="586"/>
              <a:ext cx="128" cy="84"/>
            </a:xfrm>
            <a:custGeom>
              <a:avLst/>
              <a:gdLst>
                <a:gd name="T0" fmla="*/ 54 w 54"/>
                <a:gd name="T1" fmla="*/ 1 h 35"/>
                <a:gd name="T2" fmla="*/ 54 w 54"/>
                <a:gd name="T3" fmla="*/ 1 h 35"/>
                <a:gd name="T4" fmla="*/ 53 w 54"/>
                <a:gd name="T5" fmla="*/ 0 h 35"/>
                <a:gd name="T6" fmla="*/ 1 w 54"/>
                <a:gd name="T7" fmla="*/ 34 h 35"/>
                <a:gd name="T8" fmla="*/ 1 w 54"/>
                <a:gd name="T9" fmla="*/ 35 h 35"/>
                <a:gd name="T10" fmla="*/ 2 w 54"/>
                <a:gd name="T11" fmla="*/ 35 h 35"/>
                <a:gd name="T12" fmla="*/ 54 w 54"/>
                <a:gd name="T13" fmla="*/ 1 h 35"/>
                <a:gd name="T14" fmla="*/ 54 w 54"/>
                <a:gd name="T15" fmla="*/ 1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35">
                  <a:moveTo>
                    <a:pt x="54" y="1"/>
                  </a:moveTo>
                  <a:cubicBezTo>
                    <a:pt x="54" y="1"/>
                    <a:pt x="54" y="1"/>
                    <a:pt x="54" y="1"/>
                  </a:cubicBezTo>
                  <a:cubicBezTo>
                    <a:pt x="53" y="0"/>
                    <a:pt x="53" y="0"/>
                    <a:pt x="53" y="0"/>
                  </a:cubicBezTo>
                  <a:cubicBezTo>
                    <a:pt x="33" y="15"/>
                    <a:pt x="22" y="21"/>
                    <a:pt x="1" y="34"/>
                  </a:cubicBezTo>
                  <a:cubicBezTo>
                    <a:pt x="0" y="34"/>
                    <a:pt x="0" y="34"/>
                    <a:pt x="1" y="35"/>
                  </a:cubicBezTo>
                  <a:cubicBezTo>
                    <a:pt x="1" y="35"/>
                    <a:pt x="1" y="35"/>
                    <a:pt x="2" y="35"/>
                  </a:cubicBezTo>
                  <a:cubicBezTo>
                    <a:pt x="24" y="22"/>
                    <a:pt x="34" y="16"/>
                    <a:pt x="54" y="1"/>
                  </a:cubicBezTo>
                  <a:cubicBezTo>
                    <a:pt x="54" y="1"/>
                    <a:pt x="54" y="1"/>
                    <a:pt x="54"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6" name="Freeform 41">
              <a:extLst>
                <a:ext uri="{FF2B5EF4-FFF2-40B4-BE49-F238E27FC236}">
                  <a16:creationId xmlns:a16="http://schemas.microsoft.com/office/drawing/2014/main" id="{F5B82FE6-C3B4-420B-A300-4BB0F60D588B}"/>
                </a:ext>
              </a:extLst>
            </p:cNvPr>
            <p:cNvSpPr>
              <a:spLocks/>
            </p:cNvSpPr>
            <p:nvPr/>
          </p:nvSpPr>
          <p:spPr bwMode="auto">
            <a:xfrm>
              <a:off x="884" y="596"/>
              <a:ext cx="121" cy="93"/>
            </a:xfrm>
            <a:custGeom>
              <a:avLst/>
              <a:gdLst>
                <a:gd name="T0" fmla="*/ 51 w 51"/>
                <a:gd name="T1" fmla="*/ 1 h 39"/>
                <a:gd name="T2" fmla="*/ 50 w 51"/>
                <a:gd name="T3" fmla="*/ 0 h 39"/>
                <a:gd name="T4" fmla="*/ 49 w 51"/>
                <a:gd name="T5" fmla="*/ 0 h 39"/>
                <a:gd name="T6" fmla="*/ 0 w 51"/>
                <a:gd name="T7" fmla="*/ 38 h 39"/>
                <a:gd name="T8" fmla="*/ 0 w 51"/>
                <a:gd name="T9" fmla="*/ 39 h 39"/>
                <a:gd name="T10" fmla="*/ 1 w 51"/>
                <a:gd name="T11" fmla="*/ 39 h 39"/>
                <a:gd name="T12" fmla="*/ 50 w 51"/>
                <a:gd name="T13" fmla="*/ 1 h 39"/>
                <a:gd name="T14" fmla="*/ 51 w 51"/>
                <a:gd name="T15" fmla="*/ 1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39">
                  <a:moveTo>
                    <a:pt x="51" y="1"/>
                  </a:moveTo>
                  <a:cubicBezTo>
                    <a:pt x="50" y="0"/>
                    <a:pt x="50" y="0"/>
                    <a:pt x="50" y="0"/>
                  </a:cubicBezTo>
                  <a:cubicBezTo>
                    <a:pt x="49" y="0"/>
                    <a:pt x="49" y="0"/>
                    <a:pt x="49" y="0"/>
                  </a:cubicBezTo>
                  <a:cubicBezTo>
                    <a:pt x="31" y="16"/>
                    <a:pt x="21" y="24"/>
                    <a:pt x="0" y="38"/>
                  </a:cubicBezTo>
                  <a:cubicBezTo>
                    <a:pt x="0" y="39"/>
                    <a:pt x="0" y="39"/>
                    <a:pt x="0" y="39"/>
                  </a:cubicBezTo>
                  <a:cubicBezTo>
                    <a:pt x="1" y="39"/>
                    <a:pt x="1" y="39"/>
                    <a:pt x="1" y="39"/>
                  </a:cubicBezTo>
                  <a:cubicBezTo>
                    <a:pt x="22" y="25"/>
                    <a:pt x="32" y="17"/>
                    <a:pt x="50" y="1"/>
                  </a:cubicBezTo>
                  <a:cubicBezTo>
                    <a:pt x="51" y="1"/>
                    <a:pt x="51" y="1"/>
                    <a:pt x="51"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7" name="Freeform 42">
              <a:extLst>
                <a:ext uri="{FF2B5EF4-FFF2-40B4-BE49-F238E27FC236}">
                  <a16:creationId xmlns:a16="http://schemas.microsoft.com/office/drawing/2014/main" id="{7D079E8F-4000-4E75-9570-BBECA753E358}"/>
                </a:ext>
              </a:extLst>
            </p:cNvPr>
            <p:cNvSpPr>
              <a:spLocks/>
            </p:cNvSpPr>
            <p:nvPr/>
          </p:nvSpPr>
          <p:spPr bwMode="auto">
            <a:xfrm>
              <a:off x="94" y="383"/>
              <a:ext cx="152" cy="41"/>
            </a:xfrm>
            <a:custGeom>
              <a:avLst/>
              <a:gdLst>
                <a:gd name="T0" fmla="*/ 35 w 64"/>
                <a:gd name="T1" fmla="*/ 16 h 17"/>
                <a:gd name="T2" fmla="*/ 63 w 64"/>
                <a:gd name="T3" fmla="*/ 5 h 17"/>
                <a:gd name="T4" fmla="*/ 31 w 64"/>
                <a:gd name="T5" fmla="*/ 1 h 17"/>
                <a:gd name="T6" fmla="*/ 1 w 64"/>
                <a:gd name="T7" fmla="*/ 10 h 17"/>
                <a:gd name="T8" fmla="*/ 35 w 64"/>
                <a:gd name="T9" fmla="*/ 16 h 17"/>
              </a:gdLst>
              <a:ahLst/>
              <a:cxnLst>
                <a:cxn ang="0">
                  <a:pos x="T0" y="T1"/>
                </a:cxn>
                <a:cxn ang="0">
                  <a:pos x="T2" y="T3"/>
                </a:cxn>
                <a:cxn ang="0">
                  <a:pos x="T4" y="T5"/>
                </a:cxn>
                <a:cxn ang="0">
                  <a:pos x="T6" y="T7"/>
                </a:cxn>
                <a:cxn ang="0">
                  <a:pos x="T8" y="T9"/>
                </a:cxn>
              </a:cxnLst>
              <a:rect l="0" t="0" r="r" b="b"/>
              <a:pathLst>
                <a:path w="64" h="17">
                  <a:moveTo>
                    <a:pt x="35" y="16"/>
                  </a:moveTo>
                  <a:cubicBezTo>
                    <a:pt x="52" y="14"/>
                    <a:pt x="64" y="9"/>
                    <a:pt x="63" y="5"/>
                  </a:cubicBezTo>
                  <a:cubicBezTo>
                    <a:pt x="62" y="1"/>
                    <a:pt x="48" y="0"/>
                    <a:pt x="31" y="1"/>
                  </a:cubicBezTo>
                  <a:cubicBezTo>
                    <a:pt x="14" y="2"/>
                    <a:pt x="0" y="6"/>
                    <a:pt x="1" y="10"/>
                  </a:cubicBezTo>
                  <a:cubicBezTo>
                    <a:pt x="2" y="14"/>
                    <a:pt x="17" y="17"/>
                    <a:pt x="35" y="16"/>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8" name="Freeform 43">
              <a:extLst>
                <a:ext uri="{FF2B5EF4-FFF2-40B4-BE49-F238E27FC236}">
                  <a16:creationId xmlns:a16="http://schemas.microsoft.com/office/drawing/2014/main" id="{6A5CFABE-453D-4E7A-8023-E58EE236B48B}"/>
                </a:ext>
              </a:extLst>
            </p:cNvPr>
            <p:cNvSpPr>
              <a:spLocks/>
            </p:cNvSpPr>
            <p:nvPr/>
          </p:nvSpPr>
          <p:spPr bwMode="auto">
            <a:xfrm>
              <a:off x="220" y="455"/>
              <a:ext cx="57" cy="52"/>
            </a:xfrm>
            <a:custGeom>
              <a:avLst/>
              <a:gdLst>
                <a:gd name="T0" fmla="*/ 7 w 24"/>
                <a:gd name="T1" fmla="*/ 19 h 22"/>
                <a:gd name="T2" fmla="*/ 22 w 24"/>
                <a:gd name="T3" fmla="*/ 16 h 22"/>
                <a:gd name="T4" fmla="*/ 17 w 24"/>
                <a:gd name="T5" fmla="*/ 3 h 22"/>
                <a:gd name="T6" fmla="*/ 2 w 24"/>
                <a:gd name="T7" fmla="*/ 5 h 22"/>
                <a:gd name="T8" fmla="*/ 7 w 24"/>
                <a:gd name="T9" fmla="*/ 19 h 22"/>
              </a:gdLst>
              <a:ahLst/>
              <a:cxnLst>
                <a:cxn ang="0">
                  <a:pos x="T0" y="T1"/>
                </a:cxn>
                <a:cxn ang="0">
                  <a:pos x="T2" y="T3"/>
                </a:cxn>
                <a:cxn ang="0">
                  <a:pos x="T4" y="T5"/>
                </a:cxn>
                <a:cxn ang="0">
                  <a:pos x="T6" y="T7"/>
                </a:cxn>
                <a:cxn ang="0">
                  <a:pos x="T8" y="T9"/>
                </a:cxn>
              </a:cxnLst>
              <a:rect l="0" t="0" r="r" b="b"/>
              <a:pathLst>
                <a:path w="24" h="22">
                  <a:moveTo>
                    <a:pt x="7" y="19"/>
                  </a:moveTo>
                  <a:cubicBezTo>
                    <a:pt x="12" y="22"/>
                    <a:pt x="19" y="21"/>
                    <a:pt x="22" y="16"/>
                  </a:cubicBezTo>
                  <a:cubicBezTo>
                    <a:pt x="24" y="12"/>
                    <a:pt x="22" y="6"/>
                    <a:pt x="17" y="3"/>
                  </a:cubicBezTo>
                  <a:cubicBezTo>
                    <a:pt x="12" y="0"/>
                    <a:pt x="5" y="0"/>
                    <a:pt x="2" y="5"/>
                  </a:cubicBezTo>
                  <a:cubicBezTo>
                    <a:pt x="0" y="9"/>
                    <a:pt x="2" y="15"/>
                    <a:pt x="7" y="19"/>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9" name="Freeform 44">
              <a:extLst>
                <a:ext uri="{FF2B5EF4-FFF2-40B4-BE49-F238E27FC236}">
                  <a16:creationId xmlns:a16="http://schemas.microsoft.com/office/drawing/2014/main" id="{37A19BC8-FCCF-412C-9E36-20BF818093BB}"/>
                </a:ext>
              </a:extLst>
            </p:cNvPr>
            <p:cNvSpPr>
              <a:spLocks/>
            </p:cNvSpPr>
            <p:nvPr/>
          </p:nvSpPr>
          <p:spPr bwMode="auto">
            <a:xfrm>
              <a:off x="325" y="507"/>
              <a:ext cx="150" cy="58"/>
            </a:xfrm>
            <a:custGeom>
              <a:avLst/>
              <a:gdLst>
                <a:gd name="T0" fmla="*/ 35 w 63"/>
                <a:gd name="T1" fmla="*/ 19 h 24"/>
                <a:gd name="T2" fmla="*/ 61 w 63"/>
                <a:gd name="T3" fmla="*/ 4 h 24"/>
                <a:gd name="T4" fmla="*/ 29 w 63"/>
                <a:gd name="T5" fmla="*/ 5 h 24"/>
                <a:gd name="T6" fmla="*/ 1 w 63"/>
                <a:gd name="T7" fmla="*/ 19 h 24"/>
                <a:gd name="T8" fmla="*/ 35 w 63"/>
                <a:gd name="T9" fmla="*/ 19 h 24"/>
              </a:gdLst>
              <a:ahLst/>
              <a:cxnLst>
                <a:cxn ang="0">
                  <a:pos x="T0" y="T1"/>
                </a:cxn>
                <a:cxn ang="0">
                  <a:pos x="T2" y="T3"/>
                </a:cxn>
                <a:cxn ang="0">
                  <a:pos x="T4" y="T5"/>
                </a:cxn>
                <a:cxn ang="0">
                  <a:pos x="T6" y="T7"/>
                </a:cxn>
                <a:cxn ang="0">
                  <a:pos x="T8" y="T9"/>
                </a:cxn>
              </a:cxnLst>
              <a:rect l="0" t="0" r="r" b="b"/>
              <a:pathLst>
                <a:path w="63" h="24">
                  <a:moveTo>
                    <a:pt x="35" y="19"/>
                  </a:moveTo>
                  <a:cubicBezTo>
                    <a:pt x="51" y="15"/>
                    <a:pt x="63" y="7"/>
                    <a:pt x="61" y="4"/>
                  </a:cubicBezTo>
                  <a:cubicBezTo>
                    <a:pt x="59" y="0"/>
                    <a:pt x="45" y="1"/>
                    <a:pt x="29" y="5"/>
                  </a:cubicBezTo>
                  <a:cubicBezTo>
                    <a:pt x="12" y="10"/>
                    <a:pt x="0" y="16"/>
                    <a:pt x="1" y="19"/>
                  </a:cubicBezTo>
                  <a:cubicBezTo>
                    <a:pt x="3" y="23"/>
                    <a:pt x="18" y="24"/>
                    <a:pt x="35" y="19"/>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0" name="Freeform 45">
              <a:extLst>
                <a:ext uri="{FF2B5EF4-FFF2-40B4-BE49-F238E27FC236}">
                  <a16:creationId xmlns:a16="http://schemas.microsoft.com/office/drawing/2014/main" id="{5394CD08-2761-4398-AE0D-F23D0C75B824}"/>
                </a:ext>
              </a:extLst>
            </p:cNvPr>
            <p:cNvSpPr>
              <a:spLocks/>
            </p:cNvSpPr>
            <p:nvPr/>
          </p:nvSpPr>
          <p:spPr bwMode="auto">
            <a:xfrm>
              <a:off x="460" y="572"/>
              <a:ext cx="57" cy="52"/>
            </a:xfrm>
            <a:custGeom>
              <a:avLst/>
              <a:gdLst>
                <a:gd name="T0" fmla="*/ 9 w 24"/>
                <a:gd name="T1" fmla="*/ 20 h 22"/>
                <a:gd name="T2" fmla="*/ 23 w 24"/>
                <a:gd name="T3" fmla="*/ 15 h 22"/>
                <a:gd name="T4" fmla="*/ 15 w 24"/>
                <a:gd name="T5" fmla="*/ 2 h 22"/>
                <a:gd name="T6" fmla="*/ 2 w 24"/>
                <a:gd name="T7" fmla="*/ 7 h 22"/>
                <a:gd name="T8" fmla="*/ 9 w 24"/>
                <a:gd name="T9" fmla="*/ 20 h 22"/>
              </a:gdLst>
              <a:ahLst/>
              <a:cxnLst>
                <a:cxn ang="0">
                  <a:pos x="T0" y="T1"/>
                </a:cxn>
                <a:cxn ang="0">
                  <a:pos x="T2" y="T3"/>
                </a:cxn>
                <a:cxn ang="0">
                  <a:pos x="T4" y="T5"/>
                </a:cxn>
                <a:cxn ang="0">
                  <a:pos x="T6" y="T7"/>
                </a:cxn>
                <a:cxn ang="0">
                  <a:pos x="T8" y="T9"/>
                </a:cxn>
              </a:cxnLst>
              <a:rect l="0" t="0" r="r" b="b"/>
              <a:pathLst>
                <a:path w="24" h="22">
                  <a:moveTo>
                    <a:pt x="9" y="20"/>
                  </a:moveTo>
                  <a:cubicBezTo>
                    <a:pt x="15" y="22"/>
                    <a:pt x="21" y="20"/>
                    <a:pt x="23" y="15"/>
                  </a:cubicBezTo>
                  <a:cubicBezTo>
                    <a:pt x="24" y="10"/>
                    <a:pt x="21" y="5"/>
                    <a:pt x="15" y="2"/>
                  </a:cubicBezTo>
                  <a:cubicBezTo>
                    <a:pt x="10" y="0"/>
                    <a:pt x="4" y="2"/>
                    <a:pt x="2" y="7"/>
                  </a:cubicBezTo>
                  <a:cubicBezTo>
                    <a:pt x="0" y="12"/>
                    <a:pt x="3" y="18"/>
                    <a:pt x="9" y="20"/>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1" name="Freeform 46">
              <a:extLst>
                <a:ext uri="{FF2B5EF4-FFF2-40B4-BE49-F238E27FC236}">
                  <a16:creationId xmlns:a16="http://schemas.microsoft.com/office/drawing/2014/main" id="{A39B6C09-3812-40B2-84F8-79B1662124A4}"/>
                </a:ext>
              </a:extLst>
            </p:cNvPr>
            <p:cNvSpPr>
              <a:spLocks/>
            </p:cNvSpPr>
            <p:nvPr/>
          </p:nvSpPr>
          <p:spPr bwMode="auto">
            <a:xfrm>
              <a:off x="574" y="586"/>
              <a:ext cx="146" cy="79"/>
            </a:xfrm>
            <a:custGeom>
              <a:avLst/>
              <a:gdLst>
                <a:gd name="T0" fmla="*/ 35 w 61"/>
                <a:gd name="T1" fmla="*/ 23 h 33"/>
                <a:gd name="T2" fmla="*/ 58 w 61"/>
                <a:gd name="T3" fmla="*/ 3 h 33"/>
                <a:gd name="T4" fmla="*/ 27 w 61"/>
                <a:gd name="T5" fmla="*/ 11 h 33"/>
                <a:gd name="T6" fmla="*/ 2 w 61"/>
                <a:gd name="T7" fmla="*/ 29 h 33"/>
                <a:gd name="T8" fmla="*/ 35 w 61"/>
                <a:gd name="T9" fmla="*/ 23 h 33"/>
              </a:gdLst>
              <a:ahLst/>
              <a:cxnLst>
                <a:cxn ang="0">
                  <a:pos x="T0" y="T1"/>
                </a:cxn>
                <a:cxn ang="0">
                  <a:pos x="T2" y="T3"/>
                </a:cxn>
                <a:cxn ang="0">
                  <a:pos x="T4" y="T5"/>
                </a:cxn>
                <a:cxn ang="0">
                  <a:pos x="T6" y="T7"/>
                </a:cxn>
                <a:cxn ang="0">
                  <a:pos x="T8" y="T9"/>
                </a:cxn>
              </a:cxnLst>
              <a:rect l="0" t="0" r="r" b="b"/>
              <a:pathLst>
                <a:path w="61" h="33">
                  <a:moveTo>
                    <a:pt x="35" y="23"/>
                  </a:moveTo>
                  <a:cubicBezTo>
                    <a:pt x="51" y="16"/>
                    <a:pt x="61" y="6"/>
                    <a:pt x="58" y="3"/>
                  </a:cubicBezTo>
                  <a:cubicBezTo>
                    <a:pt x="56" y="0"/>
                    <a:pt x="42" y="3"/>
                    <a:pt x="27" y="11"/>
                  </a:cubicBezTo>
                  <a:cubicBezTo>
                    <a:pt x="11" y="18"/>
                    <a:pt x="0" y="26"/>
                    <a:pt x="2" y="29"/>
                  </a:cubicBezTo>
                  <a:cubicBezTo>
                    <a:pt x="5" y="33"/>
                    <a:pt x="20" y="30"/>
                    <a:pt x="35" y="23"/>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2" name="Freeform 47">
              <a:extLst>
                <a:ext uri="{FF2B5EF4-FFF2-40B4-BE49-F238E27FC236}">
                  <a16:creationId xmlns:a16="http://schemas.microsoft.com/office/drawing/2014/main" id="{0B0A4D4F-D1C6-40F1-85CF-00171C1B6760}"/>
                </a:ext>
              </a:extLst>
            </p:cNvPr>
            <p:cNvSpPr>
              <a:spLocks/>
            </p:cNvSpPr>
            <p:nvPr/>
          </p:nvSpPr>
          <p:spPr bwMode="auto">
            <a:xfrm>
              <a:off x="717" y="646"/>
              <a:ext cx="57" cy="50"/>
            </a:xfrm>
            <a:custGeom>
              <a:avLst/>
              <a:gdLst>
                <a:gd name="T0" fmla="*/ 11 w 24"/>
                <a:gd name="T1" fmla="*/ 20 h 21"/>
                <a:gd name="T2" fmla="*/ 23 w 24"/>
                <a:gd name="T3" fmla="*/ 13 h 21"/>
                <a:gd name="T4" fmla="*/ 14 w 24"/>
                <a:gd name="T5" fmla="*/ 1 h 21"/>
                <a:gd name="T6" fmla="*/ 1 w 24"/>
                <a:gd name="T7" fmla="*/ 8 h 21"/>
                <a:gd name="T8" fmla="*/ 11 w 24"/>
                <a:gd name="T9" fmla="*/ 20 h 21"/>
              </a:gdLst>
              <a:ahLst/>
              <a:cxnLst>
                <a:cxn ang="0">
                  <a:pos x="T0" y="T1"/>
                </a:cxn>
                <a:cxn ang="0">
                  <a:pos x="T2" y="T3"/>
                </a:cxn>
                <a:cxn ang="0">
                  <a:pos x="T4" y="T5"/>
                </a:cxn>
                <a:cxn ang="0">
                  <a:pos x="T6" y="T7"/>
                </a:cxn>
                <a:cxn ang="0">
                  <a:pos x="T8" y="T9"/>
                </a:cxn>
              </a:cxnLst>
              <a:rect l="0" t="0" r="r" b="b"/>
              <a:pathLst>
                <a:path w="24" h="21">
                  <a:moveTo>
                    <a:pt x="11" y="20"/>
                  </a:moveTo>
                  <a:cubicBezTo>
                    <a:pt x="17" y="21"/>
                    <a:pt x="23" y="18"/>
                    <a:pt x="23" y="13"/>
                  </a:cubicBezTo>
                  <a:cubicBezTo>
                    <a:pt x="24" y="8"/>
                    <a:pt x="20" y="3"/>
                    <a:pt x="14" y="1"/>
                  </a:cubicBezTo>
                  <a:cubicBezTo>
                    <a:pt x="8" y="0"/>
                    <a:pt x="2" y="3"/>
                    <a:pt x="1" y="8"/>
                  </a:cubicBezTo>
                  <a:cubicBezTo>
                    <a:pt x="0" y="14"/>
                    <a:pt x="4" y="19"/>
                    <a:pt x="11" y="20"/>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3" name="Freeform 48">
              <a:extLst>
                <a:ext uri="{FF2B5EF4-FFF2-40B4-BE49-F238E27FC236}">
                  <a16:creationId xmlns:a16="http://schemas.microsoft.com/office/drawing/2014/main" id="{17FA7F09-A449-4DAE-975B-B31E3E727928}"/>
                </a:ext>
              </a:extLst>
            </p:cNvPr>
            <p:cNvSpPr>
              <a:spLocks/>
            </p:cNvSpPr>
            <p:nvPr/>
          </p:nvSpPr>
          <p:spPr bwMode="auto">
            <a:xfrm>
              <a:off x="841" y="620"/>
              <a:ext cx="133" cy="100"/>
            </a:xfrm>
            <a:custGeom>
              <a:avLst/>
              <a:gdLst>
                <a:gd name="T0" fmla="*/ 34 w 56"/>
                <a:gd name="T1" fmla="*/ 27 h 42"/>
                <a:gd name="T2" fmla="*/ 53 w 56"/>
                <a:gd name="T3" fmla="*/ 3 h 42"/>
                <a:gd name="T4" fmla="*/ 23 w 56"/>
                <a:gd name="T5" fmla="*/ 16 h 42"/>
                <a:gd name="T6" fmla="*/ 3 w 56"/>
                <a:gd name="T7" fmla="*/ 39 h 42"/>
                <a:gd name="T8" fmla="*/ 34 w 56"/>
                <a:gd name="T9" fmla="*/ 27 h 42"/>
              </a:gdLst>
              <a:ahLst/>
              <a:cxnLst>
                <a:cxn ang="0">
                  <a:pos x="T0" y="T1"/>
                </a:cxn>
                <a:cxn ang="0">
                  <a:pos x="T2" y="T3"/>
                </a:cxn>
                <a:cxn ang="0">
                  <a:pos x="T4" y="T5"/>
                </a:cxn>
                <a:cxn ang="0">
                  <a:pos x="T6" y="T7"/>
                </a:cxn>
                <a:cxn ang="0">
                  <a:pos x="T8" y="T9"/>
                </a:cxn>
              </a:cxnLst>
              <a:rect l="0" t="0" r="r" b="b"/>
              <a:pathLst>
                <a:path w="56" h="42">
                  <a:moveTo>
                    <a:pt x="34" y="27"/>
                  </a:moveTo>
                  <a:cubicBezTo>
                    <a:pt x="48" y="16"/>
                    <a:pt x="56" y="6"/>
                    <a:pt x="53" y="3"/>
                  </a:cubicBezTo>
                  <a:cubicBezTo>
                    <a:pt x="50" y="0"/>
                    <a:pt x="37" y="6"/>
                    <a:pt x="23" y="16"/>
                  </a:cubicBezTo>
                  <a:cubicBezTo>
                    <a:pt x="9" y="26"/>
                    <a:pt x="0" y="36"/>
                    <a:pt x="3" y="39"/>
                  </a:cubicBezTo>
                  <a:cubicBezTo>
                    <a:pt x="6" y="42"/>
                    <a:pt x="20" y="37"/>
                    <a:pt x="34" y="27"/>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4" name="Freeform 49">
              <a:extLst>
                <a:ext uri="{FF2B5EF4-FFF2-40B4-BE49-F238E27FC236}">
                  <a16:creationId xmlns:a16="http://schemas.microsoft.com/office/drawing/2014/main" id="{CC61A1CB-A8D2-499C-A0AF-0EA444CA7AB2}"/>
                </a:ext>
              </a:extLst>
            </p:cNvPr>
            <p:cNvSpPr>
              <a:spLocks/>
            </p:cNvSpPr>
            <p:nvPr/>
          </p:nvSpPr>
          <p:spPr bwMode="auto">
            <a:xfrm>
              <a:off x="227" y="226"/>
              <a:ext cx="31" cy="143"/>
            </a:xfrm>
            <a:custGeom>
              <a:avLst/>
              <a:gdLst>
                <a:gd name="T0" fmla="*/ 13 w 13"/>
                <a:gd name="T1" fmla="*/ 60 h 60"/>
                <a:gd name="T2" fmla="*/ 13 w 13"/>
                <a:gd name="T3" fmla="*/ 59 h 60"/>
                <a:gd name="T4" fmla="*/ 1 w 13"/>
                <a:gd name="T5" fmla="*/ 1 h 60"/>
                <a:gd name="T6" fmla="*/ 0 w 13"/>
                <a:gd name="T7" fmla="*/ 0 h 60"/>
                <a:gd name="T8" fmla="*/ 0 w 13"/>
                <a:gd name="T9" fmla="*/ 1 h 60"/>
                <a:gd name="T10" fmla="*/ 12 w 13"/>
                <a:gd name="T11" fmla="*/ 59 h 60"/>
                <a:gd name="T12" fmla="*/ 13 w 13"/>
                <a:gd name="T13" fmla="*/ 60 h 60"/>
              </a:gdLst>
              <a:ahLst/>
              <a:cxnLst>
                <a:cxn ang="0">
                  <a:pos x="T0" y="T1"/>
                </a:cxn>
                <a:cxn ang="0">
                  <a:pos x="T2" y="T3"/>
                </a:cxn>
                <a:cxn ang="0">
                  <a:pos x="T4" y="T5"/>
                </a:cxn>
                <a:cxn ang="0">
                  <a:pos x="T6" y="T7"/>
                </a:cxn>
                <a:cxn ang="0">
                  <a:pos x="T8" y="T9"/>
                </a:cxn>
                <a:cxn ang="0">
                  <a:pos x="T10" y="T11"/>
                </a:cxn>
                <a:cxn ang="0">
                  <a:pos x="T12" y="T13"/>
                </a:cxn>
              </a:cxnLst>
              <a:rect l="0" t="0" r="r" b="b"/>
              <a:pathLst>
                <a:path w="13" h="60">
                  <a:moveTo>
                    <a:pt x="13" y="60"/>
                  </a:moveTo>
                  <a:cubicBezTo>
                    <a:pt x="13" y="59"/>
                    <a:pt x="13" y="59"/>
                    <a:pt x="13" y="59"/>
                  </a:cubicBezTo>
                  <a:cubicBezTo>
                    <a:pt x="7" y="36"/>
                    <a:pt x="5" y="24"/>
                    <a:pt x="1" y="1"/>
                  </a:cubicBezTo>
                  <a:cubicBezTo>
                    <a:pt x="1" y="0"/>
                    <a:pt x="1" y="0"/>
                    <a:pt x="0" y="0"/>
                  </a:cubicBezTo>
                  <a:cubicBezTo>
                    <a:pt x="0" y="0"/>
                    <a:pt x="0" y="1"/>
                    <a:pt x="0" y="1"/>
                  </a:cubicBezTo>
                  <a:cubicBezTo>
                    <a:pt x="3" y="24"/>
                    <a:pt x="5" y="36"/>
                    <a:pt x="12" y="59"/>
                  </a:cubicBezTo>
                  <a:cubicBezTo>
                    <a:pt x="12" y="60"/>
                    <a:pt x="12" y="60"/>
                    <a:pt x="13" y="60"/>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5" name="Freeform 50">
              <a:extLst>
                <a:ext uri="{FF2B5EF4-FFF2-40B4-BE49-F238E27FC236}">
                  <a16:creationId xmlns:a16="http://schemas.microsoft.com/office/drawing/2014/main" id="{7EEEAE1A-5A22-4F7D-8DE2-39CBDBEA07E1}"/>
                </a:ext>
              </a:extLst>
            </p:cNvPr>
            <p:cNvSpPr>
              <a:spLocks/>
            </p:cNvSpPr>
            <p:nvPr/>
          </p:nvSpPr>
          <p:spPr bwMode="auto">
            <a:xfrm>
              <a:off x="322" y="292"/>
              <a:ext cx="45" cy="139"/>
            </a:xfrm>
            <a:custGeom>
              <a:avLst/>
              <a:gdLst>
                <a:gd name="T0" fmla="*/ 19 w 19"/>
                <a:gd name="T1" fmla="*/ 58 h 58"/>
                <a:gd name="T2" fmla="*/ 19 w 19"/>
                <a:gd name="T3" fmla="*/ 57 h 58"/>
                <a:gd name="T4" fmla="*/ 2 w 19"/>
                <a:gd name="T5" fmla="*/ 1 h 58"/>
                <a:gd name="T6" fmla="*/ 1 w 19"/>
                <a:gd name="T7" fmla="*/ 0 h 58"/>
                <a:gd name="T8" fmla="*/ 0 w 19"/>
                <a:gd name="T9" fmla="*/ 1 h 58"/>
                <a:gd name="T10" fmla="*/ 17 w 19"/>
                <a:gd name="T11" fmla="*/ 58 h 58"/>
                <a:gd name="T12" fmla="*/ 18 w 19"/>
                <a:gd name="T13" fmla="*/ 58 h 58"/>
                <a:gd name="T14" fmla="*/ 19 w 19"/>
                <a:gd name="T15" fmla="*/ 58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58">
                  <a:moveTo>
                    <a:pt x="19" y="58"/>
                  </a:moveTo>
                  <a:cubicBezTo>
                    <a:pt x="19" y="57"/>
                    <a:pt x="19" y="57"/>
                    <a:pt x="19" y="57"/>
                  </a:cubicBezTo>
                  <a:cubicBezTo>
                    <a:pt x="10" y="35"/>
                    <a:pt x="7" y="23"/>
                    <a:pt x="2" y="1"/>
                  </a:cubicBezTo>
                  <a:cubicBezTo>
                    <a:pt x="2" y="0"/>
                    <a:pt x="1" y="0"/>
                    <a:pt x="1" y="0"/>
                  </a:cubicBezTo>
                  <a:cubicBezTo>
                    <a:pt x="0" y="0"/>
                    <a:pt x="0" y="0"/>
                    <a:pt x="0" y="1"/>
                  </a:cubicBezTo>
                  <a:cubicBezTo>
                    <a:pt x="6" y="23"/>
                    <a:pt x="9" y="35"/>
                    <a:pt x="17" y="58"/>
                  </a:cubicBezTo>
                  <a:cubicBezTo>
                    <a:pt x="17" y="58"/>
                    <a:pt x="18" y="58"/>
                    <a:pt x="18" y="58"/>
                  </a:cubicBezTo>
                  <a:cubicBezTo>
                    <a:pt x="19" y="58"/>
                    <a:pt x="19" y="58"/>
                    <a:pt x="19" y="58"/>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6" name="Freeform 51">
              <a:extLst>
                <a:ext uri="{FF2B5EF4-FFF2-40B4-BE49-F238E27FC236}">
                  <a16:creationId xmlns:a16="http://schemas.microsoft.com/office/drawing/2014/main" id="{6A0DE4ED-BF3C-46D0-8F70-A8CC2AD44CAA}"/>
                </a:ext>
              </a:extLst>
            </p:cNvPr>
            <p:cNvSpPr>
              <a:spLocks/>
            </p:cNvSpPr>
            <p:nvPr/>
          </p:nvSpPr>
          <p:spPr bwMode="auto">
            <a:xfrm>
              <a:off x="425" y="350"/>
              <a:ext cx="54" cy="136"/>
            </a:xfrm>
            <a:custGeom>
              <a:avLst/>
              <a:gdLst>
                <a:gd name="T0" fmla="*/ 23 w 23"/>
                <a:gd name="T1" fmla="*/ 56 h 57"/>
                <a:gd name="T2" fmla="*/ 23 w 23"/>
                <a:gd name="T3" fmla="*/ 56 h 57"/>
                <a:gd name="T4" fmla="*/ 1 w 23"/>
                <a:gd name="T5" fmla="*/ 1 h 57"/>
                <a:gd name="T6" fmla="*/ 0 w 23"/>
                <a:gd name="T7" fmla="*/ 0 h 57"/>
                <a:gd name="T8" fmla="*/ 0 w 23"/>
                <a:gd name="T9" fmla="*/ 1 h 57"/>
                <a:gd name="T10" fmla="*/ 22 w 23"/>
                <a:gd name="T11" fmla="*/ 56 h 57"/>
                <a:gd name="T12" fmla="*/ 23 w 23"/>
                <a:gd name="T13" fmla="*/ 57 h 57"/>
                <a:gd name="T14" fmla="*/ 23 w 23"/>
                <a:gd name="T15" fmla="*/ 56 h 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57">
                  <a:moveTo>
                    <a:pt x="23" y="56"/>
                  </a:moveTo>
                  <a:cubicBezTo>
                    <a:pt x="23" y="56"/>
                    <a:pt x="23" y="56"/>
                    <a:pt x="23" y="56"/>
                  </a:cubicBezTo>
                  <a:cubicBezTo>
                    <a:pt x="13" y="34"/>
                    <a:pt x="9" y="23"/>
                    <a:pt x="1" y="1"/>
                  </a:cubicBezTo>
                  <a:cubicBezTo>
                    <a:pt x="1" y="1"/>
                    <a:pt x="1" y="0"/>
                    <a:pt x="0" y="0"/>
                  </a:cubicBezTo>
                  <a:cubicBezTo>
                    <a:pt x="0" y="1"/>
                    <a:pt x="0" y="1"/>
                    <a:pt x="0" y="1"/>
                  </a:cubicBezTo>
                  <a:cubicBezTo>
                    <a:pt x="7" y="23"/>
                    <a:pt x="12" y="34"/>
                    <a:pt x="22" y="56"/>
                  </a:cubicBezTo>
                  <a:cubicBezTo>
                    <a:pt x="22" y="57"/>
                    <a:pt x="22" y="57"/>
                    <a:pt x="23" y="57"/>
                  </a:cubicBezTo>
                  <a:cubicBezTo>
                    <a:pt x="23" y="56"/>
                    <a:pt x="23" y="56"/>
                    <a:pt x="23" y="56"/>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7" name="Freeform 52">
              <a:extLst>
                <a:ext uri="{FF2B5EF4-FFF2-40B4-BE49-F238E27FC236}">
                  <a16:creationId xmlns:a16="http://schemas.microsoft.com/office/drawing/2014/main" id="{CD177606-A6F2-4AB4-A02B-9FA84C9A213E}"/>
                </a:ext>
              </a:extLst>
            </p:cNvPr>
            <p:cNvSpPr>
              <a:spLocks/>
            </p:cNvSpPr>
            <p:nvPr/>
          </p:nvSpPr>
          <p:spPr bwMode="auto">
            <a:xfrm>
              <a:off x="529" y="400"/>
              <a:ext cx="67" cy="129"/>
            </a:xfrm>
            <a:custGeom>
              <a:avLst/>
              <a:gdLst>
                <a:gd name="T0" fmla="*/ 28 w 28"/>
                <a:gd name="T1" fmla="*/ 54 h 54"/>
                <a:gd name="T2" fmla="*/ 28 w 28"/>
                <a:gd name="T3" fmla="*/ 53 h 54"/>
                <a:gd name="T4" fmla="*/ 1 w 28"/>
                <a:gd name="T5" fmla="*/ 0 h 54"/>
                <a:gd name="T6" fmla="*/ 0 w 28"/>
                <a:gd name="T7" fmla="*/ 0 h 54"/>
                <a:gd name="T8" fmla="*/ 0 w 28"/>
                <a:gd name="T9" fmla="*/ 1 h 54"/>
                <a:gd name="T10" fmla="*/ 27 w 28"/>
                <a:gd name="T11" fmla="*/ 54 h 54"/>
                <a:gd name="T12" fmla="*/ 28 w 28"/>
                <a:gd name="T13" fmla="*/ 54 h 54"/>
                <a:gd name="T14" fmla="*/ 28 w 28"/>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54">
                  <a:moveTo>
                    <a:pt x="28" y="54"/>
                  </a:moveTo>
                  <a:cubicBezTo>
                    <a:pt x="28" y="53"/>
                    <a:pt x="28" y="53"/>
                    <a:pt x="28" y="53"/>
                  </a:cubicBezTo>
                  <a:cubicBezTo>
                    <a:pt x="16" y="32"/>
                    <a:pt x="11" y="22"/>
                    <a:pt x="1" y="0"/>
                  </a:cubicBezTo>
                  <a:cubicBezTo>
                    <a:pt x="1" y="0"/>
                    <a:pt x="1" y="0"/>
                    <a:pt x="0" y="0"/>
                  </a:cubicBezTo>
                  <a:cubicBezTo>
                    <a:pt x="0" y="0"/>
                    <a:pt x="0" y="1"/>
                    <a:pt x="0" y="1"/>
                  </a:cubicBezTo>
                  <a:cubicBezTo>
                    <a:pt x="9" y="22"/>
                    <a:pt x="15" y="33"/>
                    <a:pt x="27" y="54"/>
                  </a:cubicBezTo>
                  <a:cubicBezTo>
                    <a:pt x="27" y="54"/>
                    <a:pt x="27" y="54"/>
                    <a:pt x="28" y="54"/>
                  </a:cubicBezTo>
                  <a:cubicBezTo>
                    <a:pt x="28" y="54"/>
                    <a:pt x="28" y="54"/>
                    <a:pt x="28" y="54"/>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8" name="Freeform 53">
              <a:extLst>
                <a:ext uri="{FF2B5EF4-FFF2-40B4-BE49-F238E27FC236}">
                  <a16:creationId xmlns:a16="http://schemas.microsoft.com/office/drawing/2014/main" id="{885C9C99-486A-4DB2-ADD0-658A138AF92E}"/>
                </a:ext>
              </a:extLst>
            </p:cNvPr>
            <p:cNvSpPr>
              <a:spLocks/>
            </p:cNvSpPr>
            <p:nvPr/>
          </p:nvSpPr>
          <p:spPr bwMode="auto">
            <a:xfrm>
              <a:off x="639" y="440"/>
              <a:ext cx="78" cy="122"/>
            </a:xfrm>
            <a:custGeom>
              <a:avLst/>
              <a:gdLst>
                <a:gd name="T0" fmla="*/ 33 w 33"/>
                <a:gd name="T1" fmla="*/ 51 h 51"/>
                <a:gd name="T2" fmla="*/ 33 w 33"/>
                <a:gd name="T3" fmla="*/ 50 h 51"/>
                <a:gd name="T4" fmla="*/ 1 w 33"/>
                <a:gd name="T5" fmla="*/ 0 h 51"/>
                <a:gd name="T6" fmla="*/ 0 w 33"/>
                <a:gd name="T7" fmla="*/ 0 h 51"/>
                <a:gd name="T8" fmla="*/ 0 w 33"/>
                <a:gd name="T9" fmla="*/ 1 h 51"/>
                <a:gd name="T10" fmla="*/ 31 w 33"/>
                <a:gd name="T11" fmla="*/ 51 h 51"/>
                <a:gd name="T12" fmla="*/ 33 w 33"/>
                <a:gd name="T13" fmla="*/ 51 h 51"/>
              </a:gdLst>
              <a:ahLst/>
              <a:cxnLst>
                <a:cxn ang="0">
                  <a:pos x="T0" y="T1"/>
                </a:cxn>
                <a:cxn ang="0">
                  <a:pos x="T2" y="T3"/>
                </a:cxn>
                <a:cxn ang="0">
                  <a:pos x="T4" y="T5"/>
                </a:cxn>
                <a:cxn ang="0">
                  <a:pos x="T6" y="T7"/>
                </a:cxn>
                <a:cxn ang="0">
                  <a:pos x="T8" y="T9"/>
                </a:cxn>
                <a:cxn ang="0">
                  <a:pos x="T10" y="T11"/>
                </a:cxn>
                <a:cxn ang="0">
                  <a:pos x="T12" y="T13"/>
                </a:cxn>
              </a:cxnLst>
              <a:rect l="0" t="0" r="r" b="b"/>
              <a:pathLst>
                <a:path w="33" h="51">
                  <a:moveTo>
                    <a:pt x="33" y="51"/>
                  </a:moveTo>
                  <a:cubicBezTo>
                    <a:pt x="33" y="50"/>
                    <a:pt x="33" y="50"/>
                    <a:pt x="33" y="50"/>
                  </a:cubicBezTo>
                  <a:cubicBezTo>
                    <a:pt x="19" y="30"/>
                    <a:pt x="13" y="20"/>
                    <a:pt x="1" y="0"/>
                  </a:cubicBezTo>
                  <a:cubicBezTo>
                    <a:pt x="0" y="0"/>
                    <a:pt x="0" y="0"/>
                    <a:pt x="0" y="0"/>
                  </a:cubicBezTo>
                  <a:cubicBezTo>
                    <a:pt x="0" y="1"/>
                    <a:pt x="0" y="1"/>
                    <a:pt x="0" y="1"/>
                  </a:cubicBezTo>
                  <a:cubicBezTo>
                    <a:pt x="11" y="21"/>
                    <a:pt x="18" y="31"/>
                    <a:pt x="31" y="51"/>
                  </a:cubicBezTo>
                  <a:cubicBezTo>
                    <a:pt x="32" y="51"/>
                    <a:pt x="32" y="51"/>
                    <a:pt x="33" y="51"/>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9" name="Freeform 54">
              <a:extLst>
                <a:ext uri="{FF2B5EF4-FFF2-40B4-BE49-F238E27FC236}">
                  <a16:creationId xmlns:a16="http://schemas.microsoft.com/office/drawing/2014/main" id="{3265DF69-45A3-46E9-9611-657147E27FB6}"/>
                </a:ext>
              </a:extLst>
            </p:cNvPr>
            <p:cNvSpPr>
              <a:spLocks/>
            </p:cNvSpPr>
            <p:nvPr/>
          </p:nvSpPr>
          <p:spPr bwMode="auto">
            <a:xfrm>
              <a:off x="751" y="469"/>
              <a:ext cx="90" cy="115"/>
            </a:xfrm>
            <a:custGeom>
              <a:avLst/>
              <a:gdLst>
                <a:gd name="T0" fmla="*/ 38 w 38"/>
                <a:gd name="T1" fmla="*/ 48 h 48"/>
                <a:gd name="T2" fmla="*/ 38 w 38"/>
                <a:gd name="T3" fmla="*/ 47 h 48"/>
                <a:gd name="T4" fmla="*/ 2 w 38"/>
                <a:gd name="T5" fmla="*/ 0 h 48"/>
                <a:gd name="T6" fmla="*/ 1 w 38"/>
                <a:gd name="T7" fmla="*/ 0 h 48"/>
                <a:gd name="T8" fmla="*/ 0 w 38"/>
                <a:gd name="T9" fmla="*/ 1 h 48"/>
                <a:gd name="T10" fmla="*/ 37 w 38"/>
                <a:gd name="T11" fmla="*/ 48 h 48"/>
                <a:gd name="T12" fmla="*/ 38 w 38"/>
                <a:gd name="T13" fmla="*/ 48 h 48"/>
                <a:gd name="T14" fmla="*/ 38 w 38"/>
                <a:gd name="T15" fmla="*/ 4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48">
                  <a:moveTo>
                    <a:pt x="38" y="48"/>
                  </a:moveTo>
                  <a:cubicBezTo>
                    <a:pt x="38" y="47"/>
                    <a:pt x="38" y="47"/>
                    <a:pt x="38" y="47"/>
                  </a:cubicBezTo>
                  <a:cubicBezTo>
                    <a:pt x="22" y="29"/>
                    <a:pt x="15" y="20"/>
                    <a:pt x="2" y="0"/>
                  </a:cubicBezTo>
                  <a:cubicBezTo>
                    <a:pt x="1" y="0"/>
                    <a:pt x="1" y="0"/>
                    <a:pt x="1" y="0"/>
                  </a:cubicBezTo>
                  <a:cubicBezTo>
                    <a:pt x="0" y="1"/>
                    <a:pt x="0" y="1"/>
                    <a:pt x="0" y="1"/>
                  </a:cubicBezTo>
                  <a:cubicBezTo>
                    <a:pt x="14" y="20"/>
                    <a:pt x="21" y="30"/>
                    <a:pt x="37" y="48"/>
                  </a:cubicBezTo>
                  <a:cubicBezTo>
                    <a:pt x="38" y="48"/>
                    <a:pt x="38" y="48"/>
                    <a:pt x="38" y="48"/>
                  </a:cubicBezTo>
                  <a:cubicBezTo>
                    <a:pt x="38" y="48"/>
                    <a:pt x="38" y="48"/>
                    <a:pt x="38" y="48"/>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0" name="Freeform 55">
              <a:extLst>
                <a:ext uri="{FF2B5EF4-FFF2-40B4-BE49-F238E27FC236}">
                  <a16:creationId xmlns:a16="http://schemas.microsoft.com/office/drawing/2014/main" id="{0F6D0B43-71B2-424D-A67F-7B6522DF9B61}"/>
                </a:ext>
              </a:extLst>
            </p:cNvPr>
            <p:cNvSpPr>
              <a:spLocks/>
            </p:cNvSpPr>
            <p:nvPr/>
          </p:nvSpPr>
          <p:spPr bwMode="auto">
            <a:xfrm>
              <a:off x="203" y="206"/>
              <a:ext cx="53" cy="53"/>
            </a:xfrm>
            <a:custGeom>
              <a:avLst/>
              <a:gdLst>
                <a:gd name="T0" fmla="*/ 17 w 22"/>
                <a:gd name="T1" fmla="*/ 4 h 22"/>
                <a:gd name="T2" fmla="*/ 19 w 22"/>
                <a:gd name="T3" fmla="*/ 17 h 22"/>
                <a:gd name="T4" fmla="*/ 5 w 22"/>
                <a:gd name="T5" fmla="*/ 18 h 22"/>
                <a:gd name="T6" fmla="*/ 3 w 22"/>
                <a:gd name="T7" fmla="*/ 5 h 22"/>
                <a:gd name="T8" fmla="*/ 17 w 22"/>
                <a:gd name="T9" fmla="*/ 4 h 22"/>
              </a:gdLst>
              <a:ahLst/>
              <a:cxnLst>
                <a:cxn ang="0">
                  <a:pos x="T0" y="T1"/>
                </a:cxn>
                <a:cxn ang="0">
                  <a:pos x="T2" y="T3"/>
                </a:cxn>
                <a:cxn ang="0">
                  <a:pos x="T4" y="T5"/>
                </a:cxn>
                <a:cxn ang="0">
                  <a:pos x="T6" y="T7"/>
                </a:cxn>
                <a:cxn ang="0">
                  <a:pos x="T8" y="T9"/>
                </a:cxn>
              </a:cxnLst>
              <a:rect l="0" t="0" r="r" b="b"/>
              <a:pathLst>
                <a:path w="22" h="22">
                  <a:moveTo>
                    <a:pt x="17" y="4"/>
                  </a:moveTo>
                  <a:cubicBezTo>
                    <a:pt x="21" y="7"/>
                    <a:pt x="22" y="13"/>
                    <a:pt x="19" y="17"/>
                  </a:cubicBezTo>
                  <a:cubicBezTo>
                    <a:pt x="16" y="21"/>
                    <a:pt x="10" y="22"/>
                    <a:pt x="5" y="18"/>
                  </a:cubicBezTo>
                  <a:cubicBezTo>
                    <a:pt x="1" y="15"/>
                    <a:pt x="0" y="9"/>
                    <a:pt x="3" y="5"/>
                  </a:cubicBezTo>
                  <a:cubicBezTo>
                    <a:pt x="6" y="1"/>
                    <a:pt x="12" y="0"/>
                    <a:pt x="17" y="4"/>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1" name="Freeform 56">
              <a:extLst>
                <a:ext uri="{FF2B5EF4-FFF2-40B4-BE49-F238E27FC236}">
                  <a16:creationId xmlns:a16="http://schemas.microsoft.com/office/drawing/2014/main" id="{3D4C0627-6D14-48B8-9EFE-32B728662EAD}"/>
                </a:ext>
              </a:extLst>
            </p:cNvPr>
            <p:cNvSpPr>
              <a:spLocks/>
            </p:cNvSpPr>
            <p:nvPr/>
          </p:nvSpPr>
          <p:spPr bwMode="auto">
            <a:xfrm>
              <a:off x="308" y="264"/>
              <a:ext cx="57" cy="138"/>
            </a:xfrm>
            <a:custGeom>
              <a:avLst/>
              <a:gdLst>
                <a:gd name="T0" fmla="*/ 18 w 24"/>
                <a:gd name="T1" fmla="*/ 27 h 58"/>
                <a:gd name="T2" fmla="*/ 20 w 24"/>
                <a:gd name="T3" fmla="*/ 57 h 58"/>
                <a:gd name="T4" fmla="*/ 4 w 24"/>
                <a:gd name="T5" fmla="*/ 30 h 58"/>
                <a:gd name="T6" fmla="*/ 4 w 24"/>
                <a:gd name="T7" fmla="*/ 1 h 58"/>
                <a:gd name="T8" fmla="*/ 18 w 24"/>
                <a:gd name="T9" fmla="*/ 27 h 58"/>
              </a:gdLst>
              <a:ahLst/>
              <a:cxnLst>
                <a:cxn ang="0">
                  <a:pos x="T0" y="T1"/>
                </a:cxn>
                <a:cxn ang="0">
                  <a:pos x="T2" y="T3"/>
                </a:cxn>
                <a:cxn ang="0">
                  <a:pos x="T4" y="T5"/>
                </a:cxn>
                <a:cxn ang="0">
                  <a:pos x="T6" y="T7"/>
                </a:cxn>
                <a:cxn ang="0">
                  <a:pos x="T8" y="T9"/>
                </a:cxn>
              </a:cxnLst>
              <a:rect l="0" t="0" r="r" b="b"/>
              <a:pathLst>
                <a:path w="24" h="58">
                  <a:moveTo>
                    <a:pt x="18" y="27"/>
                  </a:moveTo>
                  <a:cubicBezTo>
                    <a:pt x="22" y="42"/>
                    <a:pt x="24" y="56"/>
                    <a:pt x="20" y="57"/>
                  </a:cubicBezTo>
                  <a:cubicBezTo>
                    <a:pt x="16" y="58"/>
                    <a:pt x="8" y="46"/>
                    <a:pt x="4" y="30"/>
                  </a:cubicBezTo>
                  <a:cubicBezTo>
                    <a:pt x="0" y="14"/>
                    <a:pt x="0" y="1"/>
                    <a:pt x="4" y="1"/>
                  </a:cubicBezTo>
                  <a:cubicBezTo>
                    <a:pt x="8" y="0"/>
                    <a:pt x="13" y="12"/>
                    <a:pt x="18" y="27"/>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2" name="Freeform 57">
              <a:extLst>
                <a:ext uri="{FF2B5EF4-FFF2-40B4-BE49-F238E27FC236}">
                  <a16:creationId xmlns:a16="http://schemas.microsoft.com/office/drawing/2014/main" id="{D40336CC-36C5-49D2-B53F-5EDBD246AF9E}"/>
                </a:ext>
              </a:extLst>
            </p:cNvPr>
            <p:cNvSpPr>
              <a:spLocks/>
            </p:cNvSpPr>
            <p:nvPr/>
          </p:nvSpPr>
          <p:spPr bwMode="auto">
            <a:xfrm>
              <a:off x="401" y="333"/>
              <a:ext cx="52" cy="50"/>
            </a:xfrm>
            <a:custGeom>
              <a:avLst/>
              <a:gdLst>
                <a:gd name="T0" fmla="*/ 15 w 22"/>
                <a:gd name="T1" fmla="*/ 2 h 21"/>
                <a:gd name="T2" fmla="*/ 20 w 22"/>
                <a:gd name="T3" fmla="*/ 15 h 21"/>
                <a:gd name="T4" fmla="*/ 7 w 22"/>
                <a:gd name="T5" fmla="*/ 19 h 21"/>
                <a:gd name="T6" fmla="*/ 2 w 22"/>
                <a:gd name="T7" fmla="*/ 6 h 21"/>
                <a:gd name="T8" fmla="*/ 15 w 22"/>
                <a:gd name="T9" fmla="*/ 2 h 21"/>
              </a:gdLst>
              <a:ahLst/>
              <a:cxnLst>
                <a:cxn ang="0">
                  <a:pos x="T0" y="T1"/>
                </a:cxn>
                <a:cxn ang="0">
                  <a:pos x="T2" y="T3"/>
                </a:cxn>
                <a:cxn ang="0">
                  <a:pos x="T4" y="T5"/>
                </a:cxn>
                <a:cxn ang="0">
                  <a:pos x="T6" y="T7"/>
                </a:cxn>
                <a:cxn ang="0">
                  <a:pos x="T8" y="T9"/>
                </a:cxn>
              </a:cxnLst>
              <a:rect l="0" t="0" r="r" b="b"/>
              <a:pathLst>
                <a:path w="22" h="21">
                  <a:moveTo>
                    <a:pt x="15" y="2"/>
                  </a:moveTo>
                  <a:cubicBezTo>
                    <a:pt x="20" y="5"/>
                    <a:pt x="22" y="10"/>
                    <a:pt x="20" y="15"/>
                  </a:cubicBezTo>
                  <a:cubicBezTo>
                    <a:pt x="17" y="20"/>
                    <a:pt x="11" y="21"/>
                    <a:pt x="7" y="19"/>
                  </a:cubicBezTo>
                  <a:cubicBezTo>
                    <a:pt x="2" y="16"/>
                    <a:pt x="0" y="11"/>
                    <a:pt x="2" y="6"/>
                  </a:cubicBezTo>
                  <a:cubicBezTo>
                    <a:pt x="5" y="2"/>
                    <a:pt x="10" y="0"/>
                    <a:pt x="15" y="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3" name="Freeform 58">
              <a:extLst>
                <a:ext uri="{FF2B5EF4-FFF2-40B4-BE49-F238E27FC236}">
                  <a16:creationId xmlns:a16="http://schemas.microsoft.com/office/drawing/2014/main" id="{C33897A7-8A78-4B5E-98CE-954EF8B933FB}"/>
                </a:ext>
              </a:extLst>
            </p:cNvPr>
            <p:cNvSpPr>
              <a:spLocks/>
            </p:cNvSpPr>
            <p:nvPr/>
          </p:nvSpPr>
          <p:spPr bwMode="auto">
            <a:xfrm>
              <a:off x="510" y="371"/>
              <a:ext cx="79" cy="132"/>
            </a:xfrm>
            <a:custGeom>
              <a:avLst/>
              <a:gdLst>
                <a:gd name="T0" fmla="*/ 22 w 33"/>
                <a:gd name="T1" fmla="*/ 25 h 55"/>
                <a:gd name="T2" fmla="*/ 29 w 33"/>
                <a:gd name="T3" fmla="*/ 54 h 55"/>
                <a:gd name="T4" fmla="*/ 9 w 33"/>
                <a:gd name="T5" fmla="*/ 30 h 55"/>
                <a:gd name="T6" fmla="*/ 3 w 33"/>
                <a:gd name="T7" fmla="*/ 1 h 55"/>
                <a:gd name="T8" fmla="*/ 22 w 33"/>
                <a:gd name="T9" fmla="*/ 25 h 55"/>
              </a:gdLst>
              <a:ahLst/>
              <a:cxnLst>
                <a:cxn ang="0">
                  <a:pos x="T0" y="T1"/>
                </a:cxn>
                <a:cxn ang="0">
                  <a:pos x="T2" y="T3"/>
                </a:cxn>
                <a:cxn ang="0">
                  <a:pos x="T4" y="T5"/>
                </a:cxn>
                <a:cxn ang="0">
                  <a:pos x="T6" y="T7"/>
                </a:cxn>
                <a:cxn ang="0">
                  <a:pos x="T8" y="T9"/>
                </a:cxn>
              </a:cxnLst>
              <a:rect l="0" t="0" r="r" b="b"/>
              <a:pathLst>
                <a:path w="33" h="55">
                  <a:moveTo>
                    <a:pt x="22" y="25"/>
                  </a:moveTo>
                  <a:cubicBezTo>
                    <a:pt x="29" y="39"/>
                    <a:pt x="33" y="52"/>
                    <a:pt x="29" y="54"/>
                  </a:cubicBezTo>
                  <a:cubicBezTo>
                    <a:pt x="25" y="55"/>
                    <a:pt x="16" y="45"/>
                    <a:pt x="9" y="30"/>
                  </a:cubicBezTo>
                  <a:cubicBezTo>
                    <a:pt x="2" y="16"/>
                    <a:pt x="0" y="3"/>
                    <a:pt x="3" y="1"/>
                  </a:cubicBezTo>
                  <a:cubicBezTo>
                    <a:pt x="7" y="0"/>
                    <a:pt x="15" y="10"/>
                    <a:pt x="22" y="25"/>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4" name="Freeform 59">
              <a:extLst>
                <a:ext uri="{FF2B5EF4-FFF2-40B4-BE49-F238E27FC236}">
                  <a16:creationId xmlns:a16="http://schemas.microsoft.com/office/drawing/2014/main" id="{D530CF56-93D2-45EE-84DC-6653AC306894}"/>
                </a:ext>
              </a:extLst>
            </p:cNvPr>
            <p:cNvSpPr>
              <a:spLocks/>
            </p:cNvSpPr>
            <p:nvPr/>
          </p:nvSpPr>
          <p:spPr bwMode="auto">
            <a:xfrm>
              <a:off x="617" y="421"/>
              <a:ext cx="50" cy="50"/>
            </a:xfrm>
            <a:custGeom>
              <a:avLst/>
              <a:gdLst>
                <a:gd name="T0" fmla="*/ 13 w 21"/>
                <a:gd name="T1" fmla="*/ 2 h 21"/>
                <a:gd name="T2" fmla="*/ 20 w 21"/>
                <a:gd name="T3" fmla="*/ 13 h 21"/>
                <a:gd name="T4" fmla="*/ 8 w 21"/>
                <a:gd name="T5" fmla="*/ 19 h 21"/>
                <a:gd name="T6" fmla="*/ 1 w 21"/>
                <a:gd name="T7" fmla="*/ 8 h 21"/>
                <a:gd name="T8" fmla="*/ 13 w 21"/>
                <a:gd name="T9" fmla="*/ 2 h 21"/>
              </a:gdLst>
              <a:ahLst/>
              <a:cxnLst>
                <a:cxn ang="0">
                  <a:pos x="T0" y="T1"/>
                </a:cxn>
                <a:cxn ang="0">
                  <a:pos x="T2" y="T3"/>
                </a:cxn>
                <a:cxn ang="0">
                  <a:pos x="T4" y="T5"/>
                </a:cxn>
                <a:cxn ang="0">
                  <a:pos x="T6" y="T7"/>
                </a:cxn>
                <a:cxn ang="0">
                  <a:pos x="T8" y="T9"/>
                </a:cxn>
              </a:cxnLst>
              <a:rect l="0" t="0" r="r" b="b"/>
              <a:pathLst>
                <a:path w="21" h="21">
                  <a:moveTo>
                    <a:pt x="13" y="2"/>
                  </a:moveTo>
                  <a:cubicBezTo>
                    <a:pt x="18" y="3"/>
                    <a:pt x="21" y="8"/>
                    <a:pt x="20" y="13"/>
                  </a:cubicBezTo>
                  <a:cubicBezTo>
                    <a:pt x="18" y="18"/>
                    <a:pt x="13" y="21"/>
                    <a:pt x="8" y="19"/>
                  </a:cubicBezTo>
                  <a:cubicBezTo>
                    <a:pt x="3" y="18"/>
                    <a:pt x="0" y="12"/>
                    <a:pt x="1" y="8"/>
                  </a:cubicBezTo>
                  <a:cubicBezTo>
                    <a:pt x="3" y="3"/>
                    <a:pt x="8" y="0"/>
                    <a:pt x="13" y="2"/>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5" name="Freeform 60">
              <a:extLst>
                <a:ext uri="{FF2B5EF4-FFF2-40B4-BE49-F238E27FC236}">
                  <a16:creationId xmlns:a16="http://schemas.microsoft.com/office/drawing/2014/main" id="{29193F65-3911-42E8-A012-9E526C9D4F52}"/>
                </a:ext>
              </a:extLst>
            </p:cNvPr>
            <p:cNvSpPr>
              <a:spLocks/>
            </p:cNvSpPr>
            <p:nvPr/>
          </p:nvSpPr>
          <p:spPr bwMode="auto">
            <a:xfrm>
              <a:off x="874" y="491"/>
              <a:ext cx="100" cy="105"/>
            </a:xfrm>
            <a:custGeom>
              <a:avLst/>
              <a:gdLst>
                <a:gd name="T0" fmla="*/ 42 w 42"/>
                <a:gd name="T1" fmla="*/ 44 h 44"/>
                <a:gd name="T2" fmla="*/ 42 w 42"/>
                <a:gd name="T3" fmla="*/ 43 h 44"/>
                <a:gd name="T4" fmla="*/ 1 w 42"/>
                <a:gd name="T5" fmla="*/ 0 h 44"/>
                <a:gd name="T6" fmla="*/ 0 w 42"/>
                <a:gd name="T7" fmla="*/ 0 h 44"/>
                <a:gd name="T8" fmla="*/ 0 w 42"/>
                <a:gd name="T9" fmla="*/ 1 h 44"/>
                <a:gd name="T10" fmla="*/ 41 w 42"/>
                <a:gd name="T11" fmla="*/ 44 h 44"/>
                <a:gd name="T12" fmla="*/ 42 w 42"/>
                <a:gd name="T13" fmla="*/ 44 h 44"/>
                <a:gd name="T14" fmla="*/ 42 w 42"/>
                <a:gd name="T15" fmla="*/ 44 h 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44">
                  <a:moveTo>
                    <a:pt x="42" y="44"/>
                  </a:moveTo>
                  <a:cubicBezTo>
                    <a:pt x="42" y="43"/>
                    <a:pt x="42" y="43"/>
                    <a:pt x="42" y="43"/>
                  </a:cubicBezTo>
                  <a:cubicBezTo>
                    <a:pt x="25" y="27"/>
                    <a:pt x="16" y="18"/>
                    <a:pt x="1" y="0"/>
                  </a:cubicBezTo>
                  <a:cubicBezTo>
                    <a:pt x="0" y="0"/>
                    <a:pt x="0" y="0"/>
                    <a:pt x="0" y="0"/>
                  </a:cubicBezTo>
                  <a:cubicBezTo>
                    <a:pt x="0" y="1"/>
                    <a:pt x="0" y="1"/>
                    <a:pt x="0" y="1"/>
                  </a:cubicBezTo>
                  <a:cubicBezTo>
                    <a:pt x="15" y="19"/>
                    <a:pt x="23" y="28"/>
                    <a:pt x="41" y="44"/>
                  </a:cubicBezTo>
                  <a:cubicBezTo>
                    <a:pt x="42" y="44"/>
                    <a:pt x="42" y="44"/>
                    <a:pt x="42" y="44"/>
                  </a:cubicBezTo>
                  <a:cubicBezTo>
                    <a:pt x="42" y="44"/>
                    <a:pt x="42" y="44"/>
                    <a:pt x="42" y="44"/>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6" name="Freeform 61">
              <a:extLst>
                <a:ext uri="{FF2B5EF4-FFF2-40B4-BE49-F238E27FC236}">
                  <a16:creationId xmlns:a16="http://schemas.microsoft.com/office/drawing/2014/main" id="{F9D353A9-E163-45D7-872E-DCB26DC215DD}"/>
                </a:ext>
              </a:extLst>
            </p:cNvPr>
            <p:cNvSpPr>
              <a:spLocks/>
            </p:cNvSpPr>
            <p:nvPr/>
          </p:nvSpPr>
          <p:spPr bwMode="auto">
            <a:xfrm>
              <a:off x="855" y="471"/>
              <a:ext cx="48" cy="48"/>
            </a:xfrm>
            <a:custGeom>
              <a:avLst/>
              <a:gdLst>
                <a:gd name="T0" fmla="*/ 11 w 20"/>
                <a:gd name="T1" fmla="*/ 1 h 20"/>
                <a:gd name="T2" fmla="*/ 20 w 20"/>
                <a:gd name="T3" fmla="*/ 11 h 20"/>
                <a:gd name="T4" fmla="*/ 9 w 20"/>
                <a:gd name="T5" fmla="*/ 19 h 20"/>
                <a:gd name="T6" fmla="*/ 0 w 20"/>
                <a:gd name="T7" fmla="*/ 9 h 20"/>
                <a:gd name="T8" fmla="*/ 11 w 20"/>
                <a:gd name="T9" fmla="*/ 1 h 20"/>
              </a:gdLst>
              <a:ahLst/>
              <a:cxnLst>
                <a:cxn ang="0">
                  <a:pos x="T0" y="T1"/>
                </a:cxn>
                <a:cxn ang="0">
                  <a:pos x="T2" y="T3"/>
                </a:cxn>
                <a:cxn ang="0">
                  <a:pos x="T4" y="T5"/>
                </a:cxn>
                <a:cxn ang="0">
                  <a:pos x="T6" y="T7"/>
                </a:cxn>
                <a:cxn ang="0">
                  <a:pos x="T8" y="T9"/>
                </a:cxn>
              </a:cxnLst>
              <a:rect l="0" t="0" r="r" b="b"/>
              <a:pathLst>
                <a:path w="20" h="20">
                  <a:moveTo>
                    <a:pt x="11" y="1"/>
                  </a:moveTo>
                  <a:cubicBezTo>
                    <a:pt x="16" y="1"/>
                    <a:pt x="20" y="6"/>
                    <a:pt x="20" y="11"/>
                  </a:cubicBezTo>
                  <a:cubicBezTo>
                    <a:pt x="19" y="16"/>
                    <a:pt x="14" y="20"/>
                    <a:pt x="9" y="19"/>
                  </a:cubicBezTo>
                  <a:cubicBezTo>
                    <a:pt x="3" y="19"/>
                    <a:pt x="0" y="14"/>
                    <a:pt x="0" y="9"/>
                  </a:cubicBezTo>
                  <a:cubicBezTo>
                    <a:pt x="1" y="4"/>
                    <a:pt x="6" y="0"/>
                    <a:pt x="11" y="1"/>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7" name="Freeform 62">
              <a:extLst>
                <a:ext uri="{FF2B5EF4-FFF2-40B4-BE49-F238E27FC236}">
                  <a16:creationId xmlns:a16="http://schemas.microsoft.com/office/drawing/2014/main" id="{CD0CAD84-AFB9-4809-97D5-4D84784DA857}"/>
                </a:ext>
              </a:extLst>
            </p:cNvPr>
            <p:cNvSpPr>
              <a:spLocks/>
            </p:cNvSpPr>
            <p:nvPr/>
          </p:nvSpPr>
          <p:spPr bwMode="auto">
            <a:xfrm>
              <a:off x="727" y="440"/>
              <a:ext cx="100" cy="122"/>
            </a:xfrm>
            <a:custGeom>
              <a:avLst/>
              <a:gdLst>
                <a:gd name="T0" fmla="*/ 26 w 42"/>
                <a:gd name="T1" fmla="*/ 22 h 51"/>
                <a:gd name="T2" fmla="*/ 38 w 42"/>
                <a:gd name="T3" fmla="*/ 49 h 51"/>
                <a:gd name="T4" fmla="*/ 14 w 42"/>
                <a:gd name="T5" fmla="*/ 30 h 51"/>
                <a:gd name="T6" fmla="*/ 4 w 42"/>
                <a:gd name="T7" fmla="*/ 2 h 51"/>
                <a:gd name="T8" fmla="*/ 26 w 42"/>
                <a:gd name="T9" fmla="*/ 22 h 51"/>
              </a:gdLst>
              <a:ahLst/>
              <a:cxnLst>
                <a:cxn ang="0">
                  <a:pos x="T0" y="T1"/>
                </a:cxn>
                <a:cxn ang="0">
                  <a:pos x="T2" y="T3"/>
                </a:cxn>
                <a:cxn ang="0">
                  <a:pos x="T4" y="T5"/>
                </a:cxn>
                <a:cxn ang="0">
                  <a:pos x="T6" y="T7"/>
                </a:cxn>
                <a:cxn ang="0">
                  <a:pos x="T8" y="T9"/>
                </a:cxn>
              </a:cxnLst>
              <a:rect l="0" t="0" r="r" b="b"/>
              <a:pathLst>
                <a:path w="42" h="51">
                  <a:moveTo>
                    <a:pt x="26" y="22"/>
                  </a:moveTo>
                  <a:cubicBezTo>
                    <a:pt x="36" y="35"/>
                    <a:pt x="42" y="47"/>
                    <a:pt x="38" y="49"/>
                  </a:cubicBezTo>
                  <a:cubicBezTo>
                    <a:pt x="35" y="51"/>
                    <a:pt x="24" y="43"/>
                    <a:pt x="14" y="30"/>
                  </a:cubicBezTo>
                  <a:cubicBezTo>
                    <a:pt x="5" y="17"/>
                    <a:pt x="0" y="4"/>
                    <a:pt x="4" y="2"/>
                  </a:cubicBezTo>
                  <a:cubicBezTo>
                    <a:pt x="7" y="0"/>
                    <a:pt x="17" y="9"/>
                    <a:pt x="26" y="22"/>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8" name="Freeform 63">
              <a:extLst>
                <a:ext uri="{FF2B5EF4-FFF2-40B4-BE49-F238E27FC236}">
                  <a16:creationId xmlns:a16="http://schemas.microsoft.com/office/drawing/2014/main" id="{D3A1639A-B414-4B1C-B179-13E907302620}"/>
                </a:ext>
              </a:extLst>
            </p:cNvPr>
            <p:cNvSpPr>
              <a:spLocks/>
            </p:cNvSpPr>
            <p:nvPr/>
          </p:nvSpPr>
          <p:spPr bwMode="auto">
            <a:xfrm>
              <a:off x="344" y="247"/>
              <a:ext cx="142" cy="191"/>
            </a:xfrm>
            <a:custGeom>
              <a:avLst/>
              <a:gdLst>
                <a:gd name="T0" fmla="*/ 53 w 60"/>
                <a:gd name="T1" fmla="*/ 34 h 80"/>
                <a:gd name="T2" fmla="*/ 44 w 60"/>
                <a:gd name="T3" fmla="*/ 74 h 80"/>
                <a:gd name="T4" fmla="*/ 8 w 60"/>
                <a:gd name="T5" fmla="*/ 56 h 80"/>
                <a:gd name="T6" fmla="*/ 9 w 60"/>
                <a:gd name="T7" fmla="*/ 0 h 80"/>
                <a:gd name="T8" fmla="*/ 53 w 60"/>
                <a:gd name="T9" fmla="*/ 34 h 80"/>
              </a:gdLst>
              <a:ahLst/>
              <a:cxnLst>
                <a:cxn ang="0">
                  <a:pos x="T0" y="T1"/>
                </a:cxn>
                <a:cxn ang="0">
                  <a:pos x="T2" y="T3"/>
                </a:cxn>
                <a:cxn ang="0">
                  <a:pos x="T4" y="T5"/>
                </a:cxn>
                <a:cxn ang="0">
                  <a:pos x="T6" y="T7"/>
                </a:cxn>
                <a:cxn ang="0">
                  <a:pos x="T8" y="T9"/>
                </a:cxn>
              </a:cxnLst>
              <a:rect l="0" t="0" r="r" b="b"/>
              <a:pathLst>
                <a:path w="60" h="80">
                  <a:moveTo>
                    <a:pt x="53" y="34"/>
                  </a:moveTo>
                  <a:cubicBezTo>
                    <a:pt x="60" y="50"/>
                    <a:pt x="57" y="68"/>
                    <a:pt x="44" y="74"/>
                  </a:cubicBezTo>
                  <a:cubicBezTo>
                    <a:pt x="32" y="80"/>
                    <a:pt x="16" y="72"/>
                    <a:pt x="8" y="56"/>
                  </a:cubicBezTo>
                  <a:cubicBezTo>
                    <a:pt x="0" y="39"/>
                    <a:pt x="9" y="0"/>
                    <a:pt x="9" y="0"/>
                  </a:cubicBezTo>
                  <a:cubicBezTo>
                    <a:pt x="9" y="0"/>
                    <a:pt x="45" y="18"/>
                    <a:pt x="53" y="34"/>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9" name="Freeform 64">
              <a:extLst>
                <a:ext uri="{FF2B5EF4-FFF2-40B4-BE49-F238E27FC236}">
                  <a16:creationId xmlns:a16="http://schemas.microsoft.com/office/drawing/2014/main" id="{C5563252-58D4-4E58-A2E3-6B774B08B1B2}"/>
                </a:ext>
              </a:extLst>
            </p:cNvPr>
            <p:cNvSpPr>
              <a:spLocks/>
            </p:cNvSpPr>
            <p:nvPr/>
          </p:nvSpPr>
          <p:spPr bwMode="auto">
            <a:xfrm>
              <a:off x="256" y="371"/>
              <a:ext cx="197" cy="129"/>
            </a:xfrm>
            <a:custGeom>
              <a:avLst/>
              <a:gdLst>
                <a:gd name="T0" fmla="*/ 46 w 83"/>
                <a:gd name="T1" fmla="*/ 2 h 54"/>
                <a:gd name="T2" fmla="*/ 81 w 83"/>
                <a:gd name="T3" fmla="*/ 22 h 54"/>
                <a:gd name="T4" fmla="*/ 52 w 83"/>
                <a:gd name="T5" fmla="*/ 51 h 54"/>
                <a:gd name="T6" fmla="*/ 0 w 83"/>
                <a:gd name="T7" fmla="*/ 33 h 54"/>
                <a:gd name="T8" fmla="*/ 46 w 83"/>
                <a:gd name="T9" fmla="*/ 2 h 54"/>
              </a:gdLst>
              <a:ahLst/>
              <a:cxnLst>
                <a:cxn ang="0">
                  <a:pos x="T0" y="T1"/>
                </a:cxn>
                <a:cxn ang="0">
                  <a:pos x="T2" y="T3"/>
                </a:cxn>
                <a:cxn ang="0">
                  <a:pos x="T4" y="T5"/>
                </a:cxn>
                <a:cxn ang="0">
                  <a:pos x="T6" y="T7"/>
                </a:cxn>
                <a:cxn ang="0">
                  <a:pos x="T8" y="T9"/>
                </a:cxn>
              </a:cxnLst>
              <a:rect l="0" t="0" r="r" b="b"/>
              <a:pathLst>
                <a:path w="83" h="54">
                  <a:moveTo>
                    <a:pt x="46" y="2"/>
                  </a:moveTo>
                  <a:cubicBezTo>
                    <a:pt x="64" y="0"/>
                    <a:pt x="79" y="9"/>
                    <a:pt x="81" y="22"/>
                  </a:cubicBezTo>
                  <a:cubicBezTo>
                    <a:pt x="83" y="36"/>
                    <a:pt x="70" y="49"/>
                    <a:pt x="52" y="51"/>
                  </a:cubicBezTo>
                  <a:cubicBezTo>
                    <a:pt x="34" y="54"/>
                    <a:pt x="0" y="33"/>
                    <a:pt x="0" y="33"/>
                  </a:cubicBezTo>
                  <a:cubicBezTo>
                    <a:pt x="0" y="33"/>
                    <a:pt x="28" y="4"/>
                    <a:pt x="46" y="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0" name="Freeform 65">
              <a:extLst>
                <a:ext uri="{FF2B5EF4-FFF2-40B4-BE49-F238E27FC236}">
                  <a16:creationId xmlns:a16="http://schemas.microsoft.com/office/drawing/2014/main" id="{AB475C80-D8A8-4D93-8C0B-7ACB9DA99CA2}"/>
                </a:ext>
              </a:extLst>
            </p:cNvPr>
            <p:cNvSpPr>
              <a:spLocks/>
            </p:cNvSpPr>
            <p:nvPr/>
          </p:nvSpPr>
          <p:spPr bwMode="auto">
            <a:xfrm>
              <a:off x="370" y="419"/>
              <a:ext cx="131" cy="198"/>
            </a:xfrm>
            <a:custGeom>
              <a:avLst/>
              <a:gdLst>
                <a:gd name="T0" fmla="*/ 3 w 55"/>
                <a:gd name="T1" fmla="*/ 30 h 83"/>
                <a:gd name="T2" fmla="*/ 33 w 55"/>
                <a:gd name="T3" fmla="*/ 2 h 83"/>
                <a:gd name="T4" fmla="*/ 52 w 55"/>
                <a:gd name="T5" fmla="*/ 39 h 83"/>
                <a:gd name="T6" fmla="*/ 18 w 55"/>
                <a:gd name="T7" fmla="*/ 83 h 83"/>
                <a:gd name="T8" fmla="*/ 3 w 55"/>
                <a:gd name="T9" fmla="*/ 30 h 83"/>
              </a:gdLst>
              <a:ahLst/>
              <a:cxnLst>
                <a:cxn ang="0">
                  <a:pos x="T0" y="T1"/>
                </a:cxn>
                <a:cxn ang="0">
                  <a:pos x="T2" y="T3"/>
                </a:cxn>
                <a:cxn ang="0">
                  <a:pos x="T4" y="T5"/>
                </a:cxn>
                <a:cxn ang="0">
                  <a:pos x="T6" y="T7"/>
                </a:cxn>
                <a:cxn ang="0">
                  <a:pos x="T8" y="T9"/>
                </a:cxn>
              </a:cxnLst>
              <a:rect l="0" t="0" r="r" b="b"/>
              <a:pathLst>
                <a:path w="55" h="83">
                  <a:moveTo>
                    <a:pt x="3" y="30"/>
                  </a:moveTo>
                  <a:cubicBezTo>
                    <a:pt x="6" y="12"/>
                    <a:pt x="20" y="0"/>
                    <a:pt x="33" y="2"/>
                  </a:cubicBezTo>
                  <a:cubicBezTo>
                    <a:pt x="47" y="5"/>
                    <a:pt x="55" y="21"/>
                    <a:pt x="52" y="39"/>
                  </a:cubicBezTo>
                  <a:cubicBezTo>
                    <a:pt x="49" y="57"/>
                    <a:pt x="18" y="83"/>
                    <a:pt x="18" y="83"/>
                  </a:cubicBezTo>
                  <a:cubicBezTo>
                    <a:pt x="18" y="83"/>
                    <a:pt x="0" y="48"/>
                    <a:pt x="3" y="30"/>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1" name="Freeform 66">
              <a:extLst>
                <a:ext uri="{FF2B5EF4-FFF2-40B4-BE49-F238E27FC236}">
                  <a16:creationId xmlns:a16="http://schemas.microsoft.com/office/drawing/2014/main" id="{F9F94603-4F3C-40B3-A637-C8DF485AB198}"/>
                </a:ext>
              </a:extLst>
            </p:cNvPr>
            <p:cNvSpPr>
              <a:spLocks/>
            </p:cNvSpPr>
            <p:nvPr/>
          </p:nvSpPr>
          <p:spPr bwMode="auto">
            <a:xfrm>
              <a:off x="434" y="388"/>
              <a:ext cx="188" cy="146"/>
            </a:xfrm>
            <a:custGeom>
              <a:avLst/>
              <a:gdLst>
                <a:gd name="T0" fmla="*/ 23 w 79"/>
                <a:gd name="T1" fmla="*/ 53 h 61"/>
                <a:gd name="T2" fmla="*/ 6 w 79"/>
                <a:gd name="T3" fmla="*/ 15 h 61"/>
                <a:gd name="T4" fmla="*/ 47 w 79"/>
                <a:gd name="T5" fmla="*/ 9 h 61"/>
                <a:gd name="T6" fmla="*/ 79 w 79"/>
                <a:gd name="T7" fmla="*/ 54 h 61"/>
                <a:gd name="T8" fmla="*/ 23 w 79"/>
                <a:gd name="T9" fmla="*/ 53 h 61"/>
              </a:gdLst>
              <a:ahLst/>
              <a:cxnLst>
                <a:cxn ang="0">
                  <a:pos x="T0" y="T1"/>
                </a:cxn>
                <a:cxn ang="0">
                  <a:pos x="T2" y="T3"/>
                </a:cxn>
                <a:cxn ang="0">
                  <a:pos x="T4" y="T5"/>
                </a:cxn>
                <a:cxn ang="0">
                  <a:pos x="T6" y="T7"/>
                </a:cxn>
                <a:cxn ang="0">
                  <a:pos x="T8" y="T9"/>
                </a:cxn>
              </a:cxnLst>
              <a:rect l="0" t="0" r="r" b="b"/>
              <a:pathLst>
                <a:path w="79" h="61">
                  <a:moveTo>
                    <a:pt x="23" y="53"/>
                  </a:moveTo>
                  <a:cubicBezTo>
                    <a:pt x="7" y="44"/>
                    <a:pt x="0" y="27"/>
                    <a:pt x="6" y="15"/>
                  </a:cubicBezTo>
                  <a:cubicBezTo>
                    <a:pt x="13" y="3"/>
                    <a:pt x="31" y="0"/>
                    <a:pt x="47" y="9"/>
                  </a:cubicBezTo>
                  <a:cubicBezTo>
                    <a:pt x="63" y="17"/>
                    <a:pt x="79" y="54"/>
                    <a:pt x="79" y="54"/>
                  </a:cubicBezTo>
                  <a:cubicBezTo>
                    <a:pt x="79" y="54"/>
                    <a:pt x="39" y="61"/>
                    <a:pt x="23" y="5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2" name="Freeform 67">
              <a:extLst>
                <a:ext uri="{FF2B5EF4-FFF2-40B4-BE49-F238E27FC236}">
                  <a16:creationId xmlns:a16="http://schemas.microsoft.com/office/drawing/2014/main" id="{E57F6B50-6883-401B-BCF1-1A7BE40C19FC}"/>
                </a:ext>
              </a:extLst>
            </p:cNvPr>
            <p:cNvSpPr>
              <a:spLocks/>
            </p:cNvSpPr>
            <p:nvPr/>
          </p:nvSpPr>
          <p:spPr bwMode="auto">
            <a:xfrm>
              <a:off x="427" y="290"/>
              <a:ext cx="164" cy="158"/>
            </a:xfrm>
            <a:custGeom>
              <a:avLst/>
              <a:gdLst>
                <a:gd name="T0" fmla="*/ 50 w 69"/>
                <a:gd name="T1" fmla="*/ 52 h 66"/>
                <a:gd name="T2" fmla="*/ 9 w 69"/>
                <a:gd name="T3" fmla="*/ 56 h 66"/>
                <a:gd name="T4" fmla="*/ 16 w 69"/>
                <a:gd name="T5" fmla="*/ 16 h 66"/>
                <a:gd name="T6" fmla="*/ 69 w 69"/>
                <a:gd name="T7" fmla="*/ 0 h 66"/>
                <a:gd name="T8" fmla="*/ 50 w 69"/>
                <a:gd name="T9" fmla="*/ 52 h 66"/>
              </a:gdLst>
              <a:ahLst/>
              <a:cxnLst>
                <a:cxn ang="0">
                  <a:pos x="T0" y="T1"/>
                </a:cxn>
                <a:cxn ang="0">
                  <a:pos x="T2" y="T3"/>
                </a:cxn>
                <a:cxn ang="0">
                  <a:pos x="T4" y="T5"/>
                </a:cxn>
                <a:cxn ang="0">
                  <a:pos x="T6" y="T7"/>
                </a:cxn>
                <a:cxn ang="0">
                  <a:pos x="T8" y="T9"/>
                </a:cxn>
              </a:cxnLst>
              <a:rect l="0" t="0" r="r" b="b"/>
              <a:pathLst>
                <a:path w="69" h="66">
                  <a:moveTo>
                    <a:pt x="50" y="52"/>
                  </a:moveTo>
                  <a:cubicBezTo>
                    <a:pt x="37" y="64"/>
                    <a:pt x="19" y="66"/>
                    <a:pt x="9" y="56"/>
                  </a:cubicBezTo>
                  <a:cubicBezTo>
                    <a:pt x="0" y="46"/>
                    <a:pt x="3" y="28"/>
                    <a:pt x="16" y="16"/>
                  </a:cubicBezTo>
                  <a:cubicBezTo>
                    <a:pt x="29" y="3"/>
                    <a:pt x="69" y="0"/>
                    <a:pt x="69" y="0"/>
                  </a:cubicBezTo>
                  <a:cubicBezTo>
                    <a:pt x="69" y="0"/>
                    <a:pt x="63" y="39"/>
                    <a:pt x="50" y="5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3" name="Freeform 68">
              <a:extLst>
                <a:ext uri="{FF2B5EF4-FFF2-40B4-BE49-F238E27FC236}">
                  <a16:creationId xmlns:a16="http://schemas.microsoft.com/office/drawing/2014/main" id="{10E61D5B-F7A2-4D13-A9FE-332045E056EA}"/>
                </a:ext>
              </a:extLst>
            </p:cNvPr>
            <p:cNvSpPr>
              <a:spLocks/>
            </p:cNvSpPr>
            <p:nvPr/>
          </p:nvSpPr>
          <p:spPr bwMode="auto">
            <a:xfrm>
              <a:off x="403" y="343"/>
              <a:ext cx="33" cy="54"/>
            </a:xfrm>
            <a:custGeom>
              <a:avLst/>
              <a:gdLst>
                <a:gd name="T0" fmla="*/ 3 w 14"/>
                <a:gd name="T1" fmla="*/ 0 h 23"/>
                <a:gd name="T2" fmla="*/ 2 w 14"/>
                <a:gd name="T3" fmla="*/ 0 h 23"/>
                <a:gd name="T4" fmla="*/ 6 w 14"/>
                <a:gd name="T5" fmla="*/ 18 h 23"/>
                <a:gd name="T6" fmla="*/ 14 w 14"/>
                <a:gd name="T7" fmla="*/ 23 h 23"/>
                <a:gd name="T8" fmla="*/ 14 w 14"/>
                <a:gd name="T9" fmla="*/ 14 h 23"/>
                <a:gd name="T10" fmla="*/ 10 w 14"/>
                <a:gd name="T11" fmla="*/ 8 h 23"/>
                <a:gd name="T12" fmla="*/ 3 w 14"/>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14" h="23">
                  <a:moveTo>
                    <a:pt x="3" y="0"/>
                  </a:moveTo>
                  <a:cubicBezTo>
                    <a:pt x="3" y="0"/>
                    <a:pt x="2" y="0"/>
                    <a:pt x="2" y="0"/>
                  </a:cubicBezTo>
                  <a:cubicBezTo>
                    <a:pt x="0" y="1"/>
                    <a:pt x="5" y="12"/>
                    <a:pt x="6" y="18"/>
                  </a:cubicBezTo>
                  <a:cubicBezTo>
                    <a:pt x="9" y="19"/>
                    <a:pt x="12" y="21"/>
                    <a:pt x="14" y="23"/>
                  </a:cubicBezTo>
                  <a:cubicBezTo>
                    <a:pt x="14" y="20"/>
                    <a:pt x="14" y="17"/>
                    <a:pt x="14" y="14"/>
                  </a:cubicBezTo>
                  <a:cubicBezTo>
                    <a:pt x="13" y="13"/>
                    <a:pt x="11" y="10"/>
                    <a:pt x="10" y="8"/>
                  </a:cubicBezTo>
                  <a:cubicBezTo>
                    <a:pt x="7" y="4"/>
                    <a:pt x="4" y="0"/>
                    <a:pt x="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4" name="Freeform 69">
              <a:extLst>
                <a:ext uri="{FF2B5EF4-FFF2-40B4-BE49-F238E27FC236}">
                  <a16:creationId xmlns:a16="http://schemas.microsoft.com/office/drawing/2014/main" id="{E48BD559-3D0B-418F-B069-4D59C8468C25}"/>
                </a:ext>
              </a:extLst>
            </p:cNvPr>
            <p:cNvSpPr>
              <a:spLocks/>
            </p:cNvSpPr>
            <p:nvPr/>
          </p:nvSpPr>
          <p:spPr bwMode="auto">
            <a:xfrm>
              <a:off x="358" y="381"/>
              <a:ext cx="90" cy="59"/>
            </a:xfrm>
            <a:custGeom>
              <a:avLst/>
              <a:gdLst>
                <a:gd name="T0" fmla="*/ 6 w 38"/>
                <a:gd name="T1" fmla="*/ 0 h 25"/>
                <a:gd name="T2" fmla="*/ 4 w 38"/>
                <a:gd name="T3" fmla="*/ 0 h 25"/>
                <a:gd name="T4" fmla="*/ 20 w 38"/>
                <a:gd name="T5" fmla="*/ 15 h 25"/>
                <a:gd name="T6" fmla="*/ 0 w 38"/>
                <a:gd name="T7" fmla="*/ 24 h 25"/>
                <a:gd name="T8" fmla="*/ 9 w 38"/>
                <a:gd name="T9" fmla="*/ 25 h 25"/>
                <a:gd name="T10" fmla="*/ 11 w 38"/>
                <a:gd name="T11" fmla="*/ 25 h 25"/>
                <a:gd name="T12" fmla="*/ 14 w 38"/>
                <a:gd name="T13" fmla="*/ 25 h 25"/>
                <a:gd name="T14" fmla="*/ 18 w 38"/>
                <a:gd name="T15" fmla="*/ 25 h 25"/>
                <a:gd name="T16" fmla="*/ 35 w 38"/>
                <a:gd name="T17" fmla="*/ 18 h 25"/>
                <a:gd name="T18" fmla="*/ 38 w 38"/>
                <a:gd name="T19" fmla="*/ 18 h 25"/>
                <a:gd name="T20" fmla="*/ 38 w 38"/>
                <a:gd name="T21" fmla="*/ 18 h 25"/>
                <a:gd name="T22" fmla="*/ 38 w 38"/>
                <a:gd name="T23" fmla="*/ 18 h 25"/>
                <a:gd name="T24" fmla="*/ 33 w 38"/>
                <a:gd name="T25" fmla="*/ 7 h 25"/>
                <a:gd name="T26" fmla="*/ 25 w 38"/>
                <a:gd name="T27" fmla="*/ 2 h 25"/>
                <a:gd name="T28" fmla="*/ 26 w 38"/>
                <a:gd name="T29" fmla="*/ 5 h 25"/>
                <a:gd name="T30" fmla="*/ 24 w 38"/>
                <a:gd name="T31" fmla="*/ 5 h 25"/>
                <a:gd name="T32" fmla="*/ 15 w 38"/>
                <a:gd name="T33" fmla="*/ 3 h 25"/>
                <a:gd name="T34" fmla="*/ 6 w 38"/>
                <a:gd name="T35"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 h="25">
                  <a:moveTo>
                    <a:pt x="6" y="0"/>
                  </a:moveTo>
                  <a:cubicBezTo>
                    <a:pt x="5" y="0"/>
                    <a:pt x="5" y="0"/>
                    <a:pt x="4" y="0"/>
                  </a:cubicBezTo>
                  <a:cubicBezTo>
                    <a:pt x="3" y="3"/>
                    <a:pt x="21" y="12"/>
                    <a:pt x="20" y="15"/>
                  </a:cubicBezTo>
                  <a:cubicBezTo>
                    <a:pt x="20" y="18"/>
                    <a:pt x="0" y="21"/>
                    <a:pt x="0" y="24"/>
                  </a:cubicBezTo>
                  <a:cubicBezTo>
                    <a:pt x="1" y="25"/>
                    <a:pt x="4" y="25"/>
                    <a:pt x="9" y="25"/>
                  </a:cubicBezTo>
                  <a:cubicBezTo>
                    <a:pt x="9" y="25"/>
                    <a:pt x="10" y="25"/>
                    <a:pt x="11" y="25"/>
                  </a:cubicBezTo>
                  <a:cubicBezTo>
                    <a:pt x="12" y="25"/>
                    <a:pt x="13" y="25"/>
                    <a:pt x="14" y="25"/>
                  </a:cubicBezTo>
                  <a:cubicBezTo>
                    <a:pt x="16" y="25"/>
                    <a:pt x="17" y="25"/>
                    <a:pt x="18" y="25"/>
                  </a:cubicBezTo>
                  <a:cubicBezTo>
                    <a:pt x="23" y="21"/>
                    <a:pt x="29" y="18"/>
                    <a:pt x="35" y="18"/>
                  </a:cubicBezTo>
                  <a:cubicBezTo>
                    <a:pt x="36" y="18"/>
                    <a:pt x="37" y="18"/>
                    <a:pt x="38" y="18"/>
                  </a:cubicBezTo>
                  <a:cubicBezTo>
                    <a:pt x="38" y="18"/>
                    <a:pt x="38" y="18"/>
                    <a:pt x="38" y="18"/>
                  </a:cubicBezTo>
                  <a:cubicBezTo>
                    <a:pt x="38" y="18"/>
                    <a:pt x="38" y="18"/>
                    <a:pt x="38" y="18"/>
                  </a:cubicBezTo>
                  <a:cubicBezTo>
                    <a:pt x="35" y="15"/>
                    <a:pt x="34" y="11"/>
                    <a:pt x="33" y="7"/>
                  </a:cubicBezTo>
                  <a:cubicBezTo>
                    <a:pt x="31" y="5"/>
                    <a:pt x="28" y="3"/>
                    <a:pt x="25" y="2"/>
                  </a:cubicBezTo>
                  <a:cubicBezTo>
                    <a:pt x="26" y="3"/>
                    <a:pt x="26" y="5"/>
                    <a:pt x="26" y="5"/>
                  </a:cubicBezTo>
                  <a:cubicBezTo>
                    <a:pt x="25" y="5"/>
                    <a:pt x="25" y="5"/>
                    <a:pt x="24" y="5"/>
                  </a:cubicBezTo>
                  <a:cubicBezTo>
                    <a:pt x="23" y="5"/>
                    <a:pt x="19" y="4"/>
                    <a:pt x="15" y="3"/>
                  </a:cubicBezTo>
                  <a:cubicBezTo>
                    <a:pt x="11" y="1"/>
                    <a:pt x="8" y="0"/>
                    <a:pt x="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5" name="Freeform 70">
              <a:extLst>
                <a:ext uri="{FF2B5EF4-FFF2-40B4-BE49-F238E27FC236}">
                  <a16:creationId xmlns:a16="http://schemas.microsoft.com/office/drawing/2014/main" id="{1FE55D5C-A628-4E75-91FF-3C80363EF819}"/>
                </a:ext>
              </a:extLst>
            </p:cNvPr>
            <p:cNvSpPr>
              <a:spLocks/>
            </p:cNvSpPr>
            <p:nvPr/>
          </p:nvSpPr>
          <p:spPr bwMode="auto">
            <a:xfrm>
              <a:off x="379" y="424"/>
              <a:ext cx="72" cy="90"/>
            </a:xfrm>
            <a:custGeom>
              <a:avLst/>
              <a:gdLst>
                <a:gd name="T0" fmla="*/ 26 w 30"/>
                <a:gd name="T1" fmla="*/ 0 h 38"/>
                <a:gd name="T2" fmla="*/ 9 w 30"/>
                <a:gd name="T3" fmla="*/ 7 h 38"/>
                <a:gd name="T4" fmla="*/ 13 w 30"/>
                <a:gd name="T5" fmla="*/ 8 h 38"/>
                <a:gd name="T6" fmla="*/ 2 w 30"/>
                <a:gd name="T7" fmla="*/ 27 h 38"/>
                <a:gd name="T8" fmla="*/ 3 w 30"/>
                <a:gd name="T9" fmla="*/ 27 h 38"/>
                <a:gd name="T10" fmla="*/ 11 w 30"/>
                <a:gd name="T11" fmla="*/ 22 h 38"/>
                <a:gd name="T12" fmla="*/ 20 w 30"/>
                <a:gd name="T13" fmla="*/ 16 h 38"/>
                <a:gd name="T14" fmla="*/ 21 w 30"/>
                <a:gd name="T15" fmla="*/ 16 h 38"/>
                <a:gd name="T16" fmla="*/ 23 w 30"/>
                <a:gd name="T17" fmla="*/ 38 h 38"/>
                <a:gd name="T18" fmla="*/ 23 w 30"/>
                <a:gd name="T19" fmla="*/ 38 h 38"/>
                <a:gd name="T20" fmla="*/ 30 w 30"/>
                <a:gd name="T21" fmla="*/ 21 h 38"/>
                <a:gd name="T22" fmla="*/ 29 w 30"/>
                <a:gd name="T23" fmla="*/ 0 h 38"/>
                <a:gd name="T24" fmla="*/ 26 w 30"/>
                <a:gd name="T25"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38">
                  <a:moveTo>
                    <a:pt x="26" y="0"/>
                  </a:moveTo>
                  <a:cubicBezTo>
                    <a:pt x="20" y="0"/>
                    <a:pt x="14" y="3"/>
                    <a:pt x="9" y="7"/>
                  </a:cubicBezTo>
                  <a:cubicBezTo>
                    <a:pt x="11" y="7"/>
                    <a:pt x="13" y="8"/>
                    <a:pt x="13" y="8"/>
                  </a:cubicBezTo>
                  <a:cubicBezTo>
                    <a:pt x="14" y="11"/>
                    <a:pt x="0" y="25"/>
                    <a:pt x="2" y="27"/>
                  </a:cubicBezTo>
                  <a:cubicBezTo>
                    <a:pt x="2" y="27"/>
                    <a:pt x="2" y="27"/>
                    <a:pt x="3" y="27"/>
                  </a:cubicBezTo>
                  <a:cubicBezTo>
                    <a:pt x="4" y="27"/>
                    <a:pt x="8" y="24"/>
                    <a:pt x="11" y="22"/>
                  </a:cubicBezTo>
                  <a:cubicBezTo>
                    <a:pt x="15" y="19"/>
                    <a:pt x="19" y="16"/>
                    <a:pt x="20" y="16"/>
                  </a:cubicBezTo>
                  <a:cubicBezTo>
                    <a:pt x="21" y="16"/>
                    <a:pt x="21" y="16"/>
                    <a:pt x="21" y="16"/>
                  </a:cubicBezTo>
                  <a:cubicBezTo>
                    <a:pt x="23" y="18"/>
                    <a:pt x="20" y="37"/>
                    <a:pt x="23" y="38"/>
                  </a:cubicBezTo>
                  <a:cubicBezTo>
                    <a:pt x="23" y="38"/>
                    <a:pt x="23" y="38"/>
                    <a:pt x="23" y="38"/>
                  </a:cubicBezTo>
                  <a:cubicBezTo>
                    <a:pt x="25" y="38"/>
                    <a:pt x="28" y="27"/>
                    <a:pt x="30" y="21"/>
                  </a:cubicBezTo>
                  <a:cubicBezTo>
                    <a:pt x="26" y="14"/>
                    <a:pt x="26" y="7"/>
                    <a:pt x="29" y="0"/>
                  </a:cubicBezTo>
                  <a:cubicBezTo>
                    <a:pt x="28" y="0"/>
                    <a:pt x="27" y="0"/>
                    <a:pt x="2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6" name="Freeform 71">
              <a:extLst>
                <a:ext uri="{FF2B5EF4-FFF2-40B4-BE49-F238E27FC236}">
                  <a16:creationId xmlns:a16="http://schemas.microsoft.com/office/drawing/2014/main" id="{ED5A703E-9F91-475E-BC3F-80506CA69F06}"/>
                </a:ext>
              </a:extLst>
            </p:cNvPr>
            <p:cNvSpPr>
              <a:spLocks/>
            </p:cNvSpPr>
            <p:nvPr/>
          </p:nvSpPr>
          <p:spPr bwMode="auto">
            <a:xfrm>
              <a:off x="441" y="424"/>
              <a:ext cx="91" cy="83"/>
            </a:xfrm>
            <a:custGeom>
              <a:avLst/>
              <a:gdLst>
                <a:gd name="T0" fmla="*/ 3 w 38"/>
                <a:gd name="T1" fmla="*/ 0 h 35"/>
                <a:gd name="T2" fmla="*/ 3 w 38"/>
                <a:gd name="T3" fmla="*/ 0 h 35"/>
                <a:gd name="T4" fmla="*/ 3 w 38"/>
                <a:gd name="T5" fmla="*/ 0 h 35"/>
                <a:gd name="T6" fmla="*/ 3 w 38"/>
                <a:gd name="T7" fmla="*/ 0 h 35"/>
                <a:gd name="T8" fmla="*/ 4 w 38"/>
                <a:gd name="T9" fmla="*/ 21 h 35"/>
                <a:gd name="T10" fmla="*/ 6 w 38"/>
                <a:gd name="T11" fmla="*/ 18 h 35"/>
                <a:gd name="T12" fmla="*/ 6 w 38"/>
                <a:gd name="T13" fmla="*/ 18 h 35"/>
                <a:gd name="T14" fmla="*/ 13 w 38"/>
                <a:gd name="T15" fmla="*/ 26 h 35"/>
                <a:gd name="T16" fmla="*/ 20 w 38"/>
                <a:gd name="T17" fmla="*/ 35 h 35"/>
                <a:gd name="T18" fmla="*/ 20 w 38"/>
                <a:gd name="T19" fmla="*/ 35 h 35"/>
                <a:gd name="T20" fmla="*/ 16 w 38"/>
                <a:gd name="T21" fmla="*/ 13 h 35"/>
                <a:gd name="T22" fmla="*/ 17 w 38"/>
                <a:gd name="T23" fmla="*/ 13 h 35"/>
                <a:gd name="T24" fmla="*/ 27 w 38"/>
                <a:gd name="T25" fmla="*/ 16 h 35"/>
                <a:gd name="T26" fmla="*/ 36 w 38"/>
                <a:gd name="T27" fmla="*/ 18 h 35"/>
                <a:gd name="T28" fmla="*/ 37 w 38"/>
                <a:gd name="T29" fmla="*/ 18 h 35"/>
                <a:gd name="T30" fmla="*/ 23 w 38"/>
                <a:gd name="T31" fmla="*/ 6 h 35"/>
                <a:gd name="T32" fmla="*/ 19 w 38"/>
                <a:gd name="T33" fmla="*/ 7 h 35"/>
                <a:gd name="T34" fmla="*/ 3 w 38"/>
                <a:gd name="T35"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 h="35">
                  <a:moveTo>
                    <a:pt x="3" y="0"/>
                  </a:moveTo>
                  <a:cubicBezTo>
                    <a:pt x="3" y="0"/>
                    <a:pt x="3" y="0"/>
                    <a:pt x="3" y="0"/>
                  </a:cubicBezTo>
                  <a:cubicBezTo>
                    <a:pt x="3" y="0"/>
                    <a:pt x="3" y="0"/>
                    <a:pt x="3" y="0"/>
                  </a:cubicBezTo>
                  <a:cubicBezTo>
                    <a:pt x="3" y="0"/>
                    <a:pt x="3" y="0"/>
                    <a:pt x="3" y="0"/>
                  </a:cubicBezTo>
                  <a:cubicBezTo>
                    <a:pt x="0" y="7"/>
                    <a:pt x="0" y="14"/>
                    <a:pt x="4" y="21"/>
                  </a:cubicBezTo>
                  <a:cubicBezTo>
                    <a:pt x="5" y="20"/>
                    <a:pt x="5" y="18"/>
                    <a:pt x="6" y="18"/>
                  </a:cubicBezTo>
                  <a:cubicBezTo>
                    <a:pt x="6" y="18"/>
                    <a:pt x="6" y="18"/>
                    <a:pt x="6" y="18"/>
                  </a:cubicBezTo>
                  <a:cubicBezTo>
                    <a:pt x="8" y="18"/>
                    <a:pt x="10" y="22"/>
                    <a:pt x="13" y="26"/>
                  </a:cubicBezTo>
                  <a:cubicBezTo>
                    <a:pt x="16" y="31"/>
                    <a:pt x="19" y="35"/>
                    <a:pt x="20" y="35"/>
                  </a:cubicBezTo>
                  <a:cubicBezTo>
                    <a:pt x="20" y="35"/>
                    <a:pt x="20" y="35"/>
                    <a:pt x="20" y="35"/>
                  </a:cubicBezTo>
                  <a:cubicBezTo>
                    <a:pt x="23" y="33"/>
                    <a:pt x="14" y="15"/>
                    <a:pt x="16" y="13"/>
                  </a:cubicBezTo>
                  <a:cubicBezTo>
                    <a:pt x="16" y="13"/>
                    <a:pt x="17" y="13"/>
                    <a:pt x="17" y="13"/>
                  </a:cubicBezTo>
                  <a:cubicBezTo>
                    <a:pt x="19" y="13"/>
                    <a:pt x="23" y="14"/>
                    <a:pt x="27" y="16"/>
                  </a:cubicBezTo>
                  <a:cubicBezTo>
                    <a:pt x="30" y="17"/>
                    <a:pt x="34" y="18"/>
                    <a:pt x="36" y="18"/>
                  </a:cubicBezTo>
                  <a:cubicBezTo>
                    <a:pt x="37" y="18"/>
                    <a:pt x="37" y="18"/>
                    <a:pt x="37" y="18"/>
                  </a:cubicBezTo>
                  <a:cubicBezTo>
                    <a:pt x="38" y="16"/>
                    <a:pt x="28" y="10"/>
                    <a:pt x="23" y="6"/>
                  </a:cubicBezTo>
                  <a:cubicBezTo>
                    <a:pt x="22" y="6"/>
                    <a:pt x="21" y="7"/>
                    <a:pt x="19" y="7"/>
                  </a:cubicBezTo>
                  <a:cubicBezTo>
                    <a:pt x="13" y="7"/>
                    <a:pt x="7" y="4"/>
                    <a:pt x="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7" name="Freeform 72">
              <a:extLst>
                <a:ext uri="{FF2B5EF4-FFF2-40B4-BE49-F238E27FC236}">
                  <a16:creationId xmlns:a16="http://schemas.microsoft.com/office/drawing/2014/main" id="{40F890A5-7598-4621-8A5E-031D31E39492}"/>
                </a:ext>
              </a:extLst>
            </p:cNvPr>
            <p:cNvSpPr>
              <a:spLocks/>
            </p:cNvSpPr>
            <p:nvPr/>
          </p:nvSpPr>
          <p:spPr bwMode="auto">
            <a:xfrm>
              <a:off x="436" y="335"/>
              <a:ext cx="105" cy="105"/>
            </a:xfrm>
            <a:custGeom>
              <a:avLst/>
              <a:gdLst>
                <a:gd name="T0" fmla="*/ 12 w 44"/>
                <a:gd name="T1" fmla="*/ 0 h 44"/>
                <a:gd name="T2" fmla="*/ 3 w 44"/>
                <a:gd name="T3" fmla="*/ 19 h 44"/>
                <a:gd name="T4" fmla="*/ 3 w 44"/>
                <a:gd name="T5" fmla="*/ 19 h 44"/>
                <a:gd name="T6" fmla="*/ 0 w 44"/>
                <a:gd name="T7" fmla="*/ 17 h 44"/>
                <a:gd name="T8" fmla="*/ 0 w 44"/>
                <a:gd name="T9" fmla="*/ 26 h 44"/>
                <a:gd name="T10" fmla="*/ 5 w 44"/>
                <a:gd name="T11" fmla="*/ 37 h 44"/>
                <a:gd name="T12" fmla="*/ 5 w 44"/>
                <a:gd name="T13" fmla="*/ 37 h 44"/>
                <a:gd name="T14" fmla="*/ 5 w 44"/>
                <a:gd name="T15" fmla="*/ 37 h 44"/>
                <a:gd name="T16" fmla="*/ 21 w 44"/>
                <a:gd name="T17" fmla="*/ 44 h 44"/>
                <a:gd name="T18" fmla="*/ 25 w 44"/>
                <a:gd name="T19" fmla="*/ 43 h 44"/>
                <a:gd name="T20" fmla="*/ 23 w 44"/>
                <a:gd name="T21" fmla="*/ 40 h 44"/>
                <a:gd name="T22" fmla="*/ 43 w 44"/>
                <a:gd name="T23" fmla="*/ 32 h 44"/>
                <a:gd name="T24" fmla="*/ 35 w 44"/>
                <a:gd name="T25" fmla="*/ 30 h 44"/>
                <a:gd name="T26" fmla="*/ 32 w 44"/>
                <a:gd name="T27" fmla="*/ 30 h 44"/>
                <a:gd name="T28" fmla="*/ 29 w 44"/>
                <a:gd name="T29" fmla="*/ 30 h 44"/>
                <a:gd name="T30" fmla="*/ 22 w 44"/>
                <a:gd name="T31" fmla="*/ 29 h 44"/>
                <a:gd name="T32" fmla="*/ 33 w 44"/>
                <a:gd name="T33" fmla="*/ 11 h 44"/>
                <a:gd name="T34" fmla="*/ 32 w 44"/>
                <a:gd name="T35" fmla="*/ 10 h 44"/>
                <a:gd name="T36" fmla="*/ 23 w 44"/>
                <a:gd name="T37" fmla="*/ 16 h 44"/>
                <a:gd name="T38" fmla="*/ 14 w 44"/>
                <a:gd name="T39" fmla="*/ 21 h 44"/>
                <a:gd name="T40" fmla="*/ 14 w 44"/>
                <a:gd name="T41" fmla="*/ 21 h 44"/>
                <a:gd name="T42" fmla="*/ 12 w 44"/>
                <a:gd name="T43" fmla="*/ 0 h 44"/>
                <a:gd name="T44" fmla="*/ 12 w 44"/>
                <a:gd name="T45"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44">
                  <a:moveTo>
                    <a:pt x="12" y="0"/>
                  </a:moveTo>
                  <a:cubicBezTo>
                    <a:pt x="9" y="0"/>
                    <a:pt x="6" y="19"/>
                    <a:pt x="3" y="19"/>
                  </a:cubicBezTo>
                  <a:cubicBezTo>
                    <a:pt x="3" y="19"/>
                    <a:pt x="3" y="19"/>
                    <a:pt x="3" y="19"/>
                  </a:cubicBezTo>
                  <a:cubicBezTo>
                    <a:pt x="2" y="19"/>
                    <a:pt x="1" y="18"/>
                    <a:pt x="0" y="17"/>
                  </a:cubicBezTo>
                  <a:cubicBezTo>
                    <a:pt x="0" y="20"/>
                    <a:pt x="0" y="23"/>
                    <a:pt x="0" y="26"/>
                  </a:cubicBezTo>
                  <a:cubicBezTo>
                    <a:pt x="1" y="30"/>
                    <a:pt x="2" y="34"/>
                    <a:pt x="5" y="37"/>
                  </a:cubicBezTo>
                  <a:cubicBezTo>
                    <a:pt x="5" y="37"/>
                    <a:pt x="5" y="37"/>
                    <a:pt x="5" y="37"/>
                  </a:cubicBezTo>
                  <a:cubicBezTo>
                    <a:pt x="5" y="37"/>
                    <a:pt x="5" y="37"/>
                    <a:pt x="5" y="37"/>
                  </a:cubicBezTo>
                  <a:cubicBezTo>
                    <a:pt x="9" y="41"/>
                    <a:pt x="15" y="44"/>
                    <a:pt x="21" y="44"/>
                  </a:cubicBezTo>
                  <a:cubicBezTo>
                    <a:pt x="23" y="44"/>
                    <a:pt x="24" y="43"/>
                    <a:pt x="25" y="43"/>
                  </a:cubicBezTo>
                  <a:cubicBezTo>
                    <a:pt x="24" y="42"/>
                    <a:pt x="23" y="41"/>
                    <a:pt x="23" y="40"/>
                  </a:cubicBezTo>
                  <a:cubicBezTo>
                    <a:pt x="24" y="37"/>
                    <a:pt x="44" y="35"/>
                    <a:pt x="43" y="32"/>
                  </a:cubicBezTo>
                  <a:cubicBezTo>
                    <a:pt x="43" y="30"/>
                    <a:pt x="39" y="30"/>
                    <a:pt x="35" y="30"/>
                  </a:cubicBezTo>
                  <a:cubicBezTo>
                    <a:pt x="34" y="30"/>
                    <a:pt x="33" y="30"/>
                    <a:pt x="32" y="30"/>
                  </a:cubicBezTo>
                  <a:cubicBezTo>
                    <a:pt x="31" y="30"/>
                    <a:pt x="30" y="30"/>
                    <a:pt x="29" y="30"/>
                  </a:cubicBezTo>
                  <a:cubicBezTo>
                    <a:pt x="26" y="30"/>
                    <a:pt x="22" y="30"/>
                    <a:pt x="22" y="29"/>
                  </a:cubicBezTo>
                  <a:cubicBezTo>
                    <a:pt x="20" y="26"/>
                    <a:pt x="35" y="13"/>
                    <a:pt x="33" y="11"/>
                  </a:cubicBezTo>
                  <a:cubicBezTo>
                    <a:pt x="33" y="10"/>
                    <a:pt x="32" y="10"/>
                    <a:pt x="32" y="10"/>
                  </a:cubicBezTo>
                  <a:cubicBezTo>
                    <a:pt x="30" y="10"/>
                    <a:pt x="27" y="13"/>
                    <a:pt x="23" y="16"/>
                  </a:cubicBezTo>
                  <a:cubicBezTo>
                    <a:pt x="20" y="18"/>
                    <a:pt x="16" y="21"/>
                    <a:pt x="14" y="21"/>
                  </a:cubicBezTo>
                  <a:cubicBezTo>
                    <a:pt x="14" y="21"/>
                    <a:pt x="14" y="21"/>
                    <a:pt x="14" y="21"/>
                  </a:cubicBezTo>
                  <a:cubicBezTo>
                    <a:pt x="11" y="20"/>
                    <a:pt x="15" y="0"/>
                    <a:pt x="12" y="0"/>
                  </a:cubicBezTo>
                  <a:cubicBezTo>
                    <a:pt x="12" y="0"/>
                    <a:pt x="12" y="0"/>
                    <a:pt x="12"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8" name="Freeform 73">
              <a:extLst>
                <a:ext uri="{FF2B5EF4-FFF2-40B4-BE49-F238E27FC236}">
                  <a16:creationId xmlns:a16="http://schemas.microsoft.com/office/drawing/2014/main" id="{586FCE75-1BA6-47BF-B7F7-559F0E528B2D}"/>
                </a:ext>
              </a:extLst>
            </p:cNvPr>
            <p:cNvSpPr>
              <a:spLocks/>
            </p:cNvSpPr>
            <p:nvPr/>
          </p:nvSpPr>
          <p:spPr bwMode="auto">
            <a:xfrm>
              <a:off x="367" y="343"/>
              <a:ext cx="165" cy="164"/>
            </a:xfrm>
            <a:custGeom>
              <a:avLst/>
              <a:gdLst>
                <a:gd name="T0" fmla="*/ 65 w 69"/>
                <a:gd name="T1" fmla="*/ 19 h 69"/>
                <a:gd name="T2" fmla="*/ 51 w 69"/>
                <a:gd name="T3" fmla="*/ 32 h 69"/>
                <a:gd name="T4" fmla="*/ 68 w 69"/>
                <a:gd name="T5" fmla="*/ 40 h 69"/>
                <a:gd name="T6" fmla="*/ 49 w 69"/>
                <a:gd name="T7" fmla="*/ 42 h 69"/>
                <a:gd name="T8" fmla="*/ 58 w 69"/>
                <a:gd name="T9" fmla="*/ 59 h 69"/>
                <a:gd name="T10" fmla="*/ 41 w 69"/>
                <a:gd name="T11" fmla="*/ 49 h 69"/>
                <a:gd name="T12" fmla="*/ 39 w 69"/>
                <a:gd name="T13" fmla="*/ 68 h 69"/>
                <a:gd name="T14" fmla="*/ 31 w 69"/>
                <a:gd name="T15" fmla="*/ 50 h 69"/>
                <a:gd name="T16" fmla="*/ 18 w 69"/>
                <a:gd name="T17" fmla="*/ 64 h 69"/>
                <a:gd name="T18" fmla="*/ 22 w 69"/>
                <a:gd name="T19" fmla="*/ 46 h 69"/>
                <a:gd name="T20" fmla="*/ 3 w 69"/>
                <a:gd name="T21" fmla="*/ 49 h 69"/>
                <a:gd name="T22" fmla="*/ 18 w 69"/>
                <a:gd name="T23" fmla="*/ 36 h 69"/>
                <a:gd name="T24" fmla="*/ 1 w 69"/>
                <a:gd name="T25" fmla="*/ 28 h 69"/>
                <a:gd name="T26" fmla="*/ 20 w 69"/>
                <a:gd name="T27" fmla="*/ 26 h 69"/>
                <a:gd name="T28" fmla="*/ 11 w 69"/>
                <a:gd name="T29" fmla="*/ 9 h 69"/>
                <a:gd name="T30" fmla="*/ 27 w 69"/>
                <a:gd name="T31" fmla="*/ 19 h 69"/>
                <a:gd name="T32" fmla="*/ 30 w 69"/>
                <a:gd name="T33" fmla="*/ 0 h 69"/>
                <a:gd name="T34" fmla="*/ 37 w 69"/>
                <a:gd name="T35" fmla="*/ 18 h 69"/>
                <a:gd name="T36" fmla="*/ 51 w 69"/>
                <a:gd name="T37" fmla="*/ 4 h 69"/>
                <a:gd name="T38" fmla="*/ 46 w 69"/>
                <a:gd name="T39" fmla="*/ 23 h 69"/>
                <a:gd name="T40" fmla="*/ 65 w 69"/>
                <a:gd name="T41" fmla="*/ 1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69">
                  <a:moveTo>
                    <a:pt x="65" y="19"/>
                  </a:moveTo>
                  <a:cubicBezTo>
                    <a:pt x="66" y="22"/>
                    <a:pt x="50" y="29"/>
                    <a:pt x="51" y="32"/>
                  </a:cubicBezTo>
                  <a:cubicBezTo>
                    <a:pt x="51" y="35"/>
                    <a:pt x="69" y="38"/>
                    <a:pt x="68" y="40"/>
                  </a:cubicBezTo>
                  <a:cubicBezTo>
                    <a:pt x="68" y="43"/>
                    <a:pt x="50" y="40"/>
                    <a:pt x="49" y="42"/>
                  </a:cubicBezTo>
                  <a:cubicBezTo>
                    <a:pt x="48" y="44"/>
                    <a:pt x="60" y="57"/>
                    <a:pt x="58" y="59"/>
                  </a:cubicBezTo>
                  <a:cubicBezTo>
                    <a:pt x="56" y="61"/>
                    <a:pt x="44" y="48"/>
                    <a:pt x="41" y="49"/>
                  </a:cubicBezTo>
                  <a:cubicBezTo>
                    <a:pt x="39" y="50"/>
                    <a:pt x="41" y="68"/>
                    <a:pt x="39" y="68"/>
                  </a:cubicBezTo>
                  <a:cubicBezTo>
                    <a:pt x="36" y="69"/>
                    <a:pt x="34" y="51"/>
                    <a:pt x="31" y="50"/>
                  </a:cubicBezTo>
                  <a:cubicBezTo>
                    <a:pt x="29" y="50"/>
                    <a:pt x="20" y="66"/>
                    <a:pt x="18" y="64"/>
                  </a:cubicBezTo>
                  <a:cubicBezTo>
                    <a:pt x="16" y="63"/>
                    <a:pt x="24" y="48"/>
                    <a:pt x="22" y="46"/>
                  </a:cubicBezTo>
                  <a:cubicBezTo>
                    <a:pt x="21" y="44"/>
                    <a:pt x="5" y="52"/>
                    <a:pt x="3" y="49"/>
                  </a:cubicBezTo>
                  <a:cubicBezTo>
                    <a:pt x="2" y="47"/>
                    <a:pt x="18" y="39"/>
                    <a:pt x="18" y="36"/>
                  </a:cubicBezTo>
                  <a:cubicBezTo>
                    <a:pt x="18" y="34"/>
                    <a:pt x="0" y="31"/>
                    <a:pt x="1" y="28"/>
                  </a:cubicBezTo>
                  <a:cubicBezTo>
                    <a:pt x="1" y="25"/>
                    <a:pt x="19" y="29"/>
                    <a:pt x="20" y="26"/>
                  </a:cubicBezTo>
                  <a:cubicBezTo>
                    <a:pt x="21" y="24"/>
                    <a:pt x="9" y="11"/>
                    <a:pt x="11" y="9"/>
                  </a:cubicBezTo>
                  <a:cubicBezTo>
                    <a:pt x="13" y="8"/>
                    <a:pt x="25" y="21"/>
                    <a:pt x="27" y="19"/>
                  </a:cubicBezTo>
                  <a:cubicBezTo>
                    <a:pt x="30" y="18"/>
                    <a:pt x="27" y="1"/>
                    <a:pt x="30" y="0"/>
                  </a:cubicBezTo>
                  <a:cubicBezTo>
                    <a:pt x="32" y="0"/>
                    <a:pt x="35" y="18"/>
                    <a:pt x="37" y="18"/>
                  </a:cubicBezTo>
                  <a:cubicBezTo>
                    <a:pt x="40" y="19"/>
                    <a:pt x="48" y="3"/>
                    <a:pt x="51" y="4"/>
                  </a:cubicBezTo>
                  <a:cubicBezTo>
                    <a:pt x="53" y="5"/>
                    <a:pt x="44" y="21"/>
                    <a:pt x="46" y="23"/>
                  </a:cubicBezTo>
                  <a:cubicBezTo>
                    <a:pt x="48" y="25"/>
                    <a:pt x="64" y="17"/>
                    <a:pt x="65" y="19"/>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9" name="Freeform 74">
              <a:extLst>
                <a:ext uri="{FF2B5EF4-FFF2-40B4-BE49-F238E27FC236}">
                  <a16:creationId xmlns:a16="http://schemas.microsoft.com/office/drawing/2014/main" id="{77C1520B-B65A-4F30-91C6-7B6ECC68229F}"/>
                </a:ext>
              </a:extLst>
            </p:cNvPr>
            <p:cNvSpPr>
              <a:spLocks/>
            </p:cNvSpPr>
            <p:nvPr/>
          </p:nvSpPr>
          <p:spPr bwMode="auto">
            <a:xfrm>
              <a:off x="413" y="388"/>
              <a:ext cx="71" cy="72"/>
            </a:xfrm>
            <a:custGeom>
              <a:avLst/>
              <a:gdLst>
                <a:gd name="T0" fmla="*/ 27 w 30"/>
                <a:gd name="T1" fmla="*/ 10 h 30"/>
                <a:gd name="T2" fmla="*/ 21 w 30"/>
                <a:gd name="T3" fmla="*/ 27 h 30"/>
                <a:gd name="T4" fmla="*/ 4 w 30"/>
                <a:gd name="T5" fmla="*/ 21 h 30"/>
                <a:gd name="T6" fmla="*/ 10 w 30"/>
                <a:gd name="T7" fmla="*/ 4 h 30"/>
                <a:gd name="T8" fmla="*/ 27 w 30"/>
                <a:gd name="T9" fmla="*/ 10 h 30"/>
              </a:gdLst>
              <a:ahLst/>
              <a:cxnLst>
                <a:cxn ang="0">
                  <a:pos x="T0" y="T1"/>
                </a:cxn>
                <a:cxn ang="0">
                  <a:pos x="T2" y="T3"/>
                </a:cxn>
                <a:cxn ang="0">
                  <a:pos x="T4" y="T5"/>
                </a:cxn>
                <a:cxn ang="0">
                  <a:pos x="T6" y="T7"/>
                </a:cxn>
                <a:cxn ang="0">
                  <a:pos x="T8" y="T9"/>
                </a:cxn>
              </a:cxnLst>
              <a:rect l="0" t="0" r="r" b="b"/>
              <a:pathLst>
                <a:path w="30" h="30">
                  <a:moveTo>
                    <a:pt x="27" y="10"/>
                  </a:moveTo>
                  <a:cubicBezTo>
                    <a:pt x="30" y="16"/>
                    <a:pt x="27" y="24"/>
                    <a:pt x="21" y="27"/>
                  </a:cubicBezTo>
                  <a:cubicBezTo>
                    <a:pt x="14" y="30"/>
                    <a:pt x="7" y="27"/>
                    <a:pt x="4" y="21"/>
                  </a:cubicBezTo>
                  <a:cubicBezTo>
                    <a:pt x="0" y="14"/>
                    <a:pt x="3" y="7"/>
                    <a:pt x="10" y="4"/>
                  </a:cubicBezTo>
                  <a:cubicBezTo>
                    <a:pt x="16" y="0"/>
                    <a:pt x="24" y="3"/>
                    <a:pt x="27" y="10"/>
                  </a:cubicBezTo>
                  <a:close/>
                </a:path>
              </a:pathLst>
            </a:custGeom>
            <a:solidFill>
              <a:srgbClr val="E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0" name="Freeform 75">
              <a:extLst>
                <a:ext uri="{FF2B5EF4-FFF2-40B4-BE49-F238E27FC236}">
                  <a16:creationId xmlns:a16="http://schemas.microsoft.com/office/drawing/2014/main" id="{1F579021-6F91-43CA-AD88-B97CD7846949}"/>
                </a:ext>
              </a:extLst>
            </p:cNvPr>
            <p:cNvSpPr>
              <a:spLocks/>
            </p:cNvSpPr>
            <p:nvPr/>
          </p:nvSpPr>
          <p:spPr bwMode="auto">
            <a:xfrm>
              <a:off x="1057" y="-1"/>
              <a:ext cx="531" cy="716"/>
            </a:xfrm>
            <a:custGeom>
              <a:avLst/>
              <a:gdLst>
                <a:gd name="T0" fmla="*/ 60 w 223"/>
                <a:gd name="T1" fmla="*/ 149 h 300"/>
                <a:gd name="T2" fmla="*/ 71 w 223"/>
                <a:gd name="T3" fmla="*/ 166 h 300"/>
                <a:gd name="T4" fmla="*/ 113 w 223"/>
                <a:gd name="T5" fmla="*/ 90 h 300"/>
                <a:gd name="T6" fmla="*/ 123 w 223"/>
                <a:gd name="T7" fmla="*/ 112 h 300"/>
                <a:gd name="T8" fmla="*/ 157 w 223"/>
                <a:gd name="T9" fmla="*/ 30 h 300"/>
                <a:gd name="T10" fmla="*/ 163 w 223"/>
                <a:gd name="T11" fmla="*/ 71 h 300"/>
                <a:gd name="T12" fmla="*/ 200 w 223"/>
                <a:gd name="T13" fmla="*/ 0 h 300"/>
                <a:gd name="T14" fmla="*/ 192 w 223"/>
                <a:gd name="T15" fmla="*/ 82 h 300"/>
                <a:gd name="T16" fmla="*/ 223 w 223"/>
                <a:gd name="T17" fmla="*/ 49 h 300"/>
                <a:gd name="T18" fmla="*/ 184 w 223"/>
                <a:gd name="T19" fmla="*/ 145 h 300"/>
                <a:gd name="T20" fmla="*/ 209 w 223"/>
                <a:gd name="T21" fmla="*/ 139 h 300"/>
                <a:gd name="T22" fmla="*/ 142 w 223"/>
                <a:gd name="T23" fmla="*/ 226 h 300"/>
                <a:gd name="T24" fmla="*/ 163 w 223"/>
                <a:gd name="T25" fmla="*/ 232 h 300"/>
                <a:gd name="T26" fmla="*/ 54 w 223"/>
                <a:gd name="T27" fmla="*/ 294 h 300"/>
                <a:gd name="T28" fmla="*/ 7 w 223"/>
                <a:gd name="T29" fmla="*/ 283 h 300"/>
                <a:gd name="T30" fmla="*/ 12 w 223"/>
                <a:gd name="T31" fmla="*/ 237 h 300"/>
                <a:gd name="T32" fmla="*/ 60 w 223"/>
                <a:gd name="T33" fmla="*/ 149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3" h="300">
                  <a:moveTo>
                    <a:pt x="60" y="149"/>
                  </a:moveTo>
                  <a:cubicBezTo>
                    <a:pt x="60" y="149"/>
                    <a:pt x="69" y="156"/>
                    <a:pt x="71" y="166"/>
                  </a:cubicBezTo>
                  <a:cubicBezTo>
                    <a:pt x="84" y="140"/>
                    <a:pt x="98" y="115"/>
                    <a:pt x="113" y="90"/>
                  </a:cubicBezTo>
                  <a:cubicBezTo>
                    <a:pt x="113" y="90"/>
                    <a:pt x="121" y="98"/>
                    <a:pt x="123" y="112"/>
                  </a:cubicBezTo>
                  <a:cubicBezTo>
                    <a:pt x="134" y="84"/>
                    <a:pt x="146" y="57"/>
                    <a:pt x="157" y="30"/>
                  </a:cubicBezTo>
                  <a:cubicBezTo>
                    <a:pt x="157" y="30"/>
                    <a:pt x="165" y="47"/>
                    <a:pt x="163" y="71"/>
                  </a:cubicBezTo>
                  <a:cubicBezTo>
                    <a:pt x="175" y="47"/>
                    <a:pt x="187" y="23"/>
                    <a:pt x="200" y="0"/>
                  </a:cubicBezTo>
                  <a:cubicBezTo>
                    <a:pt x="203" y="28"/>
                    <a:pt x="199" y="55"/>
                    <a:pt x="192" y="82"/>
                  </a:cubicBezTo>
                  <a:cubicBezTo>
                    <a:pt x="208" y="62"/>
                    <a:pt x="223" y="49"/>
                    <a:pt x="223" y="49"/>
                  </a:cubicBezTo>
                  <a:cubicBezTo>
                    <a:pt x="217" y="83"/>
                    <a:pt x="204" y="117"/>
                    <a:pt x="184" y="145"/>
                  </a:cubicBezTo>
                  <a:cubicBezTo>
                    <a:pt x="197" y="138"/>
                    <a:pt x="209" y="139"/>
                    <a:pt x="209" y="139"/>
                  </a:cubicBezTo>
                  <a:cubicBezTo>
                    <a:pt x="194" y="172"/>
                    <a:pt x="172" y="203"/>
                    <a:pt x="142" y="226"/>
                  </a:cubicBezTo>
                  <a:cubicBezTo>
                    <a:pt x="155" y="225"/>
                    <a:pt x="163" y="232"/>
                    <a:pt x="163" y="232"/>
                  </a:cubicBezTo>
                  <a:cubicBezTo>
                    <a:pt x="133" y="261"/>
                    <a:pt x="95" y="287"/>
                    <a:pt x="54" y="294"/>
                  </a:cubicBezTo>
                  <a:cubicBezTo>
                    <a:pt x="20" y="300"/>
                    <a:pt x="9" y="292"/>
                    <a:pt x="7" y="283"/>
                  </a:cubicBezTo>
                  <a:cubicBezTo>
                    <a:pt x="0" y="277"/>
                    <a:pt x="0" y="264"/>
                    <a:pt x="12" y="237"/>
                  </a:cubicBezTo>
                  <a:cubicBezTo>
                    <a:pt x="25" y="206"/>
                    <a:pt x="44" y="178"/>
                    <a:pt x="60" y="149"/>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1" name="Freeform 76">
              <a:extLst>
                <a:ext uri="{FF2B5EF4-FFF2-40B4-BE49-F238E27FC236}">
                  <a16:creationId xmlns:a16="http://schemas.microsoft.com/office/drawing/2014/main" id="{9E32BCE2-2103-4C60-BDA4-C623B0E0033F}"/>
                </a:ext>
              </a:extLst>
            </p:cNvPr>
            <p:cNvSpPr>
              <a:spLocks noEditPoints="1"/>
            </p:cNvSpPr>
            <p:nvPr/>
          </p:nvSpPr>
          <p:spPr bwMode="auto">
            <a:xfrm>
              <a:off x="1286" y="58"/>
              <a:ext cx="233" cy="468"/>
            </a:xfrm>
            <a:custGeom>
              <a:avLst/>
              <a:gdLst>
                <a:gd name="T0" fmla="*/ 48 w 98"/>
                <a:gd name="T1" fmla="*/ 155 h 196"/>
                <a:gd name="T2" fmla="*/ 17 w 98"/>
                <a:gd name="T3" fmla="*/ 192 h 196"/>
                <a:gd name="T4" fmla="*/ 24 w 98"/>
                <a:gd name="T5" fmla="*/ 196 h 196"/>
                <a:gd name="T6" fmla="*/ 56 w 98"/>
                <a:gd name="T7" fmla="*/ 159 h 196"/>
                <a:gd name="T8" fmla="*/ 48 w 98"/>
                <a:gd name="T9" fmla="*/ 155 h 196"/>
                <a:gd name="T10" fmla="*/ 81 w 98"/>
                <a:gd name="T11" fmla="*/ 86 h 196"/>
                <a:gd name="T12" fmla="*/ 81 w 98"/>
                <a:gd name="T13" fmla="*/ 86 h 196"/>
                <a:gd name="T14" fmla="*/ 42 w 98"/>
                <a:gd name="T15" fmla="*/ 132 h 196"/>
                <a:gd name="T16" fmla="*/ 42 w 98"/>
                <a:gd name="T17" fmla="*/ 132 h 196"/>
                <a:gd name="T18" fmla="*/ 35 w 98"/>
                <a:gd name="T19" fmla="*/ 143 h 196"/>
                <a:gd name="T20" fmla="*/ 47 w 98"/>
                <a:gd name="T21" fmla="*/ 145 h 196"/>
                <a:gd name="T22" fmla="*/ 64 w 98"/>
                <a:gd name="T23" fmla="*/ 130 h 196"/>
                <a:gd name="T24" fmla="*/ 80 w 98"/>
                <a:gd name="T25" fmla="*/ 102 h 196"/>
                <a:gd name="T26" fmla="*/ 81 w 98"/>
                <a:gd name="T27" fmla="*/ 86 h 196"/>
                <a:gd name="T28" fmla="*/ 97 w 98"/>
                <a:gd name="T29" fmla="*/ 63 h 196"/>
                <a:gd name="T30" fmla="*/ 91 w 98"/>
                <a:gd name="T31" fmla="*/ 69 h 196"/>
                <a:gd name="T32" fmla="*/ 94 w 98"/>
                <a:gd name="T33" fmla="*/ 70 h 196"/>
                <a:gd name="T34" fmla="*/ 97 w 98"/>
                <a:gd name="T35" fmla="*/ 63 h 196"/>
                <a:gd name="T36" fmla="*/ 98 w 98"/>
                <a:gd name="T37" fmla="*/ 0 h 196"/>
                <a:gd name="T38" fmla="*/ 59 w 98"/>
                <a:gd name="T39" fmla="*/ 83 h 196"/>
                <a:gd name="T40" fmla="*/ 63 w 98"/>
                <a:gd name="T41" fmla="*/ 50 h 196"/>
                <a:gd name="T42" fmla="*/ 27 w 98"/>
                <a:gd name="T43" fmla="*/ 119 h 196"/>
                <a:gd name="T44" fmla="*/ 25 w 98"/>
                <a:gd name="T45" fmla="*/ 103 h 196"/>
                <a:gd name="T46" fmla="*/ 0 w 98"/>
                <a:gd name="T47" fmla="*/ 141 h 196"/>
                <a:gd name="T48" fmla="*/ 1 w 98"/>
                <a:gd name="T49" fmla="*/ 141 h 196"/>
                <a:gd name="T50" fmla="*/ 12 w 98"/>
                <a:gd name="T51" fmla="*/ 141 h 196"/>
                <a:gd name="T52" fmla="*/ 16 w 98"/>
                <a:gd name="T53" fmla="*/ 131 h 196"/>
                <a:gd name="T54" fmla="*/ 12 w 98"/>
                <a:gd name="T55" fmla="*/ 141 h 196"/>
                <a:gd name="T56" fmla="*/ 30 w 98"/>
                <a:gd name="T57" fmla="*/ 143 h 196"/>
                <a:gd name="T58" fmla="*/ 49 w 98"/>
                <a:gd name="T59" fmla="*/ 96 h 196"/>
                <a:gd name="T60" fmla="*/ 55 w 98"/>
                <a:gd name="T61" fmla="*/ 80 h 196"/>
                <a:gd name="T62" fmla="*/ 49 w 98"/>
                <a:gd name="T63" fmla="*/ 96 h 196"/>
                <a:gd name="T64" fmla="*/ 34 w 98"/>
                <a:gd name="T65" fmla="*/ 138 h 196"/>
                <a:gd name="T66" fmla="*/ 97 w 98"/>
                <a:gd name="T67" fmla="*/ 4 h 196"/>
                <a:gd name="T68" fmla="*/ 97 w 98"/>
                <a:gd name="T69" fmla="*/ 4 h 196"/>
                <a:gd name="T70" fmla="*/ 97 w 98"/>
                <a:gd name="T71" fmla="*/ 4 h 196"/>
                <a:gd name="T72" fmla="*/ 47 w 98"/>
                <a:gd name="T73" fmla="*/ 123 h 196"/>
                <a:gd name="T74" fmla="*/ 81 w 98"/>
                <a:gd name="T75" fmla="*/ 86 h 196"/>
                <a:gd name="T76" fmla="*/ 81 w 98"/>
                <a:gd name="T77" fmla="*/ 86 h 196"/>
                <a:gd name="T78" fmla="*/ 81 w 98"/>
                <a:gd name="T79" fmla="*/ 81 h 196"/>
                <a:gd name="T80" fmla="*/ 74 w 98"/>
                <a:gd name="T81" fmla="*/ 91 h 196"/>
                <a:gd name="T82" fmla="*/ 98 w 98"/>
                <a:gd name="T83" fmla="*/ 0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8" h="196">
                  <a:moveTo>
                    <a:pt x="48" y="155"/>
                  </a:moveTo>
                  <a:cubicBezTo>
                    <a:pt x="42" y="164"/>
                    <a:pt x="31" y="179"/>
                    <a:pt x="17" y="192"/>
                  </a:cubicBezTo>
                  <a:cubicBezTo>
                    <a:pt x="19" y="193"/>
                    <a:pt x="21" y="194"/>
                    <a:pt x="24" y="196"/>
                  </a:cubicBezTo>
                  <a:cubicBezTo>
                    <a:pt x="36" y="185"/>
                    <a:pt x="47" y="172"/>
                    <a:pt x="56" y="159"/>
                  </a:cubicBezTo>
                  <a:cubicBezTo>
                    <a:pt x="53" y="158"/>
                    <a:pt x="51" y="157"/>
                    <a:pt x="48" y="155"/>
                  </a:cubicBezTo>
                  <a:moveTo>
                    <a:pt x="81" y="86"/>
                  </a:moveTo>
                  <a:cubicBezTo>
                    <a:pt x="81" y="86"/>
                    <a:pt x="81" y="86"/>
                    <a:pt x="81" y="86"/>
                  </a:cubicBezTo>
                  <a:cubicBezTo>
                    <a:pt x="69" y="102"/>
                    <a:pt x="56" y="118"/>
                    <a:pt x="42" y="132"/>
                  </a:cubicBezTo>
                  <a:cubicBezTo>
                    <a:pt x="42" y="132"/>
                    <a:pt x="42" y="132"/>
                    <a:pt x="42" y="132"/>
                  </a:cubicBezTo>
                  <a:cubicBezTo>
                    <a:pt x="40" y="136"/>
                    <a:pt x="37" y="140"/>
                    <a:pt x="35" y="143"/>
                  </a:cubicBezTo>
                  <a:cubicBezTo>
                    <a:pt x="40" y="144"/>
                    <a:pt x="44" y="144"/>
                    <a:pt x="47" y="145"/>
                  </a:cubicBezTo>
                  <a:cubicBezTo>
                    <a:pt x="51" y="141"/>
                    <a:pt x="57" y="135"/>
                    <a:pt x="64" y="130"/>
                  </a:cubicBezTo>
                  <a:cubicBezTo>
                    <a:pt x="70" y="121"/>
                    <a:pt x="76" y="112"/>
                    <a:pt x="80" y="102"/>
                  </a:cubicBezTo>
                  <a:cubicBezTo>
                    <a:pt x="80" y="97"/>
                    <a:pt x="80" y="91"/>
                    <a:pt x="81" y="86"/>
                  </a:cubicBezTo>
                  <a:moveTo>
                    <a:pt x="97" y="63"/>
                  </a:moveTo>
                  <a:cubicBezTo>
                    <a:pt x="97" y="63"/>
                    <a:pt x="95" y="65"/>
                    <a:pt x="91" y="69"/>
                  </a:cubicBezTo>
                  <a:cubicBezTo>
                    <a:pt x="92" y="69"/>
                    <a:pt x="93" y="70"/>
                    <a:pt x="94" y="70"/>
                  </a:cubicBezTo>
                  <a:cubicBezTo>
                    <a:pt x="95" y="68"/>
                    <a:pt x="96" y="66"/>
                    <a:pt x="97" y="63"/>
                  </a:cubicBezTo>
                  <a:moveTo>
                    <a:pt x="98" y="0"/>
                  </a:moveTo>
                  <a:cubicBezTo>
                    <a:pt x="87" y="29"/>
                    <a:pt x="74" y="57"/>
                    <a:pt x="59" y="83"/>
                  </a:cubicBezTo>
                  <a:cubicBezTo>
                    <a:pt x="64" y="64"/>
                    <a:pt x="63" y="50"/>
                    <a:pt x="63" y="50"/>
                  </a:cubicBezTo>
                  <a:cubicBezTo>
                    <a:pt x="52" y="73"/>
                    <a:pt x="39" y="96"/>
                    <a:pt x="27" y="119"/>
                  </a:cubicBezTo>
                  <a:cubicBezTo>
                    <a:pt x="28" y="109"/>
                    <a:pt x="25" y="103"/>
                    <a:pt x="25" y="103"/>
                  </a:cubicBezTo>
                  <a:cubicBezTo>
                    <a:pt x="17" y="116"/>
                    <a:pt x="8" y="128"/>
                    <a:pt x="0" y="141"/>
                  </a:cubicBezTo>
                  <a:cubicBezTo>
                    <a:pt x="0" y="141"/>
                    <a:pt x="1" y="141"/>
                    <a:pt x="1" y="141"/>
                  </a:cubicBezTo>
                  <a:cubicBezTo>
                    <a:pt x="5" y="141"/>
                    <a:pt x="9" y="141"/>
                    <a:pt x="12" y="141"/>
                  </a:cubicBezTo>
                  <a:cubicBezTo>
                    <a:pt x="13" y="138"/>
                    <a:pt x="15" y="135"/>
                    <a:pt x="16" y="131"/>
                  </a:cubicBezTo>
                  <a:cubicBezTo>
                    <a:pt x="15" y="135"/>
                    <a:pt x="14" y="138"/>
                    <a:pt x="12" y="141"/>
                  </a:cubicBezTo>
                  <a:cubicBezTo>
                    <a:pt x="19" y="142"/>
                    <a:pt x="25" y="142"/>
                    <a:pt x="30" y="143"/>
                  </a:cubicBezTo>
                  <a:cubicBezTo>
                    <a:pt x="37" y="127"/>
                    <a:pt x="43" y="111"/>
                    <a:pt x="49" y="96"/>
                  </a:cubicBezTo>
                  <a:cubicBezTo>
                    <a:pt x="51" y="90"/>
                    <a:pt x="53" y="85"/>
                    <a:pt x="55" y="80"/>
                  </a:cubicBezTo>
                  <a:cubicBezTo>
                    <a:pt x="53" y="85"/>
                    <a:pt x="51" y="90"/>
                    <a:pt x="49" y="96"/>
                  </a:cubicBezTo>
                  <a:cubicBezTo>
                    <a:pt x="44" y="110"/>
                    <a:pt x="39" y="124"/>
                    <a:pt x="34" y="138"/>
                  </a:cubicBezTo>
                  <a:cubicBezTo>
                    <a:pt x="62" y="96"/>
                    <a:pt x="84" y="52"/>
                    <a:pt x="97" y="4"/>
                  </a:cubicBezTo>
                  <a:cubicBezTo>
                    <a:pt x="97" y="4"/>
                    <a:pt x="97" y="4"/>
                    <a:pt x="97" y="4"/>
                  </a:cubicBezTo>
                  <a:cubicBezTo>
                    <a:pt x="97" y="4"/>
                    <a:pt x="97" y="4"/>
                    <a:pt x="97" y="4"/>
                  </a:cubicBezTo>
                  <a:cubicBezTo>
                    <a:pt x="87" y="46"/>
                    <a:pt x="69" y="85"/>
                    <a:pt x="47" y="123"/>
                  </a:cubicBezTo>
                  <a:cubicBezTo>
                    <a:pt x="60" y="112"/>
                    <a:pt x="71" y="100"/>
                    <a:pt x="81" y="86"/>
                  </a:cubicBezTo>
                  <a:cubicBezTo>
                    <a:pt x="81" y="86"/>
                    <a:pt x="81" y="86"/>
                    <a:pt x="81" y="86"/>
                  </a:cubicBezTo>
                  <a:cubicBezTo>
                    <a:pt x="81" y="84"/>
                    <a:pt x="81" y="82"/>
                    <a:pt x="81" y="81"/>
                  </a:cubicBezTo>
                  <a:cubicBezTo>
                    <a:pt x="79" y="84"/>
                    <a:pt x="76" y="87"/>
                    <a:pt x="74" y="91"/>
                  </a:cubicBezTo>
                  <a:cubicBezTo>
                    <a:pt x="86" y="62"/>
                    <a:pt x="94" y="31"/>
                    <a:pt x="98"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2" name="Freeform 77">
              <a:extLst>
                <a:ext uri="{FF2B5EF4-FFF2-40B4-BE49-F238E27FC236}">
                  <a16:creationId xmlns:a16="http://schemas.microsoft.com/office/drawing/2014/main" id="{D057EC5B-4EF7-40D2-BC29-765B2D0F9A7C}"/>
                </a:ext>
              </a:extLst>
            </p:cNvPr>
            <p:cNvSpPr>
              <a:spLocks/>
            </p:cNvSpPr>
            <p:nvPr/>
          </p:nvSpPr>
          <p:spPr bwMode="auto">
            <a:xfrm>
              <a:off x="1029" y="68"/>
              <a:ext cx="488" cy="637"/>
            </a:xfrm>
            <a:custGeom>
              <a:avLst/>
              <a:gdLst>
                <a:gd name="T0" fmla="*/ 124 w 205"/>
                <a:gd name="T1" fmla="*/ 127 h 267"/>
                <a:gd name="T2" fmla="*/ 101 w 205"/>
                <a:gd name="T3" fmla="*/ 184 h 267"/>
                <a:gd name="T4" fmla="*/ 136 w 205"/>
                <a:gd name="T5" fmla="*/ 142 h 267"/>
                <a:gd name="T6" fmla="*/ 163 w 205"/>
                <a:gd name="T7" fmla="*/ 76 h 267"/>
                <a:gd name="T8" fmla="*/ 142 w 205"/>
                <a:gd name="T9" fmla="*/ 134 h 267"/>
                <a:gd name="T10" fmla="*/ 205 w 205"/>
                <a:gd name="T11" fmla="*/ 0 h 267"/>
                <a:gd name="T12" fmla="*/ 155 w 205"/>
                <a:gd name="T13" fmla="*/ 119 h 267"/>
                <a:gd name="T14" fmla="*/ 193 w 205"/>
                <a:gd name="T15" fmla="*/ 76 h 267"/>
                <a:gd name="T16" fmla="*/ 150 w 205"/>
                <a:gd name="T17" fmla="*/ 128 h 267"/>
                <a:gd name="T18" fmla="*/ 150 w 205"/>
                <a:gd name="T19" fmla="*/ 128 h 267"/>
                <a:gd name="T20" fmla="*/ 114 w 205"/>
                <a:gd name="T21" fmla="*/ 177 h 267"/>
                <a:gd name="T22" fmla="*/ 157 w 205"/>
                <a:gd name="T23" fmla="*/ 149 h 267"/>
                <a:gd name="T24" fmla="*/ 105 w 205"/>
                <a:gd name="T25" fmla="*/ 186 h 267"/>
                <a:gd name="T26" fmla="*/ 59 w 205"/>
                <a:gd name="T27" fmla="*/ 229 h 267"/>
                <a:gd name="T28" fmla="*/ 99 w 205"/>
                <a:gd name="T29" fmla="*/ 216 h 267"/>
                <a:gd name="T30" fmla="*/ 51 w 205"/>
                <a:gd name="T31" fmla="*/ 236 h 267"/>
                <a:gd name="T32" fmla="*/ 23 w 205"/>
                <a:gd name="T33" fmla="*/ 256 h 267"/>
                <a:gd name="T34" fmla="*/ 1 w 205"/>
                <a:gd name="T35" fmla="*/ 265 h 267"/>
                <a:gd name="T36" fmla="*/ 19 w 205"/>
                <a:gd name="T37" fmla="*/ 250 h 267"/>
                <a:gd name="T38" fmla="*/ 36 w 205"/>
                <a:gd name="T39" fmla="*/ 239 h 267"/>
                <a:gd name="T40" fmla="*/ 62 w 205"/>
                <a:gd name="T41" fmla="*/ 199 h 267"/>
                <a:gd name="T42" fmla="*/ 44 w 205"/>
                <a:gd name="T43" fmla="*/ 233 h 267"/>
                <a:gd name="T44" fmla="*/ 93 w 205"/>
                <a:gd name="T45" fmla="*/ 192 h 267"/>
                <a:gd name="T46" fmla="*/ 124 w 205"/>
                <a:gd name="T47" fmla="*/ 127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5" h="267">
                  <a:moveTo>
                    <a:pt x="124" y="127"/>
                  </a:moveTo>
                  <a:cubicBezTo>
                    <a:pt x="117" y="146"/>
                    <a:pt x="110" y="165"/>
                    <a:pt x="101" y="184"/>
                  </a:cubicBezTo>
                  <a:cubicBezTo>
                    <a:pt x="114" y="171"/>
                    <a:pt x="126" y="157"/>
                    <a:pt x="136" y="142"/>
                  </a:cubicBezTo>
                  <a:cubicBezTo>
                    <a:pt x="146" y="120"/>
                    <a:pt x="155" y="99"/>
                    <a:pt x="163" y="76"/>
                  </a:cubicBezTo>
                  <a:cubicBezTo>
                    <a:pt x="156" y="96"/>
                    <a:pt x="149" y="115"/>
                    <a:pt x="142" y="134"/>
                  </a:cubicBezTo>
                  <a:cubicBezTo>
                    <a:pt x="170" y="92"/>
                    <a:pt x="192" y="48"/>
                    <a:pt x="205" y="0"/>
                  </a:cubicBezTo>
                  <a:cubicBezTo>
                    <a:pt x="195" y="42"/>
                    <a:pt x="177" y="81"/>
                    <a:pt x="155" y="119"/>
                  </a:cubicBezTo>
                  <a:cubicBezTo>
                    <a:pt x="170" y="107"/>
                    <a:pt x="182" y="92"/>
                    <a:pt x="193" y="76"/>
                  </a:cubicBezTo>
                  <a:cubicBezTo>
                    <a:pt x="180" y="95"/>
                    <a:pt x="166" y="112"/>
                    <a:pt x="150" y="128"/>
                  </a:cubicBezTo>
                  <a:cubicBezTo>
                    <a:pt x="150" y="128"/>
                    <a:pt x="150" y="128"/>
                    <a:pt x="150" y="128"/>
                  </a:cubicBezTo>
                  <a:cubicBezTo>
                    <a:pt x="139" y="145"/>
                    <a:pt x="127" y="162"/>
                    <a:pt x="114" y="177"/>
                  </a:cubicBezTo>
                  <a:cubicBezTo>
                    <a:pt x="130" y="167"/>
                    <a:pt x="157" y="149"/>
                    <a:pt x="157" y="149"/>
                  </a:cubicBezTo>
                  <a:cubicBezTo>
                    <a:pt x="141" y="163"/>
                    <a:pt x="123" y="175"/>
                    <a:pt x="105" y="186"/>
                  </a:cubicBezTo>
                  <a:cubicBezTo>
                    <a:pt x="91" y="201"/>
                    <a:pt x="76" y="216"/>
                    <a:pt x="59" y="229"/>
                  </a:cubicBezTo>
                  <a:cubicBezTo>
                    <a:pt x="75" y="225"/>
                    <a:pt x="99" y="216"/>
                    <a:pt x="99" y="216"/>
                  </a:cubicBezTo>
                  <a:cubicBezTo>
                    <a:pt x="99" y="216"/>
                    <a:pt x="65" y="231"/>
                    <a:pt x="51" y="236"/>
                  </a:cubicBezTo>
                  <a:cubicBezTo>
                    <a:pt x="36" y="248"/>
                    <a:pt x="25" y="255"/>
                    <a:pt x="23" y="256"/>
                  </a:cubicBezTo>
                  <a:cubicBezTo>
                    <a:pt x="12" y="263"/>
                    <a:pt x="2" y="267"/>
                    <a:pt x="1" y="265"/>
                  </a:cubicBezTo>
                  <a:cubicBezTo>
                    <a:pt x="0" y="263"/>
                    <a:pt x="8" y="257"/>
                    <a:pt x="19" y="250"/>
                  </a:cubicBezTo>
                  <a:cubicBezTo>
                    <a:pt x="20" y="249"/>
                    <a:pt x="27" y="245"/>
                    <a:pt x="36" y="239"/>
                  </a:cubicBezTo>
                  <a:cubicBezTo>
                    <a:pt x="45" y="226"/>
                    <a:pt x="62" y="199"/>
                    <a:pt x="62" y="199"/>
                  </a:cubicBezTo>
                  <a:cubicBezTo>
                    <a:pt x="62" y="199"/>
                    <a:pt x="53" y="219"/>
                    <a:pt x="44" y="233"/>
                  </a:cubicBezTo>
                  <a:cubicBezTo>
                    <a:pt x="62" y="220"/>
                    <a:pt x="77" y="207"/>
                    <a:pt x="93" y="192"/>
                  </a:cubicBezTo>
                  <a:cubicBezTo>
                    <a:pt x="105" y="171"/>
                    <a:pt x="115" y="150"/>
                    <a:pt x="124" y="127"/>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3" name="Freeform 78">
              <a:extLst>
                <a:ext uri="{FF2B5EF4-FFF2-40B4-BE49-F238E27FC236}">
                  <a16:creationId xmlns:a16="http://schemas.microsoft.com/office/drawing/2014/main" id="{A0DD1CC9-48D9-4ED5-BFA8-FF916115C71D}"/>
                </a:ext>
              </a:extLst>
            </p:cNvPr>
            <p:cNvSpPr>
              <a:spLocks/>
            </p:cNvSpPr>
            <p:nvPr/>
          </p:nvSpPr>
          <p:spPr bwMode="auto">
            <a:xfrm>
              <a:off x="958" y="202"/>
              <a:ext cx="942" cy="403"/>
            </a:xfrm>
            <a:custGeom>
              <a:avLst/>
              <a:gdLst>
                <a:gd name="T0" fmla="*/ 0 w 396"/>
                <a:gd name="T1" fmla="*/ 169 h 169"/>
                <a:gd name="T2" fmla="*/ 0 w 396"/>
                <a:gd name="T3" fmla="*/ 167 h 169"/>
                <a:gd name="T4" fmla="*/ 394 w 396"/>
                <a:gd name="T5" fmla="*/ 0 h 169"/>
                <a:gd name="T6" fmla="*/ 396 w 396"/>
                <a:gd name="T7" fmla="*/ 1 h 169"/>
                <a:gd name="T8" fmla="*/ 0 w 396"/>
                <a:gd name="T9" fmla="*/ 169 h 169"/>
              </a:gdLst>
              <a:ahLst/>
              <a:cxnLst>
                <a:cxn ang="0">
                  <a:pos x="T0" y="T1"/>
                </a:cxn>
                <a:cxn ang="0">
                  <a:pos x="T2" y="T3"/>
                </a:cxn>
                <a:cxn ang="0">
                  <a:pos x="T4" y="T5"/>
                </a:cxn>
                <a:cxn ang="0">
                  <a:pos x="T6" y="T7"/>
                </a:cxn>
                <a:cxn ang="0">
                  <a:pos x="T8" y="T9"/>
                </a:cxn>
              </a:cxnLst>
              <a:rect l="0" t="0" r="r" b="b"/>
              <a:pathLst>
                <a:path w="396" h="169">
                  <a:moveTo>
                    <a:pt x="0" y="169"/>
                  </a:moveTo>
                  <a:cubicBezTo>
                    <a:pt x="0" y="169"/>
                    <a:pt x="0" y="168"/>
                    <a:pt x="0" y="167"/>
                  </a:cubicBezTo>
                  <a:cubicBezTo>
                    <a:pt x="152" y="158"/>
                    <a:pt x="282" y="103"/>
                    <a:pt x="394" y="0"/>
                  </a:cubicBezTo>
                  <a:cubicBezTo>
                    <a:pt x="395" y="0"/>
                    <a:pt x="395" y="1"/>
                    <a:pt x="396" y="1"/>
                  </a:cubicBezTo>
                  <a:cubicBezTo>
                    <a:pt x="283" y="105"/>
                    <a:pt x="152" y="160"/>
                    <a:pt x="0" y="169"/>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4" name="Freeform 79">
              <a:extLst>
                <a:ext uri="{FF2B5EF4-FFF2-40B4-BE49-F238E27FC236}">
                  <a16:creationId xmlns:a16="http://schemas.microsoft.com/office/drawing/2014/main" id="{A7CB0EC2-0B79-4A6C-98F5-86A21AD4D747}"/>
                </a:ext>
              </a:extLst>
            </p:cNvPr>
            <p:cNvSpPr>
              <a:spLocks/>
            </p:cNvSpPr>
            <p:nvPr/>
          </p:nvSpPr>
          <p:spPr bwMode="auto">
            <a:xfrm>
              <a:off x="1862" y="58"/>
              <a:ext cx="166" cy="179"/>
            </a:xfrm>
            <a:custGeom>
              <a:avLst/>
              <a:gdLst>
                <a:gd name="T0" fmla="*/ 43 w 70"/>
                <a:gd name="T1" fmla="*/ 45 h 75"/>
                <a:gd name="T2" fmla="*/ 4 w 70"/>
                <a:gd name="T3" fmla="*/ 71 h 75"/>
                <a:gd name="T4" fmla="*/ 29 w 70"/>
                <a:gd name="T5" fmla="*/ 32 h 75"/>
                <a:gd name="T6" fmla="*/ 66 w 70"/>
                <a:gd name="T7" fmla="*/ 4 h 75"/>
                <a:gd name="T8" fmla="*/ 43 w 70"/>
                <a:gd name="T9" fmla="*/ 45 h 75"/>
              </a:gdLst>
              <a:ahLst/>
              <a:cxnLst>
                <a:cxn ang="0">
                  <a:pos x="T0" y="T1"/>
                </a:cxn>
                <a:cxn ang="0">
                  <a:pos x="T2" y="T3"/>
                </a:cxn>
                <a:cxn ang="0">
                  <a:pos x="T4" y="T5"/>
                </a:cxn>
                <a:cxn ang="0">
                  <a:pos x="T6" y="T7"/>
                </a:cxn>
                <a:cxn ang="0">
                  <a:pos x="T8" y="T9"/>
                </a:cxn>
              </a:cxnLst>
              <a:rect l="0" t="0" r="r" b="b"/>
              <a:pathLst>
                <a:path w="70" h="75">
                  <a:moveTo>
                    <a:pt x="43" y="45"/>
                  </a:moveTo>
                  <a:cubicBezTo>
                    <a:pt x="26" y="64"/>
                    <a:pt x="7" y="75"/>
                    <a:pt x="4" y="71"/>
                  </a:cubicBezTo>
                  <a:cubicBezTo>
                    <a:pt x="0" y="67"/>
                    <a:pt x="12" y="50"/>
                    <a:pt x="29" y="32"/>
                  </a:cubicBezTo>
                  <a:cubicBezTo>
                    <a:pt x="45" y="14"/>
                    <a:pt x="61" y="0"/>
                    <a:pt x="66" y="4"/>
                  </a:cubicBezTo>
                  <a:cubicBezTo>
                    <a:pt x="70" y="7"/>
                    <a:pt x="60" y="26"/>
                    <a:pt x="43" y="45"/>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5" name="Freeform 80">
              <a:extLst>
                <a:ext uri="{FF2B5EF4-FFF2-40B4-BE49-F238E27FC236}">
                  <a16:creationId xmlns:a16="http://schemas.microsoft.com/office/drawing/2014/main" id="{82880AD4-6703-47D9-8A8A-CC918F2F3EC5}"/>
                </a:ext>
              </a:extLst>
            </p:cNvPr>
            <p:cNvSpPr>
              <a:spLocks/>
            </p:cNvSpPr>
            <p:nvPr/>
          </p:nvSpPr>
          <p:spPr bwMode="auto">
            <a:xfrm>
              <a:off x="1755" y="319"/>
              <a:ext cx="149" cy="12"/>
            </a:xfrm>
            <a:custGeom>
              <a:avLst/>
              <a:gdLst>
                <a:gd name="T0" fmla="*/ 0 w 63"/>
                <a:gd name="T1" fmla="*/ 2 h 5"/>
                <a:gd name="T2" fmla="*/ 0 w 63"/>
                <a:gd name="T3" fmla="*/ 1 h 5"/>
                <a:gd name="T4" fmla="*/ 1 w 63"/>
                <a:gd name="T5" fmla="*/ 0 h 5"/>
                <a:gd name="T6" fmla="*/ 62 w 63"/>
                <a:gd name="T7" fmla="*/ 2 h 5"/>
                <a:gd name="T8" fmla="*/ 63 w 63"/>
                <a:gd name="T9" fmla="*/ 3 h 5"/>
                <a:gd name="T10" fmla="*/ 62 w 63"/>
                <a:gd name="T11" fmla="*/ 4 h 5"/>
                <a:gd name="T12" fmla="*/ 0 w 63"/>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63" h="5">
                  <a:moveTo>
                    <a:pt x="0" y="2"/>
                  </a:moveTo>
                  <a:cubicBezTo>
                    <a:pt x="0" y="1"/>
                    <a:pt x="0" y="1"/>
                    <a:pt x="0" y="1"/>
                  </a:cubicBezTo>
                  <a:cubicBezTo>
                    <a:pt x="0" y="1"/>
                    <a:pt x="0" y="0"/>
                    <a:pt x="1" y="0"/>
                  </a:cubicBezTo>
                  <a:cubicBezTo>
                    <a:pt x="25" y="3"/>
                    <a:pt x="37" y="3"/>
                    <a:pt x="62" y="2"/>
                  </a:cubicBezTo>
                  <a:cubicBezTo>
                    <a:pt x="63" y="2"/>
                    <a:pt x="63" y="3"/>
                    <a:pt x="63" y="3"/>
                  </a:cubicBezTo>
                  <a:cubicBezTo>
                    <a:pt x="63" y="4"/>
                    <a:pt x="62" y="4"/>
                    <a:pt x="62" y="4"/>
                  </a:cubicBezTo>
                  <a:cubicBezTo>
                    <a:pt x="37" y="5"/>
                    <a:pt x="24" y="4"/>
                    <a:pt x="0" y="2"/>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6" name="Freeform 81">
              <a:extLst>
                <a:ext uri="{FF2B5EF4-FFF2-40B4-BE49-F238E27FC236}">
                  <a16:creationId xmlns:a16="http://schemas.microsoft.com/office/drawing/2014/main" id="{DC925568-55DA-4FEA-ADB9-0DD6DD94A146}"/>
                </a:ext>
              </a:extLst>
            </p:cNvPr>
            <p:cNvSpPr>
              <a:spLocks/>
            </p:cNvSpPr>
            <p:nvPr/>
          </p:nvSpPr>
          <p:spPr bwMode="auto">
            <a:xfrm>
              <a:off x="1647" y="390"/>
              <a:ext cx="150" cy="24"/>
            </a:xfrm>
            <a:custGeom>
              <a:avLst/>
              <a:gdLst>
                <a:gd name="T0" fmla="*/ 0 w 63"/>
                <a:gd name="T1" fmla="*/ 2 h 10"/>
                <a:gd name="T2" fmla="*/ 0 w 63"/>
                <a:gd name="T3" fmla="*/ 1 h 10"/>
                <a:gd name="T4" fmla="*/ 1 w 63"/>
                <a:gd name="T5" fmla="*/ 0 h 10"/>
                <a:gd name="T6" fmla="*/ 62 w 63"/>
                <a:gd name="T7" fmla="*/ 8 h 10"/>
                <a:gd name="T8" fmla="*/ 63 w 63"/>
                <a:gd name="T9" fmla="*/ 9 h 10"/>
                <a:gd name="T10" fmla="*/ 62 w 63"/>
                <a:gd name="T11" fmla="*/ 10 h 10"/>
                <a:gd name="T12" fmla="*/ 1 w 63"/>
                <a:gd name="T13" fmla="*/ 2 h 10"/>
                <a:gd name="T14" fmla="*/ 0 w 63"/>
                <a:gd name="T15" fmla="*/ 2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 h="10">
                  <a:moveTo>
                    <a:pt x="0" y="2"/>
                  </a:moveTo>
                  <a:cubicBezTo>
                    <a:pt x="0" y="1"/>
                    <a:pt x="0" y="1"/>
                    <a:pt x="0" y="1"/>
                  </a:cubicBezTo>
                  <a:cubicBezTo>
                    <a:pt x="0" y="1"/>
                    <a:pt x="1" y="0"/>
                    <a:pt x="1" y="0"/>
                  </a:cubicBezTo>
                  <a:cubicBezTo>
                    <a:pt x="25" y="5"/>
                    <a:pt x="37" y="6"/>
                    <a:pt x="62" y="8"/>
                  </a:cubicBezTo>
                  <a:cubicBezTo>
                    <a:pt x="63" y="8"/>
                    <a:pt x="63" y="9"/>
                    <a:pt x="63" y="9"/>
                  </a:cubicBezTo>
                  <a:cubicBezTo>
                    <a:pt x="63" y="9"/>
                    <a:pt x="62" y="10"/>
                    <a:pt x="62" y="10"/>
                  </a:cubicBezTo>
                  <a:cubicBezTo>
                    <a:pt x="37" y="8"/>
                    <a:pt x="24" y="6"/>
                    <a:pt x="1" y="2"/>
                  </a:cubicBezTo>
                  <a:lnTo>
                    <a:pt x="0" y="2"/>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7" name="Freeform 82">
              <a:extLst>
                <a:ext uri="{FF2B5EF4-FFF2-40B4-BE49-F238E27FC236}">
                  <a16:creationId xmlns:a16="http://schemas.microsoft.com/office/drawing/2014/main" id="{FFC8642F-B237-488B-A5B0-99A5FAB0DA10}"/>
                </a:ext>
              </a:extLst>
            </p:cNvPr>
            <p:cNvSpPr>
              <a:spLocks/>
            </p:cNvSpPr>
            <p:nvPr/>
          </p:nvSpPr>
          <p:spPr bwMode="auto">
            <a:xfrm>
              <a:off x="1538" y="450"/>
              <a:ext cx="145" cy="36"/>
            </a:xfrm>
            <a:custGeom>
              <a:avLst/>
              <a:gdLst>
                <a:gd name="T0" fmla="*/ 0 w 61"/>
                <a:gd name="T1" fmla="*/ 1 h 15"/>
                <a:gd name="T2" fmla="*/ 0 w 61"/>
                <a:gd name="T3" fmla="*/ 1 h 15"/>
                <a:gd name="T4" fmla="*/ 1 w 61"/>
                <a:gd name="T5" fmla="*/ 0 h 15"/>
                <a:gd name="T6" fmla="*/ 61 w 61"/>
                <a:gd name="T7" fmla="*/ 14 h 15"/>
                <a:gd name="T8" fmla="*/ 61 w 61"/>
                <a:gd name="T9" fmla="*/ 14 h 15"/>
                <a:gd name="T10" fmla="*/ 60 w 61"/>
                <a:gd name="T11" fmla="*/ 15 h 15"/>
                <a:gd name="T12" fmla="*/ 0 w 61"/>
                <a:gd name="T13" fmla="*/ 2 h 15"/>
                <a:gd name="T14" fmla="*/ 0 w 61"/>
                <a:gd name="T15" fmla="*/ 1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5">
                  <a:moveTo>
                    <a:pt x="0" y="1"/>
                  </a:moveTo>
                  <a:cubicBezTo>
                    <a:pt x="0" y="1"/>
                    <a:pt x="0" y="1"/>
                    <a:pt x="0" y="1"/>
                  </a:cubicBezTo>
                  <a:cubicBezTo>
                    <a:pt x="0" y="1"/>
                    <a:pt x="0" y="0"/>
                    <a:pt x="1" y="0"/>
                  </a:cubicBezTo>
                  <a:cubicBezTo>
                    <a:pt x="24" y="7"/>
                    <a:pt x="36" y="10"/>
                    <a:pt x="61" y="14"/>
                  </a:cubicBezTo>
                  <a:cubicBezTo>
                    <a:pt x="61" y="14"/>
                    <a:pt x="61" y="14"/>
                    <a:pt x="61" y="14"/>
                  </a:cubicBezTo>
                  <a:cubicBezTo>
                    <a:pt x="61" y="15"/>
                    <a:pt x="61" y="15"/>
                    <a:pt x="60" y="15"/>
                  </a:cubicBezTo>
                  <a:cubicBezTo>
                    <a:pt x="35" y="11"/>
                    <a:pt x="23" y="8"/>
                    <a:pt x="0" y="2"/>
                  </a:cubicBezTo>
                  <a:cubicBezTo>
                    <a:pt x="0" y="1"/>
                    <a:pt x="0" y="1"/>
                    <a:pt x="0"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5" name="Freeform 83">
              <a:extLst>
                <a:ext uri="{FF2B5EF4-FFF2-40B4-BE49-F238E27FC236}">
                  <a16:creationId xmlns:a16="http://schemas.microsoft.com/office/drawing/2014/main" id="{C04C2CDF-5E62-433D-838C-1597A7544CD3}"/>
                </a:ext>
              </a:extLst>
            </p:cNvPr>
            <p:cNvSpPr>
              <a:spLocks/>
            </p:cNvSpPr>
            <p:nvPr/>
          </p:nvSpPr>
          <p:spPr bwMode="auto">
            <a:xfrm>
              <a:off x="1424" y="503"/>
              <a:ext cx="143" cy="47"/>
            </a:xfrm>
            <a:custGeom>
              <a:avLst/>
              <a:gdLst>
                <a:gd name="T0" fmla="*/ 0 w 60"/>
                <a:gd name="T1" fmla="*/ 1 h 20"/>
                <a:gd name="T2" fmla="*/ 0 w 60"/>
                <a:gd name="T3" fmla="*/ 0 h 20"/>
                <a:gd name="T4" fmla="*/ 1 w 60"/>
                <a:gd name="T5" fmla="*/ 0 h 20"/>
                <a:gd name="T6" fmla="*/ 59 w 60"/>
                <a:gd name="T7" fmla="*/ 18 h 20"/>
                <a:gd name="T8" fmla="*/ 60 w 60"/>
                <a:gd name="T9" fmla="*/ 19 h 20"/>
                <a:gd name="T10" fmla="*/ 59 w 60"/>
                <a:gd name="T11" fmla="*/ 20 h 20"/>
                <a:gd name="T12" fmla="*/ 0 w 60"/>
                <a:gd name="T13" fmla="*/ 1 h 20"/>
              </a:gdLst>
              <a:ahLst/>
              <a:cxnLst>
                <a:cxn ang="0">
                  <a:pos x="T0" y="T1"/>
                </a:cxn>
                <a:cxn ang="0">
                  <a:pos x="T2" y="T3"/>
                </a:cxn>
                <a:cxn ang="0">
                  <a:pos x="T4" y="T5"/>
                </a:cxn>
                <a:cxn ang="0">
                  <a:pos x="T6" y="T7"/>
                </a:cxn>
                <a:cxn ang="0">
                  <a:pos x="T8" y="T9"/>
                </a:cxn>
                <a:cxn ang="0">
                  <a:pos x="T10" y="T11"/>
                </a:cxn>
                <a:cxn ang="0">
                  <a:pos x="T12" y="T13"/>
                </a:cxn>
              </a:cxnLst>
              <a:rect l="0" t="0" r="r" b="b"/>
              <a:pathLst>
                <a:path w="60" h="20">
                  <a:moveTo>
                    <a:pt x="0" y="1"/>
                  </a:moveTo>
                  <a:cubicBezTo>
                    <a:pt x="0" y="0"/>
                    <a:pt x="0" y="0"/>
                    <a:pt x="0" y="0"/>
                  </a:cubicBezTo>
                  <a:cubicBezTo>
                    <a:pt x="0" y="0"/>
                    <a:pt x="1" y="0"/>
                    <a:pt x="1" y="0"/>
                  </a:cubicBezTo>
                  <a:cubicBezTo>
                    <a:pt x="23" y="8"/>
                    <a:pt x="35" y="12"/>
                    <a:pt x="59" y="18"/>
                  </a:cubicBezTo>
                  <a:cubicBezTo>
                    <a:pt x="60" y="19"/>
                    <a:pt x="60" y="19"/>
                    <a:pt x="60" y="19"/>
                  </a:cubicBezTo>
                  <a:cubicBezTo>
                    <a:pt x="60" y="20"/>
                    <a:pt x="59" y="20"/>
                    <a:pt x="59" y="20"/>
                  </a:cubicBezTo>
                  <a:cubicBezTo>
                    <a:pt x="35" y="14"/>
                    <a:pt x="23" y="10"/>
                    <a:pt x="0" y="1"/>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6" name="Freeform 84">
              <a:extLst>
                <a:ext uri="{FF2B5EF4-FFF2-40B4-BE49-F238E27FC236}">
                  <a16:creationId xmlns:a16="http://schemas.microsoft.com/office/drawing/2014/main" id="{79662306-1EEA-476C-8881-655600FEC5C2}"/>
                </a:ext>
              </a:extLst>
            </p:cNvPr>
            <p:cNvSpPr>
              <a:spLocks/>
            </p:cNvSpPr>
            <p:nvPr/>
          </p:nvSpPr>
          <p:spPr bwMode="auto">
            <a:xfrm>
              <a:off x="1305" y="543"/>
              <a:ext cx="138" cy="60"/>
            </a:xfrm>
            <a:custGeom>
              <a:avLst/>
              <a:gdLst>
                <a:gd name="T0" fmla="*/ 0 w 58"/>
                <a:gd name="T1" fmla="*/ 1 h 25"/>
                <a:gd name="T2" fmla="*/ 0 w 58"/>
                <a:gd name="T3" fmla="*/ 1 h 25"/>
                <a:gd name="T4" fmla="*/ 1 w 58"/>
                <a:gd name="T5" fmla="*/ 0 h 25"/>
                <a:gd name="T6" fmla="*/ 58 w 58"/>
                <a:gd name="T7" fmla="*/ 24 h 25"/>
                <a:gd name="T8" fmla="*/ 58 w 58"/>
                <a:gd name="T9" fmla="*/ 25 h 25"/>
                <a:gd name="T10" fmla="*/ 57 w 58"/>
                <a:gd name="T11" fmla="*/ 25 h 25"/>
                <a:gd name="T12" fmla="*/ 0 w 58"/>
                <a:gd name="T13" fmla="*/ 1 h 25"/>
              </a:gdLst>
              <a:ahLst/>
              <a:cxnLst>
                <a:cxn ang="0">
                  <a:pos x="T0" y="T1"/>
                </a:cxn>
                <a:cxn ang="0">
                  <a:pos x="T2" y="T3"/>
                </a:cxn>
                <a:cxn ang="0">
                  <a:pos x="T4" y="T5"/>
                </a:cxn>
                <a:cxn ang="0">
                  <a:pos x="T6" y="T7"/>
                </a:cxn>
                <a:cxn ang="0">
                  <a:pos x="T8" y="T9"/>
                </a:cxn>
                <a:cxn ang="0">
                  <a:pos x="T10" y="T11"/>
                </a:cxn>
                <a:cxn ang="0">
                  <a:pos x="T12" y="T13"/>
                </a:cxn>
              </a:cxnLst>
              <a:rect l="0" t="0" r="r" b="b"/>
              <a:pathLst>
                <a:path w="58" h="25">
                  <a:moveTo>
                    <a:pt x="0" y="1"/>
                  </a:moveTo>
                  <a:cubicBezTo>
                    <a:pt x="0" y="1"/>
                    <a:pt x="0" y="1"/>
                    <a:pt x="0" y="1"/>
                  </a:cubicBezTo>
                  <a:cubicBezTo>
                    <a:pt x="0" y="0"/>
                    <a:pt x="1" y="0"/>
                    <a:pt x="1" y="0"/>
                  </a:cubicBezTo>
                  <a:cubicBezTo>
                    <a:pt x="23" y="11"/>
                    <a:pt x="34" y="16"/>
                    <a:pt x="58" y="24"/>
                  </a:cubicBezTo>
                  <a:cubicBezTo>
                    <a:pt x="58" y="24"/>
                    <a:pt x="58" y="24"/>
                    <a:pt x="58" y="25"/>
                  </a:cubicBezTo>
                  <a:cubicBezTo>
                    <a:pt x="58" y="25"/>
                    <a:pt x="58" y="25"/>
                    <a:pt x="57" y="25"/>
                  </a:cubicBezTo>
                  <a:cubicBezTo>
                    <a:pt x="33" y="17"/>
                    <a:pt x="22" y="12"/>
                    <a:pt x="0" y="1"/>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7" name="Freeform 85">
              <a:extLst>
                <a:ext uri="{FF2B5EF4-FFF2-40B4-BE49-F238E27FC236}">
                  <a16:creationId xmlns:a16="http://schemas.microsoft.com/office/drawing/2014/main" id="{AA6E852E-4815-43B6-80BE-9A83E7901A0D}"/>
                </a:ext>
              </a:extLst>
            </p:cNvPr>
            <p:cNvSpPr>
              <a:spLocks/>
            </p:cNvSpPr>
            <p:nvPr/>
          </p:nvSpPr>
          <p:spPr bwMode="auto">
            <a:xfrm>
              <a:off x="1181" y="572"/>
              <a:ext cx="136" cy="74"/>
            </a:xfrm>
            <a:custGeom>
              <a:avLst/>
              <a:gdLst>
                <a:gd name="T0" fmla="*/ 0 w 57"/>
                <a:gd name="T1" fmla="*/ 1 h 31"/>
                <a:gd name="T2" fmla="*/ 0 w 57"/>
                <a:gd name="T3" fmla="*/ 1 h 31"/>
                <a:gd name="T4" fmla="*/ 2 w 57"/>
                <a:gd name="T5" fmla="*/ 1 h 31"/>
                <a:gd name="T6" fmla="*/ 56 w 57"/>
                <a:gd name="T7" fmla="*/ 29 h 31"/>
                <a:gd name="T8" fmla="*/ 56 w 57"/>
                <a:gd name="T9" fmla="*/ 30 h 31"/>
                <a:gd name="T10" fmla="*/ 55 w 57"/>
                <a:gd name="T11" fmla="*/ 31 h 31"/>
                <a:gd name="T12" fmla="*/ 1 w 57"/>
                <a:gd name="T13" fmla="*/ 2 h 31"/>
                <a:gd name="T14" fmla="*/ 0 w 57"/>
                <a:gd name="T15" fmla="*/ 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 h="31">
                  <a:moveTo>
                    <a:pt x="0" y="1"/>
                  </a:moveTo>
                  <a:cubicBezTo>
                    <a:pt x="0" y="1"/>
                    <a:pt x="0" y="1"/>
                    <a:pt x="0" y="1"/>
                  </a:cubicBezTo>
                  <a:cubicBezTo>
                    <a:pt x="1" y="1"/>
                    <a:pt x="1" y="0"/>
                    <a:pt x="2" y="1"/>
                  </a:cubicBezTo>
                  <a:cubicBezTo>
                    <a:pt x="22" y="13"/>
                    <a:pt x="33" y="19"/>
                    <a:pt x="56" y="29"/>
                  </a:cubicBezTo>
                  <a:cubicBezTo>
                    <a:pt x="56" y="30"/>
                    <a:pt x="57" y="30"/>
                    <a:pt x="56" y="30"/>
                  </a:cubicBezTo>
                  <a:cubicBezTo>
                    <a:pt x="56" y="31"/>
                    <a:pt x="56" y="31"/>
                    <a:pt x="55" y="31"/>
                  </a:cubicBezTo>
                  <a:cubicBezTo>
                    <a:pt x="32" y="20"/>
                    <a:pt x="21" y="14"/>
                    <a:pt x="1" y="2"/>
                  </a:cubicBezTo>
                  <a:cubicBezTo>
                    <a:pt x="0" y="1"/>
                    <a:pt x="0" y="1"/>
                    <a:pt x="0"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Freeform 86">
              <a:extLst>
                <a:ext uri="{FF2B5EF4-FFF2-40B4-BE49-F238E27FC236}">
                  <a16:creationId xmlns:a16="http://schemas.microsoft.com/office/drawing/2014/main" id="{4CB70DA0-44CA-499C-A43B-E34332155CC1}"/>
                </a:ext>
              </a:extLst>
            </p:cNvPr>
            <p:cNvSpPr>
              <a:spLocks/>
            </p:cNvSpPr>
            <p:nvPr/>
          </p:nvSpPr>
          <p:spPr bwMode="auto">
            <a:xfrm>
              <a:off x="1057" y="593"/>
              <a:ext cx="129" cy="84"/>
            </a:xfrm>
            <a:custGeom>
              <a:avLst/>
              <a:gdLst>
                <a:gd name="T0" fmla="*/ 0 w 54"/>
                <a:gd name="T1" fmla="*/ 1 h 35"/>
                <a:gd name="T2" fmla="*/ 0 w 54"/>
                <a:gd name="T3" fmla="*/ 0 h 35"/>
                <a:gd name="T4" fmla="*/ 1 w 54"/>
                <a:gd name="T5" fmla="*/ 0 h 35"/>
                <a:gd name="T6" fmla="*/ 53 w 54"/>
                <a:gd name="T7" fmla="*/ 33 h 35"/>
                <a:gd name="T8" fmla="*/ 53 w 54"/>
                <a:gd name="T9" fmla="*/ 34 h 35"/>
                <a:gd name="T10" fmla="*/ 52 w 54"/>
                <a:gd name="T11" fmla="*/ 35 h 35"/>
                <a:gd name="T12" fmla="*/ 0 w 54"/>
                <a:gd name="T13" fmla="*/ 1 h 35"/>
                <a:gd name="T14" fmla="*/ 0 w 54"/>
                <a:gd name="T15" fmla="*/ 1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35">
                  <a:moveTo>
                    <a:pt x="0" y="1"/>
                  </a:moveTo>
                  <a:cubicBezTo>
                    <a:pt x="0" y="0"/>
                    <a:pt x="0" y="0"/>
                    <a:pt x="0" y="0"/>
                  </a:cubicBezTo>
                  <a:cubicBezTo>
                    <a:pt x="1" y="0"/>
                    <a:pt x="1" y="0"/>
                    <a:pt x="1" y="0"/>
                  </a:cubicBezTo>
                  <a:cubicBezTo>
                    <a:pt x="21" y="14"/>
                    <a:pt x="31" y="21"/>
                    <a:pt x="53" y="33"/>
                  </a:cubicBezTo>
                  <a:cubicBezTo>
                    <a:pt x="54" y="34"/>
                    <a:pt x="54" y="34"/>
                    <a:pt x="53" y="34"/>
                  </a:cubicBezTo>
                  <a:cubicBezTo>
                    <a:pt x="53" y="35"/>
                    <a:pt x="53" y="35"/>
                    <a:pt x="52" y="35"/>
                  </a:cubicBezTo>
                  <a:cubicBezTo>
                    <a:pt x="30" y="22"/>
                    <a:pt x="20" y="15"/>
                    <a:pt x="0" y="1"/>
                  </a:cubicBezTo>
                  <a:cubicBezTo>
                    <a:pt x="0" y="1"/>
                    <a:pt x="0" y="1"/>
                    <a:pt x="0"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Freeform 87">
              <a:extLst>
                <a:ext uri="{FF2B5EF4-FFF2-40B4-BE49-F238E27FC236}">
                  <a16:creationId xmlns:a16="http://schemas.microsoft.com/office/drawing/2014/main" id="{23205A23-DA47-4D28-BF10-0647562B9E21}"/>
                </a:ext>
              </a:extLst>
            </p:cNvPr>
            <p:cNvSpPr>
              <a:spLocks/>
            </p:cNvSpPr>
            <p:nvPr/>
          </p:nvSpPr>
          <p:spPr bwMode="auto">
            <a:xfrm>
              <a:off x="1795" y="309"/>
              <a:ext cx="150" cy="38"/>
            </a:xfrm>
            <a:custGeom>
              <a:avLst/>
              <a:gdLst>
                <a:gd name="T0" fmla="*/ 30 w 63"/>
                <a:gd name="T1" fmla="*/ 16 h 16"/>
                <a:gd name="T2" fmla="*/ 1 w 63"/>
                <a:gd name="T3" fmla="*/ 8 h 16"/>
                <a:gd name="T4" fmla="*/ 33 w 63"/>
                <a:gd name="T5" fmla="*/ 1 h 16"/>
                <a:gd name="T6" fmla="*/ 63 w 63"/>
                <a:gd name="T7" fmla="*/ 7 h 16"/>
                <a:gd name="T8" fmla="*/ 30 w 63"/>
                <a:gd name="T9" fmla="*/ 16 h 16"/>
              </a:gdLst>
              <a:ahLst/>
              <a:cxnLst>
                <a:cxn ang="0">
                  <a:pos x="T0" y="T1"/>
                </a:cxn>
                <a:cxn ang="0">
                  <a:pos x="T2" y="T3"/>
                </a:cxn>
                <a:cxn ang="0">
                  <a:pos x="T4" y="T5"/>
                </a:cxn>
                <a:cxn ang="0">
                  <a:pos x="T6" y="T7"/>
                </a:cxn>
                <a:cxn ang="0">
                  <a:pos x="T8" y="T9"/>
                </a:cxn>
              </a:cxnLst>
              <a:rect l="0" t="0" r="r" b="b"/>
              <a:pathLst>
                <a:path w="63" h="16">
                  <a:moveTo>
                    <a:pt x="30" y="16"/>
                  </a:moveTo>
                  <a:cubicBezTo>
                    <a:pt x="13" y="16"/>
                    <a:pt x="0" y="12"/>
                    <a:pt x="1" y="8"/>
                  </a:cubicBezTo>
                  <a:cubicBezTo>
                    <a:pt x="1" y="4"/>
                    <a:pt x="16" y="1"/>
                    <a:pt x="33" y="1"/>
                  </a:cubicBezTo>
                  <a:cubicBezTo>
                    <a:pt x="50" y="0"/>
                    <a:pt x="63" y="3"/>
                    <a:pt x="63" y="7"/>
                  </a:cubicBezTo>
                  <a:cubicBezTo>
                    <a:pt x="62" y="11"/>
                    <a:pt x="47" y="16"/>
                    <a:pt x="30" y="16"/>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88">
              <a:extLst>
                <a:ext uri="{FF2B5EF4-FFF2-40B4-BE49-F238E27FC236}">
                  <a16:creationId xmlns:a16="http://schemas.microsoft.com/office/drawing/2014/main" id="{320AC2CB-5D39-4FD3-9E70-02D9E737EF50}"/>
                </a:ext>
              </a:extLst>
            </p:cNvPr>
            <p:cNvSpPr>
              <a:spLocks/>
            </p:cNvSpPr>
            <p:nvPr/>
          </p:nvSpPr>
          <p:spPr bwMode="auto">
            <a:xfrm>
              <a:off x="1771" y="386"/>
              <a:ext cx="57" cy="52"/>
            </a:xfrm>
            <a:custGeom>
              <a:avLst/>
              <a:gdLst>
                <a:gd name="T0" fmla="*/ 18 w 24"/>
                <a:gd name="T1" fmla="*/ 19 h 22"/>
                <a:gd name="T2" fmla="*/ 3 w 24"/>
                <a:gd name="T3" fmla="*/ 18 h 22"/>
                <a:gd name="T4" fmla="*/ 7 w 24"/>
                <a:gd name="T5" fmla="*/ 4 h 22"/>
                <a:gd name="T6" fmla="*/ 21 w 24"/>
                <a:gd name="T7" fmla="*/ 4 h 22"/>
                <a:gd name="T8" fmla="*/ 18 w 24"/>
                <a:gd name="T9" fmla="*/ 19 h 22"/>
              </a:gdLst>
              <a:ahLst/>
              <a:cxnLst>
                <a:cxn ang="0">
                  <a:pos x="T0" y="T1"/>
                </a:cxn>
                <a:cxn ang="0">
                  <a:pos x="T2" y="T3"/>
                </a:cxn>
                <a:cxn ang="0">
                  <a:pos x="T4" y="T5"/>
                </a:cxn>
                <a:cxn ang="0">
                  <a:pos x="T6" y="T7"/>
                </a:cxn>
                <a:cxn ang="0">
                  <a:pos x="T8" y="T9"/>
                </a:cxn>
              </a:cxnLst>
              <a:rect l="0" t="0" r="r" b="b"/>
              <a:pathLst>
                <a:path w="24" h="22">
                  <a:moveTo>
                    <a:pt x="18" y="19"/>
                  </a:moveTo>
                  <a:cubicBezTo>
                    <a:pt x="13" y="22"/>
                    <a:pt x="6" y="22"/>
                    <a:pt x="3" y="18"/>
                  </a:cubicBezTo>
                  <a:cubicBezTo>
                    <a:pt x="0" y="13"/>
                    <a:pt x="2" y="7"/>
                    <a:pt x="7" y="4"/>
                  </a:cubicBezTo>
                  <a:cubicBezTo>
                    <a:pt x="12" y="0"/>
                    <a:pt x="18" y="0"/>
                    <a:pt x="21" y="4"/>
                  </a:cubicBezTo>
                  <a:cubicBezTo>
                    <a:pt x="24" y="9"/>
                    <a:pt x="23" y="15"/>
                    <a:pt x="18" y="19"/>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89">
              <a:extLst>
                <a:ext uri="{FF2B5EF4-FFF2-40B4-BE49-F238E27FC236}">
                  <a16:creationId xmlns:a16="http://schemas.microsoft.com/office/drawing/2014/main" id="{108486FA-A2E6-449A-B650-471D849E7929}"/>
                </a:ext>
              </a:extLst>
            </p:cNvPr>
            <p:cNvSpPr>
              <a:spLocks/>
            </p:cNvSpPr>
            <p:nvPr/>
          </p:nvSpPr>
          <p:spPr bwMode="auto">
            <a:xfrm>
              <a:off x="1579" y="457"/>
              <a:ext cx="152" cy="48"/>
            </a:xfrm>
            <a:custGeom>
              <a:avLst/>
              <a:gdLst>
                <a:gd name="T0" fmla="*/ 29 w 64"/>
                <a:gd name="T1" fmla="*/ 17 h 20"/>
                <a:gd name="T2" fmla="*/ 2 w 64"/>
                <a:gd name="T3" fmla="*/ 4 h 20"/>
                <a:gd name="T4" fmla="*/ 34 w 64"/>
                <a:gd name="T5" fmla="*/ 3 h 20"/>
                <a:gd name="T6" fmla="*/ 63 w 64"/>
                <a:gd name="T7" fmla="*/ 15 h 20"/>
                <a:gd name="T8" fmla="*/ 29 w 64"/>
                <a:gd name="T9" fmla="*/ 17 h 20"/>
              </a:gdLst>
              <a:ahLst/>
              <a:cxnLst>
                <a:cxn ang="0">
                  <a:pos x="T0" y="T1"/>
                </a:cxn>
                <a:cxn ang="0">
                  <a:pos x="T2" y="T3"/>
                </a:cxn>
                <a:cxn ang="0">
                  <a:pos x="T4" y="T5"/>
                </a:cxn>
                <a:cxn ang="0">
                  <a:pos x="T6" y="T7"/>
                </a:cxn>
                <a:cxn ang="0">
                  <a:pos x="T8" y="T9"/>
                </a:cxn>
              </a:cxnLst>
              <a:rect l="0" t="0" r="r" b="b"/>
              <a:pathLst>
                <a:path w="64" h="20">
                  <a:moveTo>
                    <a:pt x="29" y="17"/>
                  </a:moveTo>
                  <a:cubicBezTo>
                    <a:pt x="12" y="14"/>
                    <a:pt x="0" y="8"/>
                    <a:pt x="2" y="4"/>
                  </a:cubicBezTo>
                  <a:cubicBezTo>
                    <a:pt x="3" y="0"/>
                    <a:pt x="17" y="0"/>
                    <a:pt x="34" y="3"/>
                  </a:cubicBezTo>
                  <a:cubicBezTo>
                    <a:pt x="51" y="6"/>
                    <a:pt x="64" y="11"/>
                    <a:pt x="63" y="15"/>
                  </a:cubicBezTo>
                  <a:cubicBezTo>
                    <a:pt x="61" y="19"/>
                    <a:pt x="46" y="20"/>
                    <a:pt x="29" y="17"/>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Freeform 90">
              <a:extLst>
                <a:ext uri="{FF2B5EF4-FFF2-40B4-BE49-F238E27FC236}">
                  <a16:creationId xmlns:a16="http://schemas.microsoft.com/office/drawing/2014/main" id="{823D50F5-6676-4988-9B68-FDFAFEFC259A}"/>
                </a:ext>
              </a:extLst>
            </p:cNvPr>
            <p:cNvSpPr>
              <a:spLocks/>
            </p:cNvSpPr>
            <p:nvPr/>
          </p:nvSpPr>
          <p:spPr bwMode="auto">
            <a:xfrm>
              <a:off x="1543" y="524"/>
              <a:ext cx="57" cy="53"/>
            </a:xfrm>
            <a:custGeom>
              <a:avLst/>
              <a:gdLst>
                <a:gd name="T0" fmla="*/ 16 w 24"/>
                <a:gd name="T1" fmla="*/ 20 h 22"/>
                <a:gd name="T2" fmla="*/ 2 w 24"/>
                <a:gd name="T3" fmla="*/ 16 h 22"/>
                <a:gd name="T4" fmla="*/ 8 w 24"/>
                <a:gd name="T5" fmla="*/ 3 h 22"/>
                <a:gd name="T6" fmla="*/ 22 w 24"/>
                <a:gd name="T7" fmla="*/ 6 h 22"/>
                <a:gd name="T8" fmla="*/ 16 w 24"/>
                <a:gd name="T9" fmla="*/ 20 h 22"/>
              </a:gdLst>
              <a:ahLst/>
              <a:cxnLst>
                <a:cxn ang="0">
                  <a:pos x="T0" y="T1"/>
                </a:cxn>
                <a:cxn ang="0">
                  <a:pos x="T2" y="T3"/>
                </a:cxn>
                <a:cxn ang="0">
                  <a:pos x="T4" y="T5"/>
                </a:cxn>
                <a:cxn ang="0">
                  <a:pos x="T6" y="T7"/>
                </a:cxn>
                <a:cxn ang="0">
                  <a:pos x="T8" y="T9"/>
                </a:cxn>
              </a:cxnLst>
              <a:rect l="0" t="0" r="r" b="b"/>
              <a:pathLst>
                <a:path w="24" h="22">
                  <a:moveTo>
                    <a:pt x="16" y="20"/>
                  </a:moveTo>
                  <a:cubicBezTo>
                    <a:pt x="10" y="22"/>
                    <a:pt x="4" y="21"/>
                    <a:pt x="2" y="16"/>
                  </a:cubicBezTo>
                  <a:cubicBezTo>
                    <a:pt x="0" y="11"/>
                    <a:pt x="2" y="5"/>
                    <a:pt x="8" y="3"/>
                  </a:cubicBezTo>
                  <a:cubicBezTo>
                    <a:pt x="13" y="0"/>
                    <a:pt x="19" y="2"/>
                    <a:pt x="22" y="6"/>
                  </a:cubicBezTo>
                  <a:cubicBezTo>
                    <a:pt x="24" y="11"/>
                    <a:pt x="22" y="17"/>
                    <a:pt x="16" y="20"/>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91">
              <a:extLst>
                <a:ext uri="{FF2B5EF4-FFF2-40B4-BE49-F238E27FC236}">
                  <a16:creationId xmlns:a16="http://schemas.microsoft.com/office/drawing/2014/main" id="{6E491BE0-4F5A-401C-BD14-02BB074942B5}"/>
                </a:ext>
              </a:extLst>
            </p:cNvPr>
            <p:cNvSpPr>
              <a:spLocks/>
            </p:cNvSpPr>
            <p:nvPr/>
          </p:nvSpPr>
          <p:spPr bwMode="auto">
            <a:xfrm>
              <a:off x="1343" y="557"/>
              <a:ext cx="147" cy="67"/>
            </a:xfrm>
            <a:custGeom>
              <a:avLst/>
              <a:gdLst>
                <a:gd name="T0" fmla="*/ 26 w 62"/>
                <a:gd name="T1" fmla="*/ 21 h 28"/>
                <a:gd name="T2" fmla="*/ 2 w 62"/>
                <a:gd name="T3" fmla="*/ 3 h 28"/>
                <a:gd name="T4" fmla="*/ 34 w 62"/>
                <a:gd name="T5" fmla="*/ 8 h 28"/>
                <a:gd name="T6" fmla="*/ 60 w 62"/>
                <a:gd name="T7" fmla="*/ 25 h 28"/>
                <a:gd name="T8" fmla="*/ 26 w 62"/>
                <a:gd name="T9" fmla="*/ 21 h 28"/>
              </a:gdLst>
              <a:ahLst/>
              <a:cxnLst>
                <a:cxn ang="0">
                  <a:pos x="T0" y="T1"/>
                </a:cxn>
                <a:cxn ang="0">
                  <a:pos x="T2" y="T3"/>
                </a:cxn>
                <a:cxn ang="0">
                  <a:pos x="T4" y="T5"/>
                </a:cxn>
                <a:cxn ang="0">
                  <a:pos x="T6" y="T7"/>
                </a:cxn>
                <a:cxn ang="0">
                  <a:pos x="T8" y="T9"/>
                </a:cxn>
              </a:cxnLst>
              <a:rect l="0" t="0" r="r" b="b"/>
              <a:pathLst>
                <a:path w="62" h="28">
                  <a:moveTo>
                    <a:pt x="26" y="21"/>
                  </a:moveTo>
                  <a:cubicBezTo>
                    <a:pt x="10" y="15"/>
                    <a:pt x="0" y="7"/>
                    <a:pt x="2" y="3"/>
                  </a:cubicBezTo>
                  <a:cubicBezTo>
                    <a:pt x="4" y="0"/>
                    <a:pt x="18" y="2"/>
                    <a:pt x="34" y="8"/>
                  </a:cubicBezTo>
                  <a:cubicBezTo>
                    <a:pt x="50" y="14"/>
                    <a:pt x="62" y="21"/>
                    <a:pt x="60" y="25"/>
                  </a:cubicBezTo>
                  <a:cubicBezTo>
                    <a:pt x="58" y="28"/>
                    <a:pt x="42" y="27"/>
                    <a:pt x="26" y="21"/>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92">
              <a:extLst>
                <a:ext uri="{FF2B5EF4-FFF2-40B4-BE49-F238E27FC236}">
                  <a16:creationId xmlns:a16="http://schemas.microsoft.com/office/drawing/2014/main" id="{0BA31438-DB7D-4002-A9CC-1E146BAF6B76}"/>
                </a:ext>
              </a:extLst>
            </p:cNvPr>
            <p:cNvSpPr>
              <a:spLocks/>
            </p:cNvSpPr>
            <p:nvPr/>
          </p:nvSpPr>
          <p:spPr bwMode="auto">
            <a:xfrm>
              <a:off x="1291" y="620"/>
              <a:ext cx="59" cy="52"/>
            </a:xfrm>
            <a:custGeom>
              <a:avLst/>
              <a:gdLst>
                <a:gd name="T0" fmla="*/ 15 w 25"/>
                <a:gd name="T1" fmla="*/ 20 h 22"/>
                <a:gd name="T2" fmla="*/ 2 w 25"/>
                <a:gd name="T3" fmla="*/ 14 h 22"/>
                <a:gd name="T4" fmla="*/ 10 w 25"/>
                <a:gd name="T5" fmla="*/ 2 h 22"/>
                <a:gd name="T6" fmla="*/ 23 w 25"/>
                <a:gd name="T7" fmla="*/ 8 h 22"/>
                <a:gd name="T8" fmla="*/ 15 w 25"/>
                <a:gd name="T9" fmla="*/ 20 h 22"/>
              </a:gdLst>
              <a:ahLst/>
              <a:cxnLst>
                <a:cxn ang="0">
                  <a:pos x="T0" y="T1"/>
                </a:cxn>
                <a:cxn ang="0">
                  <a:pos x="T2" y="T3"/>
                </a:cxn>
                <a:cxn ang="0">
                  <a:pos x="T4" y="T5"/>
                </a:cxn>
                <a:cxn ang="0">
                  <a:pos x="T6" y="T7"/>
                </a:cxn>
                <a:cxn ang="0">
                  <a:pos x="T8" y="T9"/>
                </a:cxn>
              </a:cxnLst>
              <a:rect l="0" t="0" r="r" b="b"/>
              <a:pathLst>
                <a:path w="25" h="22">
                  <a:moveTo>
                    <a:pt x="15" y="20"/>
                  </a:moveTo>
                  <a:cubicBezTo>
                    <a:pt x="9" y="22"/>
                    <a:pt x="3" y="19"/>
                    <a:pt x="2" y="14"/>
                  </a:cubicBezTo>
                  <a:cubicBezTo>
                    <a:pt x="0" y="9"/>
                    <a:pt x="4" y="4"/>
                    <a:pt x="10" y="2"/>
                  </a:cubicBezTo>
                  <a:cubicBezTo>
                    <a:pt x="16" y="0"/>
                    <a:pt x="22" y="3"/>
                    <a:pt x="23" y="8"/>
                  </a:cubicBezTo>
                  <a:cubicBezTo>
                    <a:pt x="25" y="13"/>
                    <a:pt x="21" y="18"/>
                    <a:pt x="15" y="20"/>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5" name="Freeform 93">
              <a:extLst>
                <a:ext uri="{FF2B5EF4-FFF2-40B4-BE49-F238E27FC236}">
                  <a16:creationId xmlns:a16="http://schemas.microsoft.com/office/drawing/2014/main" id="{D918CD05-BEA8-4EF8-8674-C91C141D7DFC}"/>
                </a:ext>
              </a:extLst>
            </p:cNvPr>
            <p:cNvSpPr>
              <a:spLocks/>
            </p:cNvSpPr>
            <p:nvPr/>
          </p:nvSpPr>
          <p:spPr bwMode="auto">
            <a:xfrm>
              <a:off x="1088" y="612"/>
              <a:ext cx="143" cy="91"/>
            </a:xfrm>
            <a:custGeom>
              <a:avLst/>
              <a:gdLst>
                <a:gd name="T0" fmla="*/ 24 w 60"/>
                <a:gd name="T1" fmla="*/ 25 h 38"/>
                <a:gd name="T2" fmla="*/ 3 w 60"/>
                <a:gd name="T3" fmla="*/ 3 h 38"/>
                <a:gd name="T4" fmla="*/ 34 w 60"/>
                <a:gd name="T5" fmla="*/ 14 h 38"/>
                <a:gd name="T6" fmla="*/ 57 w 60"/>
                <a:gd name="T7" fmla="*/ 35 h 38"/>
                <a:gd name="T8" fmla="*/ 24 w 60"/>
                <a:gd name="T9" fmla="*/ 25 h 38"/>
              </a:gdLst>
              <a:ahLst/>
              <a:cxnLst>
                <a:cxn ang="0">
                  <a:pos x="T0" y="T1"/>
                </a:cxn>
                <a:cxn ang="0">
                  <a:pos x="T2" y="T3"/>
                </a:cxn>
                <a:cxn ang="0">
                  <a:pos x="T4" y="T5"/>
                </a:cxn>
                <a:cxn ang="0">
                  <a:pos x="T6" y="T7"/>
                </a:cxn>
                <a:cxn ang="0">
                  <a:pos x="T8" y="T9"/>
                </a:cxn>
              </a:cxnLst>
              <a:rect l="0" t="0" r="r" b="b"/>
              <a:pathLst>
                <a:path w="60" h="38">
                  <a:moveTo>
                    <a:pt x="24" y="25"/>
                  </a:moveTo>
                  <a:cubicBezTo>
                    <a:pt x="10" y="17"/>
                    <a:pt x="0" y="6"/>
                    <a:pt x="3" y="3"/>
                  </a:cubicBezTo>
                  <a:cubicBezTo>
                    <a:pt x="6" y="0"/>
                    <a:pt x="19" y="5"/>
                    <a:pt x="34" y="14"/>
                  </a:cubicBezTo>
                  <a:cubicBezTo>
                    <a:pt x="49" y="22"/>
                    <a:pt x="60" y="31"/>
                    <a:pt x="57" y="35"/>
                  </a:cubicBezTo>
                  <a:cubicBezTo>
                    <a:pt x="54" y="38"/>
                    <a:pt x="39" y="34"/>
                    <a:pt x="24" y="25"/>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Freeform 94">
              <a:extLst>
                <a:ext uri="{FF2B5EF4-FFF2-40B4-BE49-F238E27FC236}">
                  <a16:creationId xmlns:a16="http://schemas.microsoft.com/office/drawing/2014/main" id="{D080842C-BA32-4AD5-A616-B2A5F3744792}"/>
                </a:ext>
              </a:extLst>
            </p:cNvPr>
            <p:cNvSpPr>
              <a:spLocks/>
            </p:cNvSpPr>
            <p:nvPr/>
          </p:nvSpPr>
          <p:spPr bwMode="auto">
            <a:xfrm>
              <a:off x="1781" y="156"/>
              <a:ext cx="19" cy="146"/>
            </a:xfrm>
            <a:custGeom>
              <a:avLst/>
              <a:gdLst>
                <a:gd name="T0" fmla="*/ 0 w 8"/>
                <a:gd name="T1" fmla="*/ 60 h 61"/>
                <a:gd name="T2" fmla="*/ 0 w 8"/>
                <a:gd name="T3" fmla="*/ 60 h 61"/>
                <a:gd name="T4" fmla="*/ 7 w 8"/>
                <a:gd name="T5" fmla="*/ 1 h 61"/>
                <a:gd name="T6" fmla="*/ 7 w 8"/>
                <a:gd name="T7" fmla="*/ 0 h 61"/>
                <a:gd name="T8" fmla="*/ 8 w 8"/>
                <a:gd name="T9" fmla="*/ 1 h 61"/>
                <a:gd name="T10" fmla="*/ 1 w 8"/>
                <a:gd name="T11" fmla="*/ 60 h 61"/>
                <a:gd name="T12" fmla="*/ 0 w 8"/>
                <a:gd name="T13" fmla="*/ 61 h 61"/>
                <a:gd name="T14" fmla="*/ 0 w 8"/>
                <a:gd name="T15" fmla="*/ 60 h 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1">
                  <a:moveTo>
                    <a:pt x="0" y="60"/>
                  </a:moveTo>
                  <a:cubicBezTo>
                    <a:pt x="0" y="60"/>
                    <a:pt x="0" y="60"/>
                    <a:pt x="0" y="60"/>
                  </a:cubicBezTo>
                  <a:cubicBezTo>
                    <a:pt x="4" y="36"/>
                    <a:pt x="5" y="24"/>
                    <a:pt x="7" y="1"/>
                  </a:cubicBezTo>
                  <a:cubicBezTo>
                    <a:pt x="7" y="1"/>
                    <a:pt x="7" y="0"/>
                    <a:pt x="7" y="0"/>
                  </a:cubicBezTo>
                  <a:cubicBezTo>
                    <a:pt x="8" y="0"/>
                    <a:pt x="8" y="1"/>
                    <a:pt x="8" y="1"/>
                  </a:cubicBezTo>
                  <a:cubicBezTo>
                    <a:pt x="7" y="24"/>
                    <a:pt x="5" y="36"/>
                    <a:pt x="1" y="60"/>
                  </a:cubicBezTo>
                  <a:cubicBezTo>
                    <a:pt x="1" y="60"/>
                    <a:pt x="1" y="61"/>
                    <a:pt x="0" y="61"/>
                  </a:cubicBezTo>
                  <a:lnTo>
                    <a:pt x="0" y="60"/>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95">
              <a:extLst>
                <a:ext uri="{FF2B5EF4-FFF2-40B4-BE49-F238E27FC236}">
                  <a16:creationId xmlns:a16="http://schemas.microsoft.com/office/drawing/2014/main" id="{95A64282-85EB-4F68-94D8-280D4B251EB0}"/>
                </a:ext>
              </a:extLst>
            </p:cNvPr>
            <p:cNvSpPr>
              <a:spLocks/>
            </p:cNvSpPr>
            <p:nvPr/>
          </p:nvSpPr>
          <p:spPr bwMode="auto">
            <a:xfrm>
              <a:off x="1678" y="230"/>
              <a:ext cx="31" cy="144"/>
            </a:xfrm>
            <a:custGeom>
              <a:avLst/>
              <a:gdLst>
                <a:gd name="T0" fmla="*/ 0 w 13"/>
                <a:gd name="T1" fmla="*/ 60 h 60"/>
                <a:gd name="T2" fmla="*/ 0 w 13"/>
                <a:gd name="T3" fmla="*/ 59 h 60"/>
                <a:gd name="T4" fmla="*/ 12 w 13"/>
                <a:gd name="T5" fmla="*/ 1 h 60"/>
                <a:gd name="T6" fmla="*/ 13 w 13"/>
                <a:gd name="T7" fmla="*/ 0 h 60"/>
                <a:gd name="T8" fmla="*/ 13 w 13"/>
                <a:gd name="T9" fmla="*/ 1 h 60"/>
                <a:gd name="T10" fmla="*/ 1 w 13"/>
                <a:gd name="T11" fmla="*/ 59 h 60"/>
                <a:gd name="T12" fmla="*/ 0 w 13"/>
                <a:gd name="T13" fmla="*/ 60 h 60"/>
              </a:gdLst>
              <a:ahLst/>
              <a:cxnLst>
                <a:cxn ang="0">
                  <a:pos x="T0" y="T1"/>
                </a:cxn>
                <a:cxn ang="0">
                  <a:pos x="T2" y="T3"/>
                </a:cxn>
                <a:cxn ang="0">
                  <a:pos x="T4" y="T5"/>
                </a:cxn>
                <a:cxn ang="0">
                  <a:pos x="T6" y="T7"/>
                </a:cxn>
                <a:cxn ang="0">
                  <a:pos x="T8" y="T9"/>
                </a:cxn>
                <a:cxn ang="0">
                  <a:pos x="T10" y="T11"/>
                </a:cxn>
                <a:cxn ang="0">
                  <a:pos x="T12" y="T13"/>
                </a:cxn>
              </a:cxnLst>
              <a:rect l="0" t="0" r="r" b="b"/>
              <a:pathLst>
                <a:path w="13" h="60">
                  <a:moveTo>
                    <a:pt x="0" y="60"/>
                  </a:moveTo>
                  <a:cubicBezTo>
                    <a:pt x="0" y="59"/>
                    <a:pt x="0" y="59"/>
                    <a:pt x="0" y="59"/>
                  </a:cubicBezTo>
                  <a:cubicBezTo>
                    <a:pt x="6" y="36"/>
                    <a:pt x="8" y="24"/>
                    <a:pt x="12" y="1"/>
                  </a:cubicBezTo>
                  <a:cubicBezTo>
                    <a:pt x="12" y="1"/>
                    <a:pt x="12" y="0"/>
                    <a:pt x="13" y="0"/>
                  </a:cubicBezTo>
                  <a:cubicBezTo>
                    <a:pt x="13" y="1"/>
                    <a:pt x="13" y="1"/>
                    <a:pt x="13" y="1"/>
                  </a:cubicBezTo>
                  <a:cubicBezTo>
                    <a:pt x="10" y="24"/>
                    <a:pt x="7" y="36"/>
                    <a:pt x="1" y="59"/>
                  </a:cubicBezTo>
                  <a:cubicBezTo>
                    <a:pt x="1" y="60"/>
                    <a:pt x="1" y="60"/>
                    <a:pt x="0" y="60"/>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Freeform 96">
              <a:extLst>
                <a:ext uri="{FF2B5EF4-FFF2-40B4-BE49-F238E27FC236}">
                  <a16:creationId xmlns:a16="http://schemas.microsoft.com/office/drawing/2014/main" id="{3762234B-106B-4F5E-83A5-6714E780C59A}"/>
                </a:ext>
              </a:extLst>
            </p:cNvPr>
            <p:cNvSpPr>
              <a:spLocks/>
            </p:cNvSpPr>
            <p:nvPr/>
          </p:nvSpPr>
          <p:spPr bwMode="auto">
            <a:xfrm>
              <a:off x="1569" y="297"/>
              <a:ext cx="45" cy="141"/>
            </a:xfrm>
            <a:custGeom>
              <a:avLst/>
              <a:gdLst>
                <a:gd name="T0" fmla="*/ 0 w 19"/>
                <a:gd name="T1" fmla="*/ 58 h 59"/>
                <a:gd name="T2" fmla="*/ 0 w 19"/>
                <a:gd name="T3" fmla="*/ 58 h 59"/>
                <a:gd name="T4" fmla="*/ 17 w 19"/>
                <a:gd name="T5" fmla="*/ 1 h 59"/>
                <a:gd name="T6" fmla="*/ 18 w 19"/>
                <a:gd name="T7" fmla="*/ 1 h 59"/>
                <a:gd name="T8" fmla="*/ 19 w 19"/>
                <a:gd name="T9" fmla="*/ 1 h 59"/>
                <a:gd name="T10" fmla="*/ 2 w 19"/>
                <a:gd name="T11" fmla="*/ 58 h 59"/>
                <a:gd name="T12" fmla="*/ 1 w 19"/>
                <a:gd name="T13" fmla="*/ 59 h 59"/>
                <a:gd name="T14" fmla="*/ 0 w 19"/>
                <a:gd name="T15" fmla="*/ 58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59">
                  <a:moveTo>
                    <a:pt x="0" y="58"/>
                  </a:moveTo>
                  <a:cubicBezTo>
                    <a:pt x="0" y="58"/>
                    <a:pt x="0" y="58"/>
                    <a:pt x="0" y="58"/>
                  </a:cubicBezTo>
                  <a:cubicBezTo>
                    <a:pt x="8" y="35"/>
                    <a:pt x="12" y="24"/>
                    <a:pt x="17" y="1"/>
                  </a:cubicBezTo>
                  <a:cubicBezTo>
                    <a:pt x="17" y="1"/>
                    <a:pt x="18" y="0"/>
                    <a:pt x="18" y="1"/>
                  </a:cubicBezTo>
                  <a:cubicBezTo>
                    <a:pt x="19" y="1"/>
                    <a:pt x="19" y="1"/>
                    <a:pt x="19" y="1"/>
                  </a:cubicBezTo>
                  <a:cubicBezTo>
                    <a:pt x="13" y="24"/>
                    <a:pt x="10" y="35"/>
                    <a:pt x="2" y="58"/>
                  </a:cubicBezTo>
                  <a:cubicBezTo>
                    <a:pt x="2" y="58"/>
                    <a:pt x="1" y="59"/>
                    <a:pt x="1" y="59"/>
                  </a:cubicBezTo>
                  <a:cubicBezTo>
                    <a:pt x="0" y="58"/>
                    <a:pt x="0" y="58"/>
                    <a:pt x="0" y="58"/>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Freeform 97">
              <a:extLst>
                <a:ext uri="{FF2B5EF4-FFF2-40B4-BE49-F238E27FC236}">
                  <a16:creationId xmlns:a16="http://schemas.microsoft.com/office/drawing/2014/main" id="{3C776CB4-272E-476D-BF74-9749C269A2A6}"/>
                </a:ext>
              </a:extLst>
            </p:cNvPr>
            <p:cNvSpPr>
              <a:spLocks/>
            </p:cNvSpPr>
            <p:nvPr/>
          </p:nvSpPr>
          <p:spPr bwMode="auto">
            <a:xfrm>
              <a:off x="1457" y="357"/>
              <a:ext cx="57" cy="134"/>
            </a:xfrm>
            <a:custGeom>
              <a:avLst/>
              <a:gdLst>
                <a:gd name="T0" fmla="*/ 0 w 24"/>
                <a:gd name="T1" fmla="*/ 56 h 56"/>
                <a:gd name="T2" fmla="*/ 0 w 24"/>
                <a:gd name="T3" fmla="*/ 55 h 56"/>
                <a:gd name="T4" fmla="*/ 22 w 24"/>
                <a:gd name="T5" fmla="*/ 0 h 56"/>
                <a:gd name="T6" fmla="*/ 23 w 24"/>
                <a:gd name="T7" fmla="*/ 0 h 56"/>
                <a:gd name="T8" fmla="*/ 24 w 24"/>
                <a:gd name="T9" fmla="*/ 1 h 56"/>
                <a:gd name="T10" fmla="*/ 2 w 24"/>
                <a:gd name="T11" fmla="*/ 56 h 56"/>
                <a:gd name="T12" fmla="*/ 1 w 24"/>
                <a:gd name="T13" fmla="*/ 56 h 56"/>
                <a:gd name="T14" fmla="*/ 0 w 24"/>
                <a:gd name="T15" fmla="*/ 56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56">
                  <a:moveTo>
                    <a:pt x="0" y="56"/>
                  </a:moveTo>
                  <a:cubicBezTo>
                    <a:pt x="0" y="55"/>
                    <a:pt x="0" y="55"/>
                    <a:pt x="0" y="55"/>
                  </a:cubicBezTo>
                  <a:cubicBezTo>
                    <a:pt x="10" y="33"/>
                    <a:pt x="15" y="22"/>
                    <a:pt x="22" y="0"/>
                  </a:cubicBezTo>
                  <a:cubicBezTo>
                    <a:pt x="22" y="0"/>
                    <a:pt x="23" y="0"/>
                    <a:pt x="23" y="0"/>
                  </a:cubicBezTo>
                  <a:cubicBezTo>
                    <a:pt x="24" y="0"/>
                    <a:pt x="24" y="0"/>
                    <a:pt x="24" y="1"/>
                  </a:cubicBezTo>
                  <a:cubicBezTo>
                    <a:pt x="16" y="23"/>
                    <a:pt x="12" y="34"/>
                    <a:pt x="2" y="56"/>
                  </a:cubicBezTo>
                  <a:cubicBezTo>
                    <a:pt x="1" y="56"/>
                    <a:pt x="1" y="56"/>
                    <a:pt x="1" y="56"/>
                  </a:cubicBezTo>
                  <a:cubicBezTo>
                    <a:pt x="0" y="56"/>
                    <a:pt x="0" y="56"/>
                    <a:pt x="0" y="56"/>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Freeform 98">
              <a:extLst>
                <a:ext uri="{FF2B5EF4-FFF2-40B4-BE49-F238E27FC236}">
                  <a16:creationId xmlns:a16="http://schemas.microsoft.com/office/drawing/2014/main" id="{75248057-4EE8-4A60-99C3-37177B605B3D}"/>
                </a:ext>
              </a:extLst>
            </p:cNvPr>
            <p:cNvSpPr>
              <a:spLocks/>
            </p:cNvSpPr>
            <p:nvPr/>
          </p:nvSpPr>
          <p:spPr bwMode="auto">
            <a:xfrm>
              <a:off x="1341" y="405"/>
              <a:ext cx="66" cy="131"/>
            </a:xfrm>
            <a:custGeom>
              <a:avLst/>
              <a:gdLst>
                <a:gd name="T0" fmla="*/ 0 w 28"/>
                <a:gd name="T1" fmla="*/ 54 h 55"/>
                <a:gd name="T2" fmla="*/ 0 w 28"/>
                <a:gd name="T3" fmla="*/ 54 h 55"/>
                <a:gd name="T4" fmla="*/ 27 w 28"/>
                <a:gd name="T5" fmla="*/ 1 h 55"/>
                <a:gd name="T6" fmla="*/ 28 w 28"/>
                <a:gd name="T7" fmla="*/ 0 h 55"/>
                <a:gd name="T8" fmla="*/ 28 w 28"/>
                <a:gd name="T9" fmla="*/ 1 h 55"/>
                <a:gd name="T10" fmla="*/ 1 w 28"/>
                <a:gd name="T11" fmla="*/ 54 h 55"/>
                <a:gd name="T12" fmla="*/ 0 w 28"/>
                <a:gd name="T13" fmla="*/ 54 h 55"/>
              </a:gdLst>
              <a:ahLst/>
              <a:cxnLst>
                <a:cxn ang="0">
                  <a:pos x="T0" y="T1"/>
                </a:cxn>
                <a:cxn ang="0">
                  <a:pos x="T2" y="T3"/>
                </a:cxn>
                <a:cxn ang="0">
                  <a:pos x="T4" y="T5"/>
                </a:cxn>
                <a:cxn ang="0">
                  <a:pos x="T6" y="T7"/>
                </a:cxn>
                <a:cxn ang="0">
                  <a:pos x="T8" y="T9"/>
                </a:cxn>
                <a:cxn ang="0">
                  <a:pos x="T10" y="T11"/>
                </a:cxn>
                <a:cxn ang="0">
                  <a:pos x="T12" y="T13"/>
                </a:cxn>
              </a:cxnLst>
              <a:rect l="0" t="0" r="r" b="b"/>
              <a:pathLst>
                <a:path w="28" h="55">
                  <a:moveTo>
                    <a:pt x="0" y="54"/>
                  </a:moveTo>
                  <a:cubicBezTo>
                    <a:pt x="0" y="54"/>
                    <a:pt x="0" y="54"/>
                    <a:pt x="0" y="54"/>
                  </a:cubicBezTo>
                  <a:cubicBezTo>
                    <a:pt x="12" y="33"/>
                    <a:pt x="18" y="22"/>
                    <a:pt x="27" y="1"/>
                  </a:cubicBezTo>
                  <a:cubicBezTo>
                    <a:pt x="27" y="0"/>
                    <a:pt x="28" y="0"/>
                    <a:pt x="28" y="0"/>
                  </a:cubicBezTo>
                  <a:cubicBezTo>
                    <a:pt x="28" y="1"/>
                    <a:pt x="28" y="1"/>
                    <a:pt x="28" y="1"/>
                  </a:cubicBezTo>
                  <a:cubicBezTo>
                    <a:pt x="19" y="23"/>
                    <a:pt x="14" y="33"/>
                    <a:pt x="1" y="54"/>
                  </a:cubicBezTo>
                  <a:cubicBezTo>
                    <a:pt x="1" y="54"/>
                    <a:pt x="1" y="55"/>
                    <a:pt x="0" y="54"/>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1" name="Freeform 99">
              <a:extLst>
                <a:ext uri="{FF2B5EF4-FFF2-40B4-BE49-F238E27FC236}">
                  <a16:creationId xmlns:a16="http://schemas.microsoft.com/office/drawing/2014/main" id="{9CA48EC9-C084-41B6-92EB-A8A83CD5454B}"/>
                </a:ext>
              </a:extLst>
            </p:cNvPr>
            <p:cNvSpPr>
              <a:spLocks/>
            </p:cNvSpPr>
            <p:nvPr/>
          </p:nvSpPr>
          <p:spPr bwMode="auto">
            <a:xfrm>
              <a:off x="1219" y="445"/>
              <a:ext cx="79" cy="124"/>
            </a:xfrm>
            <a:custGeom>
              <a:avLst/>
              <a:gdLst>
                <a:gd name="T0" fmla="*/ 0 w 33"/>
                <a:gd name="T1" fmla="*/ 51 h 52"/>
                <a:gd name="T2" fmla="*/ 0 w 33"/>
                <a:gd name="T3" fmla="*/ 50 h 52"/>
                <a:gd name="T4" fmla="*/ 32 w 33"/>
                <a:gd name="T5" fmla="*/ 0 h 52"/>
                <a:gd name="T6" fmla="*/ 33 w 33"/>
                <a:gd name="T7" fmla="*/ 0 h 52"/>
                <a:gd name="T8" fmla="*/ 33 w 33"/>
                <a:gd name="T9" fmla="*/ 1 h 52"/>
                <a:gd name="T10" fmla="*/ 1 w 33"/>
                <a:gd name="T11" fmla="*/ 51 h 52"/>
                <a:gd name="T12" fmla="*/ 0 w 33"/>
                <a:gd name="T13" fmla="*/ 51 h 52"/>
                <a:gd name="T14" fmla="*/ 0 w 33"/>
                <a:gd name="T15" fmla="*/ 51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52">
                  <a:moveTo>
                    <a:pt x="0" y="51"/>
                  </a:moveTo>
                  <a:cubicBezTo>
                    <a:pt x="0" y="50"/>
                    <a:pt x="0" y="50"/>
                    <a:pt x="0" y="50"/>
                  </a:cubicBezTo>
                  <a:cubicBezTo>
                    <a:pt x="14" y="31"/>
                    <a:pt x="21" y="21"/>
                    <a:pt x="32" y="0"/>
                  </a:cubicBezTo>
                  <a:cubicBezTo>
                    <a:pt x="32" y="0"/>
                    <a:pt x="32" y="0"/>
                    <a:pt x="33" y="0"/>
                  </a:cubicBezTo>
                  <a:cubicBezTo>
                    <a:pt x="33" y="1"/>
                    <a:pt x="33" y="1"/>
                    <a:pt x="33" y="1"/>
                  </a:cubicBezTo>
                  <a:cubicBezTo>
                    <a:pt x="22" y="21"/>
                    <a:pt x="15" y="31"/>
                    <a:pt x="1" y="51"/>
                  </a:cubicBezTo>
                  <a:cubicBezTo>
                    <a:pt x="1" y="52"/>
                    <a:pt x="1" y="52"/>
                    <a:pt x="0" y="51"/>
                  </a:cubicBezTo>
                  <a:cubicBezTo>
                    <a:pt x="0" y="51"/>
                    <a:pt x="0" y="51"/>
                    <a:pt x="0" y="5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100">
              <a:extLst>
                <a:ext uri="{FF2B5EF4-FFF2-40B4-BE49-F238E27FC236}">
                  <a16:creationId xmlns:a16="http://schemas.microsoft.com/office/drawing/2014/main" id="{2D628204-7138-45C0-A3F6-7DA727E339CD}"/>
                </a:ext>
              </a:extLst>
            </p:cNvPr>
            <p:cNvSpPr>
              <a:spLocks/>
            </p:cNvSpPr>
            <p:nvPr/>
          </p:nvSpPr>
          <p:spPr bwMode="auto">
            <a:xfrm>
              <a:off x="1771" y="140"/>
              <a:ext cx="53" cy="50"/>
            </a:xfrm>
            <a:custGeom>
              <a:avLst/>
              <a:gdLst>
                <a:gd name="T0" fmla="*/ 5 w 22"/>
                <a:gd name="T1" fmla="*/ 3 h 21"/>
                <a:gd name="T2" fmla="*/ 4 w 22"/>
                <a:gd name="T3" fmla="*/ 17 h 21"/>
                <a:gd name="T4" fmla="*/ 17 w 22"/>
                <a:gd name="T5" fmla="*/ 17 h 21"/>
                <a:gd name="T6" fmla="*/ 18 w 22"/>
                <a:gd name="T7" fmla="*/ 3 h 21"/>
                <a:gd name="T8" fmla="*/ 5 w 22"/>
                <a:gd name="T9" fmla="*/ 3 h 21"/>
              </a:gdLst>
              <a:ahLst/>
              <a:cxnLst>
                <a:cxn ang="0">
                  <a:pos x="T0" y="T1"/>
                </a:cxn>
                <a:cxn ang="0">
                  <a:pos x="T2" y="T3"/>
                </a:cxn>
                <a:cxn ang="0">
                  <a:pos x="T4" y="T5"/>
                </a:cxn>
                <a:cxn ang="0">
                  <a:pos x="T6" y="T7"/>
                </a:cxn>
                <a:cxn ang="0">
                  <a:pos x="T8" y="T9"/>
                </a:cxn>
              </a:cxnLst>
              <a:rect l="0" t="0" r="r" b="b"/>
              <a:pathLst>
                <a:path w="22" h="21">
                  <a:moveTo>
                    <a:pt x="5" y="3"/>
                  </a:moveTo>
                  <a:cubicBezTo>
                    <a:pt x="1" y="7"/>
                    <a:pt x="0" y="13"/>
                    <a:pt x="4" y="17"/>
                  </a:cubicBezTo>
                  <a:cubicBezTo>
                    <a:pt x="7" y="21"/>
                    <a:pt x="13" y="21"/>
                    <a:pt x="17" y="17"/>
                  </a:cubicBezTo>
                  <a:cubicBezTo>
                    <a:pt x="21" y="13"/>
                    <a:pt x="22" y="7"/>
                    <a:pt x="18" y="3"/>
                  </a:cubicBezTo>
                  <a:cubicBezTo>
                    <a:pt x="15" y="0"/>
                    <a:pt x="9" y="0"/>
                    <a:pt x="5" y="3"/>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101">
              <a:extLst>
                <a:ext uri="{FF2B5EF4-FFF2-40B4-BE49-F238E27FC236}">
                  <a16:creationId xmlns:a16="http://schemas.microsoft.com/office/drawing/2014/main" id="{8CD93BEB-D6CE-456C-87E4-C9D8FD3A4963}"/>
                </a:ext>
              </a:extLst>
            </p:cNvPr>
            <p:cNvSpPr>
              <a:spLocks/>
            </p:cNvSpPr>
            <p:nvPr/>
          </p:nvSpPr>
          <p:spPr bwMode="auto">
            <a:xfrm>
              <a:off x="1678" y="202"/>
              <a:ext cx="48" cy="141"/>
            </a:xfrm>
            <a:custGeom>
              <a:avLst/>
              <a:gdLst>
                <a:gd name="T0" fmla="*/ 3 w 20"/>
                <a:gd name="T1" fmla="*/ 28 h 59"/>
                <a:gd name="T2" fmla="*/ 3 w 20"/>
                <a:gd name="T3" fmla="*/ 58 h 59"/>
                <a:gd name="T4" fmla="*/ 17 w 20"/>
                <a:gd name="T5" fmla="*/ 30 h 59"/>
                <a:gd name="T6" fmla="*/ 14 w 20"/>
                <a:gd name="T7" fmla="*/ 1 h 59"/>
                <a:gd name="T8" fmla="*/ 3 w 20"/>
                <a:gd name="T9" fmla="*/ 28 h 59"/>
              </a:gdLst>
              <a:ahLst/>
              <a:cxnLst>
                <a:cxn ang="0">
                  <a:pos x="T0" y="T1"/>
                </a:cxn>
                <a:cxn ang="0">
                  <a:pos x="T2" y="T3"/>
                </a:cxn>
                <a:cxn ang="0">
                  <a:pos x="T4" y="T5"/>
                </a:cxn>
                <a:cxn ang="0">
                  <a:pos x="T6" y="T7"/>
                </a:cxn>
                <a:cxn ang="0">
                  <a:pos x="T8" y="T9"/>
                </a:cxn>
              </a:cxnLst>
              <a:rect l="0" t="0" r="r" b="b"/>
              <a:pathLst>
                <a:path w="20" h="59">
                  <a:moveTo>
                    <a:pt x="3" y="28"/>
                  </a:moveTo>
                  <a:cubicBezTo>
                    <a:pt x="0" y="44"/>
                    <a:pt x="0" y="58"/>
                    <a:pt x="3" y="58"/>
                  </a:cubicBezTo>
                  <a:cubicBezTo>
                    <a:pt x="7" y="59"/>
                    <a:pt x="14" y="46"/>
                    <a:pt x="17" y="30"/>
                  </a:cubicBezTo>
                  <a:cubicBezTo>
                    <a:pt x="20" y="14"/>
                    <a:pt x="18" y="1"/>
                    <a:pt x="14" y="1"/>
                  </a:cubicBezTo>
                  <a:cubicBezTo>
                    <a:pt x="11" y="0"/>
                    <a:pt x="6" y="13"/>
                    <a:pt x="3" y="28"/>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102">
              <a:extLst>
                <a:ext uri="{FF2B5EF4-FFF2-40B4-BE49-F238E27FC236}">
                  <a16:creationId xmlns:a16="http://schemas.microsoft.com/office/drawing/2014/main" id="{94F1CC09-8C62-41E0-B89B-78C2D86B8849}"/>
                </a:ext>
              </a:extLst>
            </p:cNvPr>
            <p:cNvSpPr>
              <a:spLocks/>
            </p:cNvSpPr>
            <p:nvPr/>
          </p:nvSpPr>
          <p:spPr bwMode="auto">
            <a:xfrm>
              <a:off x="1586" y="280"/>
              <a:ext cx="52" cy="53"/>
            </a:xfrm>
            <a:custGeom>
              <a:avLst/>
              <a:gdLst>
                <a:gd name="T0" fmla="*/ 6 w 22"/>
                <a:gd name="T1" fmla="*/ 3 h 22"/>
                <a:gd name="T2" fmla="*/ 3 w 22"/>
                <a:gd name="T3" fmla="*/ 16 h 22"/>
                <a:gd name="T4" fmla="*/ 16 w 22"/>
                <a:gd name="T5" fmla="*/ 19 h 22"/>
                <a:gd name="T6" fmla="*/ 19 w 22"/>
                <a:gd name="T7" fmla="*/ 6 h 22"/>
                <a:gd name="T8" fmla="*/ 6 w 22"/>
                <a:gd name="T9" fmla="*/ 3 h 22"/>
              </a:gdLst>
              <a:ahLst/>
              <a:cxnLst>
                <a:cxn ang="0">
                  <a:pos x="T0" y="T1"/>
                </a:cxn>
                <a:cxn ang="0">
                  <a:pos x="T2" y="T3"/>
                </a:cxn>
                <a:cxn ang="0">
                  <a:pos x="T4" y="T5"/>
                </a:cxn>
                <a:cxn ang="0">
                  <a:pos x="T6" y="T7"/>
                </a:cxn>
                <a:cxn ang="0">
                  <a:pos x="T8" y="T9"/>
                </a:cxn>
              </a:cxnLst>
              <a:rect l="0" t="0" r="r" b="b"/>
              <a:pathLst>
                <a:path w="22" h="22">
                  <a:moveTo>
                    <a:pt x="6" y="3"/>
                  </a:moveTo>
                  <a:cubicBezTo>
                    <a:pt x="2" y="6"/>
                    <a:pt x="0" y="12"/>
                    <a:pt x="3" y="16"/>
                  </a:cubicBezTo>
                  <a:cubicBezTo>
                    <a:pt x="5" y="20"/>
                    <a:pt x="11" y="22"/>
                    <a:pt x="16" y="19"/>
                  </a:cubicBezTo>
                  <a:cubicBezTo>
                    <a:pt x="21" y="16"/>
                    <a:pt x="22" y="10"/>
                    <a:pt x="19" y="6"/>
                  </a:cubicBezTo>
                  <a:cubicBezTo>
                    <a:pt x="16" y="1"/>
                    <a:pt x="11" y="0"/>
                    <a:pt x="6" y="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103">
              <a:extLst>
                <a:ext uri="{FF2B5EF4-FFF2-40B4-BE49-F238E27FC236}">
                  <a16:creationId xmlns:a16="http://schemas.microsoft.com/office/drawing/2014/main" id="{47985025-168E-419E-968B-FC3FA799650F}"/>
                </a:ext>
              </a:extLst>
            </p:cNvPr>
            <p:cNvSpPr>
              <a:spLocks/>
            </p:cNvSpPr>
            <p:nvPr/>
          </p:nvSpPr>
          <p:spPr bwMode="auto">
            <a:xfrm>
              <a:off x="1462" y="328"/>
              <a:ext cx="69" cy="134"/>
            </a:xfrm>
            <a:custGeom>
              <a:avLst/>
              <a:gdLst>
                <a:gd name="T0" fmla="*/ 9 w 29"/>
                <a:gd name="T1" fmla="*/ 26 h 56"/>
                <a:gd name="T2" fmla="*/ 4 w 29"/>
                <a:gd name="T3" fmla="*/ 55 h 56"/>
                <a:gd name="T4" fmla="*/ 22 w 29"/>
                <a:gd name="T5" fmla="*/ 30 h 56"/>
                <a:gd name="T6" fmla="*/ 25 w 29"/>
                <a:gd name="T7" fmla="*/ 1 h 56"/>
                <a:gd name="T8" fmla="*/ 9 w 29"/>
                <a:gd name="T9" fmla="*/ 26 h 56"/>
              </a:gdLst>
              <a:ahLst/>
              <a:cxnLst>
                <a:cxn ang="0">
                  <a:pos x="T0" y="T1"/>
                </a:cxn>
                <a:cxn ang="0">
                  <a:pos x="T2" y="T3"/>
                </a:cxn>
                <a:cxn ang="0">
                  <a:pos x="T4" y="T5"/>
                </a:cxn>
                <a:cxn ang="0">
                  <a:pos x="T6" y="T7"/>
                </a:cxn>
                <a:cxn ang="0">
                  <a:pos x="T8" y="T9"/>
                </a:cxn>
              </a:cxnLst>
              <a:rect l="0" t="0" r="r" b="b"/>
              <a:pathLst>
                <a:path w="29" h="56">
                  <a:moveTo>
                    <a:pt x="9" y="26"/>
                  </a:moveTo>
                  <a:cubicBezTo>
                    <a:pt x="3" y="41"/>
                    <a:pt x="0" y="54"/>
                    <a:pt x="4" y="55"/>
                  </a:cubicBezTo>
                  <a:cubicBezTo>
                    <a:pt x="8" y="56"/>
                    <a:pt x="17" y="45"/>
                    <a:pt x="22" y="30"/>
                  </a:cubicBezTo>
                  <a:cubicBezTo>
                    <a:pt x="28" y="15"/>
                    <a:pt x="29" y="2"/>
                    <a:pt x="25" y="1"/>
                  </a:cubicBezTo>
                  <a:cubicBezTo>
                    <a:pt x="21" y="0"/>
                    <a:pt x="15" y="11"/>
                    <a:pt x="9" y="26"/>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104">
              <a:extLst>
                <a:ext uri="{FF2B5EF4-FFF2-40B4-BE49-F238E27FC236}">
                  <a16:creationId xmlns:a16="http://schemas.microsoft.com/office/drawing/2014/main" id="{0F8EDA8E-F306-4476-A75F-F5BA59206F5B}"/>
                </a:ext>
              </a:extLst>
            </p:cNvPr>
            <p:cNvSpPr>
              <a:spLocks/>
            </p:cNvSpPr>
            <p:nvPr/>
          </p:nvSpPr>
          <p:spPr bwMode="auto">
            <a:xfrm>
              <a:off x="1379" y="388"/>
              <a:ext cx="52" cy="50"/>
            </a:xfrm>
            <a:custGeom>
              <a:avLst/>
              <a:gdLst>
                <a:gd name="T0" fmla="*/ 7 w 22"/>
                <a:gd name="T1" fmla="*/ 2 h 21"/>
                <a:gd name="T2" fmla="*/ 2 w 22"/>
                <a:gd name="T3" fmla="*/ 14 h 21"/>
                <a:gd name="T4" fmla="*/ 14 w 22"/>
                <a:gd name="T5" fmla="*/ 19 h 21"/>
                <a:gd name="T6" fmla="*/ 20 w 22"/>
                <a:gd name="T7" fmla="*/ 7 h 21"/>
                <a:gd name="T8" fmla="*/ 7 w 22"/>
                <a:gd name="T9" fmla="*/ 2 h 21"/>
              </a:gdLst>
              <a:ahLst/>
              <a:cxnLst>
                <a:cxn ang="0">
                  <a:pos x="T0" y="T1"/>
                </a:cxn>
                <a:cxn ang="0">
                  <a:pos x="T2" y="T3"/>
                </a:cxn>
                <a:cxn ang="0">
                  <a:pos x="T4" y="T5"/>
                </a:cxn>
                <a:cxn ang="0">
                  <a:pos x="T6" y="T7"/>
                </a:cxn>
                <a:cxn ang="0">
                  <a:pos x="T8" y="T9"/>
                </a:cxn>
              </a:cxnLst>
              <a:rect l="0" t="0" r="r" b="b"/>
              <a:pathLst>
                <a:path w="22" h="21">
                  <a:moveTo>
                    <a:pt x="7" y="2"/>
                  </a:moveTo>
                  <a:cubicBezTo>
                    <a:pt x="3" y="4"/>
                    <a:pt x="0" y="9"/>
                    <a:pt x="2" y="14"/>
                  </a:cubicBezTo>
                  <a:cubicBezTo>
                    <a:pt x="4" y="19"/>
                    <a:pt x="9" y="21"/>
                    <a:pt x="14" y="19"/>
                  </a:cubicBezTo>
                  <a:cubicBezTo>
                    <a:pt x="19" y="17"/>
                    <a:pt x="22" y="11"/>
                    <a:pt x="20" y="7"/>
                  </a:cubicBezTo>
                  <a:cubicBezTo>
                    <a:pt x="18" y="2"/>
                    <a:pt x="12" y="0"/>
                    <a:pt x="7" y="2"/>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105">
              <a:extLst>
                <a:ext uri="{FF2B5EF4-FFF2-40B4-BE49-F238E27FC236}">
                  <a16:creationId xmlns:a16="http://schemas.microsoft.com/office/drawing/2014/main" id="{982216F6-E266-4CA4-AFCC-1A5245AD051A}"/>
                </a:ext>
              </a:extLst>
            </p:cNvPr>
            <p:cNvSpPr>
              <a:spLocks/>
            </p:cNvSpPr>
            <p:nvPr/>
          </p:nvSpPr>
          <p:spPr bwMode="auto">
            <a:xfrm>
              <a:off x="1086" y="476"/>
              <a:ext cx="90" cy="115"/>
            </a:xfrm>
            <a:custGeom>
              <a:avLst/>
              <a:gdLst>
                <a:gd name="T0" fmla="*/ 0 w 38"/>
                <a:gd name="T1" fmla="*/ 48 h 48"/>
                <a:gd name="T2" fmla="*/ 0 w 38"/>
                <a:gd name="T3" fmla="*/ 47 h 48"/>
                <a:gd name="T4" fmla="*/ 37 w 38"/>
                <a:gd name="T5" fmla="*/ 1 h 48"/>
                <a:gd name="T6" fmla="*/ 38 w 38"/>
                <a:gd name="T7" fmla="*/ 0 h 48"/>
                <a:gd name="T8" fmla="*/ 38 w 38"/>
                <a:gd name="T9" fmla="*/ 1 h 48"/>
                <a:gd name="T10" fmla="*/ 2 w 38"/>
                <a:gd name="T11" fmla="*/ 48 h 48"/>
                <a:gd name="T12" fmla="*/ 0 w 38"/>
                <a:gd name="T13" fmla="*/ 48 h 48"/>
                <a:gd name="T14" fmla="*/ 0 w 38"/>
                <a:gd name="T15" fmla="*/ 4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48">
                  <a:moveTo>
                    <a:pt x="0" y="48"/>
                  </a:moveTo>
                  <a:cubicBezTo>
                    <a:pt x="0" y="47"/>
                    <a:pt x="0" y="47"/>
                    <a:pt x="0" y="47"/>
                  </a:cubicBezTo>
                  <a:cubicBezTo>
                    <a:pt x="16" y="29"/>
                    <a:pt x="24" y="20"/>
                    <a:pt x="37" y="1"/>
                  </a:cubicBezTo>
                  <a:cubicBezTo>
                    <a:pt x="38" y="0"/>
                    <a:pt x="38" y="0"/>
                    <a:pt x="38" y="0"/>
                  </a:cubicBezTo>
                  <a:cubicBezTo>
                    <a:pt x="38" y="1"/>
                    <a:pt x="38" y="1"/>
                    <a:pt x="38" y="1"/>
                  </a:cubicBezTo>
                  <a:cubicBezTo>
                    <a:pt x="25" y="21"/>
                    <a:pt x="18" y="30"/>
                    <a:pt x="2" y="48"/>
                  </a:cubicBezTo>
                  <a:cubicBezTo>
                    <a:pt x="0" y="48"/>
                    <a:pt x="0" y="48"/>
                    <a:pt x="0" y="48"/>
                  </a:cubicBezTo>
                  <a:cubicBezTo>
                    <a:pt x="0" y="48"/>
                    <a:pt x="0" y="48"/>
                    <a:pt x="0" y="48"/>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8" name="Freeform 106">
              <a:extLst>
                <a:ext uri="{FF2B5EF4-FFF2-40B4-BE49-F238E27FC236}">
                  <a16:creationId xmlns:a16="http://schemas.microsoft.com/office/drawing/2014/main" id="{18C4DABB-0E0C-4D09-9B4E-23431EE8AC88}"/>
                </a:ext>
              </a:extLst>
            </p:cNvPr>
            <p:cNvSpPr>
              <a:spLocks/>
            </p:cNvSpPr>
            <p:nvPr/>
          </p:nvSpPr>
          <p:spPr bwMode="auto">
            <a:xfrm>
              <a:off x="1148" y="457"/>
              <a:ext cx="50" cy="50"/>
            </a:xfrm>
            <a:custGeom>
              <a:avLst/>
              <a:gdLst>
                <a:gd name="T0" fmla="*/ 9 w 21"/>
                <a:gd name="T1" fmla="*/ 1 h 21"/>
                <a:gd name="T2" fmla="*/ 1 w 21"/>
                <a:gd name="T3" fmla="*/ 12 h 21"/>
                <a:gd name="T4" fmla="*/ 13 w 21"/>
                <a:gd name="T5" fmla="*/ 20 h 21"/>
                <a:gd name="T6" fmla="*/ 20 w 21"/>
                <a:gd name="T7" fmla="*/ 8 h 21"/>
                <a:gd name="T8" fmla="*/ 9 w 21"/>
                <a:gd name="T9" fmla="*/ 1 h 21"/>
              </a:gdLst>
              <a:ahLst/>
              <a:cxnLst>
                <a:cxn ang="0">
                  <a:pos x="T0" y="T1"/>
                </a:cxn>
                <a:cxn ang="0">
                  <a:pos x="T2" y="T3"/>
                </a:cxn>
                <a:cxn ang="0">
                  <a:pos x="T4" y="T5"/>
                </a:cxn>
                <a:cxn ang="0">
                  <a:pos x="T6" y="T7"/>
                </a:cxn>
                <a:cxn ang="0">
                  <a:pos x="T8" y="T9"/>
                </a:cxn>
              </a:cxnLst>
              <a:rect l="0" t="0" r="r" b="b"/>
              <a:pathLst>
                <a:path w="21" h="21">
                  <a:moveTo>
                    <a:pt x="9" y="1"/>
                  </a:moveTo>
                  <a:cubicBezTo>
                    <a:pt x="4" y="2"/>
                    <a:pt x="0" y="7"/>
                    <a:pt x="1" y="12"/>
                  </a:cubicBezTo>
                  <a:cubicBezTo>
                    <a:pt x="2" y="17"/>
                    <a:pt x="7" y="21"/>
                    <a:pt x="13" y="20"/>
                  </a:cubicBezTo>
                  <a:cubicBezTo>
                    <a:pt x="18" y="18"/>
                    <a:pt x="21" y="13"/>
                    <a:pt x="20" y="8"/>
                  </a:cubicBezTo>
                  <a:cubicBezTo>
                    <a:pt x="19" y="3"/>
                    <a:pt x="14" y="0"/>
                    <a:pt x="9" y="1"/>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9" name="Freeform 107">
              <a:extLst>
                <a:ext uri="{FF2B5EF4-FFF2-40B4-BE49-F238E27FC236}">
                  <a16:creationId xmlns:a16="http://schemas.microsoft.com/office/drawing/2014/main" id="{D7814044-83BE-4EDE-9EC0-DEDAEA0017C5}"/>
                </a:ext>
              </a:extLst>
            </p:cNvPr>
            <p:cNvSpPr>
              <a:spLocks/>
            </p:cNvSpPr>
            <p:nvPr/>
          </p:nvSpPr>
          <p:spPr bwMode="auto">
            <a:xfrm>
              <a:off x="1231" y="417"/>
              <a:ext cx="88" cy="126"/>
            </a:xfrm>
            <a:custGeom>
              <a:avLst/>
              <a:gdLst>
                <a:gd name="T0" fmla="*/ 13 w 37"/>
                <a:gd name="T1" fmla="*/ 23 h 53"/>
                <a:gd name="T2" fmla="*/ 3 w 37"/>
                <a:gd name="T3" fmla="*/ 51 h 53"/>
                <a:gd name="T4" fmla="*/ 26 w 37"/>
                <a:gd name="T5" fmla="*/ 30 h 53"/>
                <a:gd name="T6" fmla="*/ 34 w 37"/>
                <a:gd name="T7" fmla="*/ 1 h 53"/>
                <a:gd name="T8" fmla="*/ 13 w 37"/>
                <a:gd name="T9" fmla="*/ 23 h 53"/>
              </a:gdLst>
              <a:ahLst/>
              <a:cxnLst>
                <a:cxn ang="0">
                  <a:pos x="T0" y="T1"/>
                </a:cxn>
                <a:cxn ang="0">
                  <a:pos x="T2" y="T3"/>
                </a:cxn>
                <a:cxn ang="0">
                  <a:pos x="T4" y="T5"/>
                </a:cxn>
                <a:cxn ang="0">
                  <a:pos x="T6" y="T7"/>
                </a:cxn>
                <a:cxn ang="0">
                  <a:pos x="T8" y="T9"/>
                </a:cxn>
              </a:cxnLst>
              <a:rect l="0" t="0" r="r" b="b"/>
              <a:pathLst>
                <a:path w="37" h="53">
                  <a:moveTo>
                    <a:pt x="13" y="23"/>
                  </a:moveTo>
                  <a:cubicBezTo>
                    <a:pt x="5" y="37"/>
                    <a:pt x="0" y="49"/>
                    <a:pt x="3" y="51"/>
                  </a:cubicBezTo>
                  <a:cubicBezTo>
                    <a:pt x="7" y="53"/>
                    <a:pt x="17" y="44"/>
                    <a:pt x="26" y="30"/>
                  </a:cubicBezTo>
                  <a:cubicBezTo>
                    <a:pt x="34" y="16"/>
                    <a:pt x="37" y="3"/>
                    <a:pt x="34" y="1"/>
                  </a:cubicBezTo>
                  <a:cubicBezTo>
                    <a:pt x="30" y="0"/>
                    <a:pt x="22" y="10"/>
                    <a:pt x="13" y="23"/>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0" name="Freeform 108">
              <a:extLst>
                <a:ext uri="{FF2B5EF4-FFF2-40B4-BE49-F238E27FC236}">
                  <a16:creationId xmlns:a16="http://schemas.microsoft.com/office/drawing/2014/main" id="{20F4780D-3C5E-4725-8EDF-CC1E04F9B9F6}"/>
                </a:ext>
              </a:extLst>
            </p:cNvPr>
            <p:cNvSpPr>
              <a:spLocks/>
            </p:cNvSpPr>
            <p:nvPr/>
          </p:nvSpPr>
          <p:spPr bwMode="auto">
            <a:xfrm>
              <a:off x="1552" y="247"/>
              <a:ext cx="160" cy="162"/>
            </a:xfrm>
            <a:custGeom>
              <a:avLst/>
              <a:gdLst>
                <a:gd name="T0" fmla="*/ 50 w 67"/>
                <a:gd name="T1" fmla="*/ 53 h 68"/>
                <a:gd name="T2" fmla="*/ 10 w 67"/>
                <a:gd name="T3" fmla="*/ 59 h 68"/>
                <a:gd name="T4" fmla="*/ 15 w 67"/>
                <a:gd name="T5" fmla="*/ 18 h 68"/>
                <a:gd name="T6" fmla="*/ 67 w 67"/>
                <a:gd name="T7" fmla="*/ 0 h 68"/>
                <a:gd name="T8" fmla="*/ 50 w 67"/>
                <a:gd name="T9" fmla="*/ 53 h 68"/>
              </a:gdLst>
              <a:ahLst/>
              <a:cxnLst>
                <a:cxn ang="0">
                  <a:pos x="T0" y="T1"/>
                </a:cxn>
                <a:cxn ang="0">
                  <a:pos x="T2" y="T3"/>
                </a:cxn>
                <a:cxn ang="0">
                  <a:pos x="T4" y="T5"/>
                </a:cxn>
                <a:cxn ang="0">
                  <a:pos x="T6" y="T7"/>
                </a:cxn>
                <a:cxn ang="0">
                  <a:pos x="T8" y="T9"/>
                </a:cxn>
              </a:cxnLst>
              <a:rect l="0" t="0" r="r" b="b"/>
              <a:pathLst>
                <a:path w="67" h="68">
                  <a:moveTo>
                    <a:pt x="50" y="53"/>
                  </a:moveTo>
                  <a:cubicBezTo>
                    <a:pt x="38" y="66"/>
                    <a:pt x="19" y="68"/>
                    <a:pt x="10" y="59"/>
                  </a:cubicBezTo>
                  <a:cubicBezTo>
                    <a:pt x="0" y="49"/>
                    <a:pt x="2" y="31"/>
                    <a:pt x="15" y="18"/>
                  </a:cubicBezTo>
                  <a:cubicBezTo>
                    <a:pt x="27" y="5"/>
                    <a:pt x="67" y="0"/>
                    <a:pt x="67" y="0"/>
                  </a:cubicBezTo>
                  <a:cubicBezTo>
                    <a:pt x="67" y="0"/>
                    <a:pt x="63" y="40"/>
                    <a:pt x="50" y="5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1" name="Freeform 109">
              <a:extLst>
                <a:ext uri="{FF2B5EF4-FFF2-40B4-BE49-F238E27FC236}">
                  <a16:creationId xmlns:a16="http://schemas.microsoft.com/office/drawing/2014/main" id="{9E7D5D63-4E2C-45D6-A212-D15104AAF6DB}"/>
                </a:ext>
              </a:extLst>
            </p:cNvPr>
            <p:cNvSpPr>
              <a:spLocks/>
            </p:cNvSpPr>
            <p:nvPr/>
          </p:nvSpPr>
          <p:spPr bwMode="auto">
            <a:xfrm>
              <a:off x="1467" y="214"/>
              <a:ext cx="145" cy="188"/>
            </a:xfrm>
            <a:custGeom>
              <a:avLst/>
              <a:gdLst>
                <a:gd name="T0" fmla="*/ 52 w 61"/>
                <a:gd name="T1" fmla="*/ 32 h 79"/>
                <a:gd name="T2" fmla="*/ 46 w 61"/>
                <a:gd name="T3" fmla="*/ 73 h 79"/>
                <a:gd name="T4" fmla="*/ 8 w 61"/>
                <a:gd name="T5" fmla="*/ 55 h 79"/>
                <a:gd name="T6" fmla="*/ 7 w 61"/>
                <a:gd name="T7" fmla="*/ 0 h 79"/>
                <a:gd name="T8" fmla="*/ 52 w 61"/>
                <a:gd name="T9" fmla="*/ 32 h 79"/>
              </a:gdLst>
              <a:ahLst/>
              <a:cxnLst>
                <a:cxn ang="0">
                  <a:pos x="T0" y="T1"/>
                </a:cxn>
                <a:cxn ang="0">
                  <a:pos x="T2" y="T3"/>
                </a:cxn>
                <a:cxn ang="0">
                  <a:pos x="T4" y="T5"/>
                </a:cxn>
                <a:cxn ang="0">
                  <a:pos x="T6" y="T7"/>
                </a:cxn>
                <a:cxn ang="0">
                  <a:pos x="T8" y="T9"/>
                </a:cxn>
              </a:cxnLst>
              <a:rect l="0" t="0" r="r" b="b"/>
              <a:pathLst>
                <a:path w="61" h="79">
                  <a:moveTo>
                    <a:pt x="52" y="32"/>
                  </a:moveTo>
                  <a:cubicBezTo>
                    <a:pt x="61" y="48"/>
                    <a:pt x="58" y="66"/>
                    <a:pt x="46" y="73"/>
                  </a:cubicBezTo>
                  <a:cubicBezTo>
                    <a:pt x="33" y="79"/>
                    <a:pt x="17" y="71"/>
                    <a:pt x="8" y="55"/>
                  </a:cubicBezTo>
                  <a:cubicBezTo>
                    <a:pt x="0" y="39"/>
                    <a:pt x="7" y="0"/>
                    <a:pt x="7" y="0"/>
                  </a:cubicBezTo>
                  <a:cubicBezTo>
                    <a:pt x="7" y="0"/>
                    <a:pt x="44" y="16"/>
                    <a:pt x="52" y="3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2" name="Freeform 110">
              <a:extLst>
                <a:ext uri="{FF2B5EF4-FFF2-40B4-BE49-F238E27FC236}">
                  <a16:creationId xmlns:a16="http://schemas.microsoft.com/office/drawing/2014/main" id="{159DC79F-9EFB-4EC3-AEF2-731B4CBF54EB}"/>
                </a:ext>
              </a:extLst>
            </p:cNvPr>
            <p:cNvSpPr>
              <a:spLocks/>
            </p:cNvSpPr>
            <p:nvPr/>
          </p:nvSpPr>
          <p:spPr bwMode="auto">
            <a:xfrm>
              <a:off x="1383" y="335"/>
              <a:ext cx="198" cy="132"/>
            </a:xfrm>
            <a:custGeom>
              <a:avLst/>
              <a:gdLst>
                <a:gd name="T0" fmla="*/ 44 w 83"/>
                <a:gd name="T1" fmla="*/ 3 h 55"/>
                <a:gd name="T2" fmla="*/ 81 w 83"/>
                <a:gd name="T3" fmla="*/ 22 h 55"/>
                <a:gd name="T4" fmla="*/ 53 w 83"/>
                <a:gd name="T5" fmla="*/ 52 h 55"/>
                <a:gd name="T6" fmla="*/ 0 w 83"/>
                <a:gd name="T7" fmla="*/ 36 h 55"/>
                <a:gd name="T8" fmla="*/ 44 w 83"/>
                <a:gd name="T9" fmla="*/ 3 h 55"/>
              </a:gdLst>
              <a:ahLst/>
              <a:cxnLst>
                <a:cxn ang="0">
                  <a:pos x="T0" y="T1"/>
                </a:cxn>
                <a:cxn ang="0">
                  <a:pos x="T2" y="T3"/>
                </a:cxn>
                <a:cxn ang="0">
                  <a:pos x="T4" y="T5"/>
                </a:cxn>
                <a:cxn ang="0">
                  <a:pos x="T6" y="T7"/>
                </a:cxn>
                <a:cxn ang="0">
                  <a:pos x="T8" y="T9"/>
                </a:cxn>
              </a:cxnLst>
              <a:rect l="0" t="0" r="r" b="b"/>
              <a:pathLst>
                <a:path w="83" h="55">
                  <a:moveTo>
                    <a:pt x="44" y="3"/>
                  </a:moveTo>
                  <a:cubicBezTo>
                    <a:pt x="62" y="0"/>
                    <a:pt x="78" y="8"/>
                    <a:pt x="81" y="22"/>
                  </a:cubicBezTo>
                  <a:cubicBezTo>
                    <a:pt x="83" y="35"/>
                    <a:pt x="70" y="49"/>
                    <a:pt x="53" y="52"/>
                  </a:cubicBezTo>
                  <a:cubicBezTo>
                    <a:pt x="35" y="55"/>
                    <a:pt x="0" y="36"/>
                    <a:pt x="0" y="36"/>
                  </a:cubicBezTo>
                  <a:cubicBezTo>
                    <a:pt x="0" y="36"/>
                    <a:pt x="26" y="6"/>
                    <a:pt x="44" y="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3" name="Freeform 111">
              <a:extLst>
                <a:ext uri="{FF2B5EF4-FFF2-40B4-BE49-F238E27FC236}">
                  <a16:creationId xmlns:a16="http://schemas.microsoft.com/office/drawing/2014/main" id="{4D23DEE6-59AE-43C7-96E8-56EC43B4BB6D}"/>
                </a:ext>
              </a:extLst>
            </p:cNvPr>
            <p:cNvSpPr>
              <a:spLocks/>
            </p:cNvSpPr>
            <p:nvPr/>
          </p:nvSpPr>
          <p:spPr bwMode="auto">
            <a:xfrm>
              <a:off x="1500" y="383"/>
              <a:ext cx="128" cy="198"/>
            </a:xfrm>
            <a:custGeom>
              <a:avLst/>
              <a:gdLst>
                <a:gd name="T0" fmla="*/ 2 w 54"/>
                <a:gd name="T1" fmla="*/ 30 h 83"/>
                <a:gd name="T2" fmla="*/ 32 w 54"/>
                <a:gd name="T3" fmla="*/ 2 h 83"/>
                <a:gd name="T4" fmla="*/ 51 w 54"/>
                <a:gd name="T5" fmla="*/ 38 h 83"/>
                <a:gd name="T6" fmla="*/ 20 w 54"/>
                <a:gd name="T7" fmla="*/ 83 h 83"/>
                <a:gd name="T8" fmla="*/ 2 w 54"/>
                <a:gd name="T9" fmla="*/ 30 h 83"/>
              </a:gdLst>
              <a:ahLst/>
              <a:cxnLst>
                <a:cxn ang="0">
                  <a:pos x="T0" y="T1"/>
                </a:cxn>
                <a:cxn ang="0">
                  <a:pos x="T2" y="T3"/>
                </a:cxn>
                <a:cxn ang="0">
                  <a:pos x="T4" y="T5"/>
                </a:cxn>
                <a:cxn ang="0">
                  <a:pos x="T6" y="T7"/>
                </a:cxn>
                <a:cxn ang="0">
                  <a:pos x="T8" y="T9"/>
                </a:cxn>
              </a:cxnLst>
              <a:rect l="0" t="0" r="r" b="b"/>
              <a:pathLst>
                <a:path w="54" h="83">
                  <a:moveTo>
                    <a:pt x="2" y="30"/>
                  </a:moveTo>
                  <a:cubicBezTo>
                    <a:pt x="5" y="13"/>
                    <a:pt x="18" y="0"/>
                    <a:pt x="32" y="2"/>
                  </a:cubicBezTo>
                  <a:cubicBezTo>
                    <a:pt x="45" y="4"/>
                    <a:pt x="54" y="20"/>
                    <a:pt x="51" y="38"/>
                  </a:cubicBezTo>
                  <a:cubicBezTo>
                    <a:pt x="49" y="55"/>
                    <a:pt x="20" y="83"/>
                    <a:pt x="20" y="83"/>
                  </a:cubicBezTo>
                  <a:cubicBezTo>
                    <a:pt x="20" y="83"/>
                    <a:pt x="0" y="48"/>
                    <a:pt x="2" y="30"/>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4" name="Freeform 112">
              <a:extLst>
                <a:ext uri="{FF2B5EF4-FFF2-40B4-BE49-F238E27FC236}">
                  <a16:creationId xmlns:a16="http://schemas.microsoft.com/office/drawing/2014/main" id="{9DC3B970-B5E0-4B82-B268-527992254F22}"/>
                </a:ext>
              </a:extLst>
            </p:cNvPr>
            <p:cNvSpPr>
              <a:spLocks/>
            </p:cNvSpPr>
            <p:nvPr/>
          </p:nvSpPr>
          <p:spPr bwMode="auto">
            <a:xfrm>
              <a:off x="1559" y="350"/>
              <a:ext cx="191" cy="143"/>
            </a:xfrm>
            <a:custGeom>
              <a:avLst/>
              <a:gdLst>
                <a:gd name="T0" fmla="*/ 25 w 80"/>
                <a:gd name="T1" fmla="*/ 52 h 60"/>
                <a:gd name="T2" fmla="*/ 7 w 80"/>
                <a:gd name="T3" fmla="*/ 16 h 60"/>
                <a:gd name="T4" fmla="*/ 47 w 80"/>
                <a:gd name="T5" fmla="*/ 8 h 60"/>
                <a:gd name="T6" fmla="*/ 80 w 80"/>
                <a:gd name="T7" fmla="*/ 52 h 60"/>
                <a:gd name="T8" fmla="*/ 25 w 80"/>
                <a:gd name="T9" fmla="*/ 52 h 60"/>
              </a:gdLst>
              <a:ahLst/>
              <a:cxnLst>
                <a:cxn ang="0">
                  <a:pos x="T0" y="T1"/>
                </a:cxn>
                <a:cxn ang="0">
                  <a:pos x="T2" y="T3"/>
                </a:cxn>
                <a:cxn ang="0">
                  <a:pos x="T4" y="T5"/>
                </a:cxn>
                <a:cxn ang="0">
                  <a:pos x="T6" y="T7"/>
                </a:cxn>
                <a:cxn ang="0">
                  <a:pos x="T8" y="T9"/>
                </a:cxn>
              </a:cxnLst>
              <a:rect l="0" t="0" r="r" b="b"/>
              <a:pathLst>
                <a:path w="80" h="60">
                  <a:moveTo>
                    <a:pt x="25" y="52"/>
                  </a:moveTo>
                  <a:cubicBezTo>
                    <a:pt x="9" y="44"/>
                    <a:pt x="0" y="28"/>
                    <a:pt x="7" y="16"/>
                  </a:cubicBezTo>
                  <a:cubicBezTo>
                    <a:pt x="13" y="3"/>
                    <a:pt x="31" y="0"/>
                    <a:pt x="47" y="8"/>
                  </a:cubicBezTo>
                  <a:cubicBezTo>
                    <a:pt x="63" y="16"/>
                    <a:pt x="80" y="52"/>
                    <a:pt x="80" y="52"/>
                  </a:cubicBezTo>
                  <a:cubicBezTo>
                    <a:pt x="80" y="52"/>
                    <a:pt x="41" y="60"/>
                    <a:pt x="25" y="5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5" name="Freeform 113">
              <a:extLst>
                <a:ext uri="{FF2B5EF4-FFF2-40B4-BE49-F238E27FC236}">
                  <a16:creationId xmlns:a16="http://schemas.microsoft.com/office/drawing/2014/main" id="{3268E594-5F4B-4BA1-A5E4-58619FFFA73B}"/>
                </a:ext>
              </a:extLst>
            </p:cNvPr>
            <p:cNvSpPr>
              <a:spLocks/>
            </p:cNvSpPr>
            <p:nvPr/>
          </p:nvSpPr>
          <p:spPr bwMode="auto">
            <a:xfrm>
              <a:off x="1595" y="321"/>
              <a:ext cx="48" cy="45"/>
            </a:xfrm>
            <a:custGeom>
              <a:avLst/>
              <a:gdLst>
                <a:gd name="T0" fmla="*/ 17 w 20"/>
                <a:gd name="T1" fmla="*/ 0 h 19"/>
                <a:gd name="T2" fmla="*/ 9 w 20"/>
                <a:gd name="T3" fmla="*/ 5 h 19"/>
                <a:gd name="T4" fmla="*/ 3 w 20"/>
                <a:gd name="T5" fmla="*/ 10 h 19"/>
                <a:gd name="T6" fmla="*/ 0 w 20"/>
                <a:gd name="T7" fmla="*/ 19 h 19"/>
                <a:gd name="T8" fmla="*/ 8 w 20"/>
                <a:gd name="T9" fmla="*/ 16 h 19"/>
                <a:gd name="T10" fmla="*/ 18 w 20"/>
                <a:gd name="T11" fmla="*/ 0 h 19"/>
                <a:gd name="T12" fmla="*/ 17 w 20"/>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20" h="19">
                  <a:moveTo>
                    <a:pt x="17" y="0"/>
                  </a:moveTo>
                  <a:cubicBezTo>
                    <a:pt x="16" y="0"/>
                    <a:pt x="12" y="3"/>
                    <a:pt x="9" y="5"/>
                  </a:cubicBezTo>
                  <a:cubicBezTo>
                    <a:pt x="7" y="7"/>
                    <a:pt x="4" y="9"/>
                    <a:pt x="3" y="10"/>
                  </a:cubicBezTo>
                  <a:cubicBezTo>
                    <a:pt x="2" y="13"/>
                    <a:pt x="1" y="16"/>
                    <a:pt x="0" y="19"/>
                  </a:cubicBezTo>
                  <a:cubicBezTo>
                    <a:pt x="3" y="18"/>
                    <a:pt x="5" y="17"/>
                    <a:pt x="8" y="16"/>
                  </a:cubicBezTo>
                  <a:cubicBezTo>
                    <a:pt x="11" y="11"/>
                    <a:pt x="20" y="2"/>
                    <a:pt x="18" y="0"/>
                  </a:cubicBezTo>
                  <a:cubicBezTo>
                    <a:pt x="18" y="0"/>
                    <a:pt x="18" y="0"/>
                    <a:pt x="17"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6" name="Freeform 114">
              <a:extLst>
                <a:ext uri="{FF2B5EF4-FFF2-40B4-BE49-F238E27FC236}">
                  <a16:creationId xmlns:a16="http://schemas.microsoft.com/office/drawing/2014/main" id="{428D8441-3C2B-4004-BA61-802408E40A81}"/>
                </a:ext>
              </a:extLst>
            </p:cNvPr>
            <p:cNvSpPr>
              <a:spLocks/>
            </p:cNvSpPr>
            <p:nvPr/>
          </p:nvSpPr>
          <p:spPr bwMode="auto">
            <a:xfrm>
              <a:off x="1526" y="297"/>
              <a:ext cx="76" cy="91"/>
            </a:xfrm>
            <a:custGeom>
              <a:avLst/>
              <a:gdLst>
                <a:gd name="T0" fmla="*/ 26 w 32"/>
                <a:gd name="T1" fmla="*/ 0 h 38"/>
                <a:gd name="T2" fmla="*/ 17 w 32"/>
                <a:gd name="T3" fmla="*/ 20 h 38"/>
                <a:gd name="T4" fmla="*/ 17 w 32"/>
                <a:gd name="T5" fmla="*/ 20 h 38"/>
                <a:gd name="T6" fmla="*/ 10 w 32"/>
                <a:gd name="T7" fmla="*/ 12 h 38"/>
                <a:gd name="T8" fmla="*/ 3 w 32"/>
                <a:gd name="T9" fmla="*/ 4 h 38"/>
                <a:gd name="T10" fmla="*/ 2 w 32"/>
                <a:gd name="T11" fmla="*/ 4 h 38"/>
                <a:gd name="T12" fmla="*/ 7 w 32"/>
                <a:gd name="T13" fmla="*/ 21 h 38"/>
                <a:gd name="T14" fmla="*/ 21 w 32"/>
                <a:gd name="T15" fmla="*/ 38 h 38"/>
                <a:gd name="T16" fmla="*/ 21 w 32"/>
                <a:gd name="T17" fmla="*/ 38 h 38"/>
                <a:gd name="T18" fmla="*/ 29 w 32"/>
                <a:gd name="T19" fmla="*/ 29 h 38"/>
                <a:gd name="T20" fmla="*/ 32 w 32"/>
                <a:gd name="T21" fmla="*/ 20 h 38"/>
                <a:gd name="T22" fmla="*/ 29 w 32"/>
                <a:gd name="T23" fmla="*/ 21 h 38"/>
                <a:gd name="T24" fmla="*/ 28 w 32"/>
                <a:gd name="T25" fmla="*/ 21 h 38"/>
                <a:gd name="T26" fmla="*/ 26 w 32"/>
                <a:gd name="T27" fmla="*/ 0 h 38"/>
                <a:gd name="T28" fmla="*/ 26 w 32"/>
                <a:gd name="T29"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2" h="38">
                  <a:moveTo>
                    <a:pt x="26" y="0"/>
                  </a:moveTo>
                  <a:cubicBezTo>
                    <a:pt x="23" y="0"/>
                    <a:pt x="20" y="19"/>
                    <a:pt x="17" y="20"/>
                  </a:cubicBezTo>
                  <a:cubicBezTo>
                    <a:pt x="17" y="20"/>
                    <a:pt x="17" y="20"/>
                    <a:pt x="17" y="20"/>
                  </a:cubicBezTo>
                  <a:cubicBezTo>
                    <a:pt x="16" y="20"/>
                    <a:pt x="13" y="16"/>
                    <a:pt x="10" y="12"/>
                  </a:cubicBezTo>
                  <a:cubicBezTo>
                    <a:pt x="7" y="8"/>
                    <a:pt x="4" y="4"/>
                    <a:pt x="3" y="4"/>
                  </a:cubicBezTo>
                  <a:cubicBezTo>
                    <a:pt x="3" y="4"/>
                    <a:pt x="2" y="4"/>
                    <a:pt x="2" y="4"/>
                  </a:cubicBezTo>
                  <a:cubicBezTo>
                    <a:pt x="0" y="5"/>
                    <a:pt x="5" y="16"/>
                    <a:pt x="7" y="21"/>
                  </a:cubicBezTo>
                  <a:cubicBezTo>
                    <a:pt x="14" y="25"/>
                    <a:pt x="19" y="31"/>
                    <a:pt x="21" y="38"/>
                  </a:cubicBezTo>
                  <a:cubicBezTo>
                    <a:pt x="21" y="38"/>
                    <a:pt x="21" y="38"/>
                    <a:pt x="21" y="38"/>
                  </a:cubicBezTo>
                  <a:cubicBezTo>
                    <a:pt x="22" y="34"/>
                    <a:pt x="25" y="31"/>
                    <a:pt x="29" y="29"/>
                  </a:cubicBezTo>
                  <a:cubicBezTo>
                    <a:pt x="30" y="26"/>
                    <a:pt x="31" y="23"/>
                    <a:pt x="32" y="20"/>
                  </a:cubicBezTo>
                  <a:cubicBezTo>
                    <a:pt x="31" y="21"/>
                    <a:pt x="30" y="21"/>
                    <a:pt x="29" y="21"/>
                  </a:cubicBezTo>
                  <a:cubicBezTo>
                    <a:pt x="29" y="21"/>
                    <a:pt x="29" y="21"/>
                    <a:pt x="28" y="21"/>
                  </a:cubicBezTo>
                  <a:cubicBezTo>
                    <a:pt x="26" y="20"/>
                    <a:pt x="29" y="0"/>
                    <a:pt x="26" y="0"/>
                  </a:cubicBezTo>
                  <a:cubicBezTo>
                    <a:pt x="26" y="0"/>
                    <a:pt x="26" y="0"/>
                    <a:pt x="2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7" name="Freeform 115">
              <a:extLst>
                <a:ext uri="{FF2B5EF4-FFF2-40B4-BE49-F238E27FC236}">
                  <a16:creationId xmlns:a16="http://schemas.microsoft.com/office/drawing/2014/main" id="{FC3666FE-572D-4C2D-808A-CE99641D72ED}"/>
                </a:ext>
              </a:extLst>
            </p:cNvPr>
            <p:cNvSpPr>
              <a:spLocks/>
            </p:cNvSpPr>
            <p:nvPr/>
          </p:nvSpPr>
          <p:spPr bwMode="auto">
            <a:xfrm>
              <a:off x="1483" y="347"/>
              <a:ext cx="93" cy="60"/>
            </a:xfrm>
            <a:custGeom>
              <a:avLst/>
              <a:gdLst>
                <a:gd name="T0" fmla="*/ 5 w 39"/>
                <a:gd name="T1" fmla="*/ 0 h 25"/>
                <a:gd name="T2" fmla="*/ 4 w 39"/>
                <a:gd name="T3" fmla="*/ 0 h 25"/>
                <a:gd name="T4" fmla="*/ 20 w 39"/>
                <a:gd name="T5" fmla="*/ 14 h 25"/>
                <a:gd name="T6" fmla="*/ 1 w 39"/>
                <a:gd name="T7" fmla="*/ 24 h 25"/>
                <a:gd name="T8" fmla="*/ 6 w 39"/>
                <a:gd name="T9" fmla="*/ 25 h 25"/>
                <a:gd name="T10" fmla="*/ 12 w 39"/>
                <a:gd name="T11" fmla="*/ 25 h 25"/>
                <a:gd name="T12" fmla="*/ 17 w 39"/>
                <a:gd name="T13" fmla="*/ 24 h 25"/>
                <a:gd name="T14" fmla="*/ 19 w 39"/>
                <a:gd name="T15" fmla="*/ 24 h 25"/>
                <a:gd name="T16" fmla="*/ 36 w 39"/>
                <a:gd name="T17" fmla="*/ 16 h 25"/>
                <a:gd name="T18" fmla="*/ 39 w 39"/>
                <a:gd name="T19" fmla="*/ 17 h 25"/>
                <a:gd name="T20" fmla="*/ 39 w 39"/>
                <a:gd name="T21" fmla="*/ 17 h 25"/>
                <a:gd name="T22" fmla="*/ 25 w 39"/>
                <a:gd name="T23" fmla="*/ 0 h 25"/>
                <a:gd name="T24" fmla="*/ 25 w 39"/>
                <a:gd name="T25" fmla="*/ 4 h 25"/>
                <a:gd name="T26" fmla="*/ 24 w 39"/>
                <a:gd name="T27" fmla="*/ 4 h 25"/>
                <a:gd name="T28" fmla="*/ 15 w 39"/>
                <a:gd name="T29" fmla="*/ 2 h 25"/>
                <a:gd name="T30" fmla="*/ 5 w 39"/>
                <a:gd name="T31"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9" h="25">
                  <a:moveTo>
                    <a:pt x="5" y="0"/>
                  </a:moveTo>
                  <a:cubicBezTo>
                    <a:pt x="5" y="0"/>
                    <a:pt x="4" y="0"/>
                    <a:pt x="4" y="0"/>
                  </a:cubicBezTo>
                  <a:cubicBezTo>
                    <a:pt x="3" y="3"/>
                    <a:pt x="21" y="11"/>
                    <a:pt x="20" y="14"/>
                  </a:cubicBezTo>
                  <a:cubicBezTo>
                    <a:pt x="20" y="17"/>
                    <a:pt x="0" y="21"/>
                    <a:pt x="1" y="24"/>
                  </a:cubicBezTo>
                  <a:cubicBezTo>
                    <a:pt x="1" y="24"/>
                    <a:pt x="3" y="25"/>
                    <a:pt x="6" y="25"/>
                  </a:cubicBezTo>
                  <a:cubicBezTo>
                    <a:pt x="8" y="25"/>
                    <a:pt x="10" y="25"/>
                    <a:pt x="12" y="25"/>
                  </a:cubicBezTo>
                  <a:cubicBezTo>
                    <a:pt x="13" y="24"/>
                    <a:pt x="15" y="24"/>
                    <a:pt x="17" y="24"/>
                  </a:cubicBezTo>
                  <a:cubicBezTo>
                    <a:pt x="18" y="24"/>
                    <a:pt x="18" y="24"/>
                    <a:pt x="19" y="24"/>
                  </a:cubicBezTo>
                  <a:cubicBezTo>
                    <a:pt x="24" y="19"/>
                    <a:pt x="30" y="16"/>
                    <a:pt x="36" y="16"/>
                  </a:cubicBezTo>
                  <a:cubicBezTo>
                    <a:pt x="37" y="16"/>
                    <a:pt x="38" y="17"/>
                    <a:pt x="39" y="17"/>
                  </a:cubicBezTo>
                  <a:cubicBezTo>
                    <a:pt x="39" y="17"/>
                    <a:pt x="39" y="17"/>
                    <a:pt x="39" y="17"/>
                  </a:cubicBezTo>
                  <a:cubicBezTo>
                    <a:pt x="37" y="10"/>
                    <a:pt x="32" y="4"/>
                    <a:pt x="25" y="0"/>
                  </a:cubicBezTo>
                  <a:cubicBezTo>
                    <a:pt x="26" y="2"/>
                    <a:pt x="26" y="4"/>
                    <a:pt x="25" y="4"/>
                  </a:cubicBezTo>
                  <a:cubicBezTo>
                    <a:pt x="25" y="4"/>
                    <a:pt x="25" y="4"/>
                    <a:pt x="24" y="4"/>
                  </a:cubicBezTo>
                  <a:cubicBezTo>
                    <a:pt x="22" y="4"/>
                    <a:pt x="18" y="3"/>
                    <a:pt x="15" y="2"/>
                  </a:cubicBezTo>
                  <a:cubicBezTo>
                    <a:pt x="11" y="1"/>
                    <a:pt x="7" y="0"/>
                    <a:pt x="5"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8" name="Freeform 116">
              <a:extLst>
                <a:ext uri="{FF2B5EF4-FFF2-40B4-BE49-F238E27FC236}">
                  <a16:creationId xmlns:a16="http://schemas.microsoft.com/office/drawing/2014/main" id="{F65845BD-C210-4FD8-925E-4F7E3F168006}"/>
                </a:ext>
              </a:extLst>
            </p:cNvPr>
            <p:cNvSpPr>
              <a:spLocks/>
            </p:cNvSpPr>
            <p:nvPr/>
          </p:nvSpPr>
          <p:spPr bwMode="auto">
            <a:xfrm>
              <a:off x="1507" y="386"/>
              <a:ext cx="72" cy="93"/>
            </a:xfrm>
            <a:custGeom>
              <a:avLst/>
              <a:gdLst>
                <a:gd name="T0" fmla="*/ 26 w 30"/>
                <a:gd name="T1" fmla="*/ 0 h 39"/>
                <a:gd name="T2" fmla="*/ 9 w 30"/>
                <a:gd name="T3" fmla="*/ 8 h 39"/>
                <a:gd name="T4" fmla="*/ 12 w 30"/>
                <a:gd name="T5" fmla="*/ 9 h 39"/>
                <a:gd name="T6" fmla="*/ 2 w 30"/>
                <a:gd name="T7" fmla="*/ 28 h 39"/>
                <a:gd name="T8" fmla="*/ 3 w 30"/>
                <a:gd name="T9" fmla="*/ 29 h 39"/>
                <a:gd name="T10" fmla="*/ 12 w 30"/>
                <a:gd name="T11" fmla="*/ 23 h 39"/>
                <a:gd name="T12" fmla="*/ 20 w 30"/>
                <a:gd name="T13" fmla="*/ 17 h 39"/>
                <a:gd name="T14" fmla="*/ 21 w 30"/>
                <a:gd name="T15" fmla="*/ 17 h 39"/>
                <a:gd name="T16" fmla="*/ 23 w 30"/>
                <a:gd name="T17" fmla="*/ 39 h 39"/>
                <a:gd name="T18" fmla="*/ 24 w 30"/>
                <a:gd name="T19" fmla="*/ 39 h 39"/>
                <a:gd name="T20" fmla="*/ 30 w 30"/>
                <a:gd name="T21" fmla="*/ 22 h 39"/>
                <a:gd name="T22" fmla="*/ 29 w 30"/>
                <a:gd name="T23" fmla="*/ 1 h 39"/>
                <a:gd name="T24" fmla="*/ 26 w 30"/>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39">
                  <a:moveTo>
                    <a:pt x="26" y="0"/>
                  </a:moveTo>
                  <a:cubicBezTo>
                    <a:pt x="20" y="0"/>
                    <a:pt x="14" y="3"/>
                    <a:pt x="9" y="8"/>
                  </a:cubicBezTo>
                  <a:cubicBezTo>
                    <a:pt x="11" y="9"/>
                    <a:pt x="12" y="9"/>
                    <a:pt x="12" y="9"/>
                  </a:cubicBezTo>
                  <a:cubicBezTo>
                    <a:pt x="14" y="12"/>
                    <a:pt x="0" y="26"/>
                    <a:pt x="2" y="28"/>
                  </a:cubicBezTo>
                  <a:cubicBezTo>
                    <a:pt x="2" y="29"/>
                    <a:pt x="3" y="29"/>
                    <a:pt x="3" y="29"/>
                  </a:cubicBezTo>
                  <a:cubicBezTo>
                    <a:pt x="4" y="29"/>
                    <a:pt x="8" y="26"/>
                    <a:pt x="12" y="23"/>
                  </a:cubicBezTo>
                  <a:cubicBezTo>
                    <a:pt x="15" y="20"/>
                    <a:pt x="19" y="17"/>
                    <a:pt x="20" y="17"/>
                  </a:cubicBezTo>
                  <a:cubicBezTo>
                    <a:pt x="20" y="17"/>
                    <a:pt x="21" y="17"/>
                    <a:pt x="21" y="17"/>
                  </a:cubicBezTo>
                  <a:cubicBezTo>
                    <a:pt x="23" y="18"/>
                    <a:pt x="21" y="38"/>
                    <a:pt x="23" y="39"/>
                  </a:cubicBezTo>
                  <a:cubicBezTo>
                    <a:pt x="24" y="39"/>
                    <a:pt x="24" y="39"/>
                    <a:pt x="24" y="39"/>
                  </a:cubicBezTo>
                  <a:cubicBezTo>
                    <a:pt x="26" y="39"/>
                    <a:pt x="28" y="27"/>
                    <a:pt x="30" y="22"/>
                  </a:cubicBezTo>
                  <a:cubicBezTo>
                    <a:pt x="26" y="15"/>
                    <a:pt x="25" y="7"/>
                    <a:pt x="29" y="1"/>
                  </a:cubicBezTo>
                  <a:cubicBezTo>
                    <a:pt x="28" y="1"/>
                    <a:pt x="27" y="0"/>
                    <a:pt x="2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9" name="Freeform 117">
              <a:extLst>
                <a:ext uri="{FF2B5EF4-FFF2-40B4-BE49-F238E27FC236}">
                  <a16:creationId xmlns:a16="http://schemas.microsoft.com/office/drawing/2014/main" id="{8195D170-BB7E-47B9-A83D-F2433AA69F1C}"/>
                </a:ext>
              </a:extLst>
            </p:cNvPr>
            <p:cNvSpPr>
              <a:spLocks/>
            </p:cNvSpPr>
            <p:nvPr/>
          </p:nvSpPr>
          <p:spPr bwMode="auto">
            <a:xfrm>
              <a:off x="1567" y="359"/>
              <a:ext cx="100" cy="108"/>
            </a:xfrm>
            <a:custGeom>
              <a:avLst/>
              <a:gdLst>
                <a:gd name="T0" fmla="*/ 20 w 42"/>
                <a:gd name="T1" fmla="*/ 0 h 45"/>
                <a:gd name="T2" fmla="*/ 12 w 42"/>
                <a:gd name="T3" fmla="*/ 3 h 45"/>
                <a:gd name="T4" fmla="*/ 4 w 42"/>
                <a:gd name="T5" fmla="*/ 12 h 45"/>
                <a:gd name="T6" fmla="*/ 4 w 42"/>
                <a:gd name="T7" fmla="*/ 12 h 45"/>
                <a:gd name="T8" fmla="*/ 4 w 42"/>
                <a:gd name="T9" fmla="*/ 12 h 45"/>
                <a:gd name="T10" fmla="*/ 5 w 42"/>
                <a:gd name="T11" fmla="*/ 33 h 45"/>
                <a:gd name="T12" fmla="*/ 7 w 42"/>
                <a:gd name="T13" fmla="*/ 30 h 45"/>
                <a:gd name="T14" fmla="*/ 7 w 42"/>
                <a:gd name="T15" fmla="*/ 30 h 45"/>
                <a:gd name="T16" fmla="*/ 14 w 42"/>
                <a:gd name="T17" fmla="*/ 38 h 45"/>
                <a:gd name="T18" fmla="*/ 21 w 42"/>
                <a:gd name="T19" fmla="*/ 45 h 45"/>
                <a:gd name="T20" fmla="*/ 22 w 42"/>
                <a:gd name="T21" fmla="*/ 45 h 45"/>
                <a:gd name="T22" fmla="*/ 17 w 42"/>
                <a:gd name="T23" fmla="*/ 24 h 45"/>
                <a:gd name="T24" fmla="*/ 18 w 42"/>
                <a:gd name="T25" fmla="*/ 24 h 45"/>
                <a:gd name="T26" fmla="*/ 27 w 42"/>
                <a:gd name="T27" fmla="*/ 26 h 45"/>
                <a:gd name="T28" fmla="*/ 37 w 42"/>
                <a:gd name="T29" fmla="*/ 29 h 45"/>
                <a:gd name="T30" fmla="*/ 38 w 42"/>
                <a:gd name="T31" fmla="*/ 28 h 45"/>
                <a:gd name="T32" fmla="*/ 22 w 42"/>
                <a:gd name="T33" fmla="*/ 14 h 45"/>
                <a:gd name="T34" fmla="*/ 41 w 42"/>
                <a:gd name="T35" fmla="*/ 5 h 45"/>
                <a:gd name="T36" fmla="*/ 36 w 42"/>
                <a:gd name="T37" fmla="*/ 4 h 45"/>
                <a:gd name="T38" fmla="*/ 31 w 42"/>
                <a:gd name="T39" fmla="*/ 4 h 45"/>
                <a:gd name="T40" fmla="*/ 25 w 42"/>
                <a:gd name="T41" fmla="*/ 4 h 45"/>
                <a:gd name="T42" fmla="*/ 20 w 42"/>
                <a:gd name="T43" fmla="*/ 3 h 45"/>
                <a:gd name="T44" fmla="*/ 20 w 42"/>
                <a:gd name="T4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 h="45">
                  <a:moveTo>
                    <a:pt x="20" y="0"/>
                  </a:moveTo>
                  <a:cubicBezTo>
                    <a:pt x="17" y="1"/>
                    <a:pt x="15" y="2"/>
                    <a:pt x="12" y="3"/>
                  </a:cubicBezTo>
                  <a:cubicBezTo>
                    <a:pt x="8" y="5"/>
                    <a:pt x="5" y="8"/>
                    <a:pt x="4" y="12"/>
                  </a:cubicBezTo>
                  <a:cubicBezTo>
                    <a:pt x="4" y="12"/>
                    <a:pt x="4" y="12"/>
                    <a:pt x="4" y="12"/>
                  </a:cubicBezTo>
                  <a:cubicBezTo>
                    <a:pt x="4" y="12"/>
                    <a:pt x="4" y="12"/>
                    <a:pt x="4" y="12"/>
                  </a:cubicBezTo>
                  <a:cubicBezTo>
                    <a:pt x="0" y="18"/>
                    <a:pt x="1" y="26"/>
                    <a:pt x="5" y="33"/>
                  </a:cubicBezTo>
                  <a:cubicBezTo>
                    <a:pt x="6" y="31"/>
                    <a:pt x="6" y="30"/>
                    <a:pt x="7" y="30"/>
                  </a:cubicBezTo>
                  <a:cubicBezTo>
                    <a:pt x="7" y="30"/>
                    <a:pt x="7" y="30"/>
                    <a:pt x="7" y="30"/>
                  </a:cubicBezTo>
                  <a:cubicBezTo>
                    <a:pt x="8" y="30"/>
                    <a:pt x="11" y="34"/>
                    <a:pt x="14" y="38"/>
                  </a:cubicBezTo>
                  <a:cubicBezTo>
                    <a:pt x="17" y="41"/>
                    <a:pt x="20" y="45"/>
                    <a:pt x="21" y="45"/>
                  </a:cubicBezTo>
                  <a:cubicBezTo>
                    <a:pt x="22" y="45"/>
                    <a:pt x="22" y="45"/>
                    <a:pt x="22" y="45"/>
                  </a:cubicBezTo>
                  <a:cubicBezTo>
                    <a:pt x="24" y="44"/>
                    <a:pt x="15" y="26"/>
                    <a:pt x="17" y="24"/>
                  </a:cubicBezTo>
                  <a:cubicBezTo>
                    <a:pt x="17" y="24"/>
                    <a:pt x="17" y="24"/>
                    <a:pt x="18" y="24"/>
                  </a:cubicBezTo>
                  <a:cubicBezTo>
                    <a:pt x="20" y="24"/>
                    <a:pt x="24" y="25"/>
                    <a:pt x="27" y="26"/>
                  </a:cubicBezTo>
                  <a:cubicBezTo>
                    <a:pt x="31" y="28"/>
                    <a:pt x="35" y="29"/>
                    <a:pt x="37" y="29"/>
                  </a:cubicBezTo>
                  <a:cubicBezTo>
                    <a:pt x="37" y="29"/>
                    <a:pt x="38" y="29"/>
                    <a:pt x="38" y="28"/>
                  </a:cubicBezTo>
                  <a:cubicBezTo>
                    <a:pt x="39" y="25"/>
                    <a:pt x="21" y="17"/>
                    <a:pt x="22" y="14"/>
                  </a:cubicBezTo>
                  <a:cubicBezTo>
                    <a:pt x="22" y="11"/>
                    <a:pt x="42" y="8"/>
                    <a:pt x="41" y="5"/>
                  </a:cubicBezTo>
                  <a:cubicBezTo>
                    <a:pt x="41" y="4"/>
                    <a:pt x="39" y="4"/>
                    <a:pt x="36" y="4"/>
                  </a:cubicBezTo>
                  <a:cubicBezTo>
                    <a:pt x="35" y="4"/>
                    <a:pt x="33" y="4"/>
                    <a:pt x="31" y="4"/>
                  </a:cubicBezTo>
                  <a:cubicBezTo>
                    <a:pt x="29" y="4"/>
                    <a:pt x="27" y="4"/>
                    <a:pt x="25" y="4"/>
                  </a:cubicBezTo>
                  <a:cubicBezTo>
                    <a:pt x="22" y="4"/>
                    <a:pt x="20" y="4"/>
                    <a:pt x="20" y="3"/>
                  </a:cubicBezTo>
                  <a:cubicBezTo>
                    <a:pt x="19" y="2"/>
                    <a:pt x="20" y="1"/>
                    <a:pt x="2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0" name="Freeform 118">
              <a:extLst>
                <a:ext uri="{FF2B5EF4-FFF2-40B4-BE49-F238E27FC236}">
                  <a16:creationId xmlns:a16="http://schemas.microsoft.com/office/drawing/2014/main" id="{F052C89C-0E79-4759-958D-29F2178E46B4}"/>
                </a:ext>
              </a:extLst>
            </p:cNvPr>
            <p:cNvSpPr>
              <a:spLocks/>
            </p:cNvSpPr>
            <p:nvPr/>
          </p:nvSpPr>
          <p:spPr bwMode="auto">
            <a:xfrm>
              <a:off x="1493" y="304"/>
              <a:ext cx="164" cy="165"/>
            </a:xfrm>
            <a:custGeom>
              <a:avLst/>
              <a:gdLst>
                <a:gd name="T0" fmla="*/ 59 w 69"/>
                <a:gd name="T1" fmla="*/ 59 h 69"/>
                <a:gd name="T2" fmla="*/ 42 w 69"/>
                <a:gd name="T3" fmla="*/ 49 h 69"/>
                <a:gd name="T4" fmla="*/ 40 w 69"/>
                <a:gd name="T5" fmla="*/ 68 h 69"/>
                <a:gd name="T6" fmla="*/ 32 w 69"/>
                <a:gd name="T7" fmla="*/ 51 h 69"/>
                <a:gd name="T8" fmla="*/ 19 w 69"/>
                <a:gd name="T9" fmla="*/ 65 h 69"/>
                <a:gd name="T10" fmla="*/ 23 w 69"/>
                <a:gd name="T11" fmla="*/ 46 h 69"/>
                <a:gd name="T12" fmla="*/ 4 w 69"/>
                <a:gd name="T13" fmla="*/ 51 h 69"/>
                <a:gd name="T14" fmla="*/ 18 w 69"/>
                <a:gd name="T15" fmla="*/ 37 h 69"/>
                <a:gd name="T16" fmla="*/ 1 w 69"/>
                <a:gd name="T17" fmla="*/ 30 h 69"/>
                <a:gd name="T18" fmla="*/ 20 w 69"/>
                <a:gd name="T19" fmla="*/ 27 h 69"/>
                <a:gd name="T20" fmla="*/ 10 w 69"/>
                <a:gd name="T21" fmla="*/ 11 h 69"/>
                <a:gd name="T22" fmla="*/ 27 w 69"/>
                <a:gd name="T23" fmla="*/ 20 h 69"/>
                <a:gd name="T24" fmla="*/ 29 w 69"/>
                <a:gd name="T25" fmla="*/ 1 h 69"/>
                <a:gd name="T26" fmla="*/ 37 w 69"/>
                <a:gd name="T27" fmla="*/ 18 h 69"/>
                <a:gd name="T28" fmla="*/ 50 w 69"/>
                <a:gd name="T29" fmla="*/ 4 h 69"/>
                <a:gd name="T30" fmla="*/ 46 w 69"/>
                <a:gd name="T31" fmla="*/ 23 h 69"/>
                <a:gd name="T32" fmla="*/ 65 w 69"/>
                <a:gd name="T33" fmla="*/ 19 h 69"/>
                <a:gd name="T34" fmla="*/ 51 w 69"/>
                <a:gd name="T35" fmla="*/ 32 h 69"/>
                <a:gd name="T36" fmla="*/ 68 w 69"/>
                <a:gd name="T37" fmla="*/ 40 h 69"/>
                <a:gd name="T38" fmla="*/ 49 w 69"/>
                <a:gd name="T39" fmla="*/ 42 h 69"/>
                <a:gd name="T40" fmla="*/ 59 w 69"/>
                <a:gd name="T41" fmla="*/ 5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69">
                  <a:moveTo>
                    <a:pt x="59" y="59"/>
                  </a:moveTo>
                  <a:cubicBezTo>
                    <a:pt x="57" y="61"/>
                    <a:pt x="44" y="48"/>
                    <a:pt x="42" y="49"/>
                  </a:cubicBezTo>
                  <a:cubicBezTo>
                    <a:pt x="40" y="50"/>
                    <a:pt x="43" y="68"/>
                    <a:pt x="40" y="68"/>
                  </a:cubicBezTo>
                  <a:cubicBezTo>
                    <a:pt x="38" y="69"/>
                    <a:pt x="35" y="51"/>
                    <a:pt x="32" y="51"/>
                  </a:cubicBezTo>
                  <a:cubicBezTo>
                    <a:pt x="30" y="51"/>
                    <a:pt x="22" y="67"/>
                    <a:pt x="19" y="65"/>
                  </a:cubicBezTo>
                  <a:cubicBezTo>
                    <a:pt x="17" y="64"/>
                    <a:pt x="25" y="48"/>
                    <a:pt x="23" y="46"/>
                  </a:cubicBezTo>
                  <a:cubicBezTo>
                    <a:pt x="21" y="45"/>
                    <a:pt x="5" y="53"/>
                    <a:pt x="4" y="51"/>
                  </a:cubicBezTo>
                  <a:cubicBezTo>
                    <a:pt x="3" y="48"/>
                    <a:pt x="19" y="40"/>
                    <a:pt x="18" y="37"/>
                  </a:cubicBezTo>
                  <a:cubicBezTo>
                    <a:pt x="18" y="35"/>
                    <a:pt x="0" y="32"/>
                    <a:pt x="1" y="30"/>
                  </a:cubicBezTo>
                  <a:cubicBezTo>
                    <a:pt x="1" y="27"/>
                    <a:pt x="19" y="30"/>
                    <a:pt x="20" y="27"/>
                  </a:cubicBezTo>
                  <a:cubicBezTo>
                    <a:pt x="21" y="25"/>
                    <a:pt x="8" y="13"/>
                    <a:pt x="10" y="11"/>
                  </a:cubicBezTo>
                  <a:cubicBezTo>
                    <a:pt x="12" y="9"/>
                    <a:pt x="25" y="21"/>
                    <a:pt x="27" y="20"/>
                  </a:cubicBezTo>
                  <a:cubicBezTo>
                    <a:pt x="29" y="19"/>
                    <a:pt x="26" y="1"/>
                    <a:pt x="29" y="1"/>
                  </a:cubicBezTo>
                  <a:cubicBezTo>
                    <a:pt x="31" y="0"/>
                    <a:pt x="34" y="18"/>
                    <a:pt x="37" y="18"/>
                  </a:cubicBezTo>
                  <a:cubicBezTo>
                    <a:pt x="40" y="19"/>
                    <a:pt x="47" y="3"/>
                    <a:pt x="50" y="4"/>
                  </a:cubicBezTo>
                  <a:cubicBezTo>
                    <a:pt x="52" y="5"/>
                    <a:pt x="44" y="21"/>
                    <a:pt x="46" y="23"/>
                  </a:cubicBezTo>
                  <a:cubicBezTo>
                    <a:pt x="48" y="25"/>
                    <a:pt x="64" y="16"/>
                    <a:pt x="65" y="19"/>
                  </a:cubicBezTo>
                  <a:cubicBezTo>
                    <a:pt x="66" y="21"/>
                    <a:pt x="50" y="29"/>
                    <a:pt x="51" y="32"/>
                  </a:cubicBezTo>
                  <a:cubicBezTo>
                    <a:pt x="51" y="35"/>
                    <a:pt x="69" y="37"/>
                    <a:pt x="68" y="40"/>
                  </a:cubicBezTo>
                  <a:cubicBezTo>
                    <a:pt x="68" y="42"/>
                    <a:pt x="50" y="40"/>
                    <a:pt x="49" y="42"/>
                  </a:cubicBezTo>
                  <a:cubicBezTo>
                    <a:pt x="48" y="44"/>
                    <a:pt x="61" y="57"/>
                    <a:pt x="59" y="59"/>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1" name="Freeform 119">
              <a:extLst>
                <a:ext uri="{FF2B5EF4-FFF2-40B4-BE49-F238E27FC236}">
                  <a16:creationId xmlns:a16="http://schemas.microsoft.com/office/drawing/2014/main" id="{AA2C0BEA-B498-446C-86A0-2170F1ACD10B}"/>
                </a:ext>
              </a:extLst>
            </p:cNvPr>
            <p:cNvSpPr>
              <a:spLocks/>
            </p:cNvSpPr>
            <p:nvPr/>
          </p:nvSpPr>
          <p:spPr bwMode="auto">
            <a:xfrm>
              <a:off x="1540" y="352"/>
              <a:ext cx="69" cy="69"/>
            </a:xfrm>
            <a:custGeom>
              <a:avLst/>
              <a:gdLst>
                <a:gd name="T0" fmla="*/ 24 w 29"/>
                <a:gd name="T1" fmla="*/ 24 h 29"/>
                <a:gd name="T2" fmla="*/ 5 w 29"/>
                <a:gd name="T3" fmla="*/ 24 h 29"/>
                <a:gd name="T4" fmla="*/ 5 w 29"/>
                <a:gd name="T5" fmla="*/ 6 h 29"/>
                <a:gd name="T6" fmla="*/ 24 w 29"/>
                <a:gd name="T7" fmla="*/ 5 h 29"/>
                <a:gd name="T8" fmla="*/ 24 w 29"/>
                <a:gd name="T9" fmla="*/ 24 h 29"/>
              </a:gdLst>
              <a:ahLst/>
              <a:cxnLst>
                <a:cxn ang="0">
                  <a:pos x="T0" y="T1"/>
                </a:cxn>
                <a:cxn ang="0">
                  <a:pos x="T2" y="T3"/>
                </a:cxn>
                <a:cxn ang="0">
                  <a:pos x="T4" y="T5"/>
                </a:cxn>
                <a:cxn ang="0">
                  <a:pos x="T6" y="T7"/>
                </a:cxn>
                <a:cxn ang="0">
                  <a:pos x="T8" y="T9"/>
                </a:cxn>
              </a:cxnLst>
              <a:rect l="0" t="0" r="r" b="b"/>
              <a:pathLst>
                <a:path w="29" h="29">
                  <a:moveTo>
                    <a:pt x="24" y="24"/>
                  </a:moveTo>
                  <a:cubicBezTo>
                    <a:pt x="19" y="29"/>
                    <a:pt x="11" y="29"/>
                    <a:pt x="5" y="24"/>
                  </a:cubicBezTo>
                  <a:cubicBezTo>
                    <a:pt x="0" y="19"/>
                    <a:pt x="0" y="11"/>
                    <a:pt x="5" y="6"/>
                  </a:cubicBezTo>
                  <a:cubicBezTo>
                    <a:pt x="10" y="0"/>
                    <a:pt x="18" y="0"/>
                    <a:pt x="24" y="5"/>
                  </a:cubicBezTo>
                  <a:cubicBezTo>
                    <a:pt x="29" y="10"/>
                    <a:pt x="29" y="19"/>
                    <a:pt x="24" y="24"/>
                  </a:cubicBezTo>
                  <a:close/>
                </a:path>
              </a:pathLst>
            </a:custGeom>
            <a:solidFill>
              <a:srgbClr val="E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2" name="Freeform 120">
              <a:extLst>
                <a:ext uri="{FF2B5EF4-FFF2-40B4-BE49-F238E27FC236}">
                  <a16:creationId xmlns:a16="http://schemas.microsoft.com/office/drawing/2014/main" id="{A1581F03-A7ED-4672-BABE-4B186A8624DB}"/>
                </a:ext>
              </a:extLst>
            </p:cNvPr>
            <p:cNvSpPr>
              <a:spLocks/>
            </p:cNvSpPr>
            <p:nvPr/>
          </p:nvSpPr>
          <p:spPr bwMode="auto">
            <a:xfrm>
              <a:off x="972" y="204"/>
              <a:ext cx="257" cy="408"/>
            </a:xfrm>
            <a:custGeom>
              <a:avLst/>
              <a:gdLst>
                <a:gd name="T0" fmla="*/ 89 w 108"/>
                <a:gd name="T1" fmla="*/ 108 h 171"/>
                <a:gd name="T2" fmla="*/ 24 w 108"/>
                <a:gd name="T3" fmla="*/ 163 h 171"/>
                <a:gd name="T4" fmla="*/ 20 w 108"/>
                <a:gd name="T5" fmla="*/ 78 h 171"/>
                <a:gd name="T6" fmla="*/ 95 w 108"/>
                <a:gd name="T7" fmla="*/ 0 h 171"/>
                <a:gd name="T8" fmla="*/ 89 w 108"/>
                <a:gd name="T9" fmla="*/ 108 h 171"/>
              </a:gdLst>
              <a:ahLst/>
              <a:cxnLst>
                <a:cxn ang="0">
                  <a:pos x="T0" y="T1"/>
                </a:cxn>
                <a:cxn ang="0">
                  <a:pos x="T2" y="T3"/>
                </a:cxn>
                <a:cxn ang="0">
                  <a:pos x="T4" y="T5"/>
                </a:cxn>
                <a:cxn ang="0">
                  <a:pos x="T6" y="T7"/>
                </a:cxn>
                <a:cxn ang="0">
                  <a:pos x="T8" y="T9"/>
                </a:cxn>
              </a:cxnLst>
              <a:rect l="0" t="0" r="r" b="b"/>
              <a:pathLst>
                <a:path w="108" h="171">
                  <a:moveTo>
                    <a:pt x="89" y="108"/>
                  </a:moveTo>
                  <a:cubicBezTo>
                    <a:pt x="69" y="153"/>
                    <a:pt x="43" y="171"/>
                    <a:pt x="24" y="163"/>
                  </a:cubicBezTo>
                  <a:cubicBezTo>
                    <a:pt x="5" y="155"/>
                    <a:pt x="0" y="123"/>
                    <a:pt x="20" y="78"/>
                  </a:cubicBezTo>
                  <a:cubicBezTo>
                    <a:pt x="39" y="33"/>
                    <a:pt x="95" y="0"/>
                    <a:pt x="95" y="0"/>
                  </a:cubicBezTo>
                  <a:cubicBezTo>
                    <a:pt x="95" y="0"/>
                    <a:pt x="108" y="63"/>
                    <a:pt x="89" y="108"/>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3" name="Freeform 121">
              <a:extLst>
                <a:ext uri="{FF2B5EF4-FFF2-40B4-BE49-F238E27FC236}">
                  <a16:creationId xmlns:a16="http://schemas.microsoft.com/office/drawing/2014/main" id="{7ACA27A9-C6CA-4A4C-B204-FD7E3E0A0794}"/>
                </a:ext>
              </a:extLst>
            </p:cNvPr>
            <p:cNvSpPr>
              <a:spLocks/>
            </p:cNvSpPr>
            <p:nvPr/>
          </p:nvSpPr>
          <p:spPr bwMode="auto">
            <a:xfrm>
              <a:off x="1019" y="280"/>
              <a:ext cx="155" cy="337"/>
            </a:xfrm>
            <a:custGeom>
              <a:avLst/>
              <a:gdLst>
                <a:gd name="T0" fmla="*/ 45 w 65"/>
                <a:gd name="T1" fmla="*/ 98 h 141"/>
                <a:gd name="T2" fmla="*/ 12 w 65"/>
                <a:gd name="T3" fmla="*/ 120 h 141"/>
                <a:gd name="T4" fmla="*/ 22 w 65"/>
                <a:gd name="T5" fmla="*/ 96 h 141"/>
                <a:gd name="T6" fmla="*/ 52 w 65"/>
                <a:gd name="T7" fmla="*/ 73 h 141"/>
                <a:gd name="T8" fmla="*/ 23 w 65"/>
                <a:gd name="T9" fmla="*/ 94 h 141"/>
                <a:gd name="T10" fmla="*/ 33 w 65"/>
                <a:gd name="T11" fmla="*/ 70 h 141"/>
                <a:gd name="T12" fmla="*/ 59 w 65"/>
                <a:gd name="T13" fmla="*/ 47 h 141"/>
                <a:gd name="T14" fmla="*/ 34 w 65"/>
                <a:gd name="T15" fmla="*/ 67 h 141"/>
                <a:gd name="T16" fmla="*/ 44 w 65"/>
                <a:gd name="T17" fmla="*/ 45 h 141"/>
                <a:gd name="T18" fmla="*/ 64 w 65"/>
                <a:gd name="T19" fmla="*/ 25 h 141"/>
                <a:gd name="T20" fmla="*/ 45 w 65"/>
                <a:gd name="T21" fmla="*/ 42 h 141"/>
                <a:gd name="T22" fmla="*/ 52 w 65"/>
                <a:gd name="T23" fmla="*/ 23 h 141"/>
                <a:gd name="T24" fmla="*/ 65 w 65"/>
                <a:gd name="T25" fmla="*/ 12 h 141"/>
                <a:gd name="T26" fmla="*/ 53 w 65"/>
                <a:gd name="T27" fmla="*/ 21 h 141"/>
                <a:gd name="T28" fmla="*/ 62 w 65"/>
                <a:gd name="T29" fmla="*/ 0 h 141"/>
                <a:gd name="T30" fmla="*/ 53 w 65"/>
                <a:gd name="T31" fmla="*/ 21 h 141"/>
                <a:gd name="T32" fmla="*/ 52 w 65"/>
                <a:gd name="T33" fmla="*/ 6 h 141"/>
                <a:gd name="T34" fmla="*/ 52 w 65"/>
                <a:gd name="T35" fmla="*/ 23 h 141"/>
                <a:gd name="T36" fmla="*/ 44 w 65"/>
                <a:gd name="T37" fmla="*/ 41 h 141"/>
                <a:gd name="T38" fmla="*/ 42 w 65"/>
                <a:gd name="T39" fmla="*/ 16 h 141"/>
                <a:gd name="T40" fmla="*/ 42 w 65"/>
                <a:gd name="T41" fmla="*/ 44 h 141"/>
                <a:gd name="T42" fmla="*/ 33 w 65"/>
                <a:gd name="T43" fmla="*/ 66 h 141"/>
                <a:gd name="T44" fmla="*/ 30 w 65"/>
                <a:gd name="T45" fmla="*/ 34 h 141"/>
                <a:gd name="T46" fmla="*/ 31 w 65"/>
                <a:gd name="T47" fmla="*/ 69 h 141"/>
                <a:gd name="T48" fmla="*/ 21 w 65"/>
                <a:gd name="T49" fmla="*/ 93 h 141"/>
                <a:gd name="T50" fmla="*/ 16 w 65"/>
                <a:gd name="T51" fmla="*/ 57 h 141"/>
                <a:gd name="T52" fmla="*/ 19 w 65"/>
                <a:gd name="T53" fmla="*/ 96 h 141"/>
                <a:gd name="T54" fmla="*/ 9 w 65"/>
                <a:gd name="T55" fmla="*/ 118 h 141"/>
                <a:gd name="T56" fmla="*/ 2 w 65"/>
                <a:gd name="T57" fmla="*/ 80 h 141"/>
                <a:gd name="T58" fmla="*/ 8 w 65"/>
                <a:gd name="T59" fmla="*/ 121 h 141"/>
                <a:gd name="T60" fmla="*/ 2 w 65"/>
                <a:gd name="T61" fmla="*/ 133 h 141"/>
                <a:gd name="T62" fmla="*/ 1 w 65"/>
                <a:gd name="T63" fmla="*/ 140 h 141"/>
                <a:gd name="T64" fmla="*/ 6 w 65"/>
                <a:gd name="T65" fmla="*/ 135 h 141"/>
                <a:gd name="T66" fmla="*/ 11 w 65"/>
                <a:gd name="T67" fmla="*/ 122 h 141"/>
                <a:gd name="T68" fmla="*/ 45 w 65"/>
                <a:gd name="T69" fmla="*/ 9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5" h="141">
                  <a:moveTo>
                    <a:pt x="45" y="98"/>
                  </a:moveTo>
                  <a:cubicBezTo>
                    <a:pt x="45" y="98"/>
                    <a:pt x="22" y="113"/>
                    <a:pt x="12" y="120"/>
                  </a:cubicBezTo>
                  <a:cubicBezTo>
                    <a:pt x="15" y="113"/>
                    <a:pt x="18" y="105"/>
                    <a:pt x="22" y="96"/>
                  </a:cubicBezTo>
                  <a:cubicBezTo>
                    <a:pt x="29" y="91"/>
                    <a:pt x="52" y="73"/>
                    <a:pt x="52" y="73"/>
                  </a:cubicBezTo>
                  <a:cubicBezTo>
                    <a:pt x="52" y="73"/>
                    <a:pt x="32" y="87"/>
                    <a:pt x="23" y="94"/>
                  </a:cubicBezTo>
                  <a:cubicBezTo>
                    <a:pt x="26" y="86"/>
                    <a:pt x="30" y="78"/>
                    <a:pt x="33" y="70"/>
                  </a:cubicBezTo>
                  <a:cubicBezTo>
                    <a:pt x="39" y="65"/>
                    <a:pt x="59" y="47"/>
                    <a:pt x="59" y="47"/>
                  </a:cubicBezTo>
                  <a:cubicBezTo>
                    <a:pt x="59" y="47"/>
                    <a:pt x="42" y="61"/>
                    <a:pt x="34" y="67"/>
                  </a:cubicBezTo>
                  <a:cubicBezTo>
                    <a:pt x="37" y="59"/>
                    <a:pt x="41" y="52"/>
                    <a:pt x="44" y="45"/>
                  </a:cubicBezTo>
                  <a:cubicBezTo>
                    <a:pt x="47" y="41"/>
                    <a:pt x="64" y="25"/>
                    <a:pt x="64" y="25"/>
                  </a:cubicBezTo>
                  <a:cubicBezTo>
                    <a:pt x="64" y="25"/>
                    <a:pt x="51" y="37"/>
                    <a:pt x="45" y="42"/>
                  </a:cubicBezTo>
                  <a:cubicBezTo>
                    <a:pt x="48" y="35"/>
                    <a:pt x="50" y="29"/>
                    <a:pt x="52" y="23"/>
                  </a:cubicBezTo>
                  <a:cubicBezTo>
                    <a:pt x="58" y="18"/>
                    <a:pt x="65" y="12"/>
                    <a:pt x="65" y="12"/>
                  </a:cubicBezTo>
                  <a:cubicBezTo>
                    <a:pt x="65" y="12"/>
                    <a:pt x="59" y="17"/>
                    <a:pt x="53" y="21"/>
                  </a:cubicBezTo>
                  <a:cubicBezTo>
                    <a:pt x="59" y="8"/>
                    <a:pt x="62" y="0"/>
                    <a:pt x="62" y="0"/>
                  </a:cubicBezTo>
                  <a:cubicBezTo>
                    <a:pt x="62" y="0"/>
                    <a:pt x="58" y="8"/>
                    <a:pt x="53" y="21"/>
                  </a:cubicBezTo>
                  <a:cubicBezTo>
                    <a:pt x="52" y="14"/>
                    <a:pt x="52" y="6"/>
                    <a:pt x="52" y="6"/>
                  </a:cubicBezTo>
                  <a:cubicBezTo>
                    <a:pt x="52" y="6"/>
                    <a:pt x="52" y="15"/>
                    <a:pt x="52" y="23"/>
                  </a:cubicBezTo>
                  <a:cubicBezTo>
                    <a:pt x="49" y="29"/>
                    <a:pt x="47" y="35"/>
                    <a:pt x="44" y="41"/>
                  </a:cubicBezTo>
                  <a:cubicBezTo>
                    <a:pt x="43" y="34"/>
                    <a:pt x="42" y="16"/>
                    <a:pt x="42" y="16"/>
                  </a:cubicBezTo>
                  <a:cubicBezTo>
                    <a:pt x="42" y="16"/>
                    <a:pt x="42" y="40"/>
                    <a:pt x="42" y="44"/>
                  </a:cubicBezTo>
                  <a:cubicBezTo>
                    <a:pt x="39" y="51"/>
                    <a:pt x="36" y="59"/>
                    <a:pt x="33" y="66"/>
                  </a:cubicBezTo>
                  <a:cubicBezTo>
                    <a:pt x="32" y="57"/>
                    <a:pt x="30" y="34"/>
                    <a:pt x="30" y="34"/>
                  </a:cubicBezTo>
                  <a:cubicBezTo>
                    <a:pt x="30" y="34"/>
                    <a:pt x="31" y="62"/>
                    <a:pt x="31" y="69"/>
                  </a:cubicBezTo>
                  <a:cubicBezTo>
                    <a:pt x="28" y="77"/>
                    <a:pt x="24" y="85"/>
                    <a:pt x="21" y="93"/>
                  </a:cubicBezTo>
                  <a:cubicBezTo>
                    <a:pt x="19" y="82"/>
                    <a:pt x="16" y="57"/>
                    <a:pt x="16" y="57"/>
                  </a:cubicBezTo>
                  <a:cubicBezTo>
                    <a:pt x="16" y="57"/>
                    <a:pt x="19" y="87"/>
                    <a:pt x="19" y="96"/>
                  </a:cubicBezTo>
                  <a:cubicBezTo>
                    <a:pt x="16" y="104"/>
                    <a:pt x="12" y="112"/>
                    <a:pt x="9" y="118"/>
                  </a:cubicBezTo>
                  <a:cubicBezTo>
                    <a:pt x="7" y="107"/>
                    <a:pt x="2" y="80"/>
                    <a:pt x="2" y="80"/>
                  </a:cubicBezTo>
                  <a:cubicBezTo>
                    <a:pt x="2" y="80"/>
                    <a:pt x="7" y="112"/>
                    <a:pt x="8" y="121"/>
                  </a:cubicBezTo>
                  <a:cubicBezTo>
                    <a:pt x="4" y="130"/>
                    <a:pt x="3" y="132"/>
                    <a:pt x="2" y="133"/>
                  </a:cubicBezTo>
                  <a:cubicBezTo>
                    <a:pt x="0" y="139"/>
                    <a:pt x="0" y="140"/>
                    <a:pt x="1" y="140"/>
                  </a:cubicBezTo>
                  <a:cubicBezTo>
                    <a:pt x="2" y="141"/>
                    <a:pt x="4" y="140"/>
                    <a:pt x="6" y="135"/>
                  </a:cubicBezTo>
                  <a:cubicBezTo>
                    <a:pt x="6" y="134"/>
                    <a:pt x="7" y="131"/>
                    <a:pt x="11" y="122"/>
                  </a:cubicBezTo>
                  <a:cubicBezTo>
                    <a:pt x="19" y="117"/>
                    <a:pt x="45" y="98"/>
                    <a:pt x="45" y="98"/>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4" name="Freeform 122">
              <a:extLst>
                <a:ext uri="{FF2B5EF4-FFF2-40B4-BE49-F238E27FC236}">
                  <a16:creationId xmlns:a16="http://schemas.microsoft.com/office/drawing/2014/main" id="{26A4CF7E-6FD2-42EB-B91E-628BE11B4020}"/>
                </a:ext>
              </a:extLst>
            </p:cNvPr>
            <p:cNvSpPr>
              <a:spLocks/>
            </p:cNvSpPr>
            <p:nvPr/>
          </p:nvSpPr>
          <p:spPr bwMode="auto">
            <a:xfrm>
              <a:off x="753" y="285"/>
              <a:ext cx="316" cy="351"/>
            </a:xfrm>
            <a:custGeom>
              <a:avLst/>
              <a:gdLst>
                <a:gd name="T0" fmla="*/ 96 w 133"/>
                <a:gd name="T1" fmla="*/ 51 h 147"/>
                <a:gd name="T2" fmla="*/ 118 w 133"/>
                <a:gd name="T3" fmla="*/ 133 h 147"/>
                <a:gd name="T4" fmla="*/ 39 w 133"/>
                <a:gd name="T5" fmla="*/ 101 h 147"/>
                <a:gd name="T6" fmla="*/ 0 w 133"/>
                <a:gd name="T7" fmla="*/ 0 h 147"/>
                <a:gd name="T8" fmla="*/ 96 w 133"/>
                <a:gd name="T9" fmla="*/ 51 h 147"/>
              </a:gdLst>
              <a:ahLst/>
              <a:cxnLst>
                <a:cxn ang="0">
                  <a:pos x="T0" y="T1"/>
                </a:cxn>
                <a:cxn ang="0">
                  <a:pos x="T2" y="T3"/>
                </a:cxn>
                <a:cxn ang="0">
                  <a:pos x="T4" y="T5"/>
                </a:cxn>
                <a:cxn ang="0">
                  <a:pos x="T6" y="T7"/>
                </a:cxn>
                <a:cxn ang="0">
                  <a:pos x="T8" y="T9"/>
                </a:cxn>
              </a:cxnLst>
              <a:rect l="0" t="0" r="r" b="b"/>
              <a:pathLst>
                <a:path w="133" h="147">
                  <a:moveTo>
                    <a:pt x="96" y="51"/>
                  </a:moveTo>
                  <a:cubicBezTo>
                    <a:pt x="128" y="88"/>
                    <a:pt x="133" y="120"/>
                    <a:pt x="118" y="133"/>
                  </a:cubicBezTo>
                  <a:cubicBezTo>
                    <a:pt x="102" y="147"/>
                    <a:pt x="71" y="138"/>
                    <a:pt x="39" y="101"/>
                  </a:cubicBezTo>
                  <a:cubicBezTo>
                    <a:pt x="7" y="65"/>
                    <a:pt x="0" y="0"/>
                    <a:pt x="0" y="0"/>
                  </a:cubicBezTo>
                  <a:cubicBezTo>
                    <a:pt x="0" y="0"/>
                    <a:pt x="63" y="15"/>
                    <a:pt x="96" y="51"/>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5" name="Freeform 123">
              <a:extLst>
                <a:ext uri="{FF2B5EF4-FFF2-40B4-BE49-F238E27FC236}">
                  <a16:creationId xmlns:a16="http://schemas.microsoft.com/office/drawing/2014/main" id="{D149E59A-E331-4C69-893B-56EA38ABFDA1}"/>
                </a:ext>
              </a:extLst>
            </p:cNvPr>
            <p:cNvSpPr>
              <a:spLocks/>
            </p:cNvSpPr>
            <p:nvPr/>
          </p:nvSpPr>
          <p:spPr bwMode="auto">
            <a:xfrm>
              <a:off x="801" y="350"/>
              <a:ext cx="242" cy="274"/>
            </a:xfrm>
            <a:custGeom>
              <a:avLst/>
              <a:gdLst>
                <a:gd name="T0" fmla="*/ 82 w 102"/>
                <a:gd name="T1" fmla="*/ 57 h 115"/>
                <a:gd name="T2" fmla="*/ 87 w 102"/>
                <a:gd name="T3" fmla="*/ 96 h 115"/>
                <a:gd name="T4" fmla="*/ 71 w 102"/>
                <a:gd name="T5" fmla="*/ 77 h 115"/>
                <a:gd name="T6" fmla="*/ 62 w 102"/>
                <a:gd name="T7" fmla="*/ 39 h 115"/>
                <a:gd name="T8" fmla="*/ 68 w 102"/>
                <a:gd name="T9" fmla="*/ 75 h 115"/>
                <a:gd name="T10" fmla="*/ 51 w 102"/>
                <a:gd name="T11" fmla="*/ 56 h 115"/>
                <a:gd name="T12" fmla="*/ 41 w 102"/>
                <a:gd name="T13" fmla="*/ 22 h 115"/>
                <a:gd name="T14" fmla="*/ 49 w 102"/>
                <a:gd name="T15" fmla="*/ 53 h 115"/>
                <a:gd name="T16" fmla="*/ 33 w 102"/>
                <a:gd name="T17" fmla="*/ 36 h 115"/>
                <a:gd name="T18" fmla="*/ 24 w 102"/>
                <a:gd name="T19" fmla="*/ 9 h 115"/>
                <a:gd name="T20" fmla="*/ 31 w 102"/>
                <a:gd name="T21" fmla="*/ 33 h 115"/>
                <a:gd name="T22" fmla="*/ 17 w 102"/>
                <a:gd name="T23" fmla="*/ 18 h 115"/>
                <a:gd name="T24" fmla="*/ 12 w 102"/>
                <a:gd name="T25" fmla="*/ 2 h 115"/>
                <a:gd name="T26" fmla="*/ 16 w 102"/>
                <a:gd name="T27" fmla="*/ 17 h 115"/>
                <a:gd name="T28" fmla="*/ 0 w 102"/>
                <a:gd name="T29" fmla="*/ 0 h 115"/>
                <a:gd name="T30" fmla="*/ 16 w 102"/>
                <a:gd name="T31" fmla="*/ 17 h 115"/>
                <a:gd name="T32" fmla="*/ 1 w 102"/>
                <a:gd name="T33" fmla="*/ 12 h 115"/>
                <a:gd name="T34" fmla="*/ 17 w 102"/>
                <a:gd name="T35" fmla="*/ 19 h 115"/>
                <a:gd name="T36" fmla="*/ 30 w 102"/>
                <a:gd name="T37" fmla="*/ 34 h 115"/>
                <a:gd name="T38" fmla="*/ 7 w 102"/>
                <a:gd name="T39" fmla="*/ 24 h 115"/>
                <a:gd name="T40" fmla="*/ 32 w 102"/>
                <a:gd name="T41" fmla="*/ 37 h 115"/>
                <a:gd name="T42" fmla="*/ 48 w 102"/>
                <a:gd name="T43" fmla="*/ 55 h 115"/>
                <a:gd name="T44" fmla="*/ 18 w 102"/>
                <a:gd name="T45" fmla="*/ 43 h 115"/>
                <a:gd name="T46" fmla="*/ 50 w 102"/>
                <a:gd name="T47" fmla="*/ 57 h 115"/>
                <a:gd name="T48" fmla="*/ 67 w 102"/>
                <a:gd name="T49" fmla="*/ 77 h 115"/>
                <a:gd name="T50" fmla="*/ 32 w 102"/>
                <a:gd name="T51" fmla="*/ 66 h 115"/>
                <a:gd name="T52" fmla="*/ 69 w 102"/>
                <a:gd name="T53" fmla="*/ 79 h 115"/>
                <a:gd name="T54" fmla="*/ 85 w 102"/>
                <a:gd name="T55" fmla="*/ 98 h 115"/>
                <a:gd name="T56" fmla="*/ 47 w 102"/>
                <a:gd name="T57" fmla="*/ 88 h 115"/>
                <a:gd name="T58" fmla="*/ 87 w 102"/>
                <a:gd name="T59" fmla="*/ 100 h 115"/>
                <a:gd name="T60" fmla="*/ 96 w 102"/>
                <a:gd name="T61" fmla="*/ 110 h 115"/>
                <a:gd name="T62" fmla="*/ 102 w 102"/>
                <a:gd name="T63" fmla="*/ 114 h 115"/>
                <a:gd name="T64" fmla="*/ 98 w 102"/>
                <a:gd name="T65" fmla="*/ 108 h 115"/>
                <a:gd name="T66" fmla="*/ 90 w 102"/>
                <a:gd name="T67" fmla="*/ 98 h 115"/>
                <a:gd name="T68" fmla="*/ 82 w 102"/>
                <a:gd name="T69" fmla="*/ 57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2" h="115">
                  <a:moveTo>
                    <a:pt x="82" y="57"/>
                  </a:moveTo>
                  <a:cubicBezTo>
                    <a:pt x="82" y="57"/>
                    <a:pt x="85" y="84"/>
                    <a:pt x="87" y="96"/>
                  </a:cubicBezTo>
                  <a:cubicBezTo>
                    <a:pt x="83" y="90"/>
                    <a:pt x="77" y="84"/>
                    <a:pt x="71" y="77"/>
                  </a:cubicBezTo>
                  <a:cubicBezTo>
                    <a:pt x="69" y="68"/>
                    <a:pt x="62" y="39"/>
                    <a:pt x="62" y="39"/>
                  </a:cubicBezTo>
                  <a:cubicBezTo>
                    <a:pt x="62" y="39"/>
                    <a:pt x="66" y="64"/>
                    <a:pt x="68" y="75"/>
                  </a:cubicBezTo>
                  <a:cubicBezTo>
                    <a:pt x="63" y="69"/>
                    <a:pt x="57" y="62"/>
                    <a:pt x="51" y="56"/>
                  </a:cubicBezTo>
                  <a:cubicBezTo>
                    <a:pt x="49" y="48"/>
                    <a:pt x="41" y="22"/>
                    <a:pt x="41" y="22"/>
                  </a:cubicBezTo>
                  <a:cubicBezTo>
                    <a:pt x="41" y="22"/>
                    <a:pt x="47" y="44"/>
                    <a:pt x="49" y="53"/>
                  </a:cubicBezTo>
                  <a:cubicBezTo>
                    <a:pt x="43" y="47"/>
                    <a:pt x="38" y="41"/>
                    <a:pt x="33" y="36"/>
                  </a:cubicBezTo>
                  <a:cubicBezTo>
                    <a:pt x="31" y="30"/>
                    <a:pt x="24" y="9"/>
                    <a:pt x="24" y="9"/>
                  </a:cubicBezTo>
                  <a:cubicBezTo>
                    <a:pt x="24" y="9"/>
                    <a:pt x="29" y="25"/>
                    <a:pt x="31" y="33"/>
                  </a:cubicBezTo>
                  <a:cubicBezTo>
                    <a:pt x="26" y="28"/>
                    <a:pt x="21" y="23"/>
                    <a:pt x="17" y="18"/>
                  </a:cubicBezTo>
                  <a:cubicBezTo>
                    <a:pt x="15" y="11"/>
                    <a:pt x="12" y="2"/>
                    <a:pt x="12" y="2"/>
                  </a:cubicBezTo>
                  <a:cubicBezTo>
                    <a:pt x="12" y="2"/>
                    <a:pt x="14" y="10"/>
                    <a:pt x="16" y="17"/>
                  </a:cubicBezTo>
                  <a:cubicBezTo>
                    <a:pt x="7" y="7"/>
                    <a:pt x="0" y="0"/>
                    <a:pt x="0" y="0"/>
                  </a:cubicBezTo>
                  <a:cubicBezTo>
                    <a:pt x="0" y="0"/>
                    <a:pt x="6" y="7"/>
                    <a:pt x="16" y="17"/>
                  </a:cubicBezTo>
                  <a:cubicBezTo>
                    <a:pt x="9" y="15"/>
                    <a:pt x="1" y="12"/>
                    <a:pt x="1" y="12"/>
                  </a:cubicBezTo>
                  <a:cubicBezTo>
                    <a:pt x="1" y="12"/>
                    <a:pt x="10" y="16"/>
                    <a:pt x="17" y="19"/>
                  </a:cubicBezTo>
                  <a:cubicBezTo>
                    <a:pt x="21" y="24"/>
                    <a:pt x="25" y="29"/>
                    <a:pt x="30" y="34"/>
                  </a:cubicBezTo>
                  <a:cubicBezTo>
                    <a:pt x="23" y="31"/>
                    <a:pt x="7" y="24"/>
                    <a:pt x="7" y="24"/>
                  </a:cubicBezTo>
                  <a:cubicBezTo>
                    <a:pt x="7" y="24"/>
                    <a:pt x="28" y="35"/>
                    <a:pt x="32" y="37"/>
                  </a:cubicBezTo>
                  <a:cubicBezTo>
                    <a:pt x="37" y="42"/>
                    <a:pt x="42" y="48"/>
                    <a:pt x="48" y="55"/>
                  </a:cubicBezTo>
                  <a:cubicBezTo>
                    <a:pt x="39" y="51"/>
                    <a:pt x="18" y="43"/>
                    <a:pt x="18" y="43"/>
                  </a:cubicBezTo>
                  <a:cubicBezTo>
                    <a:pt x="18" y="43"/>
                    <a:pt x="43" y="54"/>
                    <a:pt x="50" y="57"/>
                  </a:cubicBezTo>
                  <a:cubicBezTo>
                    <a:pt x="55" y="64"/>
                    <a:pt x="61" y="70"/>
                    <a:pt x="67" y="77"/>
                  </a:cubicBezTo>
                  <a:cubicBezTo>
                    <a:pt x="57" y="73"/>
                    <a:pt x="32" y="66"/>
                    <a:pt x="32" y="66"/>
                  </a:cubicBezTo>
                  <a:cubicBezTo>
                    <a:pt x="32" y="66"/>
                    <a:pt x="61" y="76"/>
                    <a:pt x="69" y="79"/>
                  </a:cubicBezTo>
                  <a:cubicBezTo>
                    <a:pt x="75" y="86"/>
                    <a:pt x="80" y="93"/>
                    <a:pt x="85" y="98"/>
                  </a:cubicBezTo>
                  <a:cubicBezTo>
                    <a:pt x="74" y="95"/>
                    <a:pt x="47" y="88"/>
                    <a:pt x="47" y="88"/>
                  </a:cubicBezTo>
                  <a:cubicBezTo>
                    <a:pt x="47" y="88"/>
                    <a:pt x="78" y="97"/>
                    <a:pt x="87" y="100"/>
                  </a:cubicBezTo>
                  <a:cubicBezTo>
                    <a:pt x="93" y="107"/>
                    <a:pt x="95" y="109"/>
                    <a:pt x="96" y="110"/>
                  </a:cubicBezTo>
                  <a:cubicBezTo>
                    <a:pt x="99" y="115"/>
                    <a:pt x="101" y="115"/>
                    <a:pt x="102" y="114"/>
                  </a:cubicBezTo>
                  <a:cubicBezTo>
                    <a:pt x="102" y="114"/>
                    <a:pt x="102" y="112"/>
                    <a:pt x="98" y="108"/>
                  </a:cubicBezTo>
                  <a:cubicBezTo>
                    <a:pt x="98" y="107"/>
                    <a:pt x="96" y="105"/>
                    <a:pt x="90" y="98"/>
                  </a:cubicBezTo>
                  <a:cubicBezTo>
                    <a:pt x="88" y="88"/>
                    <a:pt x="82" y="57"/>
                    <a:pt x="82" y="57"/>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6" name="Freeform 124">
              <a:extLst>
                <a:ext uri="{FF2B5EF4-FFF2-40B4-BE49-F238E27FC236}">
                  <a16:creationId xmlns:a16="http://schemas.microsoft.com/office/drawing/2014/main" id="{088AB115-27D9-42CA-BF44-8A9A6F0423BB}"/>
                </a:ext>
              </a:extLst>
            </p:cNvPr>
            <p:cNvSpPr>
              <a:spLocks/>
            </p:cNvSpPr>
            <p:nvPr/>
          </p:nvSpPr>
          <p:spPr bwMode="auto">
            <a:xfrm>
              <a:off x="598" y="536"/>
              <a:ext cx="424" cy="222"/>
            </a:xfrm>
            <a:custGeom>
              <a:avLst/>
              <a:gdLst>
                <a:gd name="T0" fmla="*/ 92 w 178"/>
                <a:gd name="T1" fmla="*/ 9 h 93"/>
                <a:gd name="T2" fmla="*/ 174 w 178"/>
                <a:gd name="T3" fmla="*/ 31 h 93"/>
                <a:gd name="T4" fmla="*/ 107 w 178"/>
                <a:gd name="T5" fmla="*/ 83 h 93"/>
                <a:gd name="T6" fmla="*/ 0 w 178"/>
                <a:gd name="T7" fmla="*/ 67 h 93"/>
                <a:gd name="T8" fmla="*/ 92 w 178"/>
                <a:gd name="T9" fmla="*/ 9 h 93"/>
              </a:gdLst>
              <a:ahLst/>
              <a:cxnLst>
                <a:cxn ang="0">
                  <a:pos x="T0" y="T1"/>
                </a:cxn>
                <a:cxn ang="0">
                  <a:pos x="T2" y="T3"/>
                </a:cxn>
                <a:cxn ang="0">
                  <a:pos x="T4" y="T5"/>
                </a:cxn>
                <a:cxn ang="0">
                  <a:pos x="T6" y="T7"/>
                </a:cxn>
                <a:cxn ang="0">
                  <a:pos x="T8" y="T9"/>
                </a:cxn>
              </a:cxnLst>
              <a:rect l="0" t="0" r="r" b="b"/>
              <a:pathLst>
                <a:path w="178" h="93">
                  <a:moveTo>
                    <a:pt x="92" y="9"/>
                  </a:moveTo>
                  <a:cubicBezTo>
                    <a:pt x="140" y="0"/>
                    <a:pt x="170" y="11"/>
                    <a:pt x="174" y="31"/>
                  </a:cubicBezTo>
                  <a:cubicBezTo>
                    <a:pt x="178" y="52"/>
                    <a:pt x="155" y="74"/>
                    <a:pt x="107" y="83"/>
                  </a:cubicBezTo>
                  <a:cubicBezTo>
                    <a:pt x="59" y="93"/>
                    <a:pt x="0" y="67"/>
                    <a:pt x="0" y="67"/>
                  </a:cubicBezTo>
                  <a:cubicBezTo>
                    <a:pt x="0" y="67"/>
                    <a:pt x="44" y="19"/>
                    <a:pt x="92" y="9"/>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7" name="Freeform 125">
              <a:extLst>
                <a:ext uri="{FF2B5EF4-FFF2-40B4-BE49-F238E27FC236}">
                  <a16:creationId xmlns:a16="http://schemas.microsoft.com/office/drawing/2014/main" id="{825D094B-F3DE-4C8D-8871-36720B7B70D4}"/>
                </a:ext>
              </a:extLst>
            </p:cNvPr>
            <p:cNvSpPr>
              <a:spLocks/>
            </p:cNvSpPr>
            <p:nvPr/>
          </p:nvSpPr>
          <p:spPr bwMode="auto">
            <a:xfrm>
              <a:off x="672" y="586"/>
              <a:ext cx="357" cy="119"/>
            </a:xfrm>
            <a:custGeom>
              <a:avLst/>
              <a:gdLst>
                <a:gd name="T0" fmla="*/ 91 w 150"/>
                <a:gd name="T1" fmla="*/ 0 h 50"/>
                <a:gd name="T2" fmla="*/ 127 w 150"/>
                <a:gd name="T3" fmla="*/ 15 h 50"/>
                <a:gd name="T4" fmla="*/ 102 w 150"/>
                <a:gd name="T5" fmla="*/ 20 h 50"/>
                <a:gd name="T6" fmla="*/ 65 w 150"/>
                <a:gd name="T7" fmla="*/ 9 h 50"/>
                <a:gd name="T8" fmla="*/ 99 w 150"/>
                <a:gd name="T9" fmla="*/ 21 h 50"/>
                <a:gd name="T10" fmla="*/ 74 w 150"/>
                <a:gd name="T11" fmla="*/ 26 h 50"/>
                <a:gd name="T12" fmla="*/ 40 w 150"/>
                <a:gd name="T13" fmla="*/ 18 h 50"/>
                <a:gd name="T14" fmla="*/ 71 w 150"/>
                <a:gd name="T15" fmla="*/ 27 h 50"/>
                <a:gd name="T16" fmla="*/ 47 w 150"/>
                <a:gd name="T17" fmla="*/ 32 h 50"/>
                <a:gd name="T18" fmla="*/ 20 w 150"/>
                <a:gd name="T19" fmla="*/ 27 h 50"/>
                <a:gd name="T20" fmla="*/ 44 w 150"/>
                <a:gd name="T21" fmla="*/ 33 h 50"/>
                <a:gd name="T22" fmla="*/ 25 w 150"/>
                <a:gd name="T23" fmla="*/ 37 h 50"/>
                <a:gd name="T24" fmla="*/ 8 w 150"/>
                <a:gd name="T25" fmla="*/ 34 h 50"/>
                <a:gd name="T26" fmla="*/ 23 w 150"/>
                <a:gd name="T27" fmla="*/ 38 h 50"/>
                <a:gd name="T28" fmla="*/ 0 w 150"/>
                <a:gd name="T29" fmla="*/ 43 h 50"/>
                <a:gd name="T30" fmla="*/ 23 w 150"/>
                <a:gd name="T31" fmla="*/ 38 h 50"/>
                <a:gd name="T32" fmla="*/ 11 w 150"/>
                <a:gd name="T33" fmla="*/ 48 h 50"/>
                <a:gd name="T34" fmla="*/ 25 w 150"/>
                <a:gd name="T35" fmla="*/ 38 h 50"/>
                <a:gd name="T36" fmla="*/ 45 w 150"/>
                <a:gd name="T37" fmla="*/ 34 h 50"/>
                <a:gd name="T38" fmla="*/ 25 w 150"/>
                <a:gd name="T39" fmla="*/ 50 h 50"/>
                <a:gd name="T40" fmla="*/ 48 w 150"/>
                <a:gd name="T41" fmla="*/ 33 h 50"/>
                <a:gd name="T42" fmla="*/ 71 w 150"/>
                <a:gd name="T43" fmla="*/ 29 h 50"/>
                <a:gd name="T44" fmla="*/ 47 w 150"/>
                <a:gd name="T45" fmla="*/ 49 h 50"/>
                <a:gd name="T46" fmla="*/ 74 w 150"/>
                <a:gd name="T47" fmla="*/ 28 h 50"/>
                <a:gd name="T48" fmla="*/ 100 w 150"/>
                <a:gd name="T49" fmla="*/ 23 h 50"/>
                <a:gd name="T50" fmla="*/ 73 w 150"/>
                <a:gd name="T51" fmla="*/ 48 h 50"/>
                <a:gd name="T52" fmla="*/ 103 w 150"/>
                <a:gd name="T53" fmla="*/ 23 h 50"/>
                <a:gd name="T54" fmla="*/ 127 w 150"/>
                <a:gd name="T55" fmla="*/ 18 h 50"/>
                <a:gd name="T56" fmla="*/ 100 w 150"/>
                <a:gd name="T57" fmla="*/ 46 h 50"/>
                <a:gd name="T58" fmla="*/ 131 w 150"/>
                <a:gd name="T59" fmla="*/ 17 h 50"/>
                <a:gd name="T60" fmla="*/ 143 w 150"/>
                <a:gd name="T61" fmla="*/ 15 h 50"/>
                <a:gd name="T62" fmla="*/ 150 w 150"/>
                <a:gd name="T63" fmla="*/ 12 h 50"/>
                <a:gd name="T64" fmla="*/ 143 w 150"/>
                <a:gd name="T65" fmla="*/ 11 h 50"/>
                <a:gd name="T66" fmla="*/ 130 w 150"/>
                <a:gd name="T67" fmla="*/ 14 h 50"/>
                <a:gd name="T68" fmla="*/ 91 w 150"/>
                <a:gd name="T69"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0" h="50">
                  <a:moveTo>
                    <a:pt x="91" y="0"/>
                  </a:moveTo>
                  <a:cubicBezTo>
                    <a:pt x="91" y="0"/>
                    <a:pt x="116" y="11"/>
                    <a:pt x="127" y="15"/>
                  </a:cubicBezTo>
                  <a:cubicBezTo>
                    <a:pt x="120" y="16"/>
                    <a:pt x="111" y="18"/>
                    <a:pt x="102" y="20"/>
                  </a:cubicBezTo>
                  <a:cubicBezTo>
                    <a:pt x="94" y="18"/>
                    <a:pt x="65" y="9"/>
                    <a:pt x="65" y="9"/>
                  </a:cubicBezTo>
                  <a:cubicBezTo>
                    <a:pt x="65" y="9"/>
                    <a:pt x="89" y="18"/>
                    <a:pt x="99" y="21"/>
                  </a:cubicBezTo>
                  <a:cubicBezTo>
                    <a:pt x="91" y="23"/>
                    <a:pt x="82" y="25"/>
                    <a:pt x="74" y="26"/>
                  </a:cubicBezTo>
                  <a:cubicBezTo>
                    <a:pt x="67" y="25"/>
                    <a:pt x="40" y="18"/>
                    <a:pt x="40" y="18"/>
                  </a:cubicBezTo>
                  <a:cubicBezTo>
                    <a:pt x="40" y="18"/>
                    <a:pt x="61" y="25"/>
                    <a:pt x="71" y="27"/>
                  </a:cubicBezTo>
                  <a:cubicBezTo>
                    <a:pt x="63" y="29"/>
                    <a:pt x="55" y="31"/>
                    <a:pt x="47" y="32"/>
                  </a:cubicBezTo>
                  <a:cubicBezTo>
                    <a:pt x="42" y="31"/>
                    <a:pt x="20" y="27"/>
                    <a:pt x="20" y="27"/>
                  </a:cubicBezTo>
                  <a:cubicBezTo>
                    <a:pt x="20" y="27"/>
                    <a:pt x="37" y="31"/>
                    <a:pt x="44" y="33"/>
                  </a:cubicBezTo>
                  <a:cubicBezTo>
                    <a:pt x="37" y="35"/>
                    <a:pt x="31" y="36"/>
                    <a:pt x="25" y="37"/>
                  </a:cubicBezTo>
                  <a:cubicBezTo>
                    <a:pt x="17" y="36"/>
                    <a:pt x="8" y="34"/>
                    <a:pt x="8" y="34"/>
                  </a:cubicBezTo>
                  <a:cubicBezTo>
                    <a:pt x="8" y="34"/>
                    <a:pt x="16" y="36"/>
                    <a:pt x="23" y="38"/>
                  </a:cubicBezTo>
                  <a:cubicBezTo>
                    <a:pt x="9" y="41"/>
                    <a:pt x="0" y="43"/>
                    <a:pt x="0" y="43"/>
                  </a:cubicBezTo>
                  <a:cubicBezTo>
                    <a:pt x="0" y="43"/>
                    <a:pt x="9" y="41"/>
                    <a:pt x="23" y="38"/>
                  </a:cubicBezTo>
                  <a:cubicBezTo>
                    <a:pt x="17" y="43"/>
                    <a:pt x="11" y="48"/>
                    <a:pt x="11" y="48"/>
                  </a:cubicBezTo>
                  <a:cubicBezTo>
                    <a:pt x="11" y="48"/>
                    <a:pt x="18" y="42"/>
                    <a:pt x="25" y="38"/>
                  </a:cubicBezTo>
                  <a:cubicBezTo>
                    <a:pt x="31" y="37"/>
                    <a:pt x="38" y="35"/>
                    <a:pt x="45" y="34"/>
                  </a:cubicBezTo>
                  <a:cubicBezTo>
                    <a:pt x="38" y="39"/>
                    <a:pt x="25" y="50"/>
                    <a:pt x="25" y="50"/>
                  </a:cubicBezTo>
                  <a:cubicBezTo>
                    <a:pt x="25" y="50"/>
                    <a:pt x="44" y="36"/>
                    <a:pt x="48" y="33"/>
                  </a:cubicBezTo>
                  <a:cubicBezTo>
                    <a:pt x="55" y="32"/>
                    <a:pt x="63" y="30"/>
                    <a:pt x="71" y="29"/>
                  </a:cubicBezTo>
                  <a:cubicBezTo>
                    <a:pt x="64" y="35"/>
                    <a:pt x="47" y="49"/>
                    <a:pt x="47" y="49"/>
                  </a:cubicBezTo>
                  <a:cubicBezTo>
                    <a:pt x="47" y="49"/>
                    <a:pt x="69" y="33"/>
                    <a:pt x="74" y="28"/>
                  </a:cubicBezTo>
                  <a:cubicBezTo>
                    <a:pt x="83" y="27"/>
                    <a:pt x="92" y="25"/>
                    <a:pt x="100" y="23"/>
                  </a:cubicBezTo>
                  <a:cubicBezTo>
                    <a:pt x="92" y="30"/>
                    <a:pt x="73" y="48"/>
                    <a:pt x="73" y="48"/>
                  </a:cubicBezTo>
                  <a:cubicBezTo>
                    <a:pt x="73" y="48"/>
                    <a:pt x="96" y="28"/>
                    <a:pt x="103" y="23"/>
                  </a:cubicBezTo>
                  <a:cubicBezTo>
                    <a:pt x="112" y="21"/>
                    <a:pt x="121" y="19"/>
                    <a:pt x="127" y="18"/>
                  </a:cubicBezTo>
                  <a:cubicBezTo>
                    <a:pt x="119" y="26"/>
                    <a:pt x="100" y="46"/>
                    <a:pt x="100" y="46"/>
                  </a:cubicBezTo>
                  <a:cubicBezTo>
                    <a:pt x="100" y="46"/>
                    <a:pt x="123" y="24"/>
                    <a:pt x="131" y="17"/>
                  </a:cubicBezTo>
                  <a:cubicBezTo>
                    <a:pt x="140" y="16"/>
                    <a:pt x="142" y="15"/>
                    <a:pt x="143" y="15"/>
                  </a:cubicBezTo>
                  <a:cubicBezTo>
                    <a:pt x="149" y="14"/>
                    <a:pt x="150" y="13"/>
                    <a:pt x="150" y="12"/>
                  </a:cubicBezTo>
                  <a:cubicBezTo>
                    <a:pt x="150" y="11"/>
                    <a:pt x="148" y="10"/>
                    <a:pt x="143" y="11"/>
                  </a:cubicBezTo>
                  <a:cubicBezTo>
                    <a:pt x="141" y="11"/>
                    <a:pt x="139" y="12"/>
                    <a:pt x="130" y="14"/>
                  </a:cubicBezTo>
                  <a:cubicBezTo>
                    <a:pt x="120" y="11"/>
                    <a:pt x="91" y="0"/>
                    <a:pt x="91" y="0"/>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8" name="Freeform 126">
              <a:extLst>
                <a:ext uri="{FF2B5EF4-FFF2-40B4-BE49-F238E27FC236}">
                  <a16:creationId xmlns:a16="http://schemas.microsoft.com/office/drawing/2014/main" id="{F968D075-BF0D-42E0-9761-A0ABD047D691}"/>
                </a:ext>
              </a:extLst>
            </p:cNvPr>
            <p:cNvSpPr>
              <a:spLocks/>
            </p:cNvSpPr>
            <p:nvPr/>
          </p:nvSpPr>
          <p:spPr bwMode="auto">
            <a:xfrm>
              <a:off x="862" y="600"/>
              <a:ext cx="248" cy="418"/>
            </a:xfrm>
            <a:custGeom>
              <a:avLst/>
              <a:gdLst>
                <a:gd name="T0" fmla="*/ 16 w 104"/>
                <a:gd name="T1" fmla="*/ 66 h 175"/>
                <a:gd name="T2" fmla="*/ 77 w 104"/>
                <a:gd name="T3" fmla="*/ 7 h 175"/>
                <a:gd name="T4" fmla="*/ 88 w 104"/>
                <a:gd name="T5" fmla="*/ 92 h 175"/>
                <a:gd name="T6" fmla="*/ 18 w 104"/>
                <a:gd name="T7" fmla="*/ 175 h 175"/>
                <a:gd name="T8" fmla="*/ 16 w 104"/>
                <a:gd name="T9" fmla="*/ 66 h 175"/>
              </a:gdLst>
              <a:ahLst/>
              <a:cxnLst>
                <a:cxn ang="0">
                  <a:pos x="T0" y="T1"/>
                </a:cxn>
                <a:cxn ang="0">
                  <a:pos x="T2" y="T3"/>
                </a:cxn>
                <a:cxn ang="0">
                  <a:pos x="T4" y="T5"/>
                </a:cxn>
                <a:cxn ang="0">
                  <a:pos x="T6" y="T7"/>
                </a:cxn>
                <a:cxn ang="0">
                  <a:pos x="T8" y="T9"/>
                </a:cxn>
              </a:cxnLst>
              <a:rect l="0" t="0" r="r" b="b"/>
              <a:pathLst>
                <a:path w="104" h="175">
                  <a:moveTo>
                    <a:pt x="16" y="66"/>
                  </a:moveTo>
                  <a:cubicBezTo>
                    <a:pt x="33" y="20"/>
                    <a:pt x="58" y="0"/>
                    <a:pt x="77" y="7"/>
                  </a:cubicBezTo>
                  <a:cubicBezTo>
                    <a:pt x="97" y="14"/>
                    <a:pt x="104" y="45"/>
                    <a:pt x="88" y="92"/>
                  </a:cubicBezTo>
                  <a:cubicBezTo>
                    <a:pt x="71" y="138"/>
                    <a:pt x="18" y="175"/>
                    <a:pt x="18" y="175"/>
                  </a:cubicBezTo>
                  <a:cubicBezTo>
                    <a:pt x="18" y="175"/>
                    <a:pt x="0" y="113"/>
                    <a:pt x="16" y="66"/>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9" name="Freeform 127">
              <a:extLst>
                <a:ext uri="{FF2B5EF4-FFF2-40B4-BE49-F238E27FC236}">
                  <a16:creationId xmlns:a16="http://schemas.microsoft.com/office/drawing/2014/main" id="{396291D5-190E-4E1A-87A5-77CF8CF63172}"/>
                </a:ext>
              </a:extLst>
            </p:cNvPr>
            <p:cNvSpPr>
              <a:spLocks/>
            </p:cNvSpPr>
            <p:nvPr/>
          </p:nvSpPr>
          <p:spPr bwMode="auto">
            <a:xfrm>
              <a:off x="919" y="610"/>
              <a:ext cx="138" cy="344"/>
            </a:xfrm>
            <a:custGeom>
              <a:avLst/>
              <a:gdLst>
                <a:gd name="T0" fmla="*/ 14 w 58"/>
                <a:gd name="T1" fmla="*/ 45 h 144"/>
                <a:gd name="T2" fmla="*/ 45 w 58"/>
                <a:gd name="T3" fmla="*/ 21 h 144"/>
                <a:gd name="T4" fmla="*/ 37 w 58"/>
                <a:gd name="T5" fmla="*/ 45 h 144"/>
                <a:gd name="T6" fmla="*/ 9 w 58"/>
                <a:gd name="T7" fmla="*/ 71 h 144"/>
                <a:gd name="T8" fmla="*/ 36 w 58"/>
                <a:gd name="T9" fmla="*/ 48 h 144"/>
                <a:gd name="T10" fmla="*/ 28 w 58"/>
                <a:gd name="T11" fmla="*/ 73 h 144"/>
                <a:gd name="T12" fmla="*/ 4 w 58"/>
                <a:gd name="T13" fmla="*/ 97 h 144"/>
                <a:gd name="T14" fmla="*/ 27 w 58"/>
                <a:gd name="T15" fmla="*/ 76 h 144"/>
                <a:gd name="T16" fmla="*/ 19 w 58"/>
                <a:gd name="T17" fmla="*/ 98 h 144"/>
                <a:gd name="T18" fmla="*/ 0 w 58"/>
                <a:gd name="T19" fmla="*/ 119 h 144"/>
                <a:gd name="T20" fmla="*/ 18 w 58"/>
                <a:gd name="T21" fmla="*/ 101 h 144"/>
                <a:gd name="T22" fmla="*/ 12 w 58"/>
                <a:gd name="T23" fmla="*/ 120 h 144"/>
                <a:gd name="T24" fmla="*/ 0 w 58"/>
                <a:gd name="T25" fmla="*/ 133 h 144"/>
                <a:gd name="T26" fmla="*/ 11 w 58"/>
                <a:gd name="T27" fmla="*/ 122 h 144"/>
                <a:gd name="T28" fmla="*/ 4 w 58"/>
                <a:gd name="T29" fmla="*/ 144 h 144"/>
                <a:gd name="T30" fmla="*/ 12 w 58"/>
                <a:gd name="T31" fmla="*/ 122 h 144"/>
                <a:gd name="T32" fmla="*/ 14 w 58"/>
                <a:gd name="T33" fmla="*/ 138 h 144"/>
                <a:gd name="T34" fmla="*/ 13 w 58"/>
                <a:gd name="T35" fmla="*/ 120 h 144"/>
                <a:gd name="T36" fmla="*/ 20 w 58"/>
                <a:gd name="T37" fmla="*/ 101 h 144"/>
                <a:gd name="T38" fmla="*/ 23 w 58"/>
                <a:gd name="T39" fmla="*/ 127 h 144"/>
                <a:gd name="T40" fmla="*/ 21 w 58"/>
                <a:gd name="T41" fmla="*/ 98 h 144"/>
                <a:gd name="T42" fmla="*/ 29 w 58"/>
                <a:gd name="T43" fmla="*/ 76 h 144"/>
                <a:gd name="T44" fmla="*/ 33 w 58"/>
                <a:gd name="T45" fmla="*/ 108 h 144"/>
                <a:gd name="T46" fmla="*/ 30 w 58"/>
                <a:gd name="T47" fmla="*/ 73 h 144"/>
                <a:gd name="T48" fmla="*/ 39 w 58"/>
                <a:gd name="T49" fmla="*/ 49 h 144"/>
                <a:gd name="T50" fmla="*/ 46 w 58"/>
                <a:gd name="T51" fmla="*/ 84 h 144"/>
                <a:gd name="T52" fmla="*/ 40 w 58"/>
                <a:gd name="T53" fmla="*/ 46 h 144"/>
                <a:gd name="T54" fmla="*/ 49 w 58"/>
                <a:gd name="T55" fmla="*/ 22 h 144"/>
                <a:gd name="T56" fmla="*/ 58 w 58"/>
                <a:gd name="T57" fmla="*/ 60 h 144"/>
                <a:gd name="T58" fmla="*/ 50 w 58"/>
                <a:gd name="T59" fmla="*/ 19 h 144"/>
                <a:gd name="T60" fmla="*/ 54 w 58"/>
                <a:gd name="T61" fmla="*/ 7 h 144"/>
                <a:gd name="T62" fmla="*/ 55 w 58"/>
                <a:gd name="T63" fmla="*/ 0 h 144"/>
                <a:gd name="T64" fmla="*/ 51 w 58"/>
                <a:gd name="T65" fmla="*/ 6 h 144"/>
                <a:gd name="T66" fmla="*/ 46 w 58"/>
                <a:gd name="T67" fmla="*/ 18 h 144"/>
                <a:gd name="T68" fmla="*/ 14 w 58"/>
                <a:gd name="T69" fmla="*/ 45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8" h="144">
                  <a:moveTo>
                    <a:pt x="14" y="45"/>
                  </a:moveTo>
                  <a:cubicBezTo>
                    <a:pt x="14" y="45"/>
                    <a:pt x="36" y="29"/>
                    <a:pt x="45" y="21"/>
                  </a:cubicBezTo>
                  <a:cubicBezTo>
                    <a:pt x="43" y="28"/>
                    <a:pt x="40" y="36"/>
                    <a:pt x="37" y="45"/>
                  </a:cubicBezTo>
                  <a:cubicBezTo>
                    <a:pt x="31" y="51"/>
                    <a:pt x="9" y="71"/>
                    <a:pt x="9" y="71"/>
                  </a:cubicBezTo>
                  <a:cubicBezTo>
                    <a:pt x="9" y="71"/>
                    <a:pt x="28" y="55"/>
                    <a:pt x="36" y="48"/>
                  </a:cubicBezTo>
                  <a:cubicBezTo>
                    <a:pt x="34" y="56"/>
                    <a:pt x="31" y="64"/>
                    <a:pt x="28" y="73"/>
                  </a:cubicBezTo>
                  <a:cubicBezTo>
                    <a:pt x="23" y="78"/>
                    <a:pt x="4" y="97"/>
                    <a:pt x="4" y="97"/>
                  </a:cubicBezTo>
                  <a:cubicBezTo>
                    <a:pt x="4" y="97"/>
                    <a:pt x="20" y="82"/>
                    <a:pt x="27" y="76"/>
                  </a:cubicBezTo>
                  <a:cubicBezTo>
                    <a:pt x="24" y="83"/>
                    <a:pt x="22" y="91"/>
                    <a:pt x="19" y="98"/>
                  </a:cubicBezTo>
                  <a:cubicBezTo>
                    <a:pt x="16" y="102"/>
                    <a:pt x="0" y="119"/>
                    <a:pt x="0" y="119"/>
                  </a:cubicBezTo>
                  <a:cubicBezTo>
                    <a:pt x="0" y="119"/>
                    <a:pt x="13" y="107"/>
                    <a:pt x="18" y="101"/>
                  </a:cubicBezTo>
                  <a:cubicBezTo>
                    <a:pt x="16" y="108"/>
                    <a:pt x="14" y="115"/>
                    <a:pt x="12" y="120"/>
                  </a:cubicBezTo>
                  <a:cubicBezTo>
                    <a:pt x="7" y="126"/>
                    <a:pt x="0" y="133"/>
                    <a:pt x="0" y="133"/>
                  </a:cubicBezTo>
                  <a:cubicBezTo>
                    <a:pt x="0" y="133"/>
                    <a:pt x="6" y="127"/>
                    <a:pt x="11" y="122"/>
                  </a:cubicBezTo>
                  <a:cubicBezTo>
                    <a:pt x="7" y="135"/>
                    <a:pt x="4" y="144"/>
                    <a:pt x="4" y="144"/>
                  </a:cubicBezTo>
                  <a:cubicBezTo>
                    <a:pt x="4" y="144"/>
                    <a:pt x="7" y="135"/>
                    <a:pt x="12" y="122"/>
                  </a:cubicBezTo>
                  <a:cubicBezTo>
                    <a:pt x="13" y="130"/>
                    <a:pt x="14" y="138"/>
                    <a:pt x="14" y="138"/>
                  </a:cubicBezTo>
                  <a:cubicBezTo>
                    <a:pt x="14" y="138"/>
                    <a:pt x="13" y="128"/>
                    <a:pt x="13" y="120"/>
                  </a:cubicBezTo>
                  <a:cubicBezTo>
                    <a:pt x="15" y="115"/>
                    <a:pt x="17" y="108"/>
                    <a:pt x="20" y="101"/>
                  </a:cubicBezTo>
                  <a:cubicBezTo>
                    <a:pt x="20" y="109"/>
                    <a:pt x="23" y="127"/>
                    <a:pt x="23" y="127"/>
                  </a:cubicBezTo>
                  <a:cubicBezTo>
                    <a:pt x="23" y="127"/>
                    <a:pt x="21" y="103"/>
                    <a:pt x="21" y="98"/>
                  </a:cubicBezTo>
                  <a:cubicBezTo>
                    <a:pt x="23" y="91"/>
                    <a:pt x="26" y="84"/>
                    <a:pt x="29" y="76"/>
                  </a:cubicBezTo>
                  <a:cubicBezTo>
                    <a:pt x="30" y="85"/>
                    <a:pt x="33" y="108"/>
                    <a:pt x="33" y="108"/>
                  </a:cubicBezTo>
                  <a:cubicBezTo>
                    <a:pt x="33" y="108"/>
                    <a:pt x="31" y="80"/>
                    <a:pt x="30" y="73"/>
                  </a:cubicBezTo>
                  <a:cubicBezTo>
                    <a:pt x="33" y="65"/>
                    <a:pt x="36" y="57"/>
                    <a:pt x="39" y="49"/>
                  </a:cubicBezTo>
                  <a:cubicBezTo>
                    <a:pt x="41" y="59"/>
                    <a:pt x="46" y="84"/>
                    <a:pt x="46" y="84"/>
                  </a:cubicBezTo>
                  <a:cubicBezTo>
                    <a:pt x="46" y="84"/>
                    <a:pt x="41" y="54"/>
                    <a:pt x="40" y="46"/>
                  </a:cubicBezTo>
                  <a:cubicBezTo>
                    <a:pt x="43" y="37"/>
                    <a:pt x="46" y="29"/>
                    <a:pt x="49" y="22"/>
                  </a:cubicBezTo>
                  <a:cubicBezTo>
                    <a:pt x="51" y="34"/>
                    <a:pt x="58" y="60"/>
                    <a:pt x="58" y="60"/>
                  </a:cubicBezTo>
                  <a:cubicBezTo>
                    <a:pt x="58" y="60"/>
                    <a:pt x="52" y="29"/>
                    <a:pt x="50" y="19"/>
                  </a:cubicBezTo>
                  <a:cubicBezTo>
                    <a:pt x="53" y="11"/>
                    <a:pt x="54" y="8"/>
                    <a:pt x="54" y="7"/>
                  </a:cubicBezTo>
                  <a:cubicBezTo>
                    <a:pt x="56" y="2"/>
                    <a:pt x="56" y="0"/>
                    <a:pt x="55" y="0"/>
                  </a:cubicBezTo>
                  <a:cubicBezTo>
                    <a:pt x="54" y="0"/>
                    <a:pt x="53" y="0"/>
                    <a:pt x="51" y="6"/>
                  </a:cubicBezTo>
                  <a:cubicBezTo>
                    <a:pt x="50" y="7"/>
                    <a:pt x="49" y="10"/>
                    <a:pt x="46" y="18"/>
                  </a:cubicBezTo>
                  <a:cubicBezTo>
                    <a:pt x="39" y="25"/>
                    <a:pt x="14" y="45"/>
                    <a:pt x="14" y="45"/>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0" name="Freeform 128">
              <a:extLst>
                <a:ext uri="{FF2B5EF4-FFF2-40B4-BE49-F238E27FC236}">
                  <a16:creationId xmlns:a16="http://schemas.microsoft.com/office/drawing/2014/main" id="{26FF0EB1-732A-43DA-B39D-E3BE54DCD724}"/>
                </a:ext>
              </a:extLst>
            </p:cNvPr>
            <p:cNvSpPr>
              <a:spLocks/>
            </p:cNvSpPr>
            <p:nvPr/>
          </p:nvSpPr>
          <p:spPr bwMode="auto">
            <a:xfrm>
              <a:off x="974" y="579"/>
              <a:ext cx="355" cy="313"/>
            </a:xfrm>
            <a:custGeom>
              <a:avLst/>
              <a:gdLst>
                <a:gd name="T0" fmla="*/ 47 w 149"/>
                <a:gd name="T1" fmla="*/ 94 h 131"/>
                <a:gd name="T2" fmla="*/ 14 w 149"/>
                <a:gd name="T3" fmla="*/ 15 h 131"/>
                <a:gd name="T4" fmla="*/ 96 w 149"/>
                <a:gd name="T5" fmla="*/ 36 h 131"/>
                <a:gd name="T6" fmla="*/ 149 w 149"/>
                <a:gd name="T7" fmla="*/ 131 h 131"/>
                <a:gd name="T8" fmla="*/ 47 w 149"/>
                <a:gd name="T9" fmla="*/ 94 h 131"/>
              </a:gdLst>
              <a:ahLst/>
              <a:cxnLst>
                <a:cxn ang="0">
                  <a:pos x="T0" y="T1"/>
                </a:cxn>
                <a:cxn ang="0">
                  <a:pos x="T2" y="T3"/>
                </a:cxn>
                <a:cxn ang="0">
                  <a:pos x="T4" y="T5"/>
                </a:cxn>
                <a:cxn ang="0">
                  <a:pos x="T6" y="T7"/>
                </a:cxn>
                <a:cxn ang="0">
                  <a:pos x="T8" y="T9"/>
                </a:cxn>
              </a:cxnLst>
              <a:rect l="0" t="0" r="r" b="b"/>
              <a:pathLst>
                <a:path w="149" h="131">
                  <a:moveTo>
                    <a:pt x="47" y="94"/>
                  </a:moveTo>
                  <a:cubicBezTo>
                    <a:pt x="10" y="62"/>
                    <a:pt x="0" y="31"/>
                    <a:pt x="14" y="15"/>
                  </a:cubicBezTo>
                  <a:cubicBezTo>
                    <a:pt x="27" y="0"/>
                    <a:pt x="59" y="4"/>
                    <a:pt x="96" y="36"/>
                  </a:cubicBezTo>
                  <a:cubicBezTo>
                    <a:pt x="133" y="68"/>
                    <a:pt x="149" y="131"/>
                    <a:pt x="149" y="131"/>
                  </a:cubicBezTo>
                  <a:cubicBezTo>
                    <a:pt x="149" y="131"/>
                    <a:pt x="84" y="126"/>
                    <a:pt x="47" y="94"/>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1" name="Freeform 129">
              <a:extLst>
                <a:ext uri="{FF2B5EF4-FFF2-40B4-BE49-F238E27FC236}">
                  <a16:creationId xmlns:a16="http://schemas.microsoft.com/office/drawing/2014/main" id="{3895A08E-FA7B-49BA-B595-9A7EADF68225}"/>
                </a:ext>
              </a:extLst>
            </p:cNvPr>
            <p:cNvSpPr>
              <a:spLocks/>
            </p:cNvSpPr>
            <p:nvPr/>
          </p:nvSpPr>
          <p:spPr bwMode="auto">
            <a:xfrm>
              <a:off x="996" y="610"/>
              <a:ext cx="278" cy="241"/>
            </a:xfrm>
            <a:custGeom>
              <a:avLst/>
              <a:gdLst>
                <a:gd name="T0" fmla="*/ 28 w 117"/>
                <a:gd name="T1" fmla="*/ 55 h 101"/>
                <a:gd name="T2" fmla="*/ 18 w 117"/>
                <a:gd name="T3" fmla="*/ 17 h 101"/>
                <a:gd name="T4" fmla="*/ 37 w 117"/>
                <a:gd name="T5" fmla="*/ 34 h 101"/>
                <a:gd name="T6" fmla="*/ 51 w 117"/>
                <a:gd name="T7" fmla="*/ 70 h 101"/>
                <a:gd name="T8" fmla="*/ 39 w 117"/>
                <a:gd name="T9" fmla="*/ 36 h 101"/>
                <a:gd name="T10" fmla="*/ 59 w 117"/>
                <a:gd name="T11" fmla="*/ 52 h 101"/>
                <a:gd name="T12" fmla="*/ 73 w 117"/>
                <a:gd name="T13" fmla="*/ 84 h 101"/>
                <a:gd name="T14" fmla="*/ 62 w 117"/>
                <a:gd name="T15" fmla="*/ 54 h 101"/>
                <a:gd name="T16" fmla="*/ 80 w 117"/>
                <a:gd name="T17" fmla="*/ 69 h 101"/>
                <a:gd name="T18" fmla="*/ 92 w 117"/>
                <a:gd name="T19" fmla="*/ 95 h 101"/>
                <a:gd name="T20" fmla="*/ 82 w 117"/>
                <a:gd name="T21" fmla="*/ 72 h 101"/>
                <a:gd name="T22" fmla="*/ 98 w 117"/>
                <a:gd name="T23" fmla="*/ 84 h 101"/>
                <a:gd name="T24" fmla="*/ 105 w 117"/>
                <a:gd name="T25" fmla="*/ 100 h 101"/>
                <a:gd name="T26" fmla="*/ 99 w 117"/>
                <a:gd name="T27" fmla="*/ 86 h 101"/>
                <a:gd name="T28" fmla="*/ 117 w 117"/>
                <a:gd name="T29" fmla="*/ 101 h 101"/>
                <a:gd name="T30" fmla="*/ 99 w 117"/>
                <a:gd name="T31" fmla="*/ 85 h 101"/>
                <a:gd name="T32" fmla="*/ 115 w 117"/>
                <a:gd name="T33" fmla="*/ 89 h 101"/>
                <a:gd name="T34" fmla="*/ 98 w 117"/>
                <a:gd name="T35" fmla="*/ 84 h 101"/>
                <a:gd name="T36" fmla="*/ 83 w 117"/>
                <a:gd name="T37" fmla="*/ 71 h 101"/>
                <a:gd name="T38" fmla="*/ 107 w 117"/>
                <a:gd name="T39" fmla="*/ 77 h 101"/>
                <a:gd name="T40" fmla="*/ 81 w 117"/>
                <a:gd name="T41" fmla="*/ 68 h 101"/>
                <a:gd name="T42" fmla="*/ 63 w 117"/>
                <a:gd name="T43" fmla="*/ 53 h 101"/>
                <a:gd name="T44" fmla="*/ 94 w 117"/>
                <a:gd name="T45" fmla="*/ 60 h 101"/>
                <a:gd name="T46" fmla="*/ 60 w 117"/>
                <a:gd name="T47" fmla="*/ 51 h 101"/>
                <a:gd name="T48" fmla="*/ 41 w 117"/>
                <a:gd name="T49" fmla="*/ 33 h 101"/>
                <a:gd name="T50" fmla="*/ 76 w 117"/>
                <a:gd name="T51" fmla="*/ 39 h 101"/>
                <a:gd name="T52" fmla="*/ 38 w 117"/>
                <a:gd name="T53" fmla="*/ 31 h 101"/>
                <a:gd name="T54" fmla="*/ 20 w 117"/>
                <a:gd name="T55" fmla="*/ 15 h 101"/>
                <a:gd name="T56" fmla="*/ 59 w 117"/>
                <a:gd name="T57" fmla="*/ 20 h 101"/>
                <a:gd name="T58" fmla="*/ 17 w 117"/>
                <a:gd name="T59" fmla="*/ 13 h 101"/>
                <a:gd name="T60" fmla="*/ 8 w 117"/>
                <a:gd name="T61" fmla="*/ 4 h 101"/>
                <a:gd name="T62" fmla="*/ 1 w 117"/>
                <a:gd name="T63" fmla="*/ 1 h 101"/>
                <a:gd name="T64" fmla="*/ 5 w 117"/>
                <a:gd name="T65" fmla="*/ 7 h 101"/>
                <a:gd name="T66" fmla="*/ 15 w 117"/>
                <a:gd name="T67" fmla="*/ 15 h 101"/>
                <a:gd name="T68" fmla="*/ 28 w 117"/>
                <a:gd name="T69" fmla="*/ 55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7" h="101">
                  <a:moveTo>
                    <a:pt x="28" y="55"/>
                  </a:moveTo>
                  <a:cubicBezTo>
                    <a:pt x="28" y="55"/>
                    <a:pt x="21" y="29"/>
                    <a:pt x="18" y="17"/>
                  </a:cubicBezTo>
                  <a:cubicBezTo>
                    <a:pt x="23" y="22"/>
                    <a:pt x="30" y="28"/>
                    <a:pt x="37" y="34"/>
                  </a:cubicBezTo>
                  <a:cubicBezTo>
                    <a:pt x="40" y="42"/>
                    <a:pt x="51" y="70"/>
                    <a:pt x="51" y="70"/>
                  </a:cubicBezTo>
                  <a:cubicBezTo>
                    <a:pt x="51" y="70"/>
                    <a:pt x="43" y="46"/>
                    <a:pt x="39" y="36"/>
                  </a:cubicBezTo>
                  <a:cubicBezTo>
                    <a:pt x="46" y="41"/>
                    <a:pt x="52" y="47"/>
                    <a:pt x="59" y="52"/>
                  </a:cubicBezTo>
                  <a:cubicBezTo>
                    <a:pt x="62" y="59"/>
                    <a:pt x="73" y="84"/>
                    <a:pt x="73" y="84"/>
                  </a:cubicBezTo>
                  <a:cubicBezTo>
                    <a:pt x="73" y="84"/>
                    <a:pt x="65" y="63"/>
                    <a:pt x="62" y="54"/>
                  </a:cubicBezTo>
                  <a:cubicBezTo>
                    <a:pt x="68" y="59"/>
                    <a:pt x="74" y="65"/>
                    <a:pt x="80" y="69"/>
                  </a:cubicBezTo>
                  <a:cubicBezTo>
                    <a:pt x="82" y="74"/>
                    <a:pt x="92" y="95"/>
                    <a:pt x="92" y="95"/>
                  </a:cubicBezTo>
                  <a:cubicBezTo>
                    <a:pt x="92" y="95"/>
                    <a:pt x="86" y="79"/>
                    <a:pt x="82" y="72"/>
                  </a:cubicBezTo>
                  <a:cubicBezTo>
                    <a:pt x="88" y="76"/>
                    <a:pt x="93" y="81"/>
                    <a:pt x="98" y="84"/>
                  </a:cubicBezTo>
                  <a:cubicBezTo>
                    <a:pt x="101" y="92"/>
                    <a:pt x="105" y="100"/>
                    <a:pt x="105" y="100"/>
                  </a:cubicBezTo>
                  <a:cubicBezTo>
                    <a:pt x="105" y="100"/>
                    <a:pt x="102" y="93"/>
                    <a:pt x="99" y="86"/>
                  </a:cubicBezTo>
                  <a:cubicBezTo>
                    <a:pt x="110" y="95"/>
                    <a:pt x="117" y="101"/>
                    <a:pt x="117" y="101"/>
                  </a:cubicBezTo>
                  <a:cubicBezTo>
                    <a:pt x="117" y="101"/>
                    <a:pt x="110" y="94"/>
                    <a:pt x="99" y="85"/>
                  </a:cubicBezTo>
                  <a:cubicBezTo>
                    <a:pt x="107" y="87"/>
                    <a:pt x="115" y="89"/>
                    <a:pt x="115" y="89"/>
                  </a:cubicBezTo>
                  <a:cubicBezTo>
                    <a:pt x="115" y="89"/>
                    <a:pt x="106" y="86"/>
                    <a:pt x="98" y="84"/>
                  </a:cubicBezTo>
                  <a:cubicBezTo>
                    <a:pt x="93" y="80"/>
                    <a:pt x="88" y="75"/>
                    <a:pt x="83" y="71"/>
                  </a:cubicBezTo>
                  <a:cubicBezTo>
                    <a:pt x="91" y="72"/>
                    <a:pt x="107" y="77"/>
                    <a:pt x="107" y="77"/>
                  </a:cubicBezTo>
                  <a:cubicBezTo>
                    <a:pt x="107" y="77"/>
                    <a:pt x="85" y="70"/>
                    <a:pt x="81" y="68"/>
                  </a:cubicBezTo>
                  <a:cubicBezTo>
                    <a:pt x="75" y="63"/>
                    <a:pt x="69" y="58"/>
                    <a:pt x="63" y="53"/>
                  </a:cubicBezTo>
                  <a:cubicBezTo>
                    <a:pt x="72" y="55"/>
                    <a:pt x="94" y="60"/>
                    <a:pt x="94" y="60"/>
                  </a:cubicBezTo>
                  <a:cubicBezTo>
                    <a:pt x="94" y="60"/>
                    <a:pt x="67" y="52"/>
                    <a:pt x="60" y="51"/>
                  </a:cubicBezTo>
                  <a:cubicBezTo>
                    <a:pt x="54" y="45"/>
                    <a:pt x="47" y="39"/>
                    <a:pt x="41" y="33"/>
                  </a:cubicBezTo>
                  <a:cubicBezTo>
                    <a:pt x="51" y="35"/>
                    <a:pt x="76" y="39"/>
                    <a:pt x="76" y="39"/>
                  </a:cubicBezTo>
                  <a:cubicBezTo>
                    <a:pt x="76" y="39"/>
                    <a:pt x="47" y="33"/>
                    <a:pt x="38" y="31"/>
                  </a:cubicBezTo>
                  <a:cubicBezTo>
                    <a:pt x="31" y="25"/>
                    <a:pt x="25" y="20"/>
                    <a:pt x="20" y="15"/>
                  </a:cubicBezTo>
                  <a:cubicBezTo>
                    <a:pt x="31" y="17"/>
                    <a:pt x="59" y="20"/>
                    <a:pt x="59" y="20"/>
                  </a:cubicBezTo>
                  <a:cubicBezTo>
                    <a:pt x="59" y="20"/>
                    <a:pt x="27" y="14"/>
                    <a:pt x="17" y="13"/>
                  </a:cubicBezTo>
                  <a:cubicBezTo>
                    <a:pt x="10" y="7"/>
                    <a:pt x="8" y="5"/>
                    <a:pt x="8" y="4"/>
                  </a:cubicBezTo>
                  <a:cubicBezTo>
                    <a:pt x="3" y="0"/>
                    <a:pt x="2" y="0"/>
                    <a:pt x="1" y="1"/>
                  </a:cubicBezTo>
                  <a:cubicBezTo>
                    <a:pt x="0" y="2"/>
                    <a:pt x="1" y="3"/>
                    <a:pt x="5" y="7"/>
                  </a:cubicBezTo>
                  <a:cubicBezTo>
                    <a:pt x="6" y="8"/>
                    <a:pt x="8" y="9"/>
                    <a:pt x="15" y="15"/>
                  </a:cubicBezTo>
                  <a:cubicBezTo>
                    <a:pt x="18" y="25"/>
                    <a:pt x="28" y="55"/>
                    <a:pt x="28" y="55"/>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2" name="Freeform 130">
              <a:extLst>
                <a:ext uri="{FF2B5EF4-FFF2-40B4-BE49-F238E27FC236}">
                  <a16:creationId xmlns:a16="http://schemas.microsoft.com/office/drawing/2014/main" id="{EE1ABD88-63A0-4C36-999D-8036BC29FF3E}"/>
                </a:ext>
              </a:extLst>
            </p:cNvPr>
            <p:cNvSpPr>
              <a:spLocks/>
            </p:cNvSpPr>
            <p:nvPr/>
          </p:nvSpPr>
          <p:spPr bwMode="auto">
            <a:xfrm>
              <a:off x="1036" y="486"/>
              <a:ext cx="426" cy="193"/>
            </a:xfrm>
            <a:custGeom>
              <a:avLst/>
              <a:gdLst>
                <a:gd name="T0" fmla="*/ 75 w 179"/>
                <a:gd name="T1" fmla="*/ 79 h 81"/>
                <a:gd name="T2" fmla="*/ 1 w 179"/>
                <a:gd name="T3" fmla="*/ 36 h 81"/>
                <a:gd name="T4" fmla="*/ 79 w 179"/>
                <a:gd name="T5" fmla="*/ 3 h 81"/>
                <a:gd name="T6" fmla="*/ 179 w 179"/>
                <a:gd name="T7" fmla="*/ 47 h 81"/>
                <a:gd name="T8" fmla="*/ 75 w 179"/>
                <a:gd name="T9" fmla="*/ 79 h 81"/>
              </a:gdLst>
              <a:ahLst/>
              <a:cxnLst>
                <a:cxn ang="0">
                  <a:pos x="T0" y="T1"/>
                </a:cxn>
                <a:cxn ang="0">
                  <a:pos x="T2" y="T3"/>
                </a:cxn>
                <a:cxn ang="0">
                  <a:pos x="T4" y="T5"/>
                </a:cxn>
                <a:cxn ang="0">
                  <a:pos x="T6" y="T7"/>
                </a:cxn>
                <a:cxn ang="0">
                  <a:pos x="T8" y="T9"/>
                </a:cxn>
              </a:cxnLst>
              <a:rect l="0" t="0" r="r" b="b"/>
              <a:pathLst>
                <a:path w="179" h="81">
                  <a:moveTo>
                    <a:pt x="75" y="79"/>
                  </a:moveTo>
                  <a:cubicBezTo>
                    <a:pt x="26" y="76"/>
                    <a:pt x="0" y="57"/>
                    <a:pt x="1" y="36"/>
                  </a:cubicBezTo>
                  <a:cubicBezTo>
                    <a:pt x="2" y="16"/>
                    <a:pt x="30" y="0"/>
                    <a:pt x="79" y="3"/>
                  </a:cubicBezTo>
                  <a:cubicBezTo>
                    <a:pt x="128" y="6"/>
                    <a:pt x="179" y="47"/>
                    <a:pt x="179" y="47"/>
                  </a:cubicBezTo>
                  <a:cubicBezTo>
                    <a:pt x="179" y="47"/>
                    <a:pt x="124" y="81"/>
                    <a:pt x="75" y="79"/>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3" name="Freeform 131">
              <a:extLst>
                <a:ext uri="{FF2B5EF4-FFF2-40B4-BE49-F238E27FC236}">
                  <a16:creationId xmlns:a16="http://schemas.microsoft.com/office/drawing/2014/main" id="{4F0F36D8-BE47-41CC-9BD9-FCEF37EDE57B}"/>
                </a:ext>
              </a:extLst>
            </p:cNvPr>
            <p:cNvSpPr>
              <a:spLocks/>
            </p:cNvSpPr>
            <p:nvPr/>
          </p:nvSpPr>
          <p:spPr bwMode="auto">
            <a:xfrm>
              <a:off x="1024" y="534"/>
              <a:ext cx="362" cy="112"/>
            </a:xfrm>
            <a:custGeom>
              <a:avLst/>
              <a:gdLst>
                <a:gd name="T0" fmla="*/ 54 w 152"/>
                <a:gd name="T1" fmla="*/ 47 h 47"/>
                <a:gd name="T2" fmla="*/ 23 w 152"/>
                <a:gd name="T3" fmla="*/ 23 h 47"/>
                <a:gd name="T4" fmla="*/ 48 w 152"/>
                <a:gd name="T5" fmla="*/ 24 h 47"/>
                <a:gd name="T6" fmla="*/ 81 w 152"/>
                <a:gd name="T7" fmla="*/ 45 h 47"/>
                <a:gd name="T8" fmla="*/ 51 w 152"/>
                <a:gd name="T9" fmla="*/ 25 h 47"/>
                <a:gd name="T10" fmla="*/ 77 w 152"/>
                <a:gd name="T11" fmla="*/ 26 h 47"/>
                <a:gd name="T12" fmla="*/ 107 w 152"/>
                <a:gd name="T13" fmla="*/ 42 h 47"/>
                <a:gd name="T14" fmla="*/ 80 w 152"/>
                <a:gd name="T15" fmla="*/ 26 h 47"/>
                <a:gd name="T16" fmla="*/ 104 w 152"/>
                <a:gd name="T17" fmla="*/ 27 h 47"/>
                <a:gd name="T18" fmla="*/ 129 w 152"/>
                <a:gd name="T19" fmla="*/ 39 h 47"/>
                <a:gd name="T20" fmla="*/ 107 w 152"/>
                <a:gd name="T21" fmla="*/ 27 h 47"/>
                <a:gd name="T22" fmla="*/ 127 w 152"/>
                <a:gd name="T23" fmla="*/ 28 h 47"/>
                <a:gd name="T24" fmla="*/ 142 w 152"/>
                <a:gd name="T25" fmla="*/ 36 h 47"/>
                <a:gd name="T26" fmla="*/ 129 w 152"/>
                <a:gd name="T27" fmla="*/ 28 h 47"/>
                <a:gd name="T28" fmla="*/ 152 w 152"/>
                <a:gd name="T29" fmla="*/ 29 h 47"/>
                <a:gd name="T30" fmla="*/ 129 w 152"/>
                <a:gd name="T31" fmla="*/ 27 h 47"/>
                <a:gd name="T32" fmla="*/ 143 w 152"/>
                <a:gd name="T33" fmla="*/ 21 h 47"/>
                <a:gd name="T34" fmla="*/ 127 w 152"/>
                <a:gd name="T35" fmla="*/ 27 h 47"/>
                <a:gd name="T36" fmla="*/ 107 w 152"/>
                <a:gd name="T37" fmla="*/ 26 h 47"/>
                <a:gd name="T38" fmla="*/ 130 w 152"/>
                <a:gd name="T39" fmla="*/ 16 h 47"/>
                <a:gd name="T40" fmla="*/ 104 w 152"/>
                <a:gd name="T41" fmla="*/ 26 h 47"/>
                <a:gd name="T42" fmla="*/ 80 w 152"/>
                <a:gd name="T43" fmla="*/ 24 h 47"/>
                <a:gd name="T44" fmla="*/ 109 w 152"/>
                <a:gd name="T45" fmla="*/ 11 h 47"/>
                <a:gd name="T46" fmla="*/ 77 w 152"/>
                <a:gd name="T47" fmla="*/ 24 h 47"/>
                <a:gd name="T48" fmla="*/ 51 w 152"/>
                <a:gd name="T49" fmla="*/ 22 h 47"/>
                <a:gd name="T50" fmla="*/ 83 w 152"/>
                <a:gd name="T51" fmla="*/ 5 h 47"/>
                <a:gd name="T52" fmla="*/ 48 w 152"/>
                <a:gd name="T53" fmla="*/ 22 h 47"/>
                <a:gd name="T54" fmla="*/ 23 w 152"/>
                <a:gd name="T55" fmla="*/ 20 h 47"/>
                <a:gd name="T56" fmla="*/ 57 w 152"/>
                <a:gd name="T57" fmla="*/ 0 h 47"/>
                <a:gd name="T58" fmla="*/ 20 w 152"/>
                <a:gd name="T59" fmla="*/ 20 h 47"/>
                <a:gd name="T60" fmla="*/ 7 w 152"/>
                <a:gd name="T61" fmla="*/ 19 h 47"/>
                <a:gd name="T62" fmla="*/ 0 w 152"/>
                <a:gd name="T63" fmla="*/ 20 h 47"/>
                <a:gd name="T64" fmla="*/ 6 w 152"/>
                <a:gd name="T65" fmla="*/ 23 h 47"/>
                <a:gd name="T66" fmla="*/ 20 w 152"/>
                <a:gd name="T67" fmla="*/ 23 h 47"/>
                <a:gd name="T68" fmla="*/ 54 w 152"/>
                <a:gd name="T6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2" h="47">
                  <a:moveTo>
                    <a:pt x="54" y="47"/>
                  </a:moveTo>
                  <a:cubicBezTo>
                    <a:pt x="54" y="47"/>
                    <a:pt x="32" y="30"/>
                    <a:pt x="23" y="23"/>
                  </a:cubicBezTo>
                  <a:cubicBezTo>
                    <a:pt x="30" y="24"/>
                    <a:pt x="39" y="24"/>
                    <a:pt x="48" y="24"/>
                  </a:cubicBezTo>
                  <a:cubicBezTo>
                    <a:pt x="55" y="29"/>
                    <a:pt x="81" y="45"/>
                    <a:pt x="81" y="45"/>
                  </a:cubicBezTo>
                  <a:cubicBezTo>
                    <a:pt x="81" y="45"/>
                    <a:pt x="60" y="30"/>
                    <a:pt x="51" y="25"/>
                  </a:cubicBezTo>
                  <a:cubicBezTo>
                    <a:pt x="59" y="25"/>
                    <a:pt x="68" y="25"/>
                    <a:pt x="77" y="26"/>
                  </a:cubicBezTo>
                  <a:cubicBezTo>
                    <a:pt x="83" y="29"/>
                    <a:pt x="107" y="42"/>
                    <a:pt x="107" y="42"/>
                  </a:cubicBezTo>
                  <a:cubicBezTo>
                    <a:pt x="107" y="42"/>
                    <a:pt x="88" y="31"/>
                    <a:pt x="80" y="26"/>
                  </a:cubicBezTo>
                  <a:cubicBezTo>
                    <a:pt x="88" y="26"/>
                    <a:pt x="96" y="27"/>
                    <a:pt x="104" y="27"/>
                  </a:cubicBezTo>
                  <a:cubicBezTo>
                    <a:pt x="109" y="29"/>
                    <a:pt x="129" y="39"/>
                    <a:pt x="129" y="39"/>
                  </a:cubicBezTo>
                  <a:cubicBezTo>
                    <a:pt x="129" y="39"/>
                    <a:pt x="114" y="31"/>
                    <a:pt x="107" y="27"/>
                  </a:cubicBezTo>
                  <a:cubicBezTo>
                    <a:pt x="114" y="27"/>
                    <a:pt x="121" y="28"/>
                    <a:pt x="127" y="28"/>
                  </a:cubicBezTo>
                  <a:cubicBezTo>
                    <a:pt x="134" y="31"/>
                    <a:pt x="142" y="36"/>
                    <a:pt x="142" y="36"/>
                  </a:cubicBezTo>
                  <a:cubicBezTo>
                    <a:pt x="142" y="36"/>
                    <a:pt x="136" y="32"/>
                    <a:pt x="129" y="28"/>
                  </a:cubicBezTo>
                  <a:cubicBezTo>
                    <a:pt x="143" y="29"/>
                    <a:pt x="152" y="29"/>
                    <a:pt x="152" y="29"/>
                  </a:cubicBezTo>
                  <a:cubicBezTo>
                    <a:pt x="152" y="29"/>
                    <a:pt x="143" y="28"/>
                    <a:pt x="129" y="27"/>
                  </a:cubicBezTo>
                  <a:cubicBezTo>
                    <a:pt x="136" y="24"/>
                    <a:pt x="143" y="21"/>
                    <a:pt x="143" y="21"/>
                  </a:cubicBezTo>
                  <a:cubicBezTo>
                    <a:pt x="143" y="21"/>
                    <a:pt x="134" y="25"/>
                    <a:pt x="127" y="27"/>
                  </a:cubicBezTo>
                  <a:cubicBezTo>
                    <a:pt x="121" y="27"/>
                    <a:pt x="114" y="26"/>
                    <a:pt x="107" y="26"/>
                  </a:cubicBezTo>
                  <a:cubicBezTo>
                    <a:pt x="114" y="23"/>
                    <a:pt x="130" y="16"/>
                    <a:pt x="130" y="16"/>
                  </a:cubicBezTo>
                  <a:cubicBezTo>
                    <a:pt x="130" y="16"/>
                    <a:pt x="108" y="24"/>
                    <a:pt x="104" y="26"/>
                  </a:cubicBezTo>
                  <a:cubicBezTo>
                    <a:pt x="96" y="25"/>
                    <a:pt x="88" y="25"/>
                    <a:pt x="80" y="24"/>
                  </a:cubicBezTo>
                  <a:cubicBezTo>
                    <a:pt x="89" y="20"/>
                    <a:pt x="109" y="11"/>
                    <a:pt x="109" y="11"/>
                  </a:cubicBezTo>
                  <a:cubicBezTo>
                    <a:pt x="109" y="11"/>
                    <a:pt x="83" y="21"/>
                    <a:pt x="77" y="24"/>
                  </a:cubicBezTo>
                  <a:cubicBezTo>
                    <a:pt x="68" y="23"/>
                    <a:pt x="59" y="23"/>
                    <a:pt x="51" y="22"/>
                  </a:cubicBezTo>
                  <a:cubicBezTo>
                    <a:pt x="60" y="17"/>
                    <a:pt x="83" y="5"/>
                    <a:pt x="83" y="5"/>
                  </a:cubicBezTo>
                  <a:cubicBezTo>
                    <a:pt x="83" y="5"/>
                    <a:pt x="56" y="18"/>
                    <a:pt x="48" y="22"/>
                  </a:cubicBezTo>
                  <a:cubicBezTo>
                    <a:pt x="38" y="21"/>
                    <a:pt x="30" y="21"/>
                    <a:pt x="23" y="20"/>
                  </a:cubicBezTo>
                  <a:cubicBezTo>
                    <a:pt x="33" y="15"/>
                    <a:pt x="57" y="0"/>
                    <a:pt x="57" y="0"/>
                  </a:cubicBezTo>
                  <a:cubicBezTo>
                    <a:pt x="57" y="0"/>
                    <a:pt x="28" y="15"/>
                    <a:pt x="20" y="20"/>
                  </a:cubicBezTo>
                  <a:cubicBezTo>
                    <a:pt x="10" y="19"/>
                    <a:pt x="8" y="19"/>
                    <a:pt x="7" y="19"/>
                  </a:cubicBezTo>
                  <a:cubicBezTo>
                    <a:pt x="1" y="19"/>
                    <a:pt x="0" y="19"/>
                    <a:pt x="0" y="20"/>
                  </a:cubicBezTo>
                  <a:cubicBezTo>
                    <a:pt x="0" y="21"/>
                    <a:pt x="1" y="22"/>
                    <a:pt x="6" y="23"/>
                  </a:cubicBezTo>
                  <a:cubicBezTo>
                    <a:pt x="8" y="23"/>
                    <a:pt x="10" y="23"/>
                    <a:pt x="20" y="23"/>
                  </a:cubicBezTo>
                  <a:cubicBezTo>
                    <a:pt x="28" y="29"/>
                    <a:pt x="54" y="47"/>
                    <a:pt x="54" y="47"/>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4" name="Freeform 132">
              <a:extLst>
                <a:ext uri="{FF2B5EF4-FFF2-40B4-BE49-F238E27FC236}">
                  <a16:creationId xmlns:a16="http://schemas.microsoft.com/office/drawing/2014/main" id="{2533754F-D3BC-496C-A1DB-F8B4C966E5AF}"/>
                </a:ext>
              </a:extLst>
            </p:cNvPr>
            <p:cNvSpPr>
              <a:spLocks/>
            </p:cNvSpPr>
            <p:nvPr/>
          </p:nvSpPr>
          <p:spPr bwMode="auto">
            <a:xfrm>
              <a:off x="905" y="163"/>
              <a:ext cx="198" cy="440"/>
            </a:xfrm>
            <a:custGeom>
              <a:avLst/>
              <a:gdLst>
                <a:gd name="T0" fmla="*/ 80 w 83"/>
                <a:gd name="T1" fmla="*/ 103 h 184"/>
                <a:gd name="T2" fmla="*/ 45 w 83"/>
                <a:gd name="T3" fmla="*/ 183 h 184"/>
                <a:gd name="T4" fmla="*/ 3 w 83"/>
                <a:gd name="T5" fmla="*/ 107 h 184"/>
                <a:gd name="T6" fmla="*/ 37 w 83"/>
                <a:gd name="T7" fmla="*/ 0 h 184"/>
                <a:gd name="T8" fmla="*/ 80 w 83"/>
                <a:gd name="T9" fmla="*/ 103 h 184"/>
              </a:gdLst>
              <a:ahLst/>
              <a:cxnLst>
                <a:cxn ang="0">
                  <a:pos x="T0" y="T1"/>
                </a:cxn>
                <a:cxn ang="0">
                  <a:pos x="T2" y="T3"/>
                </a:cxn>
                <a:cxn ang="0">
                  <a:pos x="T4" y="T5"/>
                </a:cxn>
                <a:cxn ang="0">
                  <a:pos x="T6" y="T7"/>
                </a:cxn>
                <a:cxn ang="0">
                  <a:pos x="T8" y="T9"/>
                </a:cxn>
              </a:cxnLst>
              <a:rect l="0" t="0" r="r" b="b"/>
              <a:pathLst>
                <a:path w="83" h="184">
                  <a:moveTo>
                    <a:pt x="80" y="103"/>
                  </a:moveTo>
                  <a:cubicBezTo>
                    <a:pt x="83" y="154"/>
                    <a:pt x="66" y="182"/>
                    <a:pt x="45" y="183"/>
                  </a:cubicBezTo>
                  <a:cubicBezTo>
                    <a:pt x="23" y="184"/>
                    <a:pt x="5" y="157"/>
                    <a:pt x="3" y="107"/>
                  </a:cubicBezTo>
                  <a:cubicBezTo>
                    <a:pt x="0" y="56"/>
                    <a:pt x="37" y="0"/>
                    <a:pt x="37" y="0"/>
                  </a:cubicBezTo>
                  <a:cubicBezTo>
                    <a:pt x="37" y="0"/>
                    <a:pt x="78" y="53"/>
                    <a:pt x="80" y="10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5" name="Freeform 133">
              <a:extLst>
                <a:ext uri="{FF2B5EF4-FFF2-40B4-BE49-F238E27FC236}">
                  <a16:creationId xmlns:a16="http://schemas.microsoft.com/office/drawing/2014/main" id="{293C20EE-DC8B-4229-B4AB-EACD16AAD606}"/>
                </a:ext>
              </a:extLst>
            </p:cNvPr>
            <p:cNvSpPr>
              <a:spLocks/>
            </p:cNvSpPr>
            <p:nvPr/>
          </p:nvSpPr>
          <p:spPr bwMode="auto">
            <a:xfrm>
              <a:off x="617" y="405"/>
              <a:ext cx="424" cy="265"/>
            </a:xfrm>
            <a:custGeom>
              <a:avLst/>
              <a:gdLst>
                <a:gd name="T0" fmla="*/ 112 w 178"/>
                <a:gd name="T1" fmla="*/ 20 h 111"/>
                <a:gd name="T2" fmla="*/ 170 w 178"/>
                <a:gd name="T3" fmla="*/ 86 h 111"/>
                <a:gd name="T4" fmla="*/ 82 w 178"/>
                <a:gd name="T5" fmla="*/ 92 h 111"/>
                <a:gd name="T6" fmla="*/ 0 w 178"/>
                <a:gd name="T7" fmla="*/ 15 h 111"/>
                <a:gd name="T8" fmla="*/ 112 w 178"/>
                <a:gd name="T9" fmla="*/ 20 h 111"/>
              </a:gdLst>
              <a:ahLst/>
              <a:cxnLst>
                <a:cxn ang="0">
                  <a:pos x="T0" y="T1"/>
                </a:cxn>
                <a:cxn ang="0">
                  <a:pos x="T2" y="T3"/>
                </a:cxn>
                <a:cxn ang="0">
                  <a:pos x="T4" y="T5"/>
                </a:cxn>
                <a:cxn ang="0">
                  <a:pos x="T6" y="T7"/>
                </a:cxn>
                <a:cxn ang="0">
                  <a:pos x="T8" y="T9"/>
                </a:cxn>
              </a:cxnLst>
              <a:rect l="0" t="0" r="r" b="b"/>
              <a:pathLst>
                <a:path w="178" h="111">
                  <a:moveTo>
                    <a:pt x="112" y="20"/>
                  </a:moveTo>
                  <a:cubicBezTo>
                    <a:pt x="159" y="39"/>
                    <a:pt x="178" y="66"/>
                    <a:pt x="170" y="86"/>
                  </a:cubicBezTo>
                  <a:cubicBezTo>
                    <a:pt x="161" y="105"/>
                    <a:pt x="129" y="111"/>
                    <a:pt x="82" y="92"/>
                  </a:cubicBezTo>
                  <a:cubicBezTo>
                    <a:pt x="35" y="72"/>
                    <a:pt x="0" y="15"/>
                    <a:pt x="0" y="15"/>
                  </a:cubicBezTo>
                  <a:cubicBezTo>
                    <a:pt x="0" y="15"/>
                    <a:pt x="65" y="0"/>
                    <a:pt x="112" y="20"/>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6" name="Freeform 134">
              <a:extLst>
                <a:ext uri="{FF2B5EF4-FFF2-40B4-BE49-F238E27FC236}">
                  <a16:creationId xmlns:a16="http://schemas.microsoft.com/office/drawing/2014/main" id="{9F27F49C-31BE-47D0-BB6E-13E12A8373EC}"/>
                </a:ext>
              </a:extLst>
            </p:cNvPr>
            <p:cNvSpPr>
              <a:spLocks/>
            </p:cNvSpPr>
            <p:nvPr/>
          </p:nvSpPr>
          <p:spPr bwMode="auto">
            <a:xfrm>
              <a:off x="658" y="584"/>
              <a:ext cx="378" cy="308"/>
            </a:xfrm>
            <a:custGeom>
              <a:avLst/>
              <a:gdLst>
                <a:gd name="T0" fmla="*/ 60 w 159"/>
                <a:gd name="T1" fmla="*/ 34 h 129"/>
                <a:gd name="T2" fmla="*/ 146 w 159"/>
                <a:gd name="T3" fmla="*/ 17 h 129"/>
                <a:gd name="T4" fmla="*/ 107 w 159"/>
                <a:gd name="T5" fmla="*/ 96 h 129"/>
                <a:gd name="T6" fmla="*/ 0 w 159"/>
                <a:gd name="T7" fmla="*/ 129 h 129"/>
                <a:gd name="T8" fmla="*/ 60 w 159"/>
                <a:gd name="T9" fmla="*/ 34 h 129"/>
              </a:gdLst>
              <a:ahLst/>
              <a:cxnLst>
                <a:cxn ang="0">
                  <a:pos x="T0" y="T1"/>
                </a:cxn>
                <a:cxn ang="0">
                  <a:pos x="T2" y="T3"/>
                </a:cxn>
                <a:cxn ang="0">
                  <a:pos x="T4" y="T5"/>
                </a:cxn>
                <a:cxn ang="0">
                  <a:pos x="T6" y="T7"/>
                </a:cxn>
                <a:cxn ang="0">
                  <a:pos x="T8" y="T9"/>
                </a:cxn>
              </a:cxnLst>
              <a:rect l="0" t="0" r="r" b="b"/>
              <a:pathLst>
                <a:path w="159" h="129">
                  <a:moveTo>
                    <a:pt x="60" y="34"/>
                  </a:moveTo>
                  <a:cubicBezTo>
                    <a:pt x="100" y="3"/>
                    <a:pt x="133" y="0"/>
                    <a:pt x="146" y="17"/>
                  </a:cubicBezTo>
                  <a:cubicBezTo>
                    <a:pt x="159" y="34"/>
                    <a:pt x="148" y="65"/>
                    <a:pt x="107" y="96"/>
                  </a:cubicBezTo>
                  <a:cubicBezTo>
                    <a:pt x="67" y="127"/>
                    <a:pt x="0" y="129"/>
                    <a:pt x="0" y="129"/>
                  </a:cubicBezTo>
                  <a:cubicBezTo>
                    <a:pt x="0" y="129"/>
                    <a:pt x="20" y="65"/>
                    <a:pt x="60" y="34"/>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7" name="Freeform 135">
              <a:extLst>
                <a:ext uri="{FF2B5EF4-FFF2-40B4-BE49-F238E27FC236}">
                  <a16:creationId xmlns:a16="http://schemas.microsoft.com/office/drawing/2014/main" id="{053EF67B-3FC8-44B4-8932-0F625272CC02}"/>
                </a:ext>
              </a:extLst>
            </p:cNvPr>
            <p:cNvSpPr>
              <a:spLocks/>
            </p:cNvSpPr>
            <p:nvPr/>
          </p:nvSpPr>
          <p:spPr bwMode="auto">
            <a:xfrm>
              <a:off x="955" y="610"/>
              <a:ext cx="212" cy="442"/>
            </a:xfrm>
            <a:custGeom>
              <a:avLst/>
              <a:gdLst>
                <a:gd name="T0" fmla="*/ 6 w 89"/>
                <a:gd name="T1" fmla="*/ 85 h 185"/>
                <a:gd name="T2" fmla="*/ 36 w 89"/>
                <a:gd name="T3" fmla="*/ 2 h 185"/>
                <a:gd name="T4" fmla="*/ 83 w 89"/>
                <a:gd name="T5" fmla="*/ 76 h 185"/>
                <a:gd name="T6" fmla="*/ 56 w 89"/>
                <a:gd name="T7" fmla="*/ 185 h 185"/>
                <a:gd name="T8" fmla="*/ 6 w 89"/>
                <a:gd name="T9" fmla="*/ 85 h 185"/>
              </a:gdLst>
              <a:ahLst/>
              <a:cxnLst>
                <a:cxn ang="0">
                  <a:pos x="T0" y="T1"/>
                </a:cxn>
                <a:cxn ang="0">
                  <a:pos x="T2" y="T3"/>
                </a:cxn>
                <a:cxn ang="0">
                  <a:pos x="T4" y="T5"/>
                </a:cxn>
                <a:cxn ang="0">
                  <a:pos x="T6" y="T7"/>
                </a:cxn>
                <a:cxn ang="0">
                  <a:pos x="T8" y="T9"/>
                </a:cxn>
              </a:cxnLst>
              <a:rect l="0" t="0" r="r" b="b"/>
              <a:pathLst>
                <a:path w="89" h="185">
                  <a:moveTo>
                    <a:pt x="6" y="85"/>
                  </a:moveTo>
                  <a:cubicBezTo>
                    <a:pt x="0" y="34"/>
                    <a:pt x="14" y="5"/>
                    <a:pt x="36" y="2"/>
                  </a:cubicBezTo>
                  <a:cubicBezTo>
                    <a:pt x="57" y="0"/>
                    <a:pt x="77" y="26"/>
                    <a:pt x="83" y="76"/>
                  </a:cubicBezTo>
                  <a:cubicBezTo>
                    <a:pt x="89" y="126"/>
                    <a:pt x="56" y="185"/>
                    <a:pt x="56" y="185"/>
                  </a:cubicBezTo>
                  <a:cubicBezTo>
                    <a:pt x="56" y="185"/>
                    <a:pt x="11" y="135"/>
                    <a:pt x="6" y="85"/>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8" name="Freeform 136">
              <a:extLst>
                <a:ext uri="{FF2B5EF4-FFF2-40B4-BE49-F238E27FC236}">
                  <a16:creationId xmlns:a16="http://schemas.microsoft.com/office/drawing/2014/main" id="{B94BF8CA-6ADD-4316-918B-A5BB19B63A09}"/>
                </a:ext>
              </a:extLst>
            </p:cNvPr>
            <p:cNvSpPr>
              <a:spLocks/>
            </p:cNvSpPr>
            <p:nvPr/>
          </p:nvSpPr>
          <p:spPr bwMode="auto">
            <a:xfrm>
              <a:off x="988" y="557"/>
              <a:ext cx="436" cy="244"/>
            </a:xfrm>
            <a:custGeom>
              <a:avLst/>
              <a:gdLst>
                <a:gd name="T0" fmla="*/ 72 w 183"/>
                <a:gd name="T1" fmla="*/ 89 h 102"/>
                <a:gd name="T2" fmla="*/ 6 w 183"/>
                <a:gd name="T3" fmla="*/ 31 h 102"/>
                <a:gd name="T4" fmla="*/ 92 w 183"/>
                <a:gd name="T5" fmla="*/ 13 h 102"/>
                <a:gd name="T6" fmla="*/ 183 w 183"/>
                <a:gd name="T7" fmla="*/ 78 h 102"/>
                <a:gd name="T8" fmla="*/ 72 w 183"/>
                <a:gd name="T9" fmla="*/ 89 h 102"/>
              </a:gdLst>
              <a:ahLst/>
              <a:cxnLst>
                <a:cxn ang="0">
                  <a:pos x="T0" y="T1"/>
                </a:cxn>
                <a:cxn ang="0">
                  <a:pos x="T2" y="T3"/>
                </a:cxn>
                <a:cxn ang="0">
                  <a:pos x="T4" y="T5"/>
                </a:cxn>
                <a:cxn ang="0">
                  <a:pos x="T6" y="T7"/>
                </a:cxn>
                <a:cxn ang="0">
                  <a:pos x="T8" y="T9"/>
                </a:cxn>
              </a:cxnLst>
              <a:rect l="0" t="0" r="r" b="b"/>
              <a:pathLst>
                <a:path w="183" h="102">
                  <a:moveTo>
                    <a:pt x="72" y="89"/>
                  </a:moveTo>
                  <a:cubicBezTo>
                    <a:pt x="23" y="76"/>
                    <a:pt x="0" y="52"/>
                    <a:pt x="6" y="31"/>
                  </a:cubicBezTo>
                  <a:cubicBezTo>
                    <a:pt x="11" y="10"/>
                    <a:pt x="43" y="0"/>
                    <a:pt x="92" y="13"/>
                  </a:cubicBezTo>
                  <a:cubicBezTo>
                    <a:pt x="141" y="26"/>
                    <a:pt x="183" y="78"/>
                    <a:pt x="183" y="78"/>
                  </a:cubicBezTo>
                  <a:cubicBezTo>
                    <a:pt x="183" y="78"/>
                    <a:pt x="121" y="102"/>
                    <a:pt x="72" y="89"/>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9" name="Freeform 137">
              <a:extLst>
                <a:ext uri="{FF2B5EF4-FFF2-40B4-BE49-F238E27FC236}">
                  <a16:creationId xmlns:a16="http://schemas.microsoft.com/office/drawing/2014/main" id="{0FBBA287-A546-4795-8A7E-A9048079F9BD}"/>
                </a:ext>
              </a:extLst>
            </p:cNvPr>
            <p:cNvSpPr>
              <a:spLocks/>
            </p:cNvSpPr>
            <p:nvPr/>
          </p:nvSpPr>
          <p:spPr bwMode="auto">
            <a:xfrm>
              <a:off x="993" y="374"/>
              <a:ext cx="421" cy="265"/>
            </a:xfrm>
            <a:custGeom>
              <a:avLst/>
              <a:gdLst>
                <a:gd name="T0" fmla="*/ 95 w 177"/>
                <a:gd name="T1" fmla="*/ 91 h 111"/>
                <a:gd name="T2" fmla="*/ 8 w 177"/>
                <a:gd name="T3" fmla="*/ 85 h 111"/>
                <a:gd name="T4" fmla="*/ 65 w 177"/>
                <a:gd name="T5" fmla="*/ 19 h 111"/>
                <a:gd name="T6" fmla="*/ 177 w 177"/>
                <a:gd name="T7" fmla="*/ 14 h 111"/>
                <a:gd name="T8" fmla="*/ 95 w 177"/>
                <a:gd name="T9" fmla="*/ 91 h 111"/>
              </a:gdLst>
              <a:ahLst/>
              <a:cxnLst>
                <a:cxn ang="0">
                  <a:pos x="T0" y="T1"/>
                </a:cxn>
                <a:cxn ang="0">
                  <a:pos x="T2" y="T3"/>
                </a:cxn>
                <a:cxn ang="0">
                  <a:pos x="T4" y="T5"/>
                </a:cxn>
                <a:cxn ang="0">
                  <a:pos x="T6" y="T7"/>
                </a:cxn>
                <a:cxn ang="0">
                  <a:pos x="T8" y="T9"/>
                </a:cxn>
              </a:cxnLst>
              <a:rect l="0" t="0" r="r" b="b"/>
              <a:pathLst>
                <a:path w="177" h="111">
                  <a:moveTo>
                    <a:pt x="95" y="91"/>
                  </a:moveTo>
                  <a:cubicBezTo>
                    <a:pt x="49" y="111"/>
                    <a:pt x="16" y="105"/>
                    <a:pt x="8" y="85"/>
                  </a:cubicBezTo>
                  <a:cubicBezTo>
                    <a:pt x="0" y="66"/>
                    <a:pt x="19" y="39"/>
                    <a:pt x="65" y="19"/>
                  </a:cubicBezTo>
                  <a:cubicBezTo>
                    <a:pt x="112" y="0"/>
                    <a:pt x="177" y="14"/>
                    <a:pt x="177" y="14"/>
                  </a:cubicBezTo>
                  <a:cubicBezTo>
                    <a:pt x="177" y="14"/>
                    <a:pt x="142" y="71"/>
                    <a:pt x="95" y="91"/>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0" name="Rectangle 138">
              <a:extLst>
                <a:ext uri="{FF2B5EF4-FFF2-40B4-BE49-F238E27FC236}">
                  <a16:creationId xmlns:a16="http://schemas.microsoft.com/office/drawing/2014/main" id="{D4748B54-5608-4B90-B239-8F4D8695827B}"/>
                </a:ext>
              </a:extLst>
            </p:cNvPr>
            <p:cNvSpPr>
              <a:spLocks noChangeArrowheads="1"/>
            </p:cNvSpPr>
            <p:nvPr/>
          </p:nvSpPr>
          <p:spPr bwMode="auto">
            <a:xfrm>
              <a:off x="936" y="280"/>
              <a:ext cx="140" cy="261"/>
            </a:xfrm>
            <a:prstGeom prst="rect">
              <a:avLst/>
            </a:prstGeom>
            <a:solidFill>
              <a:srgbClr val="B2DF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1" name="Freeform 139">
              <a:extLst>
                <a:ext uri="{FF2B5EF4-FFF2-40B4-BE49-F238E27FC236}">
                  <a16:creationId xmlns:a16="http://schemas.microsoft.com/office/drawing/2014/main" id="{9C971A85-A515-4CEF-B056-CD7C2447B7F2}"/>
                </a:ext>
              </a:extLst>
            </p:cNvPr>
            <p:cNvSpPr>
              <a:spLocks/>
            </p:cNvSpPr>
            <p:nvPr/>
          </p:nvSpPr>
          <p:spPr bwMode="auto">
            <a:xfrm>
              <a:off x="941" y="481"/>
              <a:ext cx="69" cy="72"/>
            </a:xfrm>
            <a:custGeom>
              <a:avLst/>
              <a:gdLst>
                <a:gd name="T0" fmla="*/ 0 w 29"/>
                <a:gd name="T1" fmla="*/ 0 h 30"/>
                <a:gd name="T2" fmla="*/ 1 w 29"/>
                <a:gd name="T3" fmla="*/ 10 h 30"/>
                <a:gd name="T4" fmla="*/ 28 w 29"/>
                <a:gd name="T5" fmla="*/ 30 h 30"/>
                <a:gd name="T6" fmla="*/ 29 w 29"/>
                <a:gd name="T7" fmla="*/ 25 h 30"/>
                <a:gd name="T8" fmla="*/ 0 w 29"/>
                <a:gd name="T9" fmla="*/ 0 h 30"/>
              </a:gdLst>
              <a:ahLst/>
              <a:cxnLst>
                <a:cxn ang="0">
                  <a:pos x="T0" y="T1"/>
                </a:cxn>
                <a:cxn ang="0">
                  <a:pos x="T2" y="T3"/>
                </a:cxn>
                <a:cxn ang="0">
                  <a:pos x="T4" y="T5"/>
                </a:cxn>
                <a:cxn ang="0">
                  <a:pos x="T6" y="T7"/>
                </a:cxn>
                <a:cxn ang="0">
                  <a:pos x="T8" y="T9"/>
                </a:cxn>
              </a:cxnLst>
              <a:rect l="0" t="0" r="r" b="b"/>
              <a:pathLst>
                <a:path w="29" h="30">
                  <a:moveTo>
                    <a:pt x="0" y="0"/>
                  </a:moveTo>
                  <a:cubicBezTo>
                    <a:pt x="0" y="3"/>
                    <a:pt x="1" y="6"/>
                    <a:pt x="1" y="10"/>
                  </a:cubicBezTo>
                  <a:cubicBezTo>
                    <a:pt x="14" y="16"/>
                    <a:pt x="23" y="23"/>
                    <a:pt x="28" y="30"/>
                  </a:cubicBezTo>
                  <a:cubicBezTo>
                    <a:pt x="28" y="28"/>
                    <a:pt x="28" y="27"/>
                    <a:pt x="29" y="25"/>
                  </a:cubicBezTo>
                  <a:cubicBezTo>
                    <a:pt x="23" y="16"/>
                    <a:pt x="14" y="8"/>
                    <a:pt x="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2" name="Freeform 140">
              <a:extLst>
                <a:ext uri="{FF2B5EF4-FFF2-40B4-BE49-F238E27FC236}">
                  <a16:creationId xmlns:a16="http://schemas.microsoft.com/office/drawing/2014/main" id="{3A8F47D4-DF56-42BF-A6A0-CB074CD58596}"/>
                </a:ext>
              </a:extLst>
            </p:cNvPr>
            <p:cNvSpPr>
              <a:spLocks/>
            </p:cNvSpPr>
            <p:nvPr/>
          </p:nvSpPr>
          <p:spPr bwMode="auto">
            <a:xfrm>
              <a:off x="1024" y="600"/>
              <a:ext cx="3" cy="3"/>
            </a:xfrm>
            <a:custGeom>
              <a:avLst/>
              <a:gdLst>
                <a:gd name="T0" fmla="*/ 0 w 1"/>
                <a:gd name="T1" fmla="*/ 0 h 1"/>
                <a:gd name="T2" fmla="*/ 0 w 1"/>
                <a:gd name="T3" fmla="*/ 1 h 1"/>
                <a:gd name="T4" fmla="*/ 1 w 1"/>
                <a:gd name="T5" fmla="*/ 0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0"/>
                    <a:pt x="0" y="1"/>
                  </a:cubicBezTo>
                  <a:cubicBezTo>
                    <a:pt x="0" y="1"/>
                    <a:pt x="0" y="0"/>
                    <a:pt x="1" y="0"/>
                  </a:cubicBezTo>
                  <a:cubicBezTo>
                    <a:pt x="0" y="0"/>
                    <a:pt x="0" y="0"/>
                    <a:pt x="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3" name="Freeform 141">
              <a:extLst>
                <a:ext uri="{FF2B5EF4-FFF2-40B4-BE49-F238E27FC236}">
                  <a16:creationId xmlns:a16="http://schemas.microsoft.com/office/drawing/2014/main" id="{F6EA26E8-F05C-4A31-AE11-6A14ABEFB7EE}"/>
                </a:ext>
              </a:extLst>
            </p:cNvPr>
            <p:cNvSpPr>
              <a:spLocks/>
            </p:cNvSpPr>
            <p:nvPr/>
          </p:nvSpPr>
          <p:spPr bwMode="auto">
            <a:xfrm>
              <a:off x="1007" y="457"/>
              <a:ext cx="69" cy="103"/>
            </a:xfrm>
            <a:custGeom>
              <a:avLst/>
              <a:gdLst>
                <a:gd name="T0" fmla="*/ 29 w 29"/>
                <a:gd name="T1" fmla="*/ 0 h 43"/>
                <a:gd name="T2" fmla="*/ 1 w 29"/>
                <a:gd name="T3" fmla="*/ 35 h 43"/>
                <a:gd name="T4" fmla="*/ 0 w 29"/>
                <a:gd name="T5" fmla="*/ 40 h 43"/>
                <a:gd name="T6" fmla="*/ 2 w 29"/>
                <a:gd name="T7" fmla="*/ 43 h 43"/>
                <a:gd name="T8" fmla="*/ 29 w 29"/>
                <a:gd name="T9" fmla="*/ 13 h 43"/>
                <a:gd name="T10" fmla="*/ 29 w 29"/>
                <a:gd name="T11" fmla="*/ 2 h 43"/>
                <a:gd name="T12" fmla="*/ 29 w 29"/>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29" h="43">
                  <a:moveTo>
                    <a:pt x="29" y="0"/>
                  </a:moveTo>
                  <a:cubicBezTo>
                    <a:pt x="13" y="11"/>
                    <a:pt x="3" y="24"/>
                    <a:pt x="1" y="35"/>
                  </a:cubicBezTo>
                  <a:cubicBezTo>
                    <a:pt x="0" y="37"/>
                    <a:pt x="0" y="38"/>
                    <a:pt x="0" y="40"/>
                  </a:cubicBezTo>
                  <a:cubicBezTo>
                    <a:pt x="1" y="41"/>
                    <a:pt x="2" y="42"/>
                    <a:pt x="2" y="43"/>
                  </a:cubicBezTo>
                  <a:cubicBezTo>
                    <a:pt x="4" y="33"/>
                    <a:pt x="13" y="23"/>
                    <a:pt x="29" y="13"/>
                  </a:cubicBezTo>
                  <a:cubicBezTo>
                    <a:pt x="29" y="10"/>
                    <a:pt x="29" y="6"/>
                    <a:pt x="29" y="2"/>
                  </a:cubicBezTo>
                  <a:cubicBezTo>
                    <a:pt x="29" y="2"/>
                    <a:pt x="29" y="1"/>
                    <a:pt x="29"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4" name="Freeform 142">
              <a:extLst>
                <a:ext uri="{FF2B5EF4-FFF2-40B4-BE49-F238E27FC236}">
                  <a16:creationId xmlns:a16="http://schemas.microsoft.com/office/drawing/2014/main" id="{8EC8C90E-6007-4D8F-BEB2-A6D055597494}"/>
                </a:ext>
              </a:extLst>
            </p:cNvPr>
            <p:cNvSpPr>
              <a:spLocks/>
            </p:cNvSpPr>
            <p:nvPr/>
          </p:nvSpPr>
          <p:spPr bwMode="auto">
            <a:xfrm>
              <a:off x="724" y="476"/>
              <a:ext cx="295" cy="144"/>
            </a:xfrm>
            <a:custGeom>
              <a:avLst/>
              <a:gdLst>
                <a:gd name="T0" fmla="*/ 40 w 124"/>
                <a:gd name="T1" fmla="*/ 0 h 60"/>
                <a:gd name="T2" fmla="*/ 0 w 124"/>
                <a:gd name="T3" fmla="*/ 4 h 60"/>
                <a:gd name="T4" fmla="*/ 60 w 124"/>
                <a:gd name="T5" fmla="*/ 60 h 60"/>
                <a:gd name="T6" fmla="*/ 61 w 124"/>
                <a:gd name="T7" fmla="*/ 60 h 60"/>
                <a:gd name="T8" fmla="*/ 94 w 124"/>
                <a:gd name="T9" fmla="*/ 52 h 60"/>
                <a:gd name="T10" fmla="*/ 104 w 124"/>
                <a:gd name="T11" fmla="*/ 53 h 60"/>
                <a:gd name="T12" fmla="*/ 119 w 124"/>
                <a:gd name="T13" fmla="*/ 60 h 60"/>
                <a:gd name="T14" fmla="*/ 124 w 124"/>
                <a:gd name="T15" fmla="*/ 53 h 60"/>
                <a:gd name="T16" fmla="*/ 122 w 124"/>
                <a:gd name="T17" fmla="*/ 53 h 60"/>
                <a:gd name="T18" fmla="*/ 121 w 124"/>
                <a:gd name="T19" fmla="*/ 53 h 60"/>
                <a:gd name="T20" fmla="*/ 92 w 124"/>
                <a:gd name="T21" fmla="*/ 12 h 60"/>
                <a:gd name="T22" fmla="*/ 82 w 124"/>
                <a:gd name="T23" fmla="*/ 7 h 60"/>
                <a:gd name="T24" fmla="*/ 40 w 124"/>
                <a:gd name="T2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 h="60">
                  <a:moveTo>
                    <a:pt x="40" y="0"/>
                  </a:moveTo>
                  <a:cubicBezTo>
                    <a:pt x="18" y="0"/>
                    <a:pt x="0" y="4"/>
                    <a:pt x="0" y="4"/>
                  </a:cubicBezTo>
                  <a:cubicBezTo>
                    <a:pt x="0" y="4"/>
                    <a:pt x="26" y="46"/>
                    <a:pt x="60" y="60"/>
                  </a:cubicBezTo>
                  <a:cubicBezTo>
                    <a:pt x="61" y="60"/>
                    <a:pt x="61" y="60"/>
                    <a:pt x="61" y="60"/>
                  </a:cubicBezTo>
                  <a:cubicBezTo>
                    <a:pt x="74" y="55"/>
                    <a:pt x="85" y="52"/>
                    <a:pt x="94" y="52"/>
                  </a:cubicBezTo>
                  <a:cubicBezTo>
                    <a:pt x="98" y="52"/>
                    <a:pt x="101" y="52"/>
                    <a:pt x="104" y="53"/>
                  </a:cubicBezTo>
                  <a:cubicBezTo>
                    <a:pt x="110" y="53"/>
                    <a:pt x="116" y="56"/>
                    <a:pt x="119" y="60"/>
                  </a:cubicBezTo>
                  <a:cubicBezTo>
                    <a:pt x="120" y="57"/>
                    <a:pt x="122" y="55"/>
                    <a:pt x="124" y="53"/>
                  </a:cubicBezTo>
                  <a:cubicBezTo>
                    <a:pt x="123" y="53"/>
                    <a:pt x="123" y="53"/>
                    <a:pt x="122" y="53"/>
                  </a:cubicBezTo>
                  <a:cubicBezTo>
                    <a:pt x="122" y="53"/>
                    <a:pt x="122" y="53"/>
                    <a:pt x="121" y="53"/>
                  </a:cubicBezTo>
                  <a:cubicBezTo>
                    <a:pt x="108" y="53"/>
                    <a:pt x="96" y="39"/>
                    <a:pt x="92" y="12"/>
                  </a:cubicBezTo>
                  <a:cubicBezTo>
                    <a:pt x="89" y="10"/>
                    <a:pt x="86" y="9"/>
                    <a:pt x="82" y="7"/>
                  </a:cubicBezTo>
                  <a:cubicBezTo>
                    <a:pt x="69" y="2"/>
                    <a:pt x="53" y="0"/>
                    <a:pt x="4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5" name="Freeform 143">
              <a:extLst>
                <a:ext uri="{FF2B5EF4-FFF2-40B4-BE49-F238E27FC236}">
                  <a16:creationId xmlns:a16="http://schemas.microsoft.com/office/drawing/2014/main" id="{37E036AF-30C7-4E3E-A0BF-3E754384311F}"/>
                </a:ext>
              </a:extLst>
            </p:cNvPr>
            <p:cNvSpPr>
              <a:spLocks/>
            </p:cNvSpPr>
            <p:nvPr/>
          </p:nvSpPr>
          <p:spPr bwMode="auto">
            <a:xfrm>
              <a:off x="869" y="600"/>
              <a:ext cx="103" cy="29"/>
            </a:xfrm>
            <a:custGeom>
              <a:avLst/>
              <a:gdLst>
                <a:gd name="T0" fmla="*/ 33 w 43"/>
                <a:gd name="T1" fmla="*/ 0 h 12"/>
                <a:gd name="T2" fmla="*/ 0 w 43"/>
                <a:gd name="T3" fmla="*/ 8 h 12"/>
                <a:gd name="T4" fmla="*/ 9 w 43"/>
                <a:gd name="T5" fmla="*/ 12 h 12"/>
                <a:gd name="T6" fmla="*/ 41 w 43"/>
                <a:gd name="T7" fmla="*/ 1 h 12"/>
                <a:gd name="T8" fmla="*/ 43 w 43"/>
                <a:gd name="T9" fmla="*/ 1 h 12"/>
                <a:gd name="T10" fmla="*/ 33 w 43"/>
                <a:gd name="T11" fmla="*/ 0 h 12"/>
              </a:gdLst>
              <a:ahLst/>
              <a:cxnLst>
                <a:cxn ang="0">
                  <a:pos x="T0" y="T1"/>
                </a:cxn>
                <a:cxn ang="0">
                  <a:pos x="T2" y="T3"/>
                </a:cxn>
                <a:cxn ang="0">
                  <a:pos x="T4" y="T5"/>
                </a:cxn>
                <a:cxn ang="0">
                  <a:pos x="T6" y="T7"/>
                </a:cxn>
                <a:cxn ang="0">
                  <a:pos x="T8" y="T9"/>
                </a:cxn>
                <a:cxn ang="0">
                  <a:pos x="T10" y="T11"/>
                </a:cxn>
              </a:cxnLst>
              <a:rect l="0" t="0" r="r" b="b"/>
              <a:pathLst>
                <a:path w="43" h="12">
                  <a:moveTo>
                    <a:pt x="33" y="0"/>
                  </a:moveTo>
                  <a:cubicBezTo>
                    <a:pt x="24" y="0"/>
                    <a:pt x="13" y="3"/>
                    <a:pt x="0" y="8"/>
                  </a:cubicBezTo>
                  <a:cubicBezTo>
                    <a:pt x="3" y="10"/>
                    <a:pt x="6" y="11"/>
                    <a:pt x="9" y="12"/>
                  </a:cubicBezTo>
                  <a:cubicBezTo>
                    <a:pt x="22" y="4"/>
                    <a:pt x="33" y="1"/>
                    <a:pt x="41" y="1"/>
                  </a:cubicBezTo>
                  <a:cubicBezTo>
                    <a:pt x="42" y="1"/>
                    <a:pt x="42" y="1"/>
                    <a:pt x="43" y="1"/>
                  </a:cubicBezTo>
                  <a:cubicBezTo>
                    <a:pt x="40" y="0"/>
                    <a:pt x="37" y="0"/>
                    <a:pt x="3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6" name="Freeform 144">
              <a:extLst>
                <a:ext uri="{FF2B5EF4-FFF2-40B4-BE49-F238E27FC236}">
                  <a16:creationId xmlns:a16="http://schemas.microsoft.com/office/drawing/2014/main" id="{0C52A274-0F81-44A7-B10D-0BE46EA77E8E}"/>
                </a:ext>
              </a:extLst>
            </p:cNvPr>
            <p:cNvSpPr>
              <a:spLocks/>
            </p:cNvSpPr>
            <p:nvPr/>
          </p:nvSpPr>
          <p:spPr bwMode="auto">
            <a:xfrm>
              <a:off x="1007" y="603"/>
              <a:ext cx="17" cy="19"/>
            </a:xfrm>
            <a:custGeom>
              <a:avLst/>
              <a:gdLst>
                <a:gd name="T0" fmla="*/ 7 w 7"/>
                <a:gd name="T1" fmla="*/ 0 h 8"/>
                <a:gd name="T2" fmla="*/ 5 w 7"/>
                <a:gd name="T3" fmla="*/ 0 h 8"/>
                <a:gd name="T4" fmla="*/ 0 w 7"/>
                <a:gd name="T5" fmla="*/ 7 h 8"/>
                <a:gd name="T6" fmla="*/ 1 w 7"/>
                <a:gd name="T7" fmla="*/ 7 h 8"/>
                <a:gd name="T8" fmla="*/ 1 w 7"/>
                <a:gd name="T9" fmla="*/ 8 h 8"/>
                <a:gd name="T10" fmla="*/ 7 w 7"/>
                <a:gd name="T11" fmla="*/ 0 h 8"/>
              </a:gdLst>
              <a:ahLst/>
              <a:cxnLst>
                <a:cxn ang="0">
                  <a:pos x="T0" y="T1"/>
                </a:cxn>
                <a:cxn ang="0">
                  <a:pos x="T2" y="T3"/>
                </a:cxn>
                <a:cxn ang="0">
                  <a:pos x="T4" y="T5"/>
                </a:cxn>
                <a:cxn ang="0">
                  <a:pos x="T6" y="T7"/>
                </a:cxn>
                <a:cxn ang="0">
                  <a:pos x="T8" y="T9"/>
                </a:cxn>
                <a:cxn ang="0">
                  <a:pos x="T10" y="T11"/>
                </a:cxn>
              </a:cxnLst>
              <a:rect l="0" t="0" r="r" b="b"/>
              <a:pathLst>
                <a:path w="7" h="8">
                  <a:moveTo>
                    <a:pt x="7" y="0"/>
                  </a:moveTo>
                  <a:cubicBezTo>
                    <a:pt x="6" y="0"/>
                    <a:pt x="6" y="0"/>
                    <a:pt x="5" y="0"/>
                  </a:cubicBezTo>
                  <a:cubicBezTo>
                    <a:pt x="3" y="2"/>
                    <a:pt x="1" y="4"/>
                    <a:pt x="0" y="7"/>
                  </a:cubicBezTo>
                  <a:cubicBezTo>
                    <a:pt x="0" y="7"/>
                    <a:pt x="1" y="7"/>
                    <a:pt x="1" y="7"/>
                  </a:cubicBezTo>
                  <a:cubicBezTo>
                    <a:pt x="1" y="8"/>
                    <a:pt x="1" y="8"/>
                    <a:pt x="1" y="8"/>
                  </a:cubicBezTo>
                  <a:cubicBezTo>
                    <a:pt x="2" y="5"/>
                    <a:pt x="4" y="2"/>
                    <a:pt x="7"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7" name="Freeform 145">
              <a:extLst>
                <a:ext uri="{FF2B5EF4-FFF2-40B4-BE49-F238E27FC236}">
                  <a16:creationId xmlns:a16="http://schemas.microsoft.com/office/drawing/2014/main" id="{AA175087-115C-4227-BC07-F55510966064}"/>
                </a:ext>
              </a:extLst>
            </p:cNvPr>
            <p:cNvSpPr>
              <a:spLocks/>
            </p:cNvSpPr>
            <p:nvPr/>
          </p:nvSpPr>
          <p:spPr bwMode="auto">
            <a:xfrm>
              <a:off x="1024" y="600"/>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8" name="Freeform 146">
              <a:extLst>
                <a:ext uri="{FF2B5EF4-FFF2-40B4-BE49-F238E27FC236}">
                  <a16:creationId xmlns:a16="http://schemas.microsoft.com/office/drawing/2014/main" id="{F1976F3A-F573-4239-9E62-4771DBDE7A43}"/>
                </a:ext>
              </a:extLst>
            </p:cNvPr>
            <p:cNvSpPr>
              <a:spLocks/>
            </p:cNvSpPr>
            <p:nvPr/>
          </p:nvSpPr>
          <p:spPr bwMode="auto">
            <a:xfrm>
              <a:off x="943" y="505"/>
              <a:ext cx="81" cy="98"/>
            </a:xfrm>
            <a:custGeom>
              <a:avLst/>
              <a:gdLst>
                <a:gd name="T0" fmla="*/ 0 w 34"/>
                <a:gd name="T1" fmla="*/ 0 h 41"/>
                <a:gd name="T2" fmla="*/ 29 w 34"/>
                <a:gd name="T3" fmla="*/ 41 h 41"/>
                <a:gd name="T4" fmla="*/ 30 w 34"/>
                <a:gd name="T5" fmla="*/ 41 h 41"/>
                <a:gd name="T6" fmla="*/ 32 w 34"/>
                <a:gd name="T7" fmla="*/ 41 h 41"/>
                <a:gd name="T8" fmla="*/ 34 w 34"/>
                <a:gd name="T9" fmla="*/ 40 h 41"/>
                <a:gd name="T10" fmla="*/ 34 w 34"/>
                <a:gd name="T11" fmla="*/ 40 h 41"/>
                <a:gd name="T12" fmla="*/ 30 w 34"/>
                <a:gd name="T13" fmla="*/ 34 h 41"/>
                <a:gd name="T14" fmla="*/ 29 w 34"/>
                <a:gd name="T15" fmla="*/ 31 h 41"/>
                <a:gd name="T16" fmla="*/ 29 w 34"/>
                <a:gd name="T17" fmla="*/ 30 h 41"/>
                <a:gd name="T18" fmla="*/ 27 w 34"/>
                <a:gd name="T19" fmla="*/ 20 h 41"/>
                <a:gd name="T20" fmla="*/ 0 w 34"/>
                <a:gd name="T21"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41">
                  <a:moveTo>
                    <a:pt x="0" y="0"/>
                  </a:moveTo>
                  <a:cubicBezTo>
                    <a:pt x="4" y="27"/>
                    <a:pt x="16" y="41"/>
                    <a:pt x="29" y="41"/>
                  </a:cubicBezTo>
                  <a:cubicBezTo>
                    <a:pt x="30" y="41"/>
                    <a:pt x="30" y="41"/>
                    <a:pt x="30" y="41"/>
                  </a:cubicBezTo>
                  <a:cubicBezTo>
                    <a:pt x="31" y="41"/>
                    <a:pt x="31" y="41"/>
                    <a:pt x="32" y="41"/>
                  </a:cubicBezTo>
                  <a:cubicBezTo>
                    <a:pt x="33" y="41"/>
                    <a:pt x="33" y="40"/>
                    <a:pt x="34" y="40"/>
                  </a:cubicBezTo>
                  <a:cubicBezTo>
                    <a:pt x="34" y="40"/>
                    <a:pt x="34" y="40"/>
                    <a:pt x="34" y="40"/>
                  </a:cubicBezTo>
                  <a:cubicBezTo>
                    <a:pt x="32" y="38"/>
                    <a:pt x="31" y="36"/>
                    <a:pt x="30" y="34"/>
                  </a:cubicBezTo>
                  <a:cubicBezTo>
                    <a:pt x="30" y="33"/>
                    <a:pt x="29" y="32"/>
                    <a:pt x="29" y="31"/>
                  </a:cubicBezTo>
                  <a:cubicBezTo>
                    <a:pt x="29" y="31"/>
                    <a:pt x="29" y="30"/>
                    <a:pt x="29" y="30"/>
                  </a:cubicBezTo>
                  <a:cubicBezTo>
                    <a:pt x="28" y="27"/>
                    <a:pt x="27" y="23"/>
                    <a:pt x="27" y="20"/>
                  </a:cubicBezTo>
                  <a:cubicBezTo>
                    <a:pt x="22" y="13"/>
                    <a:pt x="13" y="6"/>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9" name="Freeform 147">
              <a:extLst>
                <a:ext uri="{FF2B5EF4-FFF2-40B4-BE49-F238E27FC236}">
                  <a16:creationId xmlns:a16="http://schemas.microsoft.com/office/drawing/2014/main" id="{75DA0351-6644-4CB5-8111-5E0DB72C6468}"/>
                </a:ext>
              </a:extLst>
            </p:cNvPr>
            <p:cNvSpPr>
              <a:spLocks/>
            </p:cNvSpPr>
            <p:nvPr/>
          </p:nvSpPr>
          <p:spPr bwMode="auto">
            <a:xfrm>
              <a:off x="1019" y="600"/>
              <a:ext cx="5" cy="3"/>
            </a:xfrm>
            <a:custGeom>
              <a:avLst/>
              <a:gdLst>
                <a:gd name="T0" fmla="*/ 2 w 2"/>
                <a:gd name="T1" fmla="*/ 0 h 1"/>
                <a:gd name="T2" fmla="*/ 2 w 2"/>
                <a:gd name="T3" fmla="*/ 0 h 1"/>
                <a:gd name="T4" fmla="*/ 0 w 2"/>
                <a:gd name="T5" fmla="*/ 1 h 1"/>
                <a:gd name="T6" fmla="*/ 2 w 2"/>
                <a:gd name="T7" fmla="*/ 1 h 1"/>
                <a:gd name="T8" fmla="*/ 2 w 2"/>
                <a:gd name="T9" fmla="*/ 1 h 1"/>
                <a:gd name="T10" fmla="*/ 2 w 2"/>
                <a:gd name="T11" fmla="*/ 0 h 1"/>
                <a:gd name="T12" fmla="*/ 2 w 2"/>
                <a:gd name="T13" fmla="*/ 0 h 1"/>
              </a:gdLst>
              <a:ahLst/>
              <a:cxnLst>
                <a:cxn ang="0">
                  <a:pos x="T0" y="T1"/>
                </a:cxn>
                <a:cxn ang="0">
                  <a:pos x="T2" y="T3"/>
                </a:cxn>
                <a:cxn ang="0">
                  <a:pos x="T4" y="T5"/>
                </a:cxn>
                <a:cxn ang="0">
                  <a:pos x="T6" y="T7"/>
                </a:cxn>
                <a:cxn ang="0">
                  <a:pos x="T8" y="T9"/>
                </a:cxn>
                <a:cxn ang="0">
                  <a:pos x="T10" y="T11"/>
                </a:cxn>
                <a:cxn ang="0">
                  <a:pos x="T12" y="T13"/>
                </a:cxn>
              </a:cxnLst>
              <a:rect l="0" t="0" r="r" b="b"/>
              <a:pathLst>
                <a:path w="2" h="1">
                  <a:moveTo>
                    <a:pt x="2" y="0"/>
                  </a:moveTo>
                  <a:cubicBezTo>
                    <a:pt x="2" y="0"/>
                    <a:pt x="2" y="0"/>
                    <a:pt x="2" y="0"/>
                  </a:cubicBezTo>
                  <a:cubicBezTo>
                    <a:pt x="1" y="0"/>
                    <a:pt x="1" y="1"/>
                    <a:pt x="0" y="1"/>
                  </a:cubicBezTo>
                  <a:cubicBezTo>
                    <a:pt x="1" y="1"/>
                    <a:pt x="1" y="1"/>
                    <a:pt x="2" y="1"/>
                  </a:cubicBezTo>
                  <a:cubicBezTo>
                    <a:pt x="2" y="1"/>
                    <a:pt x="2" y="1"/>
                    <a:pt x="2" y="1"/>
                  </a:cubicBezTo>
                  <a:cubicBezTo>
                    <a:pt x="2" y="0"/>
                    <a:pt x="2" y="0"/>
                    <a:pt x="2" y="0"/>
                  </a:cubicBezTo>
                  <a:cubicBezTo>
                    <a:pt x="2" y="0"/>
                    <a:pt x="2" y="0"/>
                    <a:pt x="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0" name="Freeform 148">
              <a:extLst>
                <a:ext uri="{FF2B5EF4-FFF2-40B4-BE49-F238E27FC236}">
                  <a16:creationId xmlns:a16="http://schemas.microsoft.com/office/drawing/2014/main" id="{1CDDA860-AC7B-4AB7-BE95-427E14ED98AB}"/>
                </a:ext>
              </a:extLst>
            </p:cNvPr>
            <p:cNvSpPr>
              <a:spLocks/>
            </p:cNvSpPr>
            <p:nvPr/>
          </p:nvSpPr>
          <p:spPr bwMode="auto">
            <a:xfrm>
              <a:off x="1007" y="553"/>
              <a:ext cx="5" cy="26"/>
            </a:xfrm>
            <a:custGeom>
              <a:avLst/>
              <a:gdLst>
                <a:gd name="T0" fmla="*/ 0 w 2"/>
                <a:gd name="T1" fmla="*/ 0 h 11"/>
                <a:gd name="T2" fmla="*/ 2 w 2"/>
                <a:gd name="T3" fmla="*/ 10 h 11"/>
                <a:gd name="T4" fmla="*/ 2 w 2"/>
                <a:gd name="T5" fmla="*/ 11 h 11"/>
                <a:gd name="T6" fmla="*/ 2 w 2"/>
                <a:gd name="T7" fmla="*/ 3 h 11"/>
                <a:gd name="T8" fmla="*/ 0 w 2"/>
                <a:gd name="T9" fmla="*/ 0 h 11"/>
              </a:gdLst>
              <a:ahLst/>
              <a:cxnLst>
                <a:cxn ang="0">
                  <a:pos x="T0" y="T1"/>
                </a:cxn>
                <a:cxn ang="0">
                  <a:pos x="T2" y="T3"/>
                </a:cxn>
                <a:cxn ang="0">
                  <a:pos x="T4" y="T5"/>
                </a:cxn>
                <a:cxn ang="0">
                  <a:pos x="T6" y="T7"/>
                </a:cxn>
                <a:cxn ang="0">
                  <a:pos x="T8" y="T9"/>
                </a:cxn>
              </a:cxnLst>
              <a:rect l="0" t="0" r="r" b="b"/>
              <a:pathLst>
                <a:path w="2" h="11">
                  <a:moveTo>
                    <a:pt x="0" y="0"/>
                  </a:moveTo>
                  <a:cubicBezTo>
                    <a:pt x="0" y="3"/>
                    <a:pt x="1" y="7"/>
                    <a:pt x="2" y="10"/>
                  </a:cubicBezTo>
                  <a:cubicBezTo>
                    <a:pt x="2" y="10"/>
                    <a:pt x="2" y="11"/>
                    <a:pt x="2" y="11"/>
                  </a:cubicBezTo>
                  <a:cubicBezTo>
                    <a:pt x="2" y="8"/>
                    <a:pt x="2" y="5"/>
                    <a:pt x="2" y="3"/>
                  </a:cubicBezTo>
                  <a:cubicBezTo>
                    <a:pt x="2" y="2"/>
                    <a:pt x="1" y="1"/>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1" name="Freeform 149">
              <a:extLst>
                <a:ext uri="{FF2B5EF4-FFF2-40B4-BE49-F238E27FC236}">
                  <a16:creationId xmlns:a16="http://schemas.microsoft.com/office/drawing/2014/main" id="{A753688A-F4A2-4EE0-B0C5-DB7771E2AD75}"/>
                </a:ext>
              </a:extLst>
            </p:cNvPr>
            <p:cNvSpPr>
              <a:spLocks/>
            </p:cNvSpPr>
            <p:nvPr/>
          </p:nvSpPr>
          <p:spPr bwMode="auto">
            <a:xfrm>
              <a:off x="755" y="629"/>
              <a:ext cx="248" cy="189"/>
            </a:xfrm>
            <a:custGeom>
              <a:avLst/>
              <a:gdLst>
                <a:gd name="T0" fmla="*/ 57 w 104"/>
                <a:gd name="T1" fmla="*/ 0 h 79"/>
                <a:gd name="T2" fmla="*/ 44 w 104"/>
                <a:gd name="T3" fmla="*/ 9 h 79"/>
                <a:gd name="T4" fmla="*/ 0 w 104"/>
                <a:gd name="T5" fmla="*/ 79 h 79"/>
                <a:gd name="T6" fmla="*/ 79 w 104"/>
                <a:gd name="T7" fmla="*/ 54 h 79"/>
                <a:gd name="T8" fmla="*/ 89 w 104"/>
                <a:gd name="T9" fmla="*/ 46 h 79"/>
                <a:gd name="T10" fmla="*/ 103 w 104"/>
                <a:gd name="T11" fmla="*/ 3 h 79"/>
                <a:gd name="T12" fmla="*/ 104 w 104"/>
                <a:gd name="T13" fmla="*/ 1 h 79"/>
                <a:gd name="T14" fmla="*/ 104 w 104"/>
                <a:gd name="T15" fmla="*/ 1 h 79"/>
                <a:gd name="T16" fmla="*/ 85 w 104"/>
                <a:gd name="T17" fmla="*/ 5 h 79"/>
                <a:gd name="T18" fmla="*/ 57 w 104"/>
                <a:gd name="T19" fmla="*/ 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4" h="79">
                  <a:moveTo>
                    <a:pt x="57" y="0"/>
                  </a:moveTo>
                  <a:cubicBezTo>
                    <a:pt x="53" y="2"/>
                    <a:pt x="48" y="5"/>
                    <a:pt x="44" y="9"/>
                  </a:cubicBezTo>
                  <a:cubicBezTo>
                    <a:pt x="14" y="32"/>
                    <a:pt x="0" y="79"/>
                    <a:pt x="0" y="79"/>
                  </a:cubicBezTo>
                  <a:cubicBezTo>
                    <a:pt x="0" y="79"/>
                    <a:pt x="49" y="77"/>
                    <a:pt x="79" y="54"/>
                  </a:cubicBezTo>
                  <a:cubicBezTo>
                    <a:pt x="82" y="52"/>
                    <a:pt x="86" y="49"/>
                    <a:pt x="89" y="46"/>
                  </a:cubicBezTo>
                  <a:cubicBezTo>
                    <a:pt x="90" y="26"/>
                    <a:pt x="95" y="11"/>
                    <a:pt x="103" y="3"/>
                  </a:cubicBezTo>
                  <a:cubicBezTo>
                    <a:pt x="104" y="2"/>
                    <a:pt x="104" y="2"/>
                    <a:pt x="104" y="1"/>
                  </a:cubicBezTo>
                  <a:cubicBezTo>
                    <a:pt x="104" y="1"/>
                    <a:pt x="104" y="1"/>
                    <a:pt x="104" y="1"/>
                  </a:cubicBezTo>
                  <a:cubicBezTo>
                    <a:pt x="99" y="4"/>
                    <a:pt x="93" y="5"/>
                    <a:pt x="85" y="5"/>
                  </a:cubicBezTo>
                  <a:cubicBezTo>
                    <a:pt x="77" y="5"/>
                    <a:pt x="68" y="3"/>
                    <a:pt x="57"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2" name="Freeform 150">
              <a:extLst>
                <a:ext uri="{FF2B5EF4-FFF2-40B4-BE49-F238E27FC236}">
                  <a16:creationId xmlns:a16="http://schemas.microsoft.com/office/drawing/2014/main" id="{B8BE0D3D-CDB6-4AA3-8903-1B506506D6E7}"/>
                </a:ext>
              </a:extLst>
            </p:cNvPr>
            <p:cNvSpPr>
              <a:spLocks/>
            </p:cNvSpPr>
            <p:nvPr/>
          </p:nvSpPr>
          <p:spPr bwMode="auto">
            <a:xfrm>
              <a:off x="967" y="636"/>
              <a:ext cx="33" cy="103"/>
            </a:xfrm>
            <a:custGeom>
              <a:avLst/>
              <a:gdLst>
                <a:gd name="T0" fmla="*/ 14 w 14"/>
                <a:gd name="T1" fmla="*/ 0 h 43"/>
                <a:gd name="T2" fmla="*/ 0 w 14"/>
                <a:gd name="T3" fmla="*/ 43 h 43"/>
                <a:gd name="T4" fmla="*/ 6 w 14"/>
                <a:gd name="T5" fmla="*/ 37 h 43"/>
                <a:gd name="T6" fmla="*/ 14 w 14"/>
                <a:gd name="T7" fmla="*/ 0 h 43"/>
                <a:gd name="T8" fmla="*/ 14 w 14"/>
                <a:gd name="T9" fmla="*/ 0 h 43"/>
              </a:gdLst>
              <a:ahLst/>
              <a:cxnLst>
                <a:cxn ang="0">
                  <a:pos x="T0" y="T1"/>
                </a:cxn>
                <a:cxn ang="0">
                  <a:pos x="T2" y="T3"/>
                </a:cxn>
                <a:cxn ang="0">
                  <a:pos x="T4" y="T5"/>
                </a:cxn>
                <a:cxn ang="0">
                  <a:pos x="T6" y="T7"/>
                </a:cxn>
                <a:cxn ang="0">
                  <a:pos x="T8" y="T9"/>
                </a:cxn>
              </a:cxnLst>
              <a:rect l="0" t="0" r="r" b="b"/>
              <a:pathLst>
                <a:path w="14" h="43">
                  <a:moveTo>
                    <a:pt x="14" y="0"/>
                  </a:moveTo>
                  <a:cubicBezTo>
                    <a:pt x="6" y="8"/>
                    <a:pt x="1" y="23"/>
                    <a:pt x="0" y="43"/>
                  </a:cubicBezTo>
                  <a:cubicBezTo>
                    <a:pt x="2" y="41"/>
                    <a:pt x="4" y="39"/>
                    <a:pt x="6" y="37"/>
                  </a:cubicBezTo>
                  <a:cubicBezTo>
                    <a:pt x="6" y="20"/>
                    <a:pt x="9" y="8"/>
                    <a:pt x="14" y="0"/>
                  </a:cubicBezTo>
                  <a:cubicBezTo>
                    <a:pt x="14" y="0"/>
                    <a:pt x="14" y="0"/>
                    <a:pt x="14"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3" name="Freeform 151">
              <a:extLst>
                <a:ext uri="{FF2B5EF4-FFF2-40B4-BE49-F238E27FC236}">
                  <a16:creationId xmlns:a16="http://schemas.microsoft.com/office/drawing/2014/main" id="{07F3FE81-5962-404D-81B0-3C7C434C26D2}"/>
                </a:ext>
              </a:extLst>
            </p:cNvPr>
            <p:cNvSpPr>
              <a:spLocks/>
            </p:cNvSpPr>
            <p:nvPr/>
          </p:nvSpPr>
          <p:spPr bwMode="auto">
            <a:xfrm>
              <a:off x="1000" y="627"/>
              <a:ext cx="7" cy="9"/>
            </a:xfrm>
            <a:custGeom>
              <a:avLst/>
              <a:gdLst>
                <a:gd name="T0" fmla="*/ 3 w 3"/>
                <a:gd name="T1" fmla="*/ 0 h 4"/>
                <a:gd name="T2" fmla="*/ 1 w 3"/>
                <a:gd name="T3" fmla="*/ 2 h 4"/>
                <a:gd name="T4" fmla="*/ 1 w 3"/>
                <a:gd name="T5" fmla="*/ 2 h 4"/>
                <a:gd name="T6" fmla="*/ 0 w 3"/>
                <a:gd name="T7" fmla="*/ 4 h 4"/>
                <a:gd name="T8" fmla="*/ 0 w 3"/>
                <a:gd name="T9" fmla="*/ 4 h 4"/>
                <a:gd name="T10" fmla="*/ 3 w 3"/>
                <a:gd name="T11" fmla="*/ 1 h 4"/>
                <a:gd name="T12" fmla="*/ 3 w 3"/>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3" h="4">
                  <a:moveTo>
                    <a:pt x="3" y="0"/>
                  </a:moveTo>
                  <a:cubicBezTo>
                    <a:pt x="2" y="1"/>
                    <a:pt x="2" y="1"/>
                    <a:pt x="1" y="2"/>
                  </a:cubicBezTo>
                  <a:cubicBezTo>
                    <a:pt x="1" y="2"/>
                    <a:pt x="1" y="2"/>
                    <a:pt x="1" y="2"/>
                  </a:cubicBezTo>
                  <a:cubicBezTo>
                    <a:pt x="1" y="3"/>
                    <a:pt x="1" y="3"/>
                    <a:pt x="0" y="4"/>
                  </a:cubicBezTo>
                  <a:cubicBezTo>
                    <a:pt x="0" y="4"/>
                    <a:pt x="0" y="4"/>
                    <a:pt x="0" y="4"/>
                  </a:cubicBezTo>
                  <a:cubicBezTo>
                    <a:pt x="1" y="3"/>
                    <a:pt x="2" y="2"/>
                    <a:pt x="3" y="1"/>
                  </a:cubicBezTo>
                  <a:cubicBezTo>
                    <a:pt x="3" y="1"/>
                    <a:pt x="3" y="1"/>
                    <a:pt x="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4" name="Freeform 152">
              <a:extLst>
                <a:ext uri="{FF2B5EF4-FFF2-40B4-BE49-F238E27FC236}">
                  <a16:creationId xmlns:a16="http://schemas.microsoft.com/office/drawing/2014/main" id="{85E7086A-AC2A-41ED-80FA-CB626C33EF6E}"/>
                </a:ext>
              </a:extLst>
            </p:cNvPr>
            <p:cNvSpPr>
              <a:spLocks/>
            </p:cNvSpPr>
            <p:nvPr/>
          </p:nvSpPr>
          <p:spPr bwMode="auto">
            <a:xfrm>
              <a:off x="972" y="603"/>
              <a:ext cx="35" cy="21"/>
            </a:xfrm>
            <a:custGeom>
              <a:avLst/>
              <a:gdLst>
                <a:gd name="T0" fmla="*/ 0 w 15"/>
                <a:gd name="T1" fmla="*/ 0 h 9"/>
                <a:gd name="T2" fmla="*/ 14 w 15"/>
                <a:gd name="T3" fmla="*/ 9 h 9"/>
                <a:gd name="T4" fmla="*/ 14 w 15"/>
                <a:gd name="T5" fmla="*/ 9 h 9"/>
                <a:gd name="T6" fmla="*/ 15 w 15"/>
                <a:gd name="T7" fmla="*/ 7 h 9"/>
                <a:gd name="T8" fmla="*/ 0 w 15"/>
                <a:gd name="T9" fmla="*/ 0 h 9"/>
              </a:gdLst>
              <a:ahLst/>
              <a:cxnLst>
                <a:cxn ang="0">
                  <a:pos x="T0" y="T1"/>
                </a:cxn>
                <a:cxn ang="0">
                  <a:pos x="T2" y="T3"/>
                </a:cxn>
                <a:cxn ang="0">
                  <a:pos x="T4" y="T5"/>
                </a:cxn>
                <a:cxn ang="0">
                  <a:pos x="T6" y="T7"/>
                </a:cxn>
                <a:cxn ang="0">
                  <a:pos x="T8" y="T9"/>
                </a:cxn>
              </a:cxnLst>
              <a:rect l="0" t="0" r="r" b="b"/>
              <a:pathLst>
                <a:path w="15" h="9">
                  <a:moveTo>
                    <a:pt x="0" y="0"/>
                  </a:moveTo>
                  <a:cubicBezTo>
                    <a:pt x="6" y="2"/>
                    <a:pt x="10" y="5"/>
                    <a:pt x="14" y="9"/>
                  </a:cubicBezTo>
                  <a:cubicBezTo>
                    <a:pt x="14" y="9"/>
                    <a:pt x="14" y="9"/>
                    <a:pt x="14" y="9"/>
                  </a:cubicBezTo>
                  <a:cubicBezTo>
                    <a:pt x="14" y="8"/>
                    <a:pt x="15" y="7"/>
                    <a:pt x="15" y="7"/>
                  </a:cubicBezTo>
                  <a:cubicBezTo>
                    <a:pt x="12" y="3"/>
                    <a:pt x="6" y="0"/>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5" name="Freeform 153">
              <a:extLst>
                <a:ext uri="{FF2B5EF4-FFF2-40B4-BE49-F238E27FC236}">
                  <a16:creationId xmlns:a16="http://schemas.microsoft.com/office/drawing/2014/main" id="{3942BDDB-6F35-4B97-BB50-D6A26F2EB025}"/>
                </a:ext>
              </a:extLst>
            </p:cNvPr>
            <p:cNvSpPr>
              <a:spLocks/>
            </p:cNvSpPr>
            <p:nvPr/>
          </p:nvSpPr>
          <p:spPr bwMode="auto">
            <a:xfrm>
              <a:off x="891" y="603"/>
              <a:ext cx="114" cy="38"/>
            </a:xfrm>
            <a:custGeom>
              <a:avLst/>
              <a:gdLst>
                <a:gd name="T0" fmla="*/ 32 w 48"/>
                <a:gd name="T1" fmla="*/ 0 h 16"/>
                <a:gd name="T2" fmla="*/ 0 w 48"/>
                <a:gd name="T3" fmla="*/ 11 h 16"/>
                <a:gd name="T4" fmla="*/ 28 w 48"/>
                <a:gd name="T5" fmla="*/ 16 h 16"/>
                <a:gd name="T6" fmla="*/ 47 w 48"/>
                <a:gd name="T7" fmla="*/ 12 h 16"/>
                <a:gd name="T8" fmla="*/ 48 w 48"/>
                <a:gd name="T9" fmla="*/ 9 h 16"/>
                <a:gd name="T10" fmla="*/ 48 w 48"/>
                <a:gd name="T11" fmla="*/ 9 h 16"/>
                <a:gd name="T12" fmla="*/ 34 w 48"/>
                <a:gd name="T13" fmla="*/ 0 h 16"/>
                <a:gd name="T14" fmla="*/ 32 w 48"/>
                <a:gd name="T15" fmla="*/ 0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16">
                  <a:moveTo>
                    <a:pt x="32" y="0"/>
                  </a:moveTo>
                  <a:cubicBezTo>
                    <a:pt x="24" y="0"/>
                    <a:pt x="13" y="3"/>
                    <a:pt x="0" y="11"/>
                  </a:cubicBezTo>
                  <a:cubicBezTo>
                    <a:pt x="11" y="14"/>
                    <a:pt x="20" y="16"/>
                    <a:pt x="28" y="16"/>
                  </a:cubicBezTo>
                  <a:cubicBezTo>
                    <a:pt x="36" y="16"/>
                    <a:pt x="42" y="15"/>
                    <a:pt x="47" y="12"/>
                  </a:cubicBezTo>
                  <a:cubicBezTo>
                    <a:pt x="47" y="11"/>
                    <a:pt x="47" y="10"/>
                    <a:pt x="48" y="9"/>
                  </a:cubicBezTo>
                  <a:cubicBezTo>
                    <a:pt x="48" y="9"/>
                    <a:pt x="48" y="9"/>
                    <a:pt x="48" y="9"/>
                  </a:cubicBezTo>
                  <a:cubicBezTo>
                    <a:pt x="44" y="5"/>
                    <a:pt x="40" y="2"/>
                    <a:pt x="34" y="0"/>
                  </a:cubicBezTo>
                  <a:cubicBezTo>
                    <a:pt x="33" y="0"/>
                    <a:pt x="33" y="0"/>
                    <a:pt x="3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6" name="Freeform 154">
              <a:extLst>
                <a:ext uri="{FF2B5EF4-FFF2-40B4-BE49-F238E27FC236}">
                  <a16:creationId xmlns:a16="http://schemas.microsoft.com/office/drawing/2014/main" id="{F8B1372E-B2DD-41DF-9C27-5FFB5CFB2949}"/>
                </a:ext>
              </a:extLst>
            </p:cNvPr>
            <p:cNvSpPr>
              <a:spLocks/>
            </p:cNvSpPr>
            <p:nvPr/>
          </p:nvSpPr>
          <p:spPr bwMode="auto">
            <a:xfrm>
              <a:off x="1003" y="620"/>
              <a:ext cx="7" cy="11"/>
            </a:xfrm>
            <a:custGeom>
              <a:avLst/>
              <a:gdLst>
                <a:gd name="T0" fmla="*/ 2 w 3"/>
                <a:gd name="T1" fmla="*/ 0 h 5"/>
                <a:gd name="T2" fmla="*/ 1 w 3"/>
                <a:gd name="T3" fmla="*/ 2 h 5"/>
                <a:gd name="T4" fmla="*/ 0 w 3"/>
                <a:gd name="T5" fmla="*/ 5 h 5"/>
                <a:gd name="T6" fmla="*/ 2 w 3"/>
                <a:gd name="T7" fmla="*/ 3 h 5"/>
                <a:gd name="T8" fmla="*/ 2 w 3"/>
                <a:gd name="T9" fmla="*/ 3 h 5"/>
                <a:gd name="T10" fmla="*/ 3 w 3"/>
                <a:gd name="T11" fmla="*/ 1 h 5"/>
                <a:gd name="T12" fmla="*/ 3 w 3"/>
                <a:gd name="T13" fmla="*/ 0 h 5"/>
                <a:gd name="T14" fmla="*/ 2 w 3"/>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0"/>
                  </a:moveTo>
                  <a:cubicBezTo>
                    <a:pt x="2" y="0"/>
                    <a:pt x="1" y="1"/>
                    <a:pt x="1" y="2"/>
                  </a:cubicBezTo>
                  <a:cubicBezTo>
                    <a:pt x="0" y="3"/>
                    <a:pt x="0" y="4"/>
                    <a:pt x="0" y="5"/>
                  </a:cubicBezTo>
                  <a:cubicBezTo>
                    <a:pt x="1" y="4"/>
                    <a:pt x="1" y="4"/>
                    <a:pt x="2" y="3"/>
                  </a:cubicBezTo>
                  <a:cubicBezTo>
                    <a:pt x="2" y="3"/>
                    <a:pt x="2" y="3"/>
                    <a:pt x="2" y="3"/>
                  </a:cubicBezTo>
                  <a:cubicBezTo>
                    <a:pt x="2" y="2"/>
                    <a:pt x="3" y="1"/>
                    <a:pt x="3" y="1"/>
                  </a:cubicBezTo>
                  <a:cubicBezTo>
                    <a:pt x="3" y="1"/>
                    <a:pt x="3" y="1"/>
                    <a:pt x="3" y="0"/>
                  </a:cubicBezTo>
                  <a:cubicBezTo>
                    <a:pt x="3" y="0"/>
                    <a:pt x="2" y="0"/>
                    <a:pt x="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7" name="Freeform 155">
              <a:extLst>
                <a:ext uri="{FF2B5EF4-FFF2-40B4-BE49-F238E27FC236}">
                  <a16:creationId xmlns:a16="http://schemas.microsoft.com/office/drawing/2014/main" id="{AECBDBB4-EEC4-4B6A-A320-7617CF49F80E}"/>
                </a:ext>
              </a:extLst>
            </p:cNvPr>
            <p:cNvSpPr>
              <a:spLocks/>
            </p:cNvSpPr>
            <p:nvPr/>
          </p:nvSpPr>
          <p:spPr bwMode="auto">
            <a:xfrm>
              <a:off x="981" y="682"/>
              <a:ext cx="143" cy="253"/>
            </a:xfrm>
            <a:custGeom>
              <a:avLst/>
              <a:gdLst>
                <a:gd name="T0" fmla="*/ 12 w 60"/>
                <a:gd name="T1" fmla="*/ 0 h 106"/>
                <a:gd name="T2" fmla="*/ 0 w 60"/>
                <a:gd name="T3" fmla="*/ 18 h 106"/>
                <a:gd name="T4" fmla="*/ 1 w 60"/>
                <a:gd name="T5" fmla="*/ 33 h 106"/>
                <a:gd name="T6" fmla="*/ 38 w 60"/>
                <a:gd name="T7" fmla="*/ 106 h 106"/>
                <a:gd name="T8" fmla="*/ 58 w 60"/>
                <a:gd name="T9" fmla="*/ 32 h 106"/>
                <a:gd name="T10" fmla="*/ 12 w 60"/>
                <a:gd name="T11" fmla="*/ 0 h 106"/>
              </a:gdLst>
              <a:ahLst/>
              <a:cxnLst>
                <a:cxn ang="0">
                  <a:pos x="T0" y="T1"/>
                </a:cxn>
                <a:cxn ang="0">
                  <a:pos x="T2" y="T3"/>
                </a:cxn>
                <a:cxn ang="0">
                  <a:pos x="T4" y="T5"/>
                </a:cxn>
                <a:cxn ang="0">
                  <a:pos x="T6" y="T7"/>
                </a:cxn>
                <a:cxn ang="0">
                  <a:pos x="T8" y="T9"/>
                </a:cxn>
                <a:cxn ang="0">
                  <a:pos x="T10" y="T11"/>
                </a:cxn>
              </a:cxnLst>
              <a:rect l="0" t="0" r="r" b="b"/>
              <a:pathLst>
                <a:path w="60" h="106">
                  <a:moveTo>
                    <a:pt x="12" y="0"/>
                  </a:moveTo>
                  <a:cubicBezTo>
                    <a:pt x="10" y="6"/>
                    <a:pt x="6" y="12"/>
                    <a:pt x="0" y="18"/>
                  </a:cubicBezTo>
                  <a:cubicBezTo>
                    <a:pt x="0" y="22"/>
                    <a:pt x="0" y="27"/>
                    <a:pt x="1" y="33"/>
                  </a:cubicBezTo>
                  <a:cubicBezTo>
                    <a:pt x="5" y="70"/>
                    <a:pt x="38" y="106"/>
                    <a:pt x="38" y="106"/>
                  </a:cubicBezTo>
                  <a:cubicBezTo>
                    <a:pt x="38" y="106"/>
                    <a:pt x="60" y="67"/>
                    <a:pt x="58" y="32"/>
                  </a:cubicBezTo>
                  <a:cubicBezTo>
                    <a:pt x="35" y="23"/>
                    <a:pt x="19" y="12"/>
                    <a:pt x="12"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8" name="Freeform 156">
              <a:extLst>
                <a:ext uri="{FF2B5EF4-FFF2-40B4-BE49-F238E27FC236}">
                  <a16:creationId xmlns:a16="http://schemas.microsoft.com/office/drawing/2014/main" id="{C938D8D9-885E-457A-9F37-B941E7D01380}"/>
                </a:ext>
              </a:extLst>
            </p:cNvPr>
            <p:cNvSpPr>
              <a:spLocks/>
            </p:cNvSpPr>
            <p:nvPr/>
          </p:nvSpPr>
          <p:spPr bwMode="auto">
            <a:xfrm>
              <a:off x="1010" y="667"/>
              <a:ext cx="109" cy="91"/>
            </a:xfrm>
            <a:custGeom>
              <a:avLst/>
              <a:gdLst>
                <a:gd name="T0" fmla="*/ 3 w 46"/>
                <a:gd name="T1" fmla="*/ 0 h 38"/>
                <a:gd name="T2" fmla="*/ 0 w 46"/>
                <a:gd name="T3" fmla="*/ 6 h 38"/>
                <a:gd name="T4" fmla="*/ 46 w 46"/>
                <a:gd name="T5" fmla="*/ 38 h 38"/>
                <a:gd name="T6" fmla="*/ 46 w 46"/>
                <a:gd name="T7" fmla="*/ 32 h 38"/>
                <a:gd name="T8" fmla="*/ 45 w 46"/>
                <a:gd name="T9" fmla="*/ 24 h 38"/>
                <a:gd name="T10" fmla="*/ 3 w 46"/>
                <a:gd name="T11" fmla="*/ 0 h 38"/>
              </a:gdLst>
              <a:ahLst/>
              <a:cxnLst>
                <a:cxn ang="0">
                  <a:pos x="T0" y="T1"/>
                </a:cxn>
                <a:cxn ang="0">
                  <a:pos x="T2" y="T3"/>
                </a:cxn>
                <a:cxn ang="0">
                  <a:pos x="T4" y="T5"/>
                </a:cxn>
                <a:cxn ang="0">
                  <a:pos x="T6" y="T7"/>
                </a:cxn>
                <a:cxn ang="0">
                  <a:pos x="T8" y="T9"/>
                </a:cxn>
                <a:cxn ang="0">
                  <a:pos x="T10" y="T11"/>
                </a:cxn>
              </a:cxnLst>
              <a:rect l="0" t="0" r="r" b="b"/>
              <a:pathLst>
                <a:path w="46" h="38">
                  <a:moveTo>
                    <a:pt x="3" y="0"/>
                  </a:moveTo>
                  <a:cubicBezTo>
                    <a:pt x="2" y="2"/>
                    <a:pt x="1" y="4"/>
                    <a:pt x="0" y="6"/>
                  </a:cubicBezTo>
                  <a:cubicBezTo>
                    <a:pt x="7" y="18"/>
                    <a:pt x="23" y="29"/>
                    <a:pt x="46" y="38"/>
                  </a:cubicBezTo>
                  <a:cubicBezTo>
                    <a:pt x="46" y="36"/>
                    <a:pt x="46" y="34"/>
                    <a:pt x="46" y="32"/>
                  </a:cubicBezTo>
                  <a:cubicBezTo>
                    <a:pt x="45" y="29"/>
                    <a:pt x="45" y="27"/>
                    <a:pt x="45" y="24"/>
                  </a:cubicBezTo>
                  <a:cubicBezTo>
                    <a:pt x="23" y="18"/>
                    <a:pt x="9" y="9"/>
                    <a:pt x="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9" name="Freeform 157">
              <a:extLst>
                <a:ext uri="{FF2B5EF4-FFF2-40B4-BE49-F238E27FC236}">
                  <a16:creationId xmlns:a16="http://schemas.microsoft.com/office/drawing/2014/main" id="{3E78933E-9ACF-43F6-B5A9-4445A34F42ED}"/>
                </a:ext>
              </a:extLst>
            </p:cNvPr>
            <p:cNvSpPr>
              <a:spLocks/>
            </p:cNvSpPr>
            <p:nvPr/>
          </p:nvSpPr>
          <p:spPr bwMode="auto">
            <a:xfrm>
              <a:off x="981" y="636"/>
              <a:ext cx="29" cy="89"/>
            </a:xfrm>
            <a:custGeom>
              <a:avLst/>
              <a:gdLst>
                <a:gd name="T0" fmla="*/ 8 w 12"/>
                <a:gd name="T1" fmla="*/ 0 h 37"/>
                <a:gd name="T2" fmla="*/ 0 w 12"/>
                <a:gd name="T3" fmla="*/ 37 h 37"/>
                <a:gd name="T4" fmla="*/ 12 w 12"/>
                <a:gd name="T5" fmla="*/ 19 h 37"/>
                <a:gd name="T6" fmla="*/ 8 w 12"/>
                <a:gd name="T7" fmla="*/ 0 h 37"/>
              </a:gdLst>
              <a:ahLst/>
              <a:cxnLst>
                <a:cxn ang="0">
                  <a:pos x="T0" y="T1"/>
                </a:cxn>
                <a:cxn ang="0">
                  <a:pos x="T2" y="T3"/>
                </a:cxn>
                <a:cxn ang="0">
                  <a:pos x="T4" y="T5"/>
                </a:cxn>
                <a:cxn ang="0">
                  <a:pos x="T6" y="T7"/>
                </a:cxn>
              </a:cxnLst>
              <a:rect l="0" t="0" r="r" b="b"/>
              <a:pathLst>
                <a:path w="12" h="37">
                  <a:moveTo>
                    <a:pt x="8" y="0"/>
                  </a:moveTo>
                  <a:cubicBezTo>
                    <a:pt x="3" y="8"/>
                    <a:pt x="0" y="20"/>
                    <a:pt x="0" y="37"/>
                  </a:cubicBezTo>
                  <a:cubicBezTo>
                    <a:pt x="6" y="31"/>
                    <a:pt x="10" y="25"/>
                    <a:pt x="12" y="19"/>
                  </a:cubicBezTo>
                  <a:cubicBezTo>
                    <a:pt x="9" y="13"/>
                    <a:pt x="7" y="6"/>
                    <a:pt x="8"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0" name="Freeform 158">
              <a:extLst>
                <a:ext uri="{FF2B5EF4-FFF2-40B4-BE49-F238E27FC236}">
                  <a16:creationId xmlns:a16="http://schemas.microsoft.com/office/drawing/2014/main" id="{35231991-B242-4507-8810-85AC8D0FD250}"/>
                </a:ext>
              </a:extLst>
            </p:cNvPr>
            <p:cNvSpPr>
              <a:spLocks/>
            </p:cNvSpPr>
            <p:nvPr/>
          </p:nvSpPr>
          <p:spPr bwMode="auto">
            <a:xfrm>
              <a:off x="998" y="629"/>
              <a:ext cx="19" cy="53"/>
            </a:xfrm>
            <a:custGeom>
              <a:avLst/>
              <a:gdLst>
                <a:gd name="T0" fmla="*/ 4 w 8"/>
                <a:gd name="T1" fmla="*/ 0 h 22"/>
                <a:gd name="T2" fmla="*/ 1 w 8"/>
                <a:gd name="T3" fmla="*/ 3 h 22"/>
                <a:gd name="T4" fmla="*/ 5 w 8"/>
                <a:gd name="T5" fmla="*/ 22 h 22"/>
                <a:gd name="T6" fmla="*/ 8 w 8"/>
                <a:gd name="T7" fmla="*/ 16 h 22"/>
                <a:gd name="T8" fmla="*/ 4 w 8"/>
                <a:gd name="T9" fmla="*/ 0 h 22"/>
              </a:gdLst>
              <a:ahLst/>
              <a:cxnLst>
                <a:cxn ang="0">
                  <a:pos x="T0" y="T1"/>
                </a:cxn>
                <a:cxn ang="0">
                  <a:pos x="T2" y="T3"/>
                </a:cxn>
                <a:cxn ang="0">
                  <a:pos x="T4" y="T5"/>
                </a:cxn>
                <a:cxn ang="0">
                  <a:pos x="T6" y="T7"/>
                </a:cxn>
                <a:cxn ang="0">
                  <a:pos x="T8" y="T9"/>
                </a:cxn>
              </a:cxnLst>
              <a:rect l="0" t="0" r="r" b="b"/>
              <a:pathLst>
                <a:path w="8" h="22">
                  <a:moveTo>
                    <a:pt x="4" y="0"/>
                  </a:moveTo>
                  <a:cubicBezTo>
                    <a:pt x="3" y="1"/>
                    <a:pt x="2" y="2"/>
                    <a:pt x="1" y="3"/>
                  </a:cubicBezTo>
                  <a:cubicBezTo>
                    <a:pt x="0" y="9"/>
                    <a:pt x="2" y="16"/>
                    <a:pt x="5" y="22"/>
                  </a:cubicBezTo>
                  <a:cubicBezTo>
                    <a:pt x="6" y="20"/>
                    <a:pt x="7" y="18"/>
                    <a:pt x="8" y="16"/>
                  </a:cubicBezTo>
                  <a:cubicBezTo>
                    <a:pt x="4" y="10"/>
                    <a:pt x="3" y="5"/>
                    <a:pt x="4"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1" name="Freeform 159">
              <a:extLst>
                <a:ext uri="{FF2B5EF4-FFF2-40B4-BE49-F238E27FC236}">
                  <a16:creationId xmlns:a16="http://schemas.microsoft.com/office/drawing/2014/main" id="{84760289-D3AC-4890-936B-191632153D4C}"/>
                </a:ext>
              </a:extLst>
            </p:cNvPr>
            <p:cNvSpPr>
              <a:spLocks/>
            </p:cNvSpPr>
            <p:nvPr/>
          </p:nvSpPr>
          <p:spPr bwMode="auto">
            <a:xfrm>
              <a:off x="1012" y="603"/>
              <a:ext cx="307" cy="131"/>
            </a:xfrm>
            <a:custGeom>
              <a:avLst/>
              <a:gdLst>
                <a:gd name="T0" fmla="*/ 6 w 129"/>
                <a:gd name="T1" fmla="*/ 0 h 55"/>
                <a:gd name="T2" fmla="*/ 5 w 129"/>
                <a:gd name="T3" fmla="*/ 0 h 55"/>
                <a:gd name="T4" fmla="*/ 4 w 129"/>
                <a:gd name="T5" fmla="*/ 3 h 55"/>
                <a:gd name="T6" fmla="*/ 0 w 129"/>
                <a:gd name="T7" fmla="*/ 9 h 55"/>
                <a:gd name="T8" fmla="*/ 0 w 129"/>
                <a:gd name="T9" fmla="*/ 9 h 55"/>
                <a:gd name="T10" fmla="*/ 10 w 129"/>
                <a:gd name="T11" fmla="*/ 5 h 55"/>
                <a:gd name="T12" fmla="*/ 12 w 129"/>
                <a:gd name="T13" fmla="*/ 5 h 55"/>
                <a:gd name="T14" fmla="*/ 44 w 129"/>
                <a:gd name="T15" fmla="*/ 51 h 55"/>
                <a:gd name="T16" fmla="*/ 47 w 129"/>
                <a:gd name="T17" fmla="*/ 52 h 55"/>
                <a:gd name="T18" fmla="*/ 70 w 129"/>
                <a:gd name="T19" fmla="*/ 55 h 55"/>
                <a:gd name="T20" fmla="*/ 129 w 129"/>
                <a:gd name="T21" fmla="*/ 44 h 55"/>
                <a:gd name="T22" fmla="*/ 73 w 129"/>
                <a:gd name="T23" fmla="*/ 1 h 55"/>
                <a:gd name="T24" fmla="*/ 36 w 129"/>
                <a:gd name="T25" fmla="*/ 7 h 55"/>
                <a:gd name="T26" fmla="*/ 23 w 129"/>
                <a:gd name="T27" fmla="*/ 6 h 55"/>
                <a:gd name="T28" fmla="*/ 6 w 129"/>
                <a:gd name="T2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9" h="55">
                  <a:moveTo>
                    <a:pt x="6" y="0"/>
                  </a:moveTo>
                  <a:cubicBezTo>
                    <a:pt x="5" y="0"/>
                    <a:pt x="5" y="0"/>
                    <a:pt x="5" y="0"/>
                  </a:cubicBezTo>
                  <a:cubicBezTo>
                    <a:pt x="5" y="1"/>
                    <a:pt x="4" y="2"/>
                    <a:pt x="4" y="3"/>
                  </a:cubicBezTo>
                  <a:cubicBezTo>
                    <a:pt x="3" y="5"/>
                    <a:pt x="2" y="7"/>
                    <a:pt x="0" y="9"/>
                  </a:cubicBezTo>
                  <a:cubicBezTo>
                    <a:pt x="0" y="9"/>
                    <a:pt x="0" y="9"/>
                    <a:pt x="0" y="9"/>
                  </a:cubicBezTo>
                  <a:cubicBezTo>
                    <a:pt x="3" y="7"/>
                    <a:pt x="6" y="5"/>
                    <a:pt x="10" y="5"/>
                  </a:cubicBezTo>
                  <a:cubicBezTo>
                    <a:pt x="10" y="5"/>
                    <a:pt x="11" y="5"/>
                    <a:pt x="12" y="5"/>
                  </a:cubicBezTo>
                  <a:cubicBezTo>
                    <a:pt x="26" y="5"/>
                    <a:pt x="39" y="21"/>
                    <a:pt x="44" y="51"/>
                  </a:cubicBezTo>
                  <a:cubicBezTo>
                    <a:pt x="45" y="52"/>
                    <a:pt x="46" y="52"/>
                    <a:pt x="47" y="52"/>
                  </a:cubicBezTo>
                  <a:cubicBezTo>
                    <a:pt x="54" y="54"/>
                    <a:pt x="62" y="55"/>
                    <a:pt x="70" y="55"/>
                  </a:cubicBezTo>
                  <a:cubicBezTo>
                    <a:pt x="100" y="55"/>
                    <a:pt x="129" y="44"/>
                    <a:pt x="129" y="44"/>
                  </a:cubicBezTo>
                  <a:cubicBezTo>
                    <a:pt x="129" y="44"/>
                    <a:pt x="104" y="14"/>
                    <a:pt x="73" y="1"/>
                  </a:cubicBezTo>
                  <a:cubicBezTo>
                    <a:pt x="59" y="5"/>
                    <a:pt x="46" y="7"/>
                    <a:pt x="36" y="7"/>
                  </a:cubicBezTo>
                  <a:cubicBezTo>
                    <a:pt x="31" y="7"/>
                    <a:pt x="27" y="7"/>
                    <a:pt x="23" y="6"/>
                  </a:cubicBezTo>
                  <a:cubicBezTo>
                    <a:pt x="16" y="5"/>
                    <a:pt x="10" y="3"/>
                    <a:pt x="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2" name="Freeform 160">
              <a:extLst>
                <a:ext uri="{FF2B5EF4-FFF2-40B4-BE49-F238E27FC236}">
                  <a16:creationId xmlns:a16="http://schemas.microsoft.com/office/drawing/2014/main" id="{4544141C-7489-4558-9937-565D759F5522}"/>
                </a:ext>
              </a:extLst>
            </p:cNvPr>
            <p:cNvSpPr>
              <a:spLocks/>
            </p:cNvSpPr>
            <p:nvPr/>
          </p:nvSpPr>
          <p:spPr bwMode="auto">
            <a:xfrm>
              <a:off x="1067" y="598"/>
              <a:ext cx="119" cy="22"/>
            </a:xfrm>
            <a:custGeom>
              <a:avLst/>
              <a:gdLst>
                <a:gd name="T0" fmla="*/ 42 w 50"/>
                <a:gd name="T1" fmla="*/ 0 h 9"/>
                <a:gd name="T2" fmla="*/ 5 w 50"/>
                <a:gd name="T3" fmla="*/ 8 h 9"/>
                <a:gd name="T4" fmla="*/ 0 w 50"/>
                <a:gd name="T5" fmla="*/ 8 h 9"/>
                <a:gd name="T6" fmla="*/ 13 w 50"/>
                <a:gd name="T7" fmla="*/ 9 h 9"/>
                <a:gd name="T8" fmla="*/ 50 w 50"/>
                <a:gd name="T9" fmla="*/ 3 h 9"/>
                <a:gd name="T10" fmla="*/ 42 w 50"/>
                <a:gd name="T11" fmla="*/ 0 h 9"/>
              </a:gdLst>
              <a:ahLst/>
              <a:cxnLst>
                <a:cxn ang="0">
                  <a:pos x="T0" y="T1"/>
                </a:cxn>
                <a:cxn ang="0">
                  <a:pos x="T2" y="T3"/>
                </a:cxn>
                <a:cxn ang="0">
                  <a:pos x="T4" y="T5"/>
                </a:cxn>
                <a:cxn ang="0">
                  <a:pos x="T6" y="T7"/>
                </a:cxn>
                <a:cxn ang="0">
                  <a:pos x="T8" y="T9"/>
                </a:cxn>
                <a:cxn ang="0">
                  <a:pos x="T10" y="T11"/>
                </a:cxn>
              </a:cxnLst>
              <a:rect l="0" t="0" r="r" b="b"/>
              <a:pathLst>
                <a:path w="50" h="9">
                  <a:moveTo>
                    <a:pt x="42" y="0"/>
                  </a:moveTo>
                  <a:cubicBezTo>
                    <a:pt x="27" y="6"/>
                    <a:pt x="15" y="8"/>
                    <a:pt x="5" y="8"/>
                  </a:cubicBezTo>
                  <a:cubicBezTo>
                    <a:pt x="3" y="8"/>
                    <a:pt x="1" y="8"/>
                    <a:pt x="0" y="8"/>
                  </a:cubicBezTo>
                  <a:cubicBezTo>
                    <a:pt x="4" y="9"/>
                    <a:pt x="8" y="9"/>
                    <a:pt x="13" y="9"/>
                  </a:cubicBezTo>
                  <a:cubicBezTo>
                    <a:pt x="23" y="9"/>
                    <a:pt x="36" y="7"/>
                    <a:pt x="50" y="3"/>
                  </a:cubicBezTo>
                  <a:cubicBezTo>
                    <a:pt x="47" y="1"/>
                    <a:pt x="44" y="0"/>
                    <a:pt x="42"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3" name="Freeform 161">
              <a:extLst>
                <a:ext uri="{FF2B5EF4-FFF2-40B4-BE49-F238E27FC236}">
                  <a16:creationId xmlns:a16="http://schemas.microsoft.com/office/drawing/2014/main" id="{A613CE14-61ED-4322-925A-B0659F0259BF}"/>
                </a:ext>
              </a:extLst>
            </p:cNvPr>
            <p:cNvSpPr>
              <a:spLocks/>
            </p:cNvSpPr>
            <p:nvPr/>
          </p:nvSpPr>
          <p:spPr bwMode="auto">
            <a:xfrm>
              <a:off x="1024" y="600"/>
              <a:ext cx="3" cy="3"/>
            </a:xfrm>
            <a:custGeom>
              <a:avLst/>
              <a:gdLst>
                <a:gd name="T0" fmla="*/ 1 w 1"/>
                <a:gd name="T1" fmla="*/ 0 h 1"/>
                <a:gd name="T2" fmla="*/ 0 w 1"/>
                <a:gd name="T3" fmla="*/ 1 h 1"/>
                <a:gd name="T4" fmla="*/ 0 w 1"/>
                <a:gd name="T5" fmla="*/ 1 h 1"/>
                <a:gd name="T6" fmla="*/ 1 w 1"/>
                <a:gd name="T7" fmla="*/ 1 h 1"/>
                <a:gd name="T8" fmla="*/ 1 w 1"/>
                <a:gd name="T9" fmla="*/ 0 h 1"/>
              </a:gdLst>
              <a:ahLst/>
              <a:cxnLst>
                <a:cxn ang="0">
                  <a:pos x="T0" y="T1"/>
                </a:cxn>
                <a:cxn ang="0">
                  <a:pos x="T2" y="T3"/>
                </a:cxn>
                <a:cxn ang="0">
                  <a:pos x="T4" y="T5"/>
                </a:cxn>
                <a:cxn ang="0">
                  <a:pos x="T6" y="T7"/>
                </a:cxn>
                <a:cxn ang="0">
                  <a:pos x="T8" y="T9"/>
                </a:cxn>
              </a:cxnLst>
              <a:rect l="0" t="0" r="r" b="b"/>
              <a:pathLst>
                <a:path w="1" h="1">
                  <a:moveTo>
                    <a:pt x="1" y="0"/>
                  </a:moveTo>
                  <a:cubicBezTo>
                    <a:pt x="0" y="0"/>
                    <a:pt x="0" y="1"/>
                    <a:pt x="0" y="1"/>
                  </a:cubicBezTo>
                  <a:cubicBezTo>
                    <a:pt x="0" y="1"/>
                    <a:pt x="0" y="1"/>
                    <a:pt x="0" y="1"/>
                  </a:cubicBezTo>
                  <a:cubicBezTo>
                    <a:pt x="0" y="1"/>
                    <a:pt x="0" y="1"/>
                    <a:pt x="1" y="1"/>
                  </a:cubicBezTo>
                  <a:cubicBezTo>
                    <a:pt x="1" y="0"/>
                    <a:pt x="1" y="0"/>
                    <a:pt x="1"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4" name="Freeform 162">
              <a:extLst>
                <a:ext uri="{FF2B5EF4-FFF2-40B4-BE49-F238E27FC236}">
                  <a16:creationId xmlns:a16="http://schemas.microsoft.com/office/drawing/2014/main" id="{3D911A6C-44E0-4E84-9036-1A8FAFCB8003}"/>
                </a:ext>
              </a:extLst>
            </p:cNvPr>
            <p:cNvSpPr>
              <a:spLocks/>
            </p:cNvSpPr>
            <p:nvPr/>
          </p:nvSpPr>
          <p:spPr bwMode="auto">
            <a:xfrm>
              <a:off x="1010" y="603"/>
              <a:ext cx="14" cy="21"/>
            </a:xfrm>
            <a:custGeom>
              <a:avLst/>
              <a:gdLst>
                <a:gd name="T0" fmla="*/ 6 w 6"/>
                <a:gd name="T1" fmla="*/ 0 h 9"/>
                <a:gd name="T2" fmla="*/ 6 w 6"/>
                <a:gd name="T3" fmla="*/ 0 h 9"/>
                <a:gd name="T4" fmla="*/ 0 w 6"/>
                <a:gd name="T5" fmla="*/ 8 h 9"/>
                <a:gd name="T6" fmla="*/ 1 w 6"/>
                <a:gd name="T7" fmla="*/ 9 h 9"/>
                <a:gd name="T8" fmla="*/ 5 w 6"/>
                <a:gd name="T9" fmla="*/ 3 h 9"/>
                <a:gd name="T10" fmla="*/ 6 w 6"/>
                <a:gd name="T11" fmla="*/ 0 h 9"/>
              </a:gdLst>
              <a:ahLst/>
              <a:cxnLst>
                <a:cxn ang="0">
                  <a:pos x="T0" y="T1"/>
                </a:cxn>
                <a:cxn ang="0">
                  <a:pos x="T2" y="T3"/>
                </a:cxn>
                <a:cxn ang="0">
                  <a:pos x="T4" y="T5"/>
                </a:cxn>
                <a:cxn ang="0">
                  <a:pos x="T6" y="T7"/>
                </a:cxn>
                <a:cxn ang="0">
                  <a:pos x="T8" y="T9"/>
                </a:cxn>
                <a:cxn ang="0">
                  <a:pos x="T10" y="T11"/>
                </a:cxn>
              </a:cxnLst>
              <a:rect l="0" t="0" r="r" b="b"/>
              <a:pathLst>
                <a:path w="6" h="9">
                  <a:moveTo>
                    <a:pt x="6" y="0"/>
                  </a:moveTo>
                  <a:cubicBezTo>
                    <a:pt x="6" y="0"/>
                    <a:pt x="6" y="0"/>
                    <a:pt x="6" y="0"/>
                  </a:cubicBezTo>
                  <a:cubicBezTo>
                    <a:pt x="3" y="2"/>
                    <a:pt x="1" y="5"/>
                    <a:pt x="0" y="8"/>
                  </a:cubicBezTo>
                  <a:cubicBezTo>
                    <a:pt x="0" y="8"/>
                    <a:pt x="0" y="8"/>
                    <a:pt x="1" y="9"/>
                  </a:cubicBezTo>
                  <a:cubicBezTo>
                    <a:pt x="3" y="7"/>
                    <a:pt x="4" y="5"/>
                    <a:pt x="5" y="3"/>
                  </a:cubicBezTo>
                  <a:cubicBezTo>
                    <a:pt x="5" y="2"/>
                    <a:pt x="6" y="1"/>
                    <a:pt x="6"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5" name="Freeform 163">
              <a:extLst>
                <a:ext uri="{FF2B5EF4-FFF2-40B4-BE49-F238E27FC236}">
                  <a16:creationId xmlns:a16="http://schemas.microsoft.com/office/drawing/2014/main" id="{ACF70A00-65C0-44EC-BDB4-40EEB0FF6171}"/>
                </a:ext>
              </a:extLst>
            </p:cNvPr>
            <p:cNvSpPr>
              <a:spLocks/>
            </p:cNvSpPr>
            <p:nvPr/>
          </p:nvSpPr>
          <p:spPr bwMode="auto">
            <a:xfrm>
              <a:off x="1024" y="60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6" name="Freeform 164">
              <a:extLst>
                <a:ext uri="{FF2B5EF4-FFF2-40B4-BE49-F238E27FC236}">
                  <a16:creationId xmlns:a16="http://schemas.microsoft.com/office/drawing/2014/main" id="{D8C91262-B5B0-47CF-AE9A-952E70F4244B}"/>
                </a:ext>
              </a:extLst>
            </p:cNvPr>
            <p:cNvSpPr>
              <a:spLocks/>
            </p:cNvSpPr>
            <p:nvPr/>
          </p:nvSpPr>
          <p:spPr bwMode="auto">
            <a:xfrm>
              <a:off x="1007" y="624"/>
              <a:ext cx="5" cy="5"/>
            </a:xfrm>
            <a:custGeom>
              <a:avLst/>
              <a:gdLst>
                <a:gd name="T0" fmla="*/ 2 w 2"/>
                <a:gd name="T1" fmla="*/ 0 h 2"/>
                <a:gd name="T2" fmla="*/ 0 w 2"/>
                <a:gd name="T3" fmla="*/ 1 h 2"/>
                <a:gd name="T4" fmla="*/ 0 w 2"/>
                <a:gd name="T5" fmla="*/ 2 h 2"/>
                <a:gd name="T6" fmla="*/ 2 w 2"/>
                <a:gd name="T7" fmla="*/ 0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1" y="0"/>
                    <a:pt x="1" y="1"/>
                    <a:pt x="0" y="1"/>
                  </a:cubicBezTo>
                  <a:cubicBezTo>
                    <a:pt x="0" y="2"/>
                    <a:pt x="0" y="2"/>
                    <a:pt x="0" y="2"/>
                  </a:cubicBezTo>
                  <a:cubicBezTo>
                    <a:pt x="1" y="1"/>
                    <a:pt x="1" y="1"/>
                    <a:pt x="2" y="0"/>
                  </a:cubicBezTo>
                  <a:cubicBezTo>
                    <a:pt x="2" y="0"/>
                    <a:pt x="2" y="0"/>
                    <a:pt x="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7" name="Freeform 165">
              <a:extLst>
                <a:ext uri="{FF2B5EF4-FFF2-40B4-BE49-F238E27FC236}">
                  <a16:creationId xmlns:a16="http://schemas.microsoft.com/office/drawing/2014/main" id="{CDCC4E3E-1AA1-4190-9624-626E0C7FCFD8}"/>
                </a:ext>
              </a:extLst>
            </p:cNvPr>
            <p:cNvSpPr>
              <a:spLocks/>
            </p:cNvSpPr>
            <p:nvPr/>
          </p:nvSpPr>
          <p:spPr bwMode="auto">
            <a:xfrm>
              <a:off x="1007" y="622"/>
              <a:ext cx="5" cy="5"/>
            </a:xfrm>
            <a:custGeom>
              <a:avLst/>
              <a:gdLst>
                <a:gd name="T0" fmla="*/ 1 w 2"/>
                <a:gd name="T1" fmla="*/ 0 h 2"/>
                <a:gd name="T2" fmla="*/ 0 w 2"/>
                <a:gd name="T3" fmla="*/ 2 h 2"/>
                <a:gd name="T4" fmla="*/ 0 w 2"/>
                <a:gd name="T5" fmla="*/ 2 h 2"/>
                <a:gd name="T6" fmla="*/ 2 w 2"/>
                <a:gd name="T7" fmla="*/ 1 h 2"/>
                <a:gd name="T8" fmla="*/ 1 w 2"/>
                <a:gd name="T9" fmla="*/ 0 h 2"/>
              </a:gdLst>
              <a:ahLst/>
              <a:cxnLst>
                <a:cxn ang="0">
                  <a:pos x="T0" y="T1"/>
                </a:cxn>
                <a:cxn ang="0">
                  <a:pos x="T2" y="T3"/>
                </a:cxn>
                <a:cxn ang="0">
                  <a:pos x="T4" y="T5"/>
                </a:cxn>
                <a:cxn ang="0">
                  <a:pos x="T6" y="T7"/>
                </a:cxn>
                <a:cxn ang="0">
                  <a:pos x="T8" y="T9"/>
                </a:cxn>
              </a:cxnLst>
              <a:rect l="0" t="0" r="r" b="b"/>
              <a:pathLst>
                <a:path w="2" h="2">
                  <a:moveTo>
                    <a:pt x="1" y="0"/>
                  </a:moveTo>
                  <a:cubicBezTo>
                    <a:pt x="1" y="0"/>
                    <a:pt x="0" y="1"/>
                    <a:pt x="0" y="2"/>
                  </a:cubicBezTo>
                  <a:cubicBezTo>
                    <a:pt x="0" y="2"/>
                    <a:pt x="0" y="2"/>
                    <a:pt x="0" y="2"/>
                  </a:cubicBezTo>
                  <a:cubicBezTo>
                    <a:pt x="1" y="2"/>
                    <a:pt x="1" y="1"/>
                    <a:pt x="2" y="1"/>
                  </a:cubicBezTo>
                  <a:cubicBezTo>
                    <a:pt x="1" y="0"/>
                    <a:pt x="1" y="0"/>
                    <a:pt x="1"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8" name="Freeform 166">
              <a:extLst>
                <a:ext uri="{FF2B5EF4-FFF2-40B4-BE49-F238E27FC236}">
                  <a16:creationId xmlns:a16="http://schemas.microsoft.com/office/drawing/2014/main" id="{E8F01572-9AE4-48D4-84CB-E57D983B7F02}"/>
                </a:ext>
              </a:extLst>
            </p:cNvPr>
            <p:cNvSpPr>
              <a:spLocks/>
            </p:cNvSpPr>
            <p:nvPr/>
          </p:nvSpPr>
          <p:spPr bwMode="auto">
            <a:xfrm>
              <a:off x="1012" y="615"/>
              <a:ext cx="105" cy="110"/>
            </a:xfrm>
            <a:custGeom>
              <a:avLst/>
              <a:gdLst>
                <a:gd name="T0" fmla="*/ 12 w 44"/>
                <a:gd name="T1" fmla="*/ 0 h 46"/>
                <a:gd name="T2" fmla="*/ 10 w 44"/>
                <a:gd name="T3" fmla="*/ 0 h 46"/>
                <a:gd name="T4" fmla="*/ 0 w 44"/>
                <a:gd name="T5" fmla="*/ 4 h 46"/>
                <a:gd name="T6" fmla="*/ 2 w 44"/>
                <a:gd name="T7" fmla="*/ 22 h 46"/>
                <a:gd name="T8" fmla="*/ 44 w 44"/>
                <a:gd name="T9" fmla="*/ 46 h 46"/>
                <a:gd name="T10" fmla="*/ 12 w 44"/>
                <a:gd name="T11" fmla="*/ 0 h 46"/>
              </a:gdLst>
              <a:ahLst/>
              <a:cxnLst>
                <a:cxn ang="0">
                  <a:pos x="T0" y="T1"/>
                </a:cxn>
                <a:cxn ang="0">
                  <a:pos x="T2" y="T3"/>
                </a:cxn>
                <a:cxn ang="0">
                  <a:pos x="T4" y="T5"/>
                </a:cxn>
                <a:cxn ang="0">
                  <a:pos x="T6" y="T7"/>
                </a:cxn>
                <a:cxn ang="0">
                  <a:pos x="T8" y="T9"/>
                </a:cxn>
                <a:cxn ang="0">
                  <a:pos x="T10" y="T11"/>
                </a:cxn>
              </a:cxnLst>
              <a:rect l="0" t="0" r="r" b="b"/>
              <a:pathLst>
                <a:path w="44" h="46">
                  <a:moveTo>
                    <a:pt x="12" y="0"/>
                  </a:moveTo>
                  <a:cubicBezTo>
                    <a:pt x="11" y="0"/>
                    <a:pt x="10" y="0"/>
                    <a:pt x="10" y="0"/>
                  </a:cubicBezTo>
                  <a:cubicBezTo>
                    <a:pt x="6" y="0"/>
                    <a:pt x="3" y="2"/>
                    <a:pt x="0" y="4"/>
                  </a:cubicBezTo>
                  <a:cubicBezTo>
                    <a:pt x="3" y="9"/>
                    <a:pt x="3" y="15"/>
                    <a:pt x="2" y="22"/>
                  </a:cubicBezTo>
                  <a:cubicBezTo>
                    <a:pt x="8" y="31"/>
                    <a:pt x="22" y="40"/>
                    <a:pt x="44" y="46"/>
                  </a:cubicBezTo>
                  <a:cubicBezTo>
                    <a:pt x="39" y="16"/>
                    <a:pt x="26" y="0"/>
                    <a:pt x="1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9" name="Freeform 167">
              <a:extLst>
                <a:ext uri="{FF2B5EF4-FFF2-40B4-BE49-F238E27FC236}">
                  <a16:creationId xmlns:a16="http://schemas.microsoft.com/office/drawing/2014/main" id="{4468DCCA-2F65-4A9F-8029-E029184503E9}"/>
                </a:ext>
              </a:extLst>
            </p:cNvPr>
            <p:cNvSpPr>
              <a:spLocks/>
            </p:cNvSpPr>
            <p:nvPr/>
          </p:nvSpPr>
          <p:spPr bwMode="auto">
            <a:xfrm>
              <a:off x="1005" y="624"/>
              <a:ext cx="14" cy="43"/>
            </a:xfrm>
            <a:custGeom>
              <a:avLst/>
              <a:gdLst>
                <a:gd name="T0" fmla="*/ 3 w 6"/>
                <a:gd name="T1" fmla="*/ 0 h 18"/>
                <a:gd name="T2" fmla="*/ 1 w 6"/>
                <a:gd name="T3" fmla="*/ 2 h 18"/>
                <a:gd name="T4" fmla="*/ 5 w 6"/>
                <a:gd name="T5" fmla="*/ 18 h 18"/>
                <a:gd name="T6" fmla="*/ 3 w 6"/>
                <a:gd name="T7" fmla="*/ 0 h 18"/>
              </a:gdLst>
              <a:ahLst/>
              <a:cxnLst>
                <a:cxn ang="0">
                  <a:pos x="T0" y="T1"/>
                </a:cxn>
                <a:cxn ang="0">
                  <a:pos x="T2" y="T3"/>
                </a:cxn>
                <a:cxn ang="0">
                  <a:pos x="T4" y="T5"/>
                </a:cxn>
                <a:cxn ang="0">
                  <a:pos x="T6" y="T7"/>
                </a:cxn>
              </a:cxnLst>
              <a:rect l="0" t="0" r="r" b="b"/>
              <a:pathLst>
                <a:path w="6" h="18">
                  <a:moveTo>
                    <a:pt x="3" y="0"/>
                  </a:moveTo>
                  <a:cubicBezTo>
                    <a:pt x="2" y="1"/>
                    <a:pt x="2" y="1"/>
                    <a:pt x="1" y="2"/>
                  </a:cubicBezTo>
                  <a:cubicBezTo>
                    <a:pt x="0" y="7"/>
                    <a:pt x="1" y="12"/>
                    <a:pt x="5" y="18"/>
                  </a:cubicBezTo>
                  <a:cubicBezTo>
                    <a:pt x="6" y="11"/>
                    <a:pt x="6" y="5"/>
                    <a:pt x="3"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0" name="Freeform 168">
              <a:extLst>
                <a:ext uri="{FF2B5EF4-FFF2-40B4-BE49-F238E27FC236}">
                  <a16:creationId xmlns:a16="http://schemas.microsoft.com/office/drawing/2014/main" id="{067F2044-91F3-4796-BF38-41B2EE6CB21C}"/>
                </a:ext>
              </a:extLst>
            </p:cNvPr>
            <p:cNvSpPr>
              <a:spLocks/>
            </p:cNvSpPr>
            <p:nvPr/>
          </p:nvSpPr>
          <p:spPr bwMode="auto">
            <a:xfrm>
              <a:off x="1043" y="452"/>
              <a:ext cx="269" cy="146"/>
            </a:xfrm>
            <a:custGeom>
              <a:avLst/>
              <a:gdLst>
                <a:gd name="T0" fmla="*/ 74 w 113"/>
                <a:gd name="T1" fmla="*/ 0 h 61"/>
                <a:gd name="T2" fmla="*/ 30 w 113"/>
                <a:gd name="T3" fmla="*/ 7 h 61"/>
                <a:gd name="T4" fmla="*/ 14 w 113"/>
                <a:gd name="T5" fmla="*/ 15 h 61"/>
                <a:gd name="T6" fmla="*/ 0 w 113"/>
                <a:gd name="T7" fmla="*/ 58 h 61"/>
                <a:gd name="T8" fmla="*/ 19 w 113"/>
                <a:gd name="T9" fmla="*/ 55 h 61"/>
                <a:gd name="T10" fmla="*/ 48 w 113"/>
                <a:gd name="T11" fmla="*/ 60 h 61"/>
                <a:gd name="T12" fmla="*/ 52 w 113"/>
                <a:gd name="T13" fmla="*/ 61 h 61"/>
                <a:gd name="T14" fmla="*/ 53 w 113"/>
                <a:gd name="T15" fmla="*/ 60 h 61"/>
                <a:gd name="T16" fmla="*/ 113 w 113"/>
                <a:gd name="T17" fmla="*/ 4 h 61"/>
                <a:gd name="T18" fmla="*/ 74 w 113"/>
                <a:gd name="T19"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3" h="61">
                  <a:moveTo>
                    <a:pt x="74" y="0"/>
                  </a:moveTo>
                  <a:cubicBezTo>
                    <a:pt x="60" y="0"/>
                    <a:pt x="44" y="2"/>
                    <a:pt x="30" y="7"/>
                  </a:cubicBezTo>
                  <a:cubicBezTo>
                    <a:pt x="24" y="10"/>
                    <a:pt x="19" y="12"/>
                    <a:pt x="14" y="15"/>
                  </a:cubicBezTo>
                  <a:cubicBezTo>
                    <a:pt x="14" y="36"/>
                    <a:pt x="8" y="51"/>
                    <a:pt x="0" y="58"/>
                  </a:cubicBezTo>
                  <a:cubicBezTo>
                    <a:pt x="5" y="56"/>
                    <a:pt x="12" y="55"/>
                    <a:pt x="19" y="55"/>
                  </a:cubicBezTo>
                  <a:cubicBezTo>
                    <a:pt x="27" y="55"/>
                    <a:pt x="37" y="57"/>
                    <a:pt x="48" y="60"/>
                  </a:cubicBezTo>
                  <a:cubicBezTo>
                    <a:pt x="49" y="60"/>
                    <a:pt x="50" y="60"/>
                    <a:pt x="52" y="61"/>
                  </a:cubicBezTo>
                  <a:cubicBezTo>
                    <a:pt x="52" y="60"/>
                    <a:pt x="52" y="60"/>
                    <a:pt x="53" y="60"/>
                  </a:cubicBezTo>
                  <a:cubicBezTo>
                    <a:pt x="87" y="46"/>
                    <a:pt x="113" y="4"/>
                    <a:pt x="113" y="4"/>
                  </a:cubicBezTo>
                  <a:cubicBezTo>
                    <a:pt x="113" y="4"/>
                    <a:pt x="95" y="0"/>
                    <a:pt x="74"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1" name="Freeform 169">
              <a:extLst>
                <a:ext uri="{FF2B5EF4-FFF2-40B4-BE49-F238E27FC236}">
                  <a16:creationId xmlns:a16="http://schemas.microsoft.com/office/drawing/2014/main" id="{8E8D4F2C-3B6D-4988-8E65-43774EA281BB}"/>
                </a:ext>
              </a:extLst>
            </p:cNvPr>
            <p:cNvSpPr>
              <a:spLocks/>
            </p:cNvSpPr>
            <p:nvPr/>
          </p:nvSpPr>
          <p:spPr bwMode="auto">
            <a:xfrm>
              <a:off x="1024" y="596"/>
              <a:ext cx="3" cy="2"/>
            </a:xfrm>
            <a:custGeom>
              <a:avLst/>
              <a:gdLst>
                <a:gd name="T0" fmla="*/ 0 w 1"/>
                <a:gd name="T1" fmla="*/ 0 h 1"/>
                <a:gd name="T2" fmla="*/ 0 w 1"/>
                <a:gd name="T3" fmla="*/ 1 h 1"/>
                <a:gd name="T4" fmla="*/ 1 w 1"/>
                <a:gd name="T5" fmla="*/ 1 h 1"/>
                <a:gd name="T6" fmla="*/ 0 w 1"/>
                <a:gd name="T7" fmla="*/ 0 h 1"/>
              </a:gdLst>
              <a:ahLst/>
              <a:cxnLst>
                <a:cxn ang="0">
                  <a:pos x="T0" y="T1"/>
                </a:cxn>
                <a:cxn ang="0">
                  <a:pos x="T2" y="T3"/>
                </a:cxn>
                <a:cxn ang="0">
                  <a:pos x="T4" y="T5"/>
                </a:cxn>
                <a:cxn ang="0">
                  <a:pos x="T6" y="T7"/>
                </a:cxn>
              </a:cxnLst>
              <a:rect l="0" t="0" r="r" b="b"/>
              <a:pathLst>
                <a:path w="1" h="1">
                  <a:moveTo>
                    <a:pt x="0" y="0"/>
                  </a:moveTo>
                  <a:cubicBezTo>
                    <a:pt x="0" y="1"/>
                    <a:pt x="0" y="1"/>
                    <a:pt x="0" y="1"/>
                  </a:cubicBezTo>
                  <a:cubicBezTo>
                    <a:pt x="0" y="1"/>
                    <a:pt x="1" y="1"/>
                    <a:pt x="1" y="1"/>
                  </a:cubicBezTo>
                  <a:cubicBezTo>
                    <a:pt x="1" y="1"/>
                    <a:pt x="0" y="0"/>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2" name="Freeform 170">
              <a:extLst>
                <a:ext uri="{FF2B5EF4-FFF2-40B4-BE49-F238E27FC236}">
                  <a16:creationId xmlns:a16="http://schemas.microsoft.com/office/drawing/2014/main" id="{EF03AAD7-9685-459C-9070-35FAFDB52472}"/>
                </a:ext>
              </a:extLst>
            </p:cNvPr>
            <p:cNvSpPr>
              <a:spLocks/>
            </p:cNvSpPr>
            <p:nvPr/>
          </p:nvSpPr>
          <p:spPr bwMode="auto">
            <a:xfrm>
              <a:off x="1024" y="598"/>
              <a:ext cx="5" cy="2"/>
            </a:xfrm>
            <a:custGeom>
              <a:avLst/>
              <a:gdLst>
                <a:gd name="T0" fmla="*/ 1 w 2"/>
                <a:gd name="T1" fmla="*/ 0 h 1"/>
                <a:gd name="T2" fmla="*/ 0 w 2"/>
                <a:gd name="T3" fmla="*/ 0 h 1"/>
                <a:gd name="T4" fmla="*/ 0 w 2"/>
                <a:gd name="T5" fmla="*/ 1 h 1"/>
                <a:gd name="T6" fmla="*/ 1 w 2"/>
                <a:gd name="T7" fmla="*/ 1 h 1"/>
                <a:gd name="T8" fmla="*/ 2 w 2"/>
                <a:gd name="T9" fmla="*/ 0 h 1"/>
                <a:gd name="T10" fmla="*/ 1 w 2"/>
                <a:gd name="T11" fmla="*/ 0 h 1"/>
              </a:gdLst>
              <a:ahLst/>
              <a:cxnLst>
                <a:cxn ang="0">
                  <a:pos x="T0" y="T1"/>
                </a:cxn>
                <a:cxn ang="0">
                  <a:pos x="T2" y="T3"/>
                </a:cxn>
                <a:cxn ang="0">
                  <a:pos x="T4" y="T5"/>
                </a:cxn>
                <a:cxn ang="0">
                  <a:pos x="T6" y="T7"/>
                </a:cxn>
                <a:cxn ang="0">
                  <a:pos x="T8" y="T9"/>
                </a:cxn>
                <a:cxn ang="0">
                  <a:pos x="T10" y="T11"/>
                </a:cxn>
              </a:cxnLst>
              <a:rect l="0" t="0" r="r" b="b"/>
              <a:pathLst>
                <a:path w="2" h="1">
                  <a:moveTo>
                    <a:pt x="1" y="0"/>
                  </a:moveTo>
                  <a:cubicBezTo>
                    <a:pt x="1" y="0"/>
                    <a:pt x="0" y="0"/>
                    <a:pt x="0" y="0"/>
                  </a:cubicBezTo>
                  <a:cubicBezTo>
                    <a:pt x="0" y="1"/>
                    <a:pt x="0" y="1"/>
                    <a:pt x="0" y="1"/>
                  </a:cubicBezTo>
                  <a:cubicBezTo>
                    <a:pt x="0" y="1"/>
                    <a:pt x="0" y="1"/>
                    <a:pt x="1" y="1"/>
                  </a:cubicBezTo>
                  <a:cubicBezTo>
                    <a:pt x="1" y="1"/>
                    <a:pt x="1" y="1"/>
                    <a:pt x="2" y="0"/>
                  </a:cubicBezTo>
                  <a:cubicBezTo>
                    <a:pt x="1" y="0"/>
                    <a:pt x="1" y="0"/>
                    <a:pt x="1"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3" name="Freeform 171">
              <a:extLst>
                <a:ext uri="{FF2B5EF4-FFF2-40B4-BE49-F238E27FC236}">
                  <a16:creationId xmlns:a16="http://schemas.microsoft.com/office/drawing/2014/main" id="{E259E95B-7091-4073-B733-EDC60E89852E}"/>
                </a:ext>
              </a:extLst>
            </p:cNvPr>
            <p:cNvSpPr>
              <a:spLocks/>
            </p:cNvSpPr>
            <p:nvPr/>
          </p:nvSpPr>
          <p:spPr bwMode="auto">
            <a:xfrm>
              <a:off x="1012" y="488"/>
              <a:ext cx="64" cy="110"/>
            </a:xfrm>
            <a:custGeom>
              <a:avLst/>
              <a:gdLst>
                <a:gd name="T0" fmla="*/ 27 w 27"/>
                <a:gd name="T1" fmla="*/ 0 h 46"/>
                <a:gd name="T2" fmla="*/ 0 w 27"/>
                <a:gd name="T3" fmla="*/ 30 h 46"/>
                <a:gd name="T4" fmla="*/ 5 w 27"/>
                <a:gd name="T5" fmla="*/ 45 h 46"/>
                <a:gd name="T6" fmla="*/ 6 w 27"/>
                <a:gd name="T7" fmla="*/ 46 h 46"/>
                <a:gd name="T8" fmla="*/ 7 w 27"/>
                <a:gd name="T9" fmla="*/ 46 h 46"/>
                <a:gd name="T10" fmla="*/ 13 w 27"/>
                <a:gd name="T11" fmla="*/ 43 h 46"/>
                <a:gd name="T12" fmla="*/ 27 w 27"/>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27" h="46">
                  <a:moveTo>
                    <a:pt x="27" y="0"/>
                  </a:moveTo>
                  <a:cubicBezTo>
                    <a:pt x="11" y="10"/>
                    <a:pt x="2" y="20"/>
                    <a:pt x="0" y="30"/>
                  </a:cubicBezTo>
                  <a:cubicBezTo>
                    <a:pt x="4" y="35"/>
                    <a:pt x="5" y="40"/>
                    <a:pt x="5" y="45"/>
                  </a:cubicBezTo>
                  <a:cubicBezTo>
                    <a:pt x="5" y="45"/>
                    <a:pt x="6" y="46"/>
                    <a:pt x="6" y="46"/>
                  </a:cubicBezTo>
                  <a:cubicBezTo>
                    <a:pt x="6" y="46"/>
                    <a:pt x="6" y="46"/>
                    <a:pt x="7" y="46"/>
                  </a:cubicBezTo>
                  <a:cubicBezTo>
                    <a:pt x="9" y="45"/>
                    <a:pt x="11" y="44"/>
                    <a:pt x="13" y="43"/>
                  </a:cubicBezTo>
                  <a:cubicBezTo>
                    <a:pt x="21" y="36"/>
                    <a:pt x="27" y="21"/>
                    <a:pt x="27"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4" name="Freeform 172">
              <a:extLst>
                <a:ext uri="{FF2B5EF4-FFF2-40B4-BE49-F238E27FC236}">
                  <a16:creationId xmlns:a16="http://schemas.microsoft.com/office/drawing/2014/main" id="{94B3B0D1-3862-409F-91FA-D061E08F4AC1}"/>
                </a:ext>
              </a:extLst>
            </p:cNvPr>
            <p:cNvSpPr>
              <a:spLocks/>
            </p:cNvSpPr>
            <p:nvPr/>
          </p:nvSpPr>
          <p:spPr bwMode="auto">
            <a:xfrm>
              <a:off x="1024" y="596"/>
              <a:ext cx="0" cy="4"/>
            </a:xfrm>
            <a:custGeom>
              <a:avLst/>
              <a:gdLst>
                <a:gd name="T0" fmla="*/ 0 h 2"/>
                <a:gd name="T1" fmla="*/ 2 h 2"/>
                <a:gd name="T2" fmla="*/ 2 h 2"/>
                <a:gd name="T3" fmla="*/ 1 h 2"/>
                <a:gd name="T4" fmla="*/ 0 h 2"/>
                <a:gd name="T5" fmla="*/ 0 h 2"/>
              </a:gdLst>
              <a:ahLst/>
              <a:cxnLst>
                <a:cxn ang="0">
                  <a:pos x="0" y="T0"/>
                </a:cxn>
                <a:cxn ang="0">
                  <a:pos x="0" y="T1"/>
                </a:cxn>
                <a:cxn ang="0">
                  <a:pos x="0" y="T2"/>
                </a:cxn>
                <a:cxn ang="0">
                  <a:pos x="0" y="T3"/>
                </a:cxn>
                <a:cxn ang="0">
                  <a:pos x="0" y="T4"/>
                </a:cxn>
                <a:cxn ang="0">
                  <a:pos x="0" y="T5"/>
                </a:cxn>
              </a:cxnLst>
              <a:rect l="0" t="0" r="r" b="b"/>
              <a:pathLst>
                <a:path h="2">
                  <a:moveTo>
                    <a:pt x="0" y="0"/>
                  </a:moveTo>
                  <a:cubicBezTo>
                    <a:pt x="0" y="1"/>
                    <a:pt x="0" y="1"/>
                    <a:pt x="0" y="2"/>
                  </a:cubicBezTo>
                  <a:cubicBezTo>
                    <a:pt x="0" y="2"/>
                    <a:pt x="0" y="2"/>
                    <a:pt x="0" y="2"/>
                  </a:cubicBezTo>
                  <a:cubicBezTo>
                    <a:pt x="0" y="2"/>
                    <a:pt x="0" y="1"/>
                    <a:pt x="0" y="1"/>
                  </a:cubicBezTo>
                  <a:cubicBezTo>
                    <a:pt x="0" y="1"/>
                    <a:pt x="0" y="1"/>
                    <a:pt x="0" y="0"/>
                  </a:cubicBezTo>
                  <a:cubicBezTo>
                    <a:pt x="0" y="0"/>
                    <a:pt x="0" y="0"/>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5" name="Freeform 173">
              <a:extLst>
                <a:ext uri="{FF2B5EF4-FFF2-40B4-BE49-F238E27FC236}">
                  <a16:creationId xmlns:a16="http://schemas.microsoft.com/office/drawing/2014/main" id="{6CCEFCED-B2E4-473E-929E-F2E21F37A59F}"/>
                </a:ext>
              </a:extLst>
            </p:cNvPr>
            <p:cNvSpPr>
              <a:spLocks/>
            </p:cNvSpPr>
            <p:nvPr/>
          </p:nvSpPr>
          <p:spPr bwMode="auto">
            <a:xfrm>
              <a:off x="1012" y="579"/>
              <a:ext cx="12" cy="21"/>
            </a:xfrm>
            <a:custGeom>
              <a:avLst/>
              <a:gdLst>
                <a:gd name="T0" fmla="*/ 0 w 5"/>
                <a:gd name="T1" fmla="*/ 0 h 9"/>
                <a:gd name="T2" fmla="*/ 1 w 5"/>
                <a:gd name="T3" fmla="*/ 3 h 9"/>
                <a:gd name="T4" fmla="*/ 5 w 5"/>
                <a:gd name="T5" fmla="*/ 9 h 9"/>
                <a:gd name="T6" fmla="*/ 5 w 5"/>
                <a:gd name="T7" fmla="*/ 7 h 9"/>
                <a:gd name="T8" fmla="*/ 0 w 5"/>
                <a:gd name="T9" fmla="*/ 0 h 9"/>
              </a:gdLst>
              <a:ahLst/>
              <a:cxnLst>
                <a:cxn ang="0">
                  <a:pos x="T0" y="T1"/>
                </a:cxn>
                <a:cxn ang="0">
                  <a:pos x="T2" y="T3"/>
                </a:cxn>
                <a:cxn ang="0">
                  <a:pos x="T4" y="T5"/>
                </a:cxn>
                <a:cxn ang="0">
                  <a:pos x="T6" y="T7"/>
                </a:cxn>
                <a:cxn ang="0">
                  <a:pos x="T8" y="T9"/>
                </a:cxn>
              </a:cxnLst>
              <a:rect l="0" t="0" r="r" b="b"/>
              <a:pathLst>
                <a:path w="5" h="9">
                  <a:moveTo>
                    <a:pt x="0" y="0"/>
                  </a:moveTo>
                  <a:cubicBezTo>
                    <a:pt x="0" y="1"/>
                    <a:pt x="1" y="2"/>
                    <a:pt x="1" y="3"/>
                  </a:cubicBezTo>
                  <a:cubicBezTo>
                    <a:pt x="2" y="5"/>
                    <a:pt x="3" y="7"/>
                    <a:pt x="5" y="9"/>
                  </a:cubicBezTo>
                  <a:cubicBezTo>
                    <a:pt x="5" y="8"/>
                    <a:pt x="5" y="8"/>
                    <a:pt x="5" y="7"/>
                  </a:cubicBezTo>
                  <a:cubicBezTo>
                    <a:pt x="3" y="5"/>
                    <a:pt x="1" y="2"/>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6" name="Freeform 174">
              <a:extLst>
                <a:ext uri="{FF2B5EF4-FFF2-40B4-BE49-F238E27FC236}">
                  <a16:creationId xmlns:a16="http://schemas.microsoft.com/office/drawing/2014/main" id="{E29936AD-C63B-4686-8F8D-75010A6EC4C6}"/>
                </a:ext>
              </a:extLst>
            </p:cNvPr>
            <p:cNvSpPr>
              <a:spLocks/>
            </p:cNvSpPr>
            <p:nvPr/>
          </p:nvSpPr>
          <p:spPr bwMode="auto">
            <a:xfrm>
              <a:off x="1024" y="598"/>
              <a:ext cx="0" cy="2"/>
            </a:xfrm>
            <a:custGeom>
              <a:avLst/>
              <a:gdLst>
                <a:gd name="T0" fmla="*/ 0 h 1"/>
                <a:gd name="T1" fmla="*/ 1 h 1"/>
                <a:gd name="T2" fmla="*/ 1 h 1"/>
                <a:gd name="T3" fmla="*/ 0 h 1"/>
              </a:gdLst>
              <a:ahLst/>
              <a:cxnLst>
                <a:cxn ang="0">
                  <a:pos x="0" y="T0"/>
                </a:cxn>
                <a:cxn ang="0">
                  <a:pos x="0" y="T1"/>
                </a:cxn>
                <a:cxn ang="0">
                  <a:pos x="0" y="T2"/>
                </a:cxn>
                <a:cxn ang="0">
                  <a:pos x="0" y="T3"/>
                </a:cxn>
              </a:cxnLst>
              <a:rect l="0" t="0" r="r" b="b"/>
              <a:pathLst>
                <a:path h="1">
                  <a:moveTo>
                    <a:pt x="0" y="0"/>
                  </a:moveTo>
                  <a:cubicBezTo>
                    <a:pt x="0" y="0"/>
                    <a:pt x="0" y="1"/>
                    <a:pt x="0" y="1"/>
                  </a:cubicBezTo>
                  <a:cubicBezTo>
                    <a:pt x="0" y="1"/>
                    <a:pt x="0" y="1"/>
                    <a:pt x="0" y="1"/>
                  </a:cubicBezTo>
                  <a:cubicBezTo>
                    <a:pt x="0" y="1"/>
                    <a:pt x="0" y="1"/>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7" name="Freeform 175">
              <a:extLst>
                <a:ext uri="{FF2B5EF4-FFF2-40B4-BE49-F238E27FC236}">
                  <a16:creationId xmlns:a16="http://schemas.microsoft.com/office/drawing/2014/main" id="{58D982C9-7794-4096-8DB3-EB179ABCA440}"/>
                </a:ext>
              </a:extLst>
            </p:cNvPr>
            <p:cNvSpPr>
              <a:spLocks/>
            </p:cNvSpPr>
            <p:nvPr/>
          </p:nvSpPr>
          <p:spPr bwMode="auto">
            <a:xfrm>
              <a:off x="1012" y="560"/>
              <a:ext cx="12" cy="36"/>
            </a:xfrm>
            <a:custGeom>
              <a:avLst/>
              <a:gdLst>
                <a:gd name="T0" fmla="*/ 0 w 5"/>
                <a:gd name="T1" fmla="*/ 0 h 15"/>
                <a:gd name="T2" fmla="*/ 0 w 5"/>
                <a:gd name="T3" fmla="*/ 8 h 15"/>
                <a:gd name="T4" fmla="*/ 5 w 5"/>
                <a:gd name="T5" fmla="*/ 15 h 15"/>
                <a:gd name="T6" fmla="*/ 5 w 5"/>
                <a:gd name="T7" fmla="*/ 15 h 15"/>
                <a:gd name="T8" fmla="*/ 0 w 5"/>
                <a:gd name="T9" fmla="*/ 0 h 15"/>
              </a:gdLst>
              <a:ahLst/>
              <a:cxnLst>
                <a:cxn ang="0">
                  <a:pos x="T0" y="T1"/>
                </a:cxn>
                <a:cxn ang="0">
                  <a:pos x="T2" y="T3"/>
                </a:cxn>
                <a:cxn ang="0">
                  <a:pos x="T4" y="T5"/>
                </a:cxn>
                <a:cxn ang="0">
                  <a:pos x="T6" y="T7"/>
                </a:cxn>
                <a:cxn ang="0">
                  <a:pos x="T8" y="T9"/>
                </a:cxn>
              </a:cxnLst>
              <a:rect l="0" t="0" r="r" b="b"/>
              <a:pathLst>
                <a:path w="5" h="15">
                  <a:moveTo>
                    <a:pt x="0" y="0"/>
                  </a:moveTo>
                  <a:cubicBezTo>
                    <a:pt x="0" y="2"/>
                    <a:pt x="0" y="5"/>
                    <a:pt x="0" y="8"/>
                  </a:cubicBezTo>
                  <a:cubicBezTo>
                    <a:pt x="1" y="10"/>
                    <a:pt x="3" y="13"/>
                    <a:pt x="5" y="15"/>
                  </a:cubicBezTo>
                  <a:cubicBezTo>
                    <a:pt x="5" y="15"/>
                    <a:pt x="5" y="15"/>
                    <a:pt x="5" y="15"/>
                  </a:cubicBezTo>
                  <a:cubicBezTo>
                    <a:pt x="5" y="10"/>
                    <a:pt x="4" y="5"/>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8" name="Freeform 176">
              <a:extLst>
                <a:ext uri="{FF2B5EF4-FFF2-40B4-BE49-F238E27FC236}">
                  <a16:creationId xmlns:a16="http://schemas.microsoft.com/office/drawing/2014/main" id="{0CC0B895-2671-4525-B3CC-1A5FE57690C1}"/>
                </a:ext>
              </a:extLst>
            </p:cNvPr>
            <p:cNvSpPr>
              <a:spLocks/>
            </p:cNvSpPr>
            <p:nvPr/>
          </p:nvSpPr>
          <p:spPr bwMode="auto">
            <a:xfrm>
              <a:off x="1027" y="600"/>
              <a:ext cx="40" cy="17"/>
            </a:xfrm>
            <a:custGeom>
              <a:avLst/>
              <a:gdLst>
                <a:gd name="T0" fmla="*/ 1 w 17"/>
                <a:gd name="T1" fmla="*/ 0 h 7"/>
                <a:gd name="T2" fmla="*/ 0 w 17"/>
                <a:gd name="T3" fmla="*/ 1 h 7"/>
                <a:gd name="T4" fmla="*/ 17 w 17"/>
                <a:gd name="T5" fmla="*/ 7 h 7"/>
                <a:gd name="T6" fmla="*/ 1 w 17"/>
                <a:gd name="T7" fmla="*/ 0 h 7"/>
              </a:gdLst>
              <a:ahLst/>
              <a:cxnLst>
                <a:cxn ang="0">
                  <a:pos x="T0" y="T1"/>
                </a:cxn>
                <a:cxn ang="0">
                  <a:pos x="T2" y="T3"/>
                </a:cxn>
                <a:cxn ang="0">
                  <a:pos x="T4" y="T5"/>
                </a:cxn>
                <a:cxn ang="0">
                  <a:pos x="T6" y="T7"/>
                </a:cxn>
              </a:cxnLst>
              <a:rect l="0" t="0" r="r" b="b"/>
              <a:pathLst>
                <a:path w="17" h="7">
                  <a:moveTo>
                    <a:pt x="1" y="0"/>
                  </a:moveTo>
                  <a:cubicBezTo>
                    <a:pt x="1" y="0"/>
                    <a:pt x="0" y="0"/>
                    <a:pt x="0" y="1"/>
                  </a:cubicBezTo>
                  <a:cubicBezTo>
                    <a:pt x="4" y="4"/>
                    <a:pt x="10" y="6"/>
                    <a:pt x="17" y="7"/>
                  </a:cubicBezTo>
                  <a:cubicBezTo>
                    <a:pt x="11" y="6"/>
                    <a:pt x="5" y="3"/>
                    <a:pt x="1"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9" name="Freeform 177">
              <a:extLst>
                <a:ext uri="{FF2B5EF4-FFF2-40B4-BE49-F238E27FC236}">
                  <a16:creationId xmlns:a16="http://schemas.microsoft.com/office/drawing/2014/main" id="{5ED7B17A-9ACC-4F92-B90E-70001F57E1B5}"/>
                </a:ext>
              </a:extLst>
            </p:cNvPr>
            <p:cNvSpPr>
              <a:spLocks/>
            </p:cNvSpPr>
            <p:nvPr/>
          </p:nvSpPr>
          <p:spPr bwMode="auto">
            <a:xfrm>
              <a:off x="1029" y="584"/>
              <a:ext cx="138" cy="33"/>
            </a:xfrm>
            <a:custGeom>
              <a:avLst/>
              <a:gdLst>
                <a:gd name="T0" fmla="*/ 25 w 58"/>
                <a:gd name="T1" fmla="*/ 0 h 14"/>
                <a:gd name="T2" fmla="*/ 6 w 58"/>
                <a:gd name="T3" fmla="*/ 3 h 14"/>
                <a:gd name="T4" fmla="*/ 0 w 58"/>
                <a:gd name="T5" fmla="*/ 7 h 14"/>
                <a:gd name="T6" fmla="*/ 16 w 58"/>
                <a:gd name="T7" fmla="*/ 14 h 14"/>
                <a:gd name="T8" fmla="*/ 21 w 58"/>
                <a:gd name="T9" fmla="*/ 14 h 14"/>
                <a:gd name="T10" fmla="*/ 58 w 58"/>
                <a:gd name="T11" fmla="*/ 6 h 14"/>
                <a:gd name="T12" fmla="*/ 54 w 58"/>
                <a:gd name="T13" fmla="*/ 5 h 14"/>
                <a:gd name="T14" fmla="*/ 25 w 58"/>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14">
                  <a:moveTo>
                    <a:pt x="25" y="0"/>
                  </a:moveTo>
                  <a:cubicBezTo>
                    <a:pt x="18" y="0"/>
                    <a:pt x="11" y="1"/>
                    <a:pt x="6" y="3"/>
                  </a:cubicBezTo>
                  <a:cubicBezTo>
                    <a:pt x="4" y="5"/>
                    <a:pt x="2" y="6"/>
                    <a:pt x="0" y="7"/>
                  </a:cubicBezTo>
                  <a:cubicBezTo>
                    <a:pt x="4" y="10"/>
                    <a:pt x="10" y="13"/>
                    <a:pt x="16" y="14"/>
                  </a:cubicBezTo>
                  <a:cubicBezTo>
                    <a:pt x="17" y="14"/>
                    <a:pt x="19" y="14"/>
                    <a:pt x="21" y="14"/>
                  </a:cubicBezTo>
                  <a:cubicBezTo>
                    <a:pt x="31" y="14"/>
                    <a:pt x="43" y="12"/>
                    <a:pt x="58" y="6"/>
                  </a:cubicBezTo>
                  <a:cubicBezTo>
                    <a:pt x="56" y="5"/>
                    <a:pt x="55" y="5"/>
                    <a:pt x="54" y="5"/>
                  </a:cubicBezTo>
                  <a:cubicBezTo>
                    <a:pt x="43" y="2"/>
                    <a:pt x="33" y="0"/>
                    <a:pt x="25"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0" name="Freeform 178">
              <a:extLst>
                <a:ext uri="{FF2B5EF4-FFF2-40B4-BE49-F238E27FC236}">
                  <a16:creationId xmlns:a16="http://schemas.microsoft.com/office/drawing/2014/main" id="{EC51F4B7-6C63-414F-A870-038C02D914A1}"/>
                </a:ext>
              </a:extLst>
            </p:cNvPr>
            <p:cNvSpPr>
              <a:spLocks/>
            </p:cNvSpPr>
            <p:nvPr/>
          </p:nvSpPr>
          <p:spPr bwMode="auto">
            <a:xfrm>
              <a:off x="1027" y="598"/>
              <a:ext cx="2" cy="5"/>
            </a:xfrm>
            <a:custGeom>
              <a:avLst/>
              <a:gdLst>
                <a:gd name="T0" fmla="*/ 1 w 1"/>
                <a:gd name="T1" fmla="*/ 0 h 2"/>
                <a:gd name="T2" fmla="*/ 0 w 1"/>
                <a:gd name="T3" fmla="*/ 1 h 2"/>
                <a:gd name="T4" fmla="*/ 0 w 1"/>
                <a:gd name="T5" fmla="*/ 2 h 2"/>
                <a:gd name="T6" fmla="*/ 1 w 1"/>
                <a:gd name="T7" fmla="*/ 1 h 2"/>
                <a:gd name="T8" fmla="*/ 1 w 1"/>
                <a:gd name="T9" fmla="*/ 0 h 2"/>
              </a:gdLst>
              <a:ahLst/>
              <a:cxnLst>
                <a:cxn ang="0">
                  <a:pos x="T0" y="T1"/>
                </a:cxn>
                <a:cxn ang="0">
                  <a:pos x="T2" y="T3"/>
                </a:cxn>
                <a:cxn ang="0">
                  <a:pos x="T4" y="T5"/>
                </a:cxn>
                <a:cxn ang="0">
                  <a:pos x="T6" y="T7"/>
                </a:cxn>
                <a:cxn ang="0">
                  <a:pos x="T8" y="T9"/>
                </a:cxn>
              </a:cxnLst>
              <a:rect l="0" t="0" r="r" b="b"/>
              <a:pathLst>
                <a:path w="1" h="2">
                  <a:moveTo>
                    <a:pt x="1" y="0"/>
                  </a:moveTo>
                  <a:cubicBezTo>
                    <a:pt x="0" y="1"/>
                    <a:pt x="0" y="1"/>
                    <a:pt x="0" y="1"/>
                  </a:cubicBezTo>
                  <a:cubicBezTo>
                    <a:pt x="0" y="1"/>
                    <a:pt x="0" y="1"/>
                    <a:pt x="0" y="2"/>
                  </a:cubicBezTo>
                  <a:cubicBezTo>
                    <a:pt x="0" y="1"/>
                    <a:pt x="1" y="1"/>
                    <a:pt x="1" y="1"/>
                  </a:cubicBezTo>
                  <a:cubicBezTo>
                    <a:pt x="1" y="1"/>
                    <a:pt x="1" y="1"/>
                    <a:pt x="1"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1" name="Freeform 179">
              <a:extLst>
                <a:ext uri="{FF2B5EF4-FFF2-40B4-BE49-F238E27FC236}">
                  <a16:creationId xmlns:a16="http://schemas.microsoft.com/office/drawing/2014/main" id="{66446EDB-F4AA-402B-94D4-D8E200AE40B8}"/>
                </a:ext>
              </a:extLst>
            </p:cNvPr>
            <p:cNvSpPr>
              <a:spLocks/>
            </p:cNvSpPr>
            <p:nvPr/>
          </p:nvSpPr>
          <p:spPr bwMode="auto">
            <a:xfrm>
              <a:off x="1029" y="591"/>
              <a:ext cx="14" cy="9"/>
            </a:xfrm>
            <a:custGeom>
              <a:avLst/>
              <a:gdLst>
                <a:gd name="T0" fmla="*/ 6 w 6"/>
                <a:gd name="T1" fmla="*/ 0 h 4"/>
                <a:gd name="T2" fmla="*/ 0 w 6"/>
                <a:gd name="T3" fmla="*/ 3 h 4"/>
                <a:gd name="T4" fmla="*/ 0 w 6"/>
                <a:gd name="T5" fmla="*/ 4 h 4"/>
                <a:gd name="T6" fmla="*/ 6 w 6"/>
                <a:gd name="T7" fmla="*/ 0 h 4"/>
              </a:gdLst>
              <a:ahLst/>
              <a:cxnLst>
                <a:cxn ang="0">
                  <a:pos x="T0" y="T1"/>
                </a:cxn>
                <a:cxn ang="0">
                  <a:pos x="T2" y="T3"/>
                </a:cxn>
                <a:cxn ang="0">
                  <a:pos x="T4" y="T5"/>
                </a:cxn>
                <a:cxn ang="0">
                  <a:pos x="T6" y="T7"/>
                </a:cxn>
              </a:cxnLst>
              <a:rect l="0" t="0" r="r" b="b"/>
              <a:pathLst>
                <a:path w="6" h="4">
                  <a:moveTo>
                    <a:pt x="6" y="0"/>
                  </a:moveTo>
                  <a:cubicBezTo>
                    <a:pt x="4" y="1"/>
                    <a:pt x="2" y="2"/>
                    <a:pt x="0" y="3"/>
                  </a:cubicBezTo>
                  <a:cubicBezTo>
                    <a:pt x="0" y="4"/>
                    <a:pt x="0" y="4"/>
                    <a:pt x="0" y="4"/>
                  </a:cubicBezTo>
                  <a:cubicBezTo>
                    <a:pt x="2" y="3"/>
                    <a:pt x="4" y="2"/>
                    <a:pt x="6"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2" name="Freeform 180">
              <a:extLst>
                <a:ext uri="{FF2B5EF4-FFF2-40B4-BE49-F238E27FC236}">
                  <a16:creationId xmlns:a16="http://schemas.microsoft.com/office/drawing/2014/main" id="{14F6874D-B443-4B35-96BA-142E17E1CC65}"/>
                </a:ext>
              </a:extLst>
            </p:cNvPr>
            <p:cNvSpPr>
              <a:spLocks/>
            </p:cNvSpPr>
            <p:nvPr/>
          </p:nvSpPr>
          <p:spPr bwMode="auto">
            <a:xfrm>
              <a:off x="972" y="555"/>
              <a:ext cx="107" cy="107"/>
            </a:xfrm>
            <a:custGeom>
              <a:avLst/>
              <a:gdLst>
                <a:gd name="T0" fmla="*/ 45 w 45"/>
                <a:gd name="T1" fmla="*/ 22 h 45"/>
                <a:gd name="T2" fmla="*/ 24 w 45"/>
                <a:gd name="T3" fmla="*/ 45 h 45"/>
                <a:gd name="T4" fmla="*/ 1 w 45"/>
                <a:gd name="T5" fmla="*/ 24 h 45"/>
                <a:gd name="T6" fmla="*/ 22 w 45"/>
                <a:gd name="T7" fmla="*/ 1 h 45"/>
                <a:gd name="T8" fmla="*/ 45 w 45"/>
                <a:gd name="T9" fmla="*/ 22 h 45"/>
              </a:gdLst>
              <a:ahLst/>
              <a:cxnLst>
                <a:cxn ang="0">
                  <a:pos x="T0" y="T1"/>
                </a:cxn>
                <a:cxn ang="0">
                  <a:pos x="T2" y="T3"/>
                </a:cxn>
                <a:cxn ang="0">
                  <a:pos x="T4" y="T5"/>
                </a:cxn>
                <a:cxn ang="0">
                  <a:pos x="T6" y="T7"/>
                </a:cxn>
                <a:cxn ang="0">
                  <a:pos x="T8" y="T9"/>
                </a:cxn>
              </a:cxnLst>
              <a:rect l="0" t="0" r="r" b="b"/>
              <a:pathLst>
                <a:path w="45" h="45">
                  <a:moveTo>
                    <a:pt x="45" y="22"/>
                  </a:moveTo>
                  <a:cubicBezTo>
                    <a:pt x="45" y="34"/>
                    <a:pt x="36" y="44"/>
                    <a:pt x="24" y="45"/>
                  </a:cubicBezTo>
                  <a:cubicBezTo>
                    <a:pt x="12" y="45"/>
                    <a:pt x="1" y="36"/>
                    <a:pt x="1" y="24"/>
                  </a:cubicBezTo>
                  <a:cubicBezTo>
                    <a:pt x="0" y="12"/>
                    <a:pt x="10" y="1"/>
                    <a:pt x="22" y="1"/>
                  </a:cubicBezTo>
                  <a:cubicBezTo>
                    <a:pt x="34" y="0"/>
                    <a:pt x="44" y="10"/>
                    <a:pt x="45" y="22"/>
                  </a:cubicBezTo>
                  <a:close/>
                </a:path>
              </a:pathLst>
            </a:custGeom>
            <a:solidFill>
              <a:srgbClr val="E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11767022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741743">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4336</TotalTime>
  <Words>440</Words>
  <Application>Microsoft Office PowerPoint</Application>
  <PresentationFormat>Widescreen</PresentationFormat>
  <Paragraphs>42</Paragraphs>
  <Slides>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vt:lpstr>
      <vt:lpstr>Calibri</vt:lpstr>
      <vt:lpstr>Calibri Light</vt:lpstr>
      <vt:lpstr>Gill Sans</vt:lpstr>
      <vt:lpstr>Lato Black</vt:lpstr>
      <vt:lpstr>Lato Light</vt:lpstr>
      <vt:lpstr>Metropolis</vt:lpstr>
      <vt:lpstr>Nautilus Pompilius</vt:lpstr>
      <vt:lpstr>Tema de Office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290</cp:revision>
  <dcterms:created xsi:type="dcterms:W3CDTF">2020-03-21T22:03:23Z</dcterms:created>
  <dcterms:modified xsi:type="dcterms:W3CDTF">2025-06-15T17:15:57Z</dcterms:modified>
</cp:coreProperties>
</file>